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8"/>
  </p:notesMasterIdLst>
  <p:sldIdLst>
    <p:sldId id="293" r:id="rId5"/>
    <p:sldId id="257" r:id="rId6"/>
    <p:sldId id="272" r:id="rId7"/>
    <p:sldId id="278" r:id="rId8"/>
    <p:sldId id="256" r:id="rId9"/>
    <p:sldId id="261" r:id="rId10"/>
    <p:sldId id="307" r:id="rId11"/>
    <p:sldId id="268" r:id="rId12"/>
    <p:sldId id="270" r:id="rId13"/>
    <p:sldId id="318" r:id="rId14"/>
    <p:sldId id="311" r:id="rId15"/>
    <p:sldId id="312" r:id="rId16"/>
    <p:sldId id="315" r:id="rId17"/>
    <p:sldId id="313" r:id="rId18"/>
    <p:sldId id="314" r:id="rId19"/>
    <p:sldId id="316" r:id="rId20"/>
    <p:sldId id="271" r:id="rId21"/>
    <p:sldId id="281" r:id="rId22"/>
    <p:sldId id="287" r:id="rId23"/>
    <p:sldId id="259" r:id="rId24"/>
    <p:sldId id="297" r:id="rId25"/>
    <p:sldId id="258" r:id="rId26"/>
    <p:sldId id="260" r:id="rId27"/>
    <p:sldId id="282" r:id="rId28"/>
    <p:sldId id="303" r:id="rId29"/>
    <p:sldId id="283" r:id="rId30"/>
    <p:sldId id="276" r:id="rId31"/>
    <p:sldId id="309" r:id="rId32"/>
    <p:sldId id="308" r:id="rId33"/>
    <p:sldId id="279" r:id="rId34"/>
    <p:sldId id="292" r:id="rId35"/>
    <p:sldId id="305" r:id="rId36"/>
    <p:sldId id="28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Courtney" initials="JC" lastIdx="1" clrIdx="0">
    <p:extLst>
      <p:ext uri="{19B8F6BF-5375-455C-9EA6-DF929625EA0E}">
        <p15:presenceInfo xmlns:p15="http://schemas.microsoft.com/office/powerpoint/2012/main" userId="S::jcourtney@unicef.org::03dcc74a-ad45-40d5-b7fa-e13b3d0f0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948" autoAdjust="0"/>
    <p:restoredTop sz="94660"/>
  </p:normalViewPr>
  <p:slideViewPr>
    <p:cSldViewPr snapToGrid="0">
      <p:cViewPr>
        <p:scale>
          <a:sx n="70" d="100"/>
          <a:sy n="70" d="100"/>
        </p:scale>
        <p:origin x="232" y="268"/>
      </p:cViewPr>
      <p:guideLst/>
    </p:cSldViewPr>
  </p:slideViewPr>
  <p:notesTextViewPr>
    <p:cViewPr>
      <p:scale>
        <a:sx n="1" d="1"/>
        <a:sy n="1" d="1"/>
      </p:scale>
      <p:origin x="0" y="0"/>
    </p:cViewPr>
  </p:notesTextViewPr>
  <p:sorterViewPr>
    <p:cViewPr>
      <p:scale>
        <a:sx n="100" d="100"/>
        <a:sy n="100" d="100"/>
      </p:scale>
      <p:origin x="0" y="-110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fif"/><Relationship Id="rId1" Type="http://schemas.openxmlformats.org/officeDocument/2006/relationships/image" Target="../media/image1.png"/><Relationship Id="rId4" Type="http://schemas.openxmlformats.org/officeDocument/2006/relationships/image" Target="../media/image12.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fif"/><Relationship Id="rId1" Type="http://schemas.openxmlformats.org/officeDocument/2006/relationships/image" Target="../media/image1.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C590E-CC24-4155-A4FC-D698470CBB46}"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en-US"/>
        </a:p>
      </dgm:t>
    </dgm:pt>
    <dgm:pt modelId="{2368279B-793C-4A75-A32A-2D5ACD1FC0E3}">
      <dgm:prSet phldrT="[Text]"/>
      <dgm:spPr/>
      <dgm:t>
        <a:bodyPr/>
        <a:lstStyle/>
        <a:p>
          <a:endParaRPr lang="en-US" dirty="0"/>
        </a:p>
      </dgm:t>
    </dgm:pt>
    <dgm:pt modelId="{03D8F4E9-1682-40CD-A963-FD0C609E2E39}" type="parTrans" cxnId="{6CD902D3-A6DB-4512-8ECB-4D9D9E72E13A}">
      <dgm:prSet/>
      <dgm:spPr/>
      <dgm:t>
        <a:bodyPr/>
        <a:lstStyle/>
        <a:p>
          <a:endParaRPr lang="en-US"/>
        </a:p>
      </dgm:t>
    </dgm:pt>
    <dgm:pt modelId="{4802B8E0-9115-473A-B430-FCDC04C589C5}" type="sibTrans" cxnId="{6CD902D3-A6DB-4512-8ECB-4D9D9E72E13A}">
      <dgm:prSet/>
      <dgm:spPr/>
      <dgm:t>
        <a:bodyPr/>
        <a:lstStyle/>
        <a:p>
          <a:endParaRPr lang="en-US"/>
        </a:p>
      </dgm:t>
    </dgm:pt>
    <dgm:pt modelId="{2E962FD4-5F49-43C5-A9FA-833082EAC49A}">
      <dgm:prSet phldrT="[Text]" custT="1"/>
      <dgm:spPr/>
      <dgm:t>
        <a:bodyPr/>
        <a:lstStyle/>
        <a:p>
          <a:pPr rtl="1">
            <a:buFont typeface="+mj-lt"/>
            <a:buNone/>
          </a:pPr>
          <a:r>
            <a:rPr lang="ar-JO" sz="2400" dirty="0"/>
            <a:t>3.</a:t>
          </a:r>
          <a:r>
            <a:rPr lang="en-US" sz="2400" dirty="0"/>
            <a:t> </a:t>
          </a:r>
          <a:r>
            <a:rPr lang="ar-JO" sz="2400" b="0" i="0" dirty="0"/>
            <a:t>اقضِ وقتًا مع طفلك أو </a:t>
          </a:r>
          <a:r>
            <a:rPr lang="ar-JO" sz="2400" b="0" i="0" u="none" dirty="0"/>
            <a:t>ابنك اليافع </a:t>
          </a:r>
          <a:r>
            <a:rPr lang="ar-JO" sz="2400" b="0" i="0" dirty="0"/>
            <a:t>على الإنترنت</a:t>
          </a:r>
          <a:endParaRPr lang="en-US" sz="2400" dirty="0"/>
        </a:p>
      </dgm:t>
    </dgm:pt>
    <dgm:pt modelId="{0C8FB689-9D88-43AE-8741-777A3FA4BC0B}" type="parTrans" cxnId="{91672BD5-81F0-4C97-AA5C-59B759232A07}">
      <dgm:prSet/>
      <dgm:spPr/>
      <dgm:t>
        <a:bodyPr/>
        <a:lstStyle/>
        <a:p>
          <a:endParaRPr lang="en-US"/>
        </a:p>
      </dgm:t>
    </dgm:pt>
    <dgm:pt modelId="{CFCDFA0D-DE2D-4110-9BBF-9FDAD9ECADB5}" type="sibTrans" cxnId="{91672BD5-81F0-4C97-AA5C-59B759232A07}">
      <dgm:prSet/>
      <dgm:spPr/>
      <dgm:t>
        <a:bodyPr/>
        <a:lstStyle/>
        <a:p>
          <a:endParaRPr lang="en-US"/>
        </a:p>
      </dgm:t>
    </dgm:pt>
    <dgm:pt modelId="{BFB98940-1807-496E-8F9F-AE8F245F4725}">
      <dgm:prSet phldrT="[Text]" custT="1"/>
      <dgm:spPr/>
      <dgm:t>
        <a:bodyPr/>
        <a:lstStyle/>
        <a:p>
          <a:pPr algn="ctr" rtl="1"/>
          <a:r>
            <a:rPr lang="ar-JO" sz="2400" dirty="0"/>
            <a:t>4. حافظ على سلامة طفلك من خلال التواصل المفتوح</a:t>
          </a:r>
          <a:endParaRPr lang="en-US" sz="2400" dirty="0"/>
        </a:p>
      </dgm:t>
    </dgm:pt>
    <dgm:pt modelId="{5B177998-CBAB-4C0D-BCC8-558CA0ACBF75}" type="parTrans" cxnId="{4CF1E625-5074-4C61-9574-ACA5DE43007D}">
      <dgm:prSet/>
      <dgm:spPr/>
      <dgm:t>
        <a:bodyPr/>
        <a:lstStyle/>
        <a:p>
          <a:endParaRPr lang="en-US"/>
        </a:p>
      </dgm:t>
    </dgm:pt>
    <dgm:pt modelId="{46388AB3-BB39-431E-9674-714A54394CE6}" type="sibTrans" cxnId="{4CF1E625-5074-4C61-9574-ACA5DE43007D}">
      <dgm:prSet/>
      <dgm:spPr/>
      <dgm:t>
        <a:bodyPr/>
        <a:lstStyle/>
        <a:p>
          <a:endParaRPr lang="en-US"/>
        </a:p>
      </dgm:t>
    </dgm:pt>
    <dgm:pt modelId="{45739FE1-5D58-4BA2-A1DA-5F25500420DC}">
      <dgm:prSet custT="1"/>
      <dgm:spPr/>
      <dgm:t>
        <a:bodyPr/>
        <a:lstStyle/>
        <a:p>
          <a:pPr rtl="1">
            <a:buFont typeface="+mj-lt"/>
            <a:buNone/>
          </a:pPr>
          <a:r>
            <a:rPr lang="ar-JO" sz="2400" dirty="0"/>
            <a:t>2. </a:t>
          </a:r>
          <a:r>
            <a:rPr lang="ar-JO" sz="2400" b="0" i="0" dirty="0"/>
            <a:t>خلق سلوكيات سليمة وآمنة على الإنترنت</a:t>
          </a:r>
          <a:r>
            <a:rPr lang="en-US" sz="2400" dirty="0"/>
            <a:t> </a:t>
          </a:r>
        </a:p>
      </dgm:t>
    </dgm:pt>
    <dgm:pt modelId="{8F39AD95-7176-4E29-9437-886469DB0063}" type="parTrans" cxnId="{68C8B4A6-9E65-459E-AE82-4C6C465B730D}">
      <dgm:prSet/>
      <dgm:spPr/>
      <dgm:t>
        <a:bodyPr/>
        <a:lstStyle/>
        <a:p>
          <a:endParaRPr lang="en-US"/>
        </a:p>
      </dgm:t>
    </dgm:pt>
    <dgm:pt modelId="{40B95993-4068-43DB-9822-E2792977A2A9}" type="sibTrans" cxnId="{68C8B4A6-9E65-459E-AE82-4C6C465B730D}">
      <dgm:prSet/>
      <dgm:spPr/>
      <dgm:t>
        <a:bodyPr/>
        <a:lstStyle/>
        <a:p>
          <a:endParaRPr lang="en-US"/>
        </a:p>
      </dgm:t>
    </dgm:pt>
    <dgm:pt modelId="{FA22CAFB-95C3-4DDD-85E4-0EAA22CBF18A}" type="pres">
      <dgm:prSet presAssocID="{109C590E-CC24-4155-A4FC-D698470CBB46}" presName="Name0" presStyleCnt="0">
        <dgm:presLayoutVars>
          <dgm:dir/>
          <dgm:resizeHandles val="exact"/>
        </dgm:presLayoutVars>
      </dgm:prSet>
      <dgm:spPr/>
    </dgm:pt>
    <dgm:pt modelId="{B26C0C36-C0EF-4419-8449-56555E5A7824}" type="pres">
      <dgm:prSet presAssocID="{109C590E-CC24-4155-A4FC-D698470CBB46}" presName="fgShape" presStyleLbl="fgShp" presStyleIdx="0" presStyleCnt="1"/>
      <dgm:spPr/>
    </dgm:pt>
    <dgm:pt modelId="{9DF1D00F-5D40-40AA-967B-CCB6D4065FFC}" type="pres">
      <dgm:prSet presAssocID="{109C590E-CC24-4155-A4FC-D698470CBB46}" presName="linComp" presStyleCnt="0"/>
      <dgm:spPr/>
    </dgm:pt>
    <dgm:pt modelId="{438979B6-EBBA-4DAC-B30D-136C05010FB3}" type="pres">
      <dgm:prSet presAssocID="{2368279B-793C-4A75-A32A-2D5ACD1FC0E3}" presName="compNode" presStyleCnt="0"/>
      <dgm:spPr/>
    </dgm:pt>
    <dgm:pt modelId="{04699EBB-120D-4992-BD58-764547F360CA}" type="pres">
      <dgm:prSet presAssocID="{2368279B-793C-4A75-A32A-2D5ACD1FC0E3}" presName="bkgdShape" presStyleLbl="node1" presStyleIdx="0" presStyleCnt="4" custScaleX="93253" custLinFactX="100000" custLinFactNeighborX="182286" custLinFactNeighborY="0"/>
      <dgm:spPr/>
    </dgm:pt>
    <dgm:pt modelId="{D8AF65B9-F9C6-4790-A43A-DA812D5C2AEE}" type="pres">
      <dgm:prSet presAssocID="{2368279B-793C-4A75-A32A-2D5ACD1FC0E3}" presName="nodeTx" presStyleLbl="node1" presStyleIdx="0" presStyleCnt="4">
        <dgm:presLayoutVars>
          <dgm:bulletEnabled val="1"/>
        </dgm:presLayoutVars>
      </dgm:prSet>
      <dgm:spPr/>
    </dgm:pt>
    <dgm:pt modelId="{595FACCE-A774-4D6D-9C8B-A29714406D23}" type="pres">
      <dgm:prSet presAssocID="{2368279B-793C-4A75-A32A-2D5ACD1FC0E3}" presName="invisiNode" presStyleLbl="node1" presStyleIdx="0" presStyleCnt="4"/>
      <dgm:spPr/>
    </dgm:pt>
    <dgm:pt modelId="{B4E1D5A1-1D3D-4C53-9CBC-83939C28F032}" type="pres">
      <dgm:prSet presAssocID="{2368279B-793C-4A75-A32A-2D5ACD1FC0E3}" presName="imagNode" presStyleLbl="fgImgPlace1" presStyleIdx="0" presStyleCnt="4" custLinFactX="191246" custLinFactNeighborX="200000" custLinFactNeighborY="-669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dgm:spPr>
    </dgm:pt>
    <dgm:pt modelId="{E04377B8-3F24-4159-9447-AA46D008498F}" type="pres">
      <dgm:prSet presAssocID="{4802B8E0-9115-473A-B430-FCDC04C589C5}" presName="sibTrans" presStyleLbl="sibTrans2D1" presStyleIdx="0" presStyleCnt="0"/>
      <dgm:spPr/>
    </dgm:pt>
    <dgm:pt modelId="{CBA12169-C017-425D-91E5-2BFC7BD253D7}" type="pres">
      <dgm:prSet presAssocID="{45739FE1-5D58-4BA2-A1DA-5F25500420DC}" presName="compNode" presStyleCnt="0"/>
      <dgm:spPr/>
    </dgm:pt>
    <dgm:pt modelId="{2C9DE172-6F34-49AF-BE87-4C1D5B2164E4}" type="pres">
      <dgm:prSet presAssocID="{45739FE1-5D58-4BA2-A1DA-5F25500420DC}" presName="bkgdShape" presStyleLbl="node1" presStyleIdx="1" presStyleCnt="4" custScaleX="88758" custLinFactNeighborX="94489" custLinFactNeighborY="0"/>
      <dgm:spPr/>
    </dgm:pt>
    <dgm:pt modelId="{B2F2D85D-441C-43BA-AB9C-8BEE3E9E37CF}" type="pres">
      <dgm:prSet presAssocID="{45739FE1-5D58-4BA2-A1DA-5F25500420DC}" presName="nodeTx" presStyleLbl="node1" presStyleIdx="1" presStyleCnt="4">
        <dgm:presLayoutVars>
          <dgm:bulletEnabled val="1"/>
        </dgm:presLayoutVars>
      </dgm:prSet>
      <dgm:spPr/>
    </dgm:pt>
    <dgm:pt modelId="{BB326A79-9A07-4C95-BA1F-44F1C355D103}" type="pres">
      <dgm:prSet presAssocID="{45739FE1-5D58-4BA2-A1DA-5F25500420DC}" presName="invisiNode" presStyleLbl="node1" presStyleIdx="1" presStyleCnt="4"/>
      <dgm:spPr/>
    </dgm:pt>
    <dgm:pt modelId="{76232348-FA28-4B11-A0FA-E8F53D3A92A1}" type="pres">
      <dgm:prSet presAssocID="{45739FE1-5D58-4BA2-A1DA-5F25500420DC}" presName="imagNode" presStyleLbl="fgImgPlace1" presStyleIdx="1" presStyleCnt="4" custLinFactX="27887" custLinFactNeighborX="100000" custLinFactNeighborY="-6692"/>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D53DD9C2-8B94-47F1-94BD-0D315432EE71}" type="pres">
      <dgm:prSet presAssocID="{40B95993-4068-43DB-9822-E2792977A2A9}" presName="sibTrans" presStyleLbl="sibTrans2D1" presStyleIdx="0" presStyleCnt="0"/>
      <dgm:spPr/>
    </dgm:pt>
    <dgm:pt modelId="{35AB103C-A7F5-43A6-9ED4-BC5569E4C201}" type="pres">
      <dgm:prSet presAssocID="{2E962FD4-5F49-43C5-A9FA-833082EAC49A}" presName="compNode" presStyleCnt="0"/>
      <dgm:spPr/>
    </dgm:pt>
    <dgm:pt modelId="{C473405C-846F-4386-84D2-CA31BA829170}" type="pres">
      <dgm:prSet presAssocID="{2E962FD4-5F49-43C5-A9FA-833082EAC49A}" presName="bkgdShape" presStyleLbl="node1" presStyleIdx="2" presStyleCnt="4" custScaleX="90100" custLinFactNeighborX="-89684" custLinFactNeighborY="0"/>
      <dgm:spPr/>
    </dgm:pt>
    <dgm:pt modelId="{40704B4E-2BEB-4C06-9A5B-4DACA348AE68}" type="pres">
      <dgm:prSet presAssocID="{2E962FD4-5F49-43C5-A9FA-833082EAC49A}" presName="nodeTx" presStyleLbl="node1" presStyleIdx="2" presStyleCnt="4">
        <dgm:presLayoutVars>
          <dgm:bulletEnabled val="1"/>
        </dgm:presLayoutVars>
      </dgm:prSet>
      <dgm:spPr/>
    </dgm:pt>
    <dgm:pt modelId="{901BDD38-7CBE-4580-9AAB-B91D5457FF41}" type="pres">
      <dgm:prSet presAssocID="{2E962FD4-5F49-43C5-A9FA-833082EAC49A}" presName="invisiNode" presStyleLbl="node1" presStyleIdx="2" presStyleCnt="4"/>
      <dgm:spPr/>
    </dgm:pt>
    <dgm:pt modelId="{DAC7B83F-CF02-44FB-B755-FF9B2C7E60A4}" type="pres">
      <dgm:prSet presAssocID="{2E962FD4-5F49-43C5-A9FA-833082EAC49A}" presName="imagNode" presStyleLbl="fgImgPlace1" presStyleIdx="2" presStyleCnt="4" custLinFactX="-25792" custLinFactNeighborX="-100000" custLinFactNeighborY="-6692"/>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pt>
    <dgm:pt modelId="{D7A6CACC-3AF5-4950-B6AB-FE63A743794B}" type="pres">
      <dgm:prSet presAssocID="{CFCDFA0D-DE2D-4110-9BBF-9FDAD9ECADB5}" presName="sibTrans" presStyleLbl="sibTrans2D1" presStyleIdx="0" presStyleCnt="0"/>
      <dgm:spPr/>
    </dgm:pt>
    <dgm:pt modelId="{5A5DB36C-8E75-4583-8251-65BAE8EA008A}" type="pres">
      <dgm:prSet presAssocID="{BFB98940-1807-496E-8F9F-AE8F245F4725}" presName="compNode" presStyleCnt="0"/>
      <dgm:spPr/>
    </dgm:pt>
    <dgm:pt modelId="{704B9162-8BB7-4B6F-AE99-81195C0BBAD1}" type="pres">
      <dgm:prSet presAssocID="{BFB98940-1807-496E-8F9F-AE8F245F4725}" presName="bkgdShape" presStyleLbl="node1" presStyleIdx="3" presStyleCnt="4" custScaleX="93024" custLinFactX="-100000" custLinFactNeighborX="-178751" custLinFactNeighborY="0"/>
      <dgm:spPr/>
    </dgm:pt>
    <dgm:pt modelId="{27DAA6BB-E4E8-4D54-BAC0-B20CABD849EC}" type="pres">
      <dgm:prSet presAssocID="{BFB98940-1807-496E-8F9F-AE8F245F4725}" presName="nodeTx" presStyleLbl="node1" presStyleIdx="3" presStyleCnt="4">
        <dgm:presLayoutVars>
          <dgm:bulletEnabled val="1"/>
        </dgm:presLayoutVars>
      </dgm:prSet>
      <dgm:spPr/>
    </dgm:pt>
    <dgm:pt modelId="{86E42BC9-45AC-45B6-A0E4-70528309A996}" type="pres">
      <dgm:prSet presAssocID="{BFB98940-1807-496E-8F9F-AE8F245F4725}" presName="invisiNode" presStyleLbl="node1" presStyleIdx="3" presStyleCnt="4"/>
      <dgm:spPr/>
    </dgm:pt>
    <dgm:pt modelId="{026B3F49-99D1-4DC6-BD6C-26AF5D8FF7A1}" type="pres">
      <dgm:prSet presAssocID="{BFB98940-1807-496E-8F9F-AE8F245F4725}" presName="imagNode" presStyleLbl="fgImgPlace1" presStyleIdx="3" presStyleCnt="4" custLinFactX="-189967" custLinFactNeighborX="-200000" custLinFactNeighborY="-6691"/>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Lst>
  <dgm:cxnLst>
    <dgm:cxn modelId="{B258F009-ABC1-4A7C-A1D7-CCFE20360864}" type="presOf" srcId="{2368279B-793C-4A75-A32A-2D5ACD1FC0E3}" destId="{04699EBB-120D-4992-BD58-764547F360CA}" srcOrd="0" destOrd="0" presId="urn:microsoft.com/office/officeart/2005/8/layout/hList7"/>
    <dgm:cxn modelId="{89F3260C-F3A4-4706-97C1-0DA0A839B6C7}" type="presOf" srcId="{CFCDFA0D-DE2D-4110-9BBF-9FDAD9ECADB5}" destId="{D7A6CACC-3AF5-4950-B6AB-FE63A743794B}" srcOrd="0" destOrd="0" presId="urn:microsoft.com/office/officeart/2005/8/layout/hList7"/>
    <dgm:cxn modelId="{00137E25-813C-40F2-A95B-5BCEB81A3721}" type="presOf" srcId="{4802B8E0-9115-473A-B430-FCDC04C589C5}" destId="{E04377B8-3F24-4159-9447-AA46D008498F}" srcOrd="0" destOrd="0" presId="urn:microsoft.com/office/officeart/2005/8/layout/hList7"/>
    <dgm:cxn modelId="{4CF1E625-5074-4C61-9574-ACA5DE43007D}" srcId="{109C590E-CC24-4155-A4FC-D698470CBB46}" destId="{BFB98940-1807-496E-8F9F-AE8F245F4725}" srcOrd="3" destOrd="0" parTransId="{5B177998-CBAB-4C0D-BCC8-558CA0ACBF75}" sibTransId="{46388AB3-BB39-431E-9674-714A54394CE6}"/>
    <dgm:cxn modelId="{E2C7336B-2E03-46E5-AE8B-27246C9F0487}" type="presOf" srcId="{45739FE1-5D58-4BA2-A1DA-5F25500420DC}" destId="{2C9DE172-6F34-49AF-BE87-4C1D5B2164E4}" srcOrd="0" destOrd="0" presId="urn:microsoft.com/office/officeart/2005/8/layout/hList7"/>
    <dgm:cxn modelId="{9150A382-38D1-4ACE-80A5-21AAC1B6EFB7}" type="presOf" srcId="{BFB98940-1807-496E-8F9F-AE8F245F4725}" destId="{27DAA6BB-E4E8-4D54-BAC0-B20CABD849EC}" srcOrd="1" destOrd="0" presId="urn:microsoft.com/office/officeart/2005/8/layout/hList7"/>
    <dgm:cxn modelId="{0C15D990-4132-4DAA-BA0D-C3AC1BFC5F9C}" type="presOf" srcId="{2E962FD4-5F49-43C5-A9FA-833082EAC49A}" destId="{40704B4E-2BEB-4C06-9A5B-4DACA348AE68}" srcOrd="1" destOrd="0" presId="urn:microsoft.com/office/officeart/2005/8/layout/hList7"/>
    <dgm:cxn modelId="{D999609A-D791-42CD-BC4B-72C1BF2666D6}" type="presOf" srcId="{BFB98940-1807-496E-8F9F-AE8F245F4725}" destId="{704B9162-8BB7-4B6F-AE99-81195C0BBAD1}" srcOrd="0" destOrd="0" presId="urn:microsoft.com/office/officeart/2005/8/layout/hList7"/>
    <dgm:cxn modelId="{68C8B4A6-9E65-459E-AE82-4C6C465B730D}" srcId="{109C590E-CC24-4155-A4FC-D698470CBB46}" destId="{45739FE1-5D58-4BA2-A1DA-5F25500420DC}" srcOrd="1" destOrd="0" parTransId="{8F39AD95-7176-4E29-9437-886469DB0063}" sibTransId="{40B95993-4068-43DB-9822-E2792977A2A9}"/>
    <dgm:cxn modelId="{C42FF6B4-E8CE-4070-B9C4-6215871B978A}" type="presOf" srcId="{45739FE1-5D58-4BA2-A1DA-5F25500420DC}" destId="{B2F2D85D-441C-43BA-AB9C-8BEE3E9E37CF}" srcOrd="1" destOrd="0" presId="urn:microsoft.com/office/officeart/2005/8/layout/hList7"/>
    <dgm:cxn modelId="{0C37A7BD-E5FD-4598-99CA-7151FCA61358}" type="presOf" srcId="{2368279B-793C-4A75-A32A-2D5ACD1FC0E3}" destId="{D8AF65B9-F9C6-4790-A43A-DA812D5C2AEE}" srcOrd="1" destOrd="0" presId="urn:microsoft.com/office/officeart/2005/8/layout/hList7"/>
    <dgm:cxn modelId="{E2D26EC9-7C55-4576-A577-C86772A7FEB8}" type="presOf" srcId="{40B95993-4068-43DB-9822-E2792977A2A9}" destId="{D53DD9C2-8B94-47F1-94BD-0D315432EE71}" srcOrd="0" destOrd="0" presId="urn:microsoft.com/office/officeart/2005/8/layout/hList7"/>
    <dgm:cxn modelId="{6CD902D3-A6DB-4512-8ECB-4D9D9E72E13A}" srcId="{109C590E-CC24-4155-A4FC-D698470CBB46}" destId="{2368279B-793C-4A75-A32A-2D5ACD1FC0E3}" srcOrd="0" destOrd="0" parTransId="{03D8F4E9-1682-40CD-A963-FD0C609E2E39}" sibTransId="{4802B8E0-9115-473A-B430-FCDC04C589C5}"/>
    <dgm:cxn modelId="{91672BD5-81F0-4C97-AA5C-59B759232A07}" srcId="{109C590E-CC24-4155-A4FC-D698470CBB46}" destId="{2E962FD4-5F49-43C5-A9FA-833082EAC49A}" srcOrd="2" destOrd="0" parTransId="{0C8FB689-9D88-43AE-8741-777A3FA4BC0B}" sibTransId="{CFCDFA0D-DE2D-4110-9BBF-9FDAD9ECADB5}"/>
    <dgm:cxn modelId="{D31E82D9-A197-40D8-A283-3466F45E5A79}" type="presOf" srcId="{109C590E-CC24-4155-A4FC-D698470CBB46}" destId="{FA22CAFB-95C3-4DDD-85E4-0EAA22CBF18A}" srcOrd="0" destOrd="0" presId="urn:microsoft.com/office/officeart/2005/8/layout/hList7"/>
    <dgm:cxn modelId="{379D86FD-3D78-47F9-8E76-B0E700728898}" type="presOf" srcId="{2E962FD4-5F49-43C5-A9FA-833082EAC49A}" destId="{C473405C-846F-4386-84D2-CA31BA829170}" srcOrd="0" destOrd="0" presId="urn:microsoft.com/office/officeart/2005/8/layout/hList7"/>
    <dgm:cxn modelId="{FEAEF104-543F-46FE-A3B4-03813554C2C1}" type="presParOf" srcId="{FA22CAFB-95C3-4DDD-85E4-0EAA22CBF18A}" destId="{B26C0C36-C0EF-4419-8449-56555E5A7824}" srcOrd="0" destOrd="0" presId="urn:microsoft.com/office/officeart/2005/8/layout/hList7"/>
    <dgm:cxn modelId="{F167619C-62CD-4816-873A-39D335FA52A0}" type="presParOf" srcId="{FA22CAFB-95C3-4DDD-85E4-0EAA22CBF18A}" destId="{9DF1D00F-5D40-40AA-967B-CCB6D4065FFC}" srcOrd="1" destOrd="0" presId="urn:microsoft.com/office/officeart/2005/8/layout/hList7"/>
    <dgm:cxn modelId="{83E69318-3C21-4014-94B0-02BDE38C10D2}" type="presParOf" srcId="{9DF1D00F-5D40-40AA-967B-CCB6D4065FFC}" destId="{438979B6-EBBA-4DAC-B30D-136C05010FB3}" srcOrd="0" destOrd="0" presId="urn:microsoft.com/office/officeart/2005/8/layout/hList7"/>
    <dgm:cxn modelId="{86A9FE1F-7A56-4B80-871F-0B6DCD7E479E}" type="presParOf" srcId="{438979B6-EBBA-4DAC-B30D-136C05010FB3}" destId="{04699EBB-120D-4992-BD58-764547F360CA}" srcOrd="0" destOrd="0" presId="urn:microsoft.com/office/officeart/2005/8/layout/hList7"/>
    <dgm:cxn modelId="{EE0B4EAE-7E66-4B64-BFE0-4D7BF653A706}" type="presParOf" srcId="{438979B6-EBBA-4DAC-B30D-136C05010FB3}" destId="{D8AF65B9-F9C6-4790-A43A-DA812D5C2AEE}" srcOrd="1" destOrd="0" presId="urn:microsoft.com/office/officeart/2005/8/layout/hList7"/>
    <dgm:cxn modelId="{BB3CA6CE-B637-4C6B-A585-B1D07AF53A19}" type="presParOf" srcId="{438979B6-EBBA-4DAC-B30D-136C05010FB3}" destId="{595FACCE-A774-4D6D-9C8B-A29714406D23}" srcOrd="2" destOrd="0" presId="urn:microsoft.com/office/officeart/2005/8/layout/hList7"/>
    <dgm:cxn modelId="{BCD18E51-5D98-48F2-B90D-BA7BC1F9B27C}" type="presParOf" srcId="{438979B6-EBBA-4DAC-B30D-136C05010FB3}" destId="{B4E1D5A1-1D3D-4C53-9CBC-83939C28F032}" srcOrd="3" destOrd="0" presId="urn:microsoft.com/office/officeart/2005/8/layout/hList7"/>
    <dgm:cxn modelId="{287A9DC5-B796-4460-813D-925DF104B4BF}" type="presParOf" srcId="{9DF1D00F-5D40-40AA-967B-CCB6D4065FFC}" destId="{E04377B8-3F24-4159-9447-AA46D008498F}" srcOrd="1" destOrd="0" presId="urn:microsoft.com/office/officeart/2005/8/layout/hList7"/>
    <dgm:cxn modelId="{3704EC7A-F744-441F-918F-7E1657F45650}" type="presParOf" srcId="{9DF1D00F-5D40-40AA-967B-CCB6D4065FFC}" destId="{CBA12169-C017-425D-91E5-2BFC7BD253D7}" srcOrd="2" destOrd="0" presId="urn:microsoft.com/office/officeart/2005/8/layout/hList7"/>
    <dgm:cxn modelId="{C35265FB-815F-4858-BE95-3EFCF2AB2E2C}" type="presParOf" srcId="{CBA12169-C017-425D-91E5-2BFC7BD253D7}" destId="{2C9DE172-6F34-49AF-BE87-4C1D5B2164E4}" srcOrd="0" destOrd="0" presId="urn:microsoft.com/office/officeart/2005/8/layout/hList7"/>
    <dgm:cxn modelId="{78BFE183-384E-41C2-96F0-19B649506990}" type="presParOf" srcId="{CBA12169-C017-425D-91E5-2BFC7BD253D7}" destId="{B2F2D85D-441C-43BA-AB9C-8BEE3E9E37CF}" srcOrd="1" destOrd="0" presId="urn:microsoft.com/office/officeart/2005/8/layout/hList7"/>
    <dgm:cxn modelId="{6BC0D120-958E-42D5-9ADB-0950DB4F3F6B}" type="presParOf" srcId="{CBA12169-C017-425D-91E5-2BFC7BD253D7}" destId="{BB326A79-9A07-4C95-BA1F-44F1C355D103}" srcOrd="2" destOrd="0" presId="urn:microsoft.com/office/officeart/2005/8/layout/hList7"/>
    <dgm:cxn modelId="{5EEF009B-A94C-4C2C-9ADD-02887162C3D9}" type="presParOf" srcId="{CBA12169-C017-425D-91E5-2BFC7BD253D7}" destId="{76232348-FA28-4B11-A0FA-E8F53D3A92A1}" srcOrd="3" destOrd="0" presId="urn:microsoft.com/office/officeart/2005/8/layout/hList7"/>
    <dgm:cxn modelId="{24BEE046-8D4C-4F04-B819-9B7B4B7AFBA5}" type="presParOf" srcId="{9DF1D00F-5D40-40AA-967B-CCB6D4065FFC}" destId="{D53DD9C2-8B94-47F1-94BD-0D315432EE71}" srcOrd="3" destOrd="0" presId="urn:microsoft.com/office/officeart/2005/8/layout/hList7"/>
    <dgm:cxn modelId="{5E2AD7FE-10ED-4B2B-AB00-F0AAAA215056}" type="presParOf" srcId="{9DF1D00F-5D40-40AA-967B-CCB6D4065FFC}" destId="{35AB103C-A7F5-43A6-9ED4-BC5569E4C201}" srcOrd="4" destOrd="0" presId="urn:microsoft.com/office/officeart/2005/8/layout/hList7"/>
    <dgm:cxn modelId="{BE0A890F-CDFC-4B1D-88A5-E99DE5F85977}" type="presParOf" srcId="{35AB103C-A7F5-43A6-9ED4-BC5569E4C201}" destId="{C473405C-846F-4386-84D2-CA31BA829170}" srcOrd="0" destOrd="0" presId="urn:microsoft.com/office/officeart/2005/8/layout/hList7"/>
    <dgm:cxn modelId="{F2CC7D73-8072-4DB6-A01F-0005EBEF3032}" type="presParOf" srcId="{35AB103C-A7F5-43A6-9ED4-BC5569E4C201}" destId="{40704B4E-2BEB-4C06-9A5B-4DACA348AE68}" srcOrd="1" destOrd="0" presId="urn:microsoft.com/office/officeart/2005/8/layout/hList7"/>
    <dgm:cxn modelId="{EDA0AF3A-9512-4E84-84D4-E0D2AFB2DD3D}" type="presParOf" srcId="{35AB103C-A7F5-43A6-9ED4-BC5569E4C201}" destId="{901BDD38-7CBE-4580-9AAB-B91D5457FF41}" srcOrd="2" destOrd="0" presId="urn:microsoft.com/office/officeart/2005/8/layout/hList7"/>
    <dgm:cxn modelId="{908E67BA-A38C-4E88-AB12-EF71EBF726FA}" type="presParOf" srcId="{35AB103C-A7F5-43A6-9ED4-BC5569E4C201}" destId="{DAC7B83F-CF02-44FB-B755-FF9B2C7E60A4}" srcOrd="3" destOrd="0" presId="urn:microsoft.com/office/officeart/2005/8/layout/hList7"/>
    <dgm:cxn modelId="{0958335B-5B2C-43AB-A979-93FEC4074929}" type="presParOf" srcId="{9DF1D00F-5D40-40AA-967B-CCB6D4065FFC}" destId="{D7A6CACC-3AF5-4950-B6AB-FE63A743794B}" srcOrd="5" destOrd="0" presId="urn:microsoft.com/office/officeart/2005/8/layout/hList7"/>
    <dgm:cxn modelId="{9FF4BDF5-2963-433C-87B0-82A62697378D}" type="presParOf" srcId="{9DF1D00F-5D40-40AA-967B-CCB6D4065FFC}" destId="{5A5DB36C-8E75-4583-8251-65BAE8EA008A}" srcOrd="6" destOrd="0" presId="urn:microsoft.com/office/officeart/2005/8/layout/hList7"/>
    <dgm:cxn modelId="{5C90A6EB-5D2E-45DB-A3E2-49E2143B2E53}" type="presParOf" srcId="{5A5DB36C-8E75-4583-8251-65BAE8EA008A}" destId="{704B9162-8BB7-4B6F-AE99-81195C0BBAD1}" srcOrd="0" destOrd="0" presId="urn:microsoft.com/office/officeart/2005/8/layout/hList7"/>
    <dgm:cxn modelId="{8A978AFB-CEEE-495F-871B-A42CB686AD03}" type="presParOf" srcId="{5A5DB36C-8E75-4583-8251-65BAE8EA008A}" destId="{27DAA6BB-E4E8-4D54-BAC0-B20CABD849EC}" srcOrd="1" destOrd="0" presId="urn:microsoft.com/office/officeart/2005/8/layout/hList7"/>
    <dgm:cxn modelId="{15C274B7-7673-48BE-BFCA-18B8CA02F189}" type="presParOf" srcId="{5A5DB36C-8E75-4583-8251-65BAE8EA008A}" destId="{86E42BC9-45AC-45B6-A0E4-70528309A996}" srcOrd="2" destOrd="0" presId="urn:microsoft.com/office/officeart/2005/8/layout/hList7"/>
    <dgm:cxn modelId="{18817699-753D-4BE5-BC3F-85E724A34183}" type="presParOf" srcId="{5A5DB36C-8E75-4583-8251-65BAE8EA008A}" destId="{026B3F49-99D1-4DC6-BD6C-26AF5D8FF7A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99EBB-120D-4992-BD58-764547F360CA}">
      <dsp:nvSpPr>
        <dsp:cNvPr id="0" name=""/>
        <dsp:cNvSpPr/>
      </dsp:nvSpPr>
      <dsp:spPr>
        <a:xfrm>
          <a:off x="7214389" y="0"/>
          <a:ext cx="2355764" cy="5454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7214389" y="2181910"/>
        <a:ext cx="2355764" cy="2181910"/>
      </dsp:txXfrm>
    </dsp:sp>
    <dsp:sp modelId="{B4E1D5A1-1D3D-4C53-9CBC-83939C28F032}">
      <dsp:nvSpPr>
        <dsp:cNvPr id="0" name=""/>
        <dsp:cNvSpPr/>
      </dsp:nvSpPr>
      <dsp:spPr>
        <a:xfrm>
          <a:off x="7459670" y="205748"/>
          <a:ext cx="1816440" cy="1816440"/>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9DE172-6F34-49AF-BE87-4C1D5B2164E4}">
      <dsp:nvSpPr>
        <dsp:cNvPr id="0" name=""/>
        <dsp:cNvSpPr/>
      </dsp:nvSpPr>
      <dsp:spPr>
        <a:xfrm>
          <a:off x="4901797" y="0"/>
          <a:ext cx="2242211" cy="5454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Font typeface="+mj-lt"/>
            <a:buNone/>
          </a:pPr>
          <a:r>
            <a:rPr lang="ar-JO" sz="2400" kern="1200" dirty="0"/>
            <a:t>2. </a:t>
          </a:r>
          <a:r>
            <a:rPr lang="ar-JO" sz="2400" b="0" i="0" kern="1200" dirty="0"/>
            <a:t>خلق سلوكيات سليمة وآمنة على الإنترنت</a:t>
          </a:r>
          <a:r>
            <a:rPr lang="en-US" sz="2400" kern="1200" dirty="0"/>
            <a:t> </a:t>
          </a:r>
        </a:p>
      </dsp:txBody>
      <dsp:txXfrm>
        <a:off x="4901797" y="2181910"/>
        <a:ext cx="2242211" cy="2181910"/>
      </dsp:txXfrm>
    </dsp:sp>
    <dsp:sp modelId="{76232348-FA28-4B11-A0FA-E8F53D3A92A1}">
      <dsp:nvSpPr>
        <dsp:cNvPr id="0" name=""/>
        <dsp:cNvSpPr/>
      </dsp:nvSpPr>
      <dsp:spPr>
        <a:xfrm>
          <a:off x="5050685" y="205730"/>
          <a:ext cx="1816440" cy="181644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473405C-846F-4386-84D2-CA31BA829170}">
      <dsp:nvSpPr>
        <dsp:cNvPr id="0" name=""/>
        <dsp:cNvSpPr/>
      </dsp:nvSpPr>
      <dsp:spPr>
        <a:xfrm>
          <a:off x="2567202" y="0"/>
          <a:ext cx="2276113" cy="5454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Font typeface="+mj-lt"/>
            <a:buNone/>
          </a:pPr>
          <a:r>
            <a:rPr lang="ar-JO" sz="2400" kern="1200" dirty="0"/>
            <a:t>3.</a:t>
          </a:r>
          <a:r>
            <a:rPr lang="en-US" sz="2400" kern="1200" dirty="0"/>
            <a:t> </a:t>
          </a:r>
          <a:r>
            <a:rPr lang="ar-JO" sz="2400" b="0" i="0" kern="1200" dirty="0"/>
            <a:t>اقضِ وقتًا مع طفلك أو </a:t>
          </a:r>
          <a:r>
            <a:rPr lang="ar-JO" sz="2400" b="0" i="0" u="none" kern="1200" dirty="0"/>
            <a:t>ابنك اليافع </a:t>
          </a:r>
          <a:r>
            <a:rPr lang="ar-JO" sz="2400" b="0" i="0" kern="1200" dirty="0"/>
            <a:t>على الإنترنت</a:t>
          </a:r>
          <a:endParaRPr lang="en-US" sz="2400" kern="1200" dirty="0"/>
        </a:p>
      </dsp:txBody>
      <dsp:txXfrm>
        <a:off x="2567202" y="2181910"/>
        <a:ext cx="2276113" cy="2181910"/>
      </dsp:txXfrm>
    </dsp:sp>
    <dsp:sp modelId="{DAC7B83F-CF02-44FB-B755-FF9B2C7E60A4}">
      <dsp:nvSpPr>
        <dsp:cNvPr id="0" name=""/>
        <dsp:cNvSpPr/>
      </dsp:nvSpPr>
      <dsp:spPr>
        <a:xfrm>
          <a:off x="2777706" y="205730"/>
          <a:ext cx="1816440" cy="181644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4B9162-8BB7-4B6F-AE99-81195C0BBAD1}">
      <dsp:nvSpPr>
        <dsp:cNvPr id="0" name=""/>
        <dsp:cNvSpPr/>
      </dsp:nvSpPr>
      <dsp:spPr>
        <a:xfrm>
          <a:off x="142876" y="0"/>
          <a:ext cx="2349979" cy="545477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rtl="1">
            <a:lnSpc>
              <a:spcPct val="90000"/>
            </a:lnSpc>
            <a:spcBef>
              <a:spcPct val="0"/>
            </a:spcBef>
            <a:spcAft>
              <a:spcPct val="35000"/>
            </a:spcAft>
            <a:buNone/>
          </a:pPr>
          <a:r>
            <a:rPr lang="ar-JO" sz="2400" kern="1200" dirty="0"/>
            <a:t>4. حافظ على سلامة طفلك من خلال التواصل المفتوح</a:t>
          </a:r>
          <a:endParaRPr lang="en-US" sz="2400" kern="1200" dirty="0"/>
        </a:p>
      </dsp:txBody>
      <dsp:txXfrm>
        <a:off x="142876" y="2181910"/>
        <a:ext cx="2349979" cy="2181910"/>
      </dsp:txXfrm>
    </dsp:sp>
    <dsp:sp modelId="{026B3F49-99D1-4DC6-BD6C-26AF5D8FF7A1}">
      <dsp:nvSpPr>
        <dsp:cNvPr id="0" name=""/>
        <dsp:cNvSpPr/>
      </dsp:nvSpPr>
      <dsp:spPr>
        <a:xfrm>
          <a:off x="367958" y="205748"/>
          <a:ext cx="1816440" cy="181644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26C0C36-C0EF-4419-8449-56555E5A7824}">
      <dsp:nvSpPr>
        <dsp:cNvPr id="0" name=""/>
        <dsp:cNvSpPr/>
      </dsp:nvSpPr>
      <dsp:spPr>
        <a:xfrm>
          <a:off x="461250" y="4363820"/>
          <a:ext cx="8695442" cy="818216"/>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59CAB8-7959-45FC-A927-536B6381A8C5}" type="datetimeFigureOut">
              <a:rPr lang="en-US" smtClean="0"/>
              <a:t>5/20/2020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4528BB-3ADC-4E55-9FD7-B3C0BFAA98C1}" type="slidenum">
              <a:rPr lang="en-US" smtClean="0"/>
              <a:t>‹#›</a:t>
            </a:fld>
            <a:endParaRPr lang="en-US"/>
          </a:p>
        </p:txBody>
      </p:sp>
    </p:spTree>
    <p:extLst>
      <p:ext uri="{BB962C8B-B14F-4D97-AF65-F5344CB8AC3E}">
        <p14:creationId xmlns:p14="http://schemas.microsoft.com/office/powerpoint/2010/main" val="374537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4EACFB07-2534-4BD8-8174-5B74D929B245}" type="slidenum">
              <a:rPr lang="en-US" smtClean="0"/>
              <a:t>25</a:t>
            </a:fld>
            <a:endParaRPr lang="en-US"/>
          </a:p>
        </p:txBody>
      </p:sp>
    </p:spTree>
    <p:extLst>
      <p:ext uri="{BB962C8B-B14F-4D97-AF65-F5344CB8AC3E}">
        <p14:creationId xmlns:p14="http://schemas.microsoft.com/office/powerpoint/2010/main" val="265431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37E2-4D08-4DEB-9B7A-C9E487DA53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DF4AAD-8EDD-4D97-A5A5-1B1967F8F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836694-E917-4327-B792-2D50DE91F41B}"/>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C71F380F-8943-4551-AF24-C0A3682B7B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75C448-B258-4B03-87EA-538DB9A0EC41}"/>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26906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BBEA1-8366-40ED-BFCF-4DDEF9D689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BD4ED4-C60A-4F1D-8A66-227D950443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BC10DF-7AFA-464E-BCD8-58E6C89A40B8}"/>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31747830-545B-419C-AB1F-C77431F1F6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55AD0D-6B53-4C9E-A467-D0F8260B6A56}"/>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2937852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12B57D-461F-4500-99AF-A3748A5A59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0C33BA0-1B17-48F4-80CD-E52D82FF11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C653A-1B25-42BB-81AA-87AFB0401F34}"/>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5E9D26B9-43D5-4F0F-9C28-226CF6849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802AB-36BD-4B47-94E0-31E28267B879}"/>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1791192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B24F0-9ED4-4443-B60A-0898DCFCF8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64FBE5-E4E1-4092-A99E-AD2481E0D7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E4D8-9A4C-4C32-BF63-A38563781575}"/>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2806861D-8394-4A2C-BCBB-EF05FA91D0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8925B-53D6-4136-8778-62B7D90E9E46}"/>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228091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72533-19E3-4BA4-BE22-B12A9B20CAF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722D7-F3EC-42C2-A9DD-125310E74A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B4039-AEC0-492C-83AB-2F1523766D16}"/>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9EBEF80D-BB69-4062-AB6D-8F5FB77EBB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53AEC-92BF-441F-B81C-5E488EB81409}"/>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2089897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725CA-974B-4A09-871D-FA72939579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5B8CE4-8449-4311-AE6F-08E0FA3774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76662D-A4B6-4BB7-8A41-FCAAA70DBB4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229622-6839-4581-84CE-1B27E155A506}"/>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6" name="Footer Placeholder 5">
            <a:extLst>
              <a:ext uri="{FF2B5EF4-FFF2-40B4-BE49-F238E27FC236}">
                <a16:creationId xmlns:a16="http://schemas.microsoft.com/office/drawing/2014/main" id="{8CA8B1AE-B3FE-43E0-9129-C1BF7B09F4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0CE9386-DE4E-4920-A9C1-070FD5EE4DC1}"/>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456168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DD963-10BD-4274-94FB-F072904A0FE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14C2B5E-EAAB-4F5F-873A-FC0EEA7D8A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E3C20EF-5714-454C-86E4-91ED0EF2224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B713E-27A2-4019-BB30-BE7F113FFCA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6953E9-ED90-4E64-A885-C4CA6B3EB3E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5F00E02-39E3-42F0-A4B4-2AEE30FCB116}"/>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8" name="Footer Placeholder 7">
            <a:extLst>
              <a:ext uri="{FF2B5EF4-FFF2-40B4-BE49-F238E27FC236}">
                <a16:creationId xmlns:a16="http://schemas.microsoft.com/office/drawing/2014/main" id="{D371D828-8717-490E-9E31-FB38E276997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099034A-12C6-4E75-9FA6-C9E098B8705B}"/>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573950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B22A4-594C-4275-8113-1F1DFB18F8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5CEC47-2188-47D9-A3A8-9272DFEC360A}"/>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4" name="Footer Placeholder 3">
            <a:extLst>
              <a:ext uri="{FF2B5EF4-FFF2-40B4-BE49-F238E27FC236}">
                <a16:creationId xmlns:a16="http://schemas.microsoft.com/office/drawing/2014/main" id="{96C6F961-F910-4DBC-B491-9C1B66528C4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ED15C0F-EC48-4848-8384-4AB1C3601440}"/>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1700758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B3D46D-3019-4FA2-9708-610775ED61E4}"/>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3" name="Footer Placeholder 2">
            <a:extLst>
              <a:ext uri="{FF2B5EF4-FFF2-40B4-BE49-F238E27FC236}">
                <a16:creationId xmlns:a16="http://schemas.microsoft.com/office/drawing/2014/main" id="{ABAD7D81-E1B9-480C-8B64-2451F01ED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05D6AD-F674-4D17-8A87-A134578E1D7D}"/>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3773275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86BF8-272E-4F0B-AA29-DD6B4D8E3F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DF17A01-1672-48AD-9E76-4FBE9D7591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288AD2-858D-4C79-9E6C-2708603009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6F90F-3720-44A6-8905-9470D836D12A}"/>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6" name="Footer Placeholder 5">
            <a:extLst>
              <a:ext uri="{FF2B5EF4-FFF2-40B4-BE49-F238E27FC236}">
                <a16:creationId xmlns:a16="http://schemas.microsoft.com/office/drawing/2014/main" id="{D09467C3-B9C6-4197-98F2-5B42FAB79E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08D458-42A5-45ED-B141-0F76C548527E}"/>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2496088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7B39A-0316-4FC1-BB15-F6D3FBF017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C9A484-2492-4855-906B-D14F876766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1627CDB-5C71-4245-9FD2-D399323484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5560187-B201-4DBA-8FB3-A1173807D8D3}"/>
              </a:ext>
            </a:extLst>
          </p:cNvPr>
          <p:cNvSpPr>
            <a:spLocks noGrp="1"/>
          </p:cNvSpPr>
          <p:nvPr>
            <p:ph type="dt" sz="half" idx="10"/>
          </p:nvPr>
        </p:nvSpPr>
        <p:spPr/>
        <p:txBody>
          <a:bodyPr/>
          <a:lstStyle/>
          <a:p>
            <a:fld id="{F77865DE-55EB-45BA-8135-F42D0C87D122}" type="datetimeFigureOut">
              <a:rPr lang="en-US" smtClean="0"/>
              <a:t>5/20/2020</a:t>
            </a:fld>
            <a:endParaRPr lang="en-US"/>
          </a:p>
        </p:txBody>
      </p:sp>
      <p:sp>
        <p:nvSpPr>
          <p:cNvPr id="6" name="Footer Placeholder 5">
            <a:extLst>
              <a:ext uri="{FF2B5EF4-FFF2-40B4-BE49-F238E27FC236}">
                <a16:creationId xmlns:a16="http://schemas.microsoft.com/office/drawing/2014/main" id="{5B8FF008-507B-4D1C-ACCE-51F87417D7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C161486-C617-49BB-8FC1-374A180820A0}"/>
              </a:ext>
            </a:extLst>
          </p:cNvPr>
          <p:cNvSpPr>
            <a:spLocks noGrp="1"/>
          </p:cNvSpPr>
          <p:nvPr>
            <p:ph type="sldNum" sz="quarter" idx="12"/>
          </p:nvPr>
        </p:nvSpPr>
        <p:spPr/>
        <p:txBody>
          <a:bodyPr/>
          <a:lstStyle/>
          <a:p>
            <a:fld id="{4A673C4C-6B3F-429F-8DAC-D39D4AF776C8}" type="slidenum">
              <a:rPr lang="en-US" smtClean="0"/>
              <a:t>‹#›</a:t>
            </a:fld>
            <a:endParaRPr lang="en-US"/>
          </a:p>
        </p:txBody>
      </p:sp>
    </p:spTree>
    <p:extLst>
      <p:ext uri="{BB962C8B-B14F-4D97-AF65-F5344CB8AC3E}">
        <p14:creationId xmlns:p14="http://schemas.microsoft.com/office/powerpoint/2010/main" val="4274731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F6D7AD-AB9C-4FB0-988E-71A00EB764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99870E-8594-4B6B-A098-39A9F19F5D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E5C822-094D-4022-BA5D-FAC81F2D0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7865DE-55EB-45BA-8135-F42D0C87D122}" type="datetimeFigureOut">
              <a:rPr lang="en-US" smtClean="0"/>
              <a:t>5/20/2020</a:t>
            </a:fld>
            <a:endParaRPr lang="en-US"/>
          </a:p>
        </p:txBody>
      </p:sp>
      <p:sp>
        <p:nvSpPr>
          <p:cNvPr id="5" name="Footer Placeholder 4">
            <a:extLst>
              <a:ext uri="{FF2B5EF4-FFF2-40B4-BE49-F238E27FC236}">
                <a16:creationId xmlns:a16="http://schemas.microsoft.com/office/drawing/2014/main" id="{A2608FF2-809E-400A-B302-DD8BAA55E9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32DF05-BB1A-41C6-8FC1-AB9EF9F13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673C4C-6B3F-429F-8DAC-D39D4AF776C8}" type="slidenum">
              <a:rPr lang="en-US" smtClean="0"/>
              <a:t>‹#›</a:t>
            </a:fld>
            <a:endParaRPr lang="en-US"/>
          </a:p>
        </p:txBody>
      </p:sp>
    </p:spTree>
    <p:extLst>
      <p:ext uri="{BB962C8B-B14F-4D97-AF65-F5344CB8AC3E}">
        <p14:creationId xmlns:p14="http://schemas.microsoft.com/office/powerpoint/2010/main" val="1787538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fif"/><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www.commonsensemedia.org/app-review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slide" Target="slide2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hyperlink" Target="https://courses.edraak.org/courses/course-v1:Edraak+ET99+2020_Darsak/course/" TargetMode="External"/><Relationship Id="rId3" Type="http://schemas.openxmlformats.org/officeDocument/2006/relationships/image" Target="../media/image20.png"/><Relationship Id="rId7" Type="http://schemas.openxmlformats.org/officeDocument/2006/relationships/image" Target="../media/image23.jpe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teachers.gov.jo/" TargetMode="External"/><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jpeg"/></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0.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t.umblr.com/redirect?z=https://www.whatsapp.com/faq/en/general/21197244&amp;t=MTgyMTMxZjZkNjA5MTFhZTVlNThmYWQyNjgzMWIxYmJkYzRkZmVhOCxUbU4zdWpESg==&amp;p=&amp;m=0" TargetMode="External"/><Relationship Id="rId3" Type="http://schemas.openxmlformats.org/officeDocument/2006/relationships/hyperlink" Target="https://t.umblr.com/redirect?z=https://support.twitter.com/articles/20169998&amp;t=OWYyNjk1ZmU5N2Y5ZDc0YTE3MGQwYWQ3NWYyNjU3OTliNGRhZDliOCxUbU4zdWpESg==&amp;p=&amp;m=0" TargetMode="External"/><Relationship Id="rId7" Type="http://schemas.openxmlformats.org/officeDocument/2006/relationships/hyperlink" Target="https://t.umblr.com/redirect?z=https://support.snapchat.com/en-US/co/other-abuse&amp;t=MGQyMjZkMDg4N2EzYzNjNzVjMDUyZjYxMmYyMmQ5N2Q4ZmU3NGViMCxUbU4zdWpESg==&amp;p=&amp;m=0" TargetMode="External"/><Relationship Id="rId2" Type="http://schemas.openxmlformats.org/officeDocument/2006/relationships/hyperlink" Target="https://t.umblr.com/redirect?z=https://www.facebook.com/help/181495968648557&amp;t=NGM3ZTAxYzNiMDIxOGQxMDVhZjdhZDU0MzkzN2E0Y2FlOWQ2MDdjZixUbU4zdWpESg==&amp;p=&amp;m=0" TargetMode="External"/><Relationship Id="rId1" Type="http://schemas.openxmlformats.org/officeDocument/2006/relationships/slideLayout" Target="../slideLayouts/slideLayout2.xml"/><Relationship Id="rId6" Type="http://schemas.openxmlformats.org/officeDocument/2006/relationships/hyperlink" Target="https://www.tiktok.com/safety?lang=en" TargetMode="External"/><Relationship Id="rId11" Type="http://schemas.openxmlformats.org/officeDocument/2006/relationships/hyperlink" Target="https://www.tumblr.com/abuse" TargetMode="External"/><Relationship Id="rId5" Type="http://schemas.openxmlformats.org/officeDocument/2006/relationships/hyperlink" Target="https://t.umblr.com/redirect?z=https://www.youtube.com/yt/policyandsafety/reporting.html&amp;t=MWM3MzJkNmFiMGE0NzNjMjlmMzJjM2U0ODI4YTYwZWQyNzdkMTU4MCxUbU4zdWpESg==&amp;p=&amp;m=0" TargetMode="External"/><Relationship Id="rId10" Type="http://schemas.openxmlformats.org/officeDocument/2006/relationships/hyperlink" Target="https://t.umblr.com/redirect?z=https://kikinteractive.zendesk.com/hc/en-us/articles/217680878-I-m-being-harassed-on-Kik-What-can-I-do-&amp;t=OGI0MzU4ZmIzOWEzODg3Y2YzOWE1Y2I5OTRhYjlhMjQ0ZjhhYTQyNixUbU4zdWpESg==&amp;p=&amp;m=0" TargetMode="External"/><Relationship Id="rId4" Type="http://schemas.openxmlformats.org/officeDocument/2006/relationships/hyperlink" Target="https://t.umblr.com/redirect?z=https://help.instagram.com/165828726894770/&amp;t=ZThiYThhOTk4ODY0MGMxMjlkNDFkMzVmZjVmMDk4NGUyOGJmZmNiNixUbU4zdWpESg==&amp;p=&amp;m=0" TargetMode="External"/><Relationship Id="rId9" Type="http://schemas.openxmlformats.org/officeDocument/2006/relationships/hyperlink" Target="https://t.umblr.com/redirect?z=http://admin.wechat.com/mp/readtemplate?t=wxm-appmsg-inform&amp;__biz=&amp;t=ZTJlNTNlNTdiYTViZTM2YzNjMTc0Mzk0MDc4YjQ3MmRkZDYyMDA0NSxUbU4zdWpESg==&amp;p=&amp;m=0"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parentinfo.org/article/coronavirus-how-to-help-children-spot-fake-news" TargetMode="External"/><Relationship Id="rId3" Type="http://schemas.openxmlformats.org/officeDocument/2006/relationships/hyperlink" Target="https://www.nspcc.org.uk/keeping-children-safe/online-safety/" TargetMode="External"/><Relationship Id="rId7" Type="http://schemas.openxmlformats.org/officeDocument/2006/relationships/hyperlink" Target="https://www.stopbullying.gov/cyberbullying/prevention" TargetMode="External"/><Relationship Id="rId12" Type="http://schemas.openxmlformats.org/officeDocument/2006/relationships/hyperlink" Target="https://www.end-violence.org/sites/default/files/paragraphs/download/English_COVID-19%20Keeping%20children%20safe%20online_FINAL.pdf" TargetMode="External"/><Relationship Id="rId2" Type="http://schemas.openxmlformats.org/officeDocument/2006/relationships/hyperlink" Target="https://www.unicef.org/press-releases/covid-19-children-heightened-risk-abuse-neglect-exploitation-and-violence-amidst" TargetMode="External"/><Relationship Id="rId1" Type="http://schemas.openxmlformats.org/officeDocument/2006/relationships/slideLayout" Target="../slideLayouts/slideLayout2.xml"/><Relationship Id="rId6" Type="http://schemas.openxmlformats.org/officeDocument/2006/relationships/hyperlink" Target="http://www.socialserviceworkforce.org/system/files/resource/files/CP-Case-Management-Remote-Phone-Followup-COVID19.pdf" TargetMode="External"/><Relationship Id="rId11" Type="http://schemas.openxmlformats.org/officeDocument/2006/relationships/hyperlink" Target="https://kayaconnect.org/course/info.php?id=2187" TargetMode="External"/><Relationship Id="rId5" Type="http://schemas.openxmlformats.org/officeDocument/2006/relationships/hyperlink" Target="https://www.unicef.org/media/67396/file/COVID-19%20and%20Its%20Implications%20for%20Protecting%20Children%20Online.pdf" TargetMode="External"/><Relationship Id="rId10" Type="http://schemas.openxmlformats.org/officeDocument/2006/relationships/hyperlink" Target="https://kayaconnect.org/course/info.php?id=1424" TargetMode="External"/><Relationship Id="rId4" Type="http://schemas.openxmlformats.org/officeDocument/2006/relationships/hyperlink" Target="https://www.cybersafetycop.com/covid-19-and-your-childs-online-safety/" TargetMode="External"/><Relationship Id="rId9" Type="http://schemas.openxmlformats.org/officeDocument/2006/relationships/hyperlink" Target="https://www.thinkuknow.co.uk/globalassets/professional/thinkuknow_primary_parents_helpsheet.pdf"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30.xml"/><Relationship Id="rId1" Type="http://schemas.openxmlformats.org/officeDocument/2006/relationships/slideLayout" Target="../slideLayouts/slideLayout2.xml"/><Relationship Id="rId4" Type="http://schemas.openxmlformats.org/officeDocument/2006/relationships/slide" Target="slide3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5512F8-5327-48CB-B05E-3BAB2A4A961F}"/>
              </a:ext>
            </a:extLst>
          </p:cNvPr>
          <p:cNvSpPr txBox="1"/>
          <p:nvPr/>
        </p:nvSpPr>
        <p:spPr>
          <a:xfrm>
            <a:off x="7037244" y="4512732"/>
            <a:ext cx="4073580" cy="443381"/>
          </a:xfrm>
          <a:prstGeom prst="rect">
            <a:avLst/>
          </a:prstGeom>
        </p:spPr>
        <p:txBody>
          <a:bodyPr vert="horz" lIns="91440" tIns="45720" rIns="91440" bIns="45720" rtlCol="0" anchor="b">
            <a:noAutofit/>
          </a:bodyPr>
          <a:lstStyle/>
          <a:p>
            <a:pPr>
              <a:lnSpc>
                <a:spcPct val="90000"/>
              </a:lnSpc>
              <a:spcBef>
                <a:spcPct val="0"/>
              </a:spcBef>
              <a:spcAft>
                <a:spcPts val="600"/>
              </a:spcAft>
            </a:pPr>
            <a:endParaRPr lang="en-US" sz="4000" b="1" dirty="0">
              <a:ea typeface="+mj-ea"/>
              <a:cs typeface="+mj-cs"/>
            </a:endParaRPr>
          </a:p>
          <a:p>
            <a:pPr algn="ctr">
              <a:lnSpc>
                <a:spcPct val="90000"/>
              </a:lnSpc>
              <a:spcBef>
                <a:spcPct val="0"/>
              </a:spcBef>
              <a:spcAft>
                <a:spcPts val="600"/>
              </a:spcAft>
            </a:pPr>
            <a:r>
              <a:rPr lang="ar-JO" b="1" dirty="0"/>
              <a:t>اليونيسف – مكتب الأردن  أيار 2020</a:t>
            </a:r>
            <a:endParaRPr lang="en-US" b="1" dirty="0"/>
          </a:p>
        </p:txBody>
      </p:sp>
      <p:pic>
        <p:nvPicPr>
          <p:cNvPr id="7" name="Picture 2" descr="Child Protection and Safeguarding E-Learning – Rezume Care ...">
            <a:extLst>
              <a:ext uri="{FF2B5EF4-FFF2-40B4-BE49-F238E27FC236}">
                <a16:creationId xmlns:a16="http://schemas.microsoft.com/office/drawing/2014/main" id="{8373F3F1-0679-4887-B4E2-4D99F520D6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6812"/>
          <a:stretch/>
        </p:blipFill>
        <p:spPr bwMode="auto">
          <a:xfrm>
            <a:off x="972115" y="1605958"/>
            <a:ext cx="5257761" cy="3492146"/>
          </a:xfrm>
          <a:prstGeom prst="rect">
            <a:avLst/>
          </a:prstGeom>
          <a:noFill/>
          <a:ln w="12700">
            <a:noFill/>
          </a:ln>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E0C5FB53-FDD7-4821-A16C-220AA4F3CD57}"/>
              </a:ext>
            </a:extLst>
          </p:cNvPr>
          <p:cNvGrpSpPr/>
          <p:nvPr/>
        </p:nvGrpSpPr>
        <p:grpSpPr>
          <a:xfrm>
            <a:off x="7700498" y="5116033"/>
            <a:ext cx="3264872" cy="468368"/>
            <a:chOff x="0" y="0"/>
            <a:chExt cx="2571750" cy="368935"/>
          </a:xfrm>
        </p:grpSpPr>
        <p:pic>
          <p:nvPicPr>
            <p:cNvPr id="10" name="Picture 9">
              <a:extLst>
                <a:ext uri="{FF2B5EF4-FFF2-40B4-BE49-F238E27FC236}">
                  <a16:creationId xmlns:a16="http://schemas.microsoft.com/office/drawing/2014/main" id="{1009ADC2-48B8-48A6-9BEB-3BC0C84F1DF2}"/>
                </a:ext>
              </a:extLst>
            </p:cNvPr>
            <p:cNvPicPr>
              <a:picLocks noChangeAspect="1"/>
            </p:cNvPicPr>
            <p:nvPr/>
          </p:nvPicPr>
          <p:blipFill rotWithShape="1">
            <a:blip r:embed="rId3">
              <a:extLst>
                <a:ext uri="{28A0092B-C50C-407E-A947-70E740481C1C}">
                  <a14:useLocalDpi xmlns:a14="http://schemas.microsoft.com/office/drawing/2010/main" val="0"/>
                </a:ext>
              </a:extLst>
            </a:blip>
            <a:srcRect r="59679" b="1786"/>
            <a:stretch/>
          </p:blipFill>
          <p:spPr bwMode="auto">
            <a:xfrm>
              <a:off x="0" y="0"/>
              <a:ext cx="1181100" cy="368935"/>
            </a:xfrm>
            <a:prstGeom prst="rect">
              <a:avLst/>
            </a:prstGeom>
            <a:noFill/>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96247CD8-5D95-49E1-919A-192622E4F319}"/>
                </a:ext>
              </a:extLst>
            </p:cNvPr>
            <p:cNvPicPr>
              <a:picLocks noChangeAspect="1"/>
            </p:cNvPicPr>
            <p:nvPr/>
          </p:nvPicPr>
          <p:blipFill rotWithShape="1">
            <a:blip r:embed="rId3">
              <a:extLst>
                <a:ext uri="{28A0092B-C50C-407E-A947-70E740481C1C}">
                  <a14:useLocalDpi xmlns:a14="http://schemas.microsoft.com/office/drawing/2010/main" val="0"/>
                </a:ext>
              </a:extLst>
            </a:blip>
            <a:srcRect l="40779" t="3572"/>
            <a:stretch/>
          </p:blipFill>
          <p:spPr bwMode="auto">
            <a:xfrm>
              <a:off x="1219200" y="70686"/>
              <a:ext cx="1352550" cy="282374"/>
            </a:xfrm>
            <a:prstGeom prst="rect">
              <a:avLst/>
            </a:prstGeom>
            <a:noFill/>
            <a:ln>
              <a:noFill/>
            </a:ln>
            <a:extLst>
              <a:ext uri="{53640926-AAD7-44D8-BBD7-CCE9431645EC}">
                <a14:shadowObscured xmlns:a14="http://schemas.microsoft.com/office/drawing/2010/main"/>
              </a:ext>
            </a:extLst>
          </p:spPr>
        </p:pic>
      </p:grpSp>
      <p:sp>
        <p:nvSpPr>
          <p:cNvPr id="2" name="Rectangle 1">
            <a:extLst>
              <a:ext uri="{FF2B5EF4-FFF2-40B4-BE49-F238E27FC236}">
                <a16:creationId xmlns:a16="http://schemas.microsoft.com/office/drawing/2014/main" id="{6D33BAD7-3170-4855-8D22-E6D416E5D0F9}"/>
              </a:ext>
            </a:extLst>
          </p:cNvPr>
          <p:cNvSpPr/>
          <p:nvPr/>
        </p:nvSpPr>
        <p:spPr>
          <a:xfrm>
            <a:off x="6436659" y="1905908"/>
            <a:ext cx="4674165" cy="2308324"/>
          </a:xfrm>
          <a:prstGeom prst="rect">
            <a:avLst/>
          </a:prstGeom>
        </p:spPr>
        <p:txBody>
          <a:bodyPr wrap="square">
            <a:spAutoFit/>
          </a:bodyPr>
          <a:lstStyle/>
          <a:p>
            <a:pPr algn="r">
              <a:lnSpc>
                <a:spcPct val="90000"/>
              </a:lnSpc>
              <a:spcBef>
                <a:spcPct val="0"/>
              </a:spcBef>
              <a:spcAft>
                <a:spcPts val="600"/>
              </a:spcAft>
            </a:pPr>
            <a:r>
              <a:rPr lang="ar-JO" sz="4000" b="1" dirty="0"/>
              <a:t>إرشادات لمزوّدي الخدمة والمدارس  للحفاظ على سلامة الأطفال عبر الإنترنت</a:t>
            </a:r>
            <a:endParaRPr lang="en-US" sz="4000" b="1" dirty="0"/>
          </a:p>
        </p:txBody>
      </p:sp>
    </p:spTree>
    <p:extLst>
      <p:ext uri="{BB962C8B-B14F-4D97-AF65-F5344CB8AC3E}">
        <p14:creationId xmlns:p14="http://schemas.microsoft.com/office/powerpoint/2010/main" val="37272954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5 Steps for Keeping Your Kids Safe Online » Community | GovLoop">
            <a:extLst>
              <a:ext uri="{FF2B5EF4-FFF2-40B4-BE49-F238E27FC236}">
                <a16:creationId xmlns:a16="http://schemas.microsoft.com/office/drawing/2014/main" id="{ED4CC72E-220C-4DCD-A30D-AE6AC9AA272D}"/>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1"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CE5A364-BF77-432B-9F4E-66F97321127A}"/>
              </a:ext>
            </a:extLst>
          </p:cNvPr>
          <p:cNvSpPr txBox="1"/>
          <p:nvPr/>
        </p:nvSpPr>
        <p:spPr>
          <a:xfrm>
            <a:off x="802561" y="345413"/>
            <a:ext cx="10257182" cy="646331"/>
          </a:xfrm>
          <a:prstGeom prst="rect">
            <a:avLst/>
          </a:prstGeom>
          <a:noFill/>
        </p:spPr>
        <p:txBody>
          <a:bodyPr wrap="square" rtlCol="0">
            <a:spAutoFit/>
          </a:bodyPr>
          <a:lstStyle/>
          <a:p>
            <a:pPr algn="ctr"/>
            <a:r>
              <a:rPr lang="ar-JO" sz="3600" b="1" dirty="0"/>
              <a:t>نصائح لأولياء الأمور للحفاظ على سلامة أطفالهم عبر الإنترنت  </a:t>
            </a:r>
            <a:endParaRPr lang="en-US" sz="3600" b="1" dirty="0"/>
          </a:p>
        </p:txBody>
      </p:sp>
      <p:graphicFrame>
        <p:nvGraphicFramePr>
          <p:cNvPr id="7" name="Diagram 6">
            <a:extLst>
              <a:ext uri="{FF2B5EF4-FFF2-40B4-BE49-F238E27FC236}">
                <a16:creationId xmlns:a16="http://schemas.microsoft.com/office/drawing/2014/main" id="{F3D4ABCE-D17D-4C97-94AB-2F9E4DD790EC}"/>
              </a:ext>
            </a:extLst>
          </p:cNvPr>
          <p:cNvGraphicFramePr/>
          <p:nvPr>
            <p:extLst>
              <p:ext uri="{D42A27DB-BD31-4B8C-83A1-F6EECF244321}">
                <p14:modId xmlns:p14="http://schemas.microsoft.com/office/powerpoint/2010/main" val="1020787363"/>
              </p:ext>
            </p:extLst>
          </p:nvPr>
        </p:nvGraphicFramePr>
        <p:xfrm>
          <a:off x="1171978" y="991745"/>
          <a:ext cx="9617944" cy="54547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8724900" y="3670300"/>
            <a:ext cx="1905000" cy="1477328"/>
          </a:xfrm>
          <a:prstGeom prst="rect">
            <a:avLst/>
          </a:prstGeom>
          <a:noFill/>
        </p:spPr>
        <p:txBody>
          <a:bodyPr wrap="square" rtlCol="0">
            <a:spAutoFit/>
          </a:bodyPr>
          <a:lstStyle/>
          <a:p>
            <a:pPr lvl="0" algn="ctr" rtl="1"/>
            <a:r>
              <a:rPr lang="ar-JO" sz="2400" dirty="0">
                <a:solidFill>
                  <a:schemeClr val="bg1"/>
                </a:solidFill>
              </a:rPr>
              <a:t>1. إعدادات تقنيّة لحماية أطفالك عبر الإنترنت </a:t>
            </a:r>
          </a:p>
          <a:p>
            <a:endParaRPr lang="en-US" dirty="0"/>
          </a:p>
        </p:txBody>
      </p:sp>
    </p:spTree>
    <p:extLst>
      <p:ext uri="{BB962C8B-B14F-4D97-AF65-F5344CB8AC3E}">
        <p14:creationId xmlns:p14="http://schemas.microsoft.com/office/powerpoint/2010/main" val="40445546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573B0EC-788D-40EE-94C8-876703A2EAB4}"/>
              </a:ext>
            </a:extLst>
          </p:cNvPr>
          <p:cNvSpPr txBox="1"/>
          <p:nvPr/>
        </p:nvSpPr>
        <p:spPr>
          <a:xfrm>
            <a:off x="10001824" y="176989"/>
            <a:ext cx="2092785" cy="523220"/>
          </a:xfrm>
          <a:prstGeom prst="rect">
            <a:avLst/>
          </a:prstGeom>
          <a:noFill/>
        </p:spPr>
        <p:txBody>
          <a:bodyPr wrap="square" rtlCol="0">
            <a:spAutoFit/>
          </a:bodyPr>
          <a:lstStyle/>
          <a:p>
            <a:pPr algn="ctr"/>
            <a:r>
              <a:rPr lang="ar-JO" sz="1200" u="sng" dirty="0">
                <a:solidFill>
                  <a:schemeClr val="bg2">
                    <a:lumMod val="50000"/>
                  </a:schemeClr>
                </a:solidFill>
              </a:rPr>
              <a:t>نصائح لأولياء الأمور </a:t>
            </a:r>
            <a:endParaRPr lang="en-US" sz="1200" u="sng" dirty="0">
              <a:solidFill>
                <a:schemeClr val="bg2">
                  <a:lumMod val="50000"/>
                </a:schemeClr>
              </a:solidFill>
            </a:endParaRPr>
          </a:p>
          <a:p>
            <a:pPr algn="ctr"/>
            <a:r>
              <a:rPr lang="ar-JO" sz="1600" b="1" dirty="0">
                <a:solidFill>
                  <a:schemeClr val="bg2">
                    <a:lumMod val="50000"/>
                  </a:schemeClr>
                </a:solidFill>
              </a:rPr>
              <a:t>سلامة الاطفال عبر الإنترنت </a:t>
            </a:r>
            <a:endParaRPr lang="en-US" sz="1600" b="1" dirty="0">
              <a:solidFill>
                <a:schemeClr val="bg2">
                  <a:lumMod val="50000"/>
                </a:schemeClr>
              </a:solidFill>
            </a:endParaRPr>
          </a:p>
        </p:txBody>
      </p:sp>
      <p:sp>
        <p:nvSpPr>
          <p:cNvPr id="2" name="Rectangle 1">
            <a:extLst>
              <a:ext uri="{FF2B5EF4-FFF2-40B4-BE49-F238E27FC236}">
                <a16:creationId xmlns:a16="http://schemas.microsoft.com/office/drawing/2014/main" id="{54FC0AF9-2CDD-4C9E-956F-95D5792627A7}"/>
              </a:ext>
            </a:extLst>
          </p:cNvPr>
          <p:cNvSpPr/>
          <p:nvPr/>
        </p:nvSpPr>
        <p:spPr>
          <a:xfrm>
            <a:off x="2138186" y="438599"/>
            <a:ext cx="7939200" cy="584775"/>
          </a:xfrm>
          <a:prstGeom prst="rect">
            <a:avLst/>
          </a:prstGeom>
        </p:spPr>
        <p:txBody>
          <a:bodyPr wrap="square">
            <a:spAutoFit/>
          </a:bodyPr>
          <a:lstStyle/>
          <a:p>
            <a:pPr lvl="0" algn="r" rtl="1"/>
            <a:r>
              <a:rPr lang="ar-JO" sz="3200" b="1" dirty="0"/>
              <a:t>1. إعدادات تقنيّة لحماية أطفالك عبر الإنترنت</a:t>
            </a:r>
          </a:p>
        </p:txBody>
      </p:sp>
      <p:sp>
        <p:nvSpPr>
          <p:cNvPr id="7" name="Oval 6">
            <a:extLst>
              <a:ext uri="{FF2B5EF4-FFF2-40B4-BE49-F238E27FC236}">
                <a16:creationId xmlns:a16="http://schemas.microsoft.com/office/drawing/2014/main" id="{9E1502F3-ECC4-4073-B38C-C33B88BDD323}"/>
              </a:ext>
            </a:extLst>
          </p:cNvPr>
          <p:cNvSpPr/>
          <p:nvPr/>
        </p:nvSpPr>
        <p:spPr>
          <a:xfrm>
            <a:off x="10558012" y="791583"/>
            <a:ext cx="1346442" cy="1346442"/>
          </a:xfrm>
          <a:prstGeom prst="ellipse">
            <a:avLst/>
          </a:prstGeom>
          <a:blipFill rotWithShape="1">
            <a:blip r:embed="rId3">
              <a:extLst>
                <a:ext uri="{28A0092B-C50C-407E-A947-70E740481C1C}">
                  <a14:useLocalDpi xmlns:a14="http://schemas.microsoft.com/office/drawing/2010/main" val="0"/>
                </a:ext>
              </a:extLst>
            </a:blip>
            <a:srcRect/>
            <a:stretch>
              <a:fillRect t="-12000" b="-1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TextBox 2">
            <a:extLst>
              <a:ext uri="{FF2B5EF4-FFF2-40B4-BE49-F238E27FC236}">
                <a16:creationId xmlns:a16="http://schemas.microsoft.com/office/drawing/2014/main" id="{8F565CC7-DBA3-4EEF-9276-434A9A7436F6}"/>
              </a:ext>
            </a:extLst>
          </p:cNvPr>
          <p:cNvSpPr txBox="1"/>
          <p:nvPr/>
        </p:nvSpPr>
        <p:spPr>
          <a:xfrm>
            <a:off x="1036814" y="982176"/>
            <a:ext cx="9014091" cy="5262979"/>
          </a:xfrm>
          <a:prstGeom prst="rect">
            <a:avLst/>
          </a:prstGeom>
          <a:noFill/>
        </p:spPr>
        <p:txBody>
          <a:bodyPr wrap="square" rtlCol="0" anchor="t">
            <a:spAutoFit/>
          </a:bodyPr>
          <a:lstStyle/>
          <a:p>
            <a:pPr marL="514350" indent="-514350" algn="r" rtl="1">
              <a:buFont typeface="+mj-lt"/>
              <a:buAutoNum type="arabicPeriod"/>
            </a:pPr>
            <a:r>
              <a:rPr lang="ar-JO" sz="2400" dirty="0"/>
              <a:t>قم بإعداد </a:t>
            </a:r>
            <a:r>
              <a:rPr lang="ar-JO" sz="2400" b="1" dirty="0"/>
              <a:t>أدوات الرقابة الأبوية</a:t>
            </a:r>
            <a:r>
              <a:rPr lang="ar-JO" sz="2400" dirty="0"/>
              <a:t>.</a:t>
            </a:r>
          </a:p>
          <a:p>
            <a:pPr lvl="1" algn="r" rtl="1"/>
            <a:r>
              <a:rPr lang="ar-JO" sz="2400" dirty="0"/>
              <a:t> تقديم المشورة بشأن استخدام </a:t>
            </a:r>
            <a:r>
              <a:rPr lang="ar-JO" sz="2400" i="1" dirty="0"/>
              <a:t> أدوات</a:t>
            </a:r>
            <a:r>
              <a:rPr lang="ar-JO" sz="2400" dirty="0"/>
              <a:t> </a:t>
            </a:r>
            <a:r>
              <a:rPr lang="ar-JO" sz="2400" i="1" dirty="0"/>
              <a:t>الرقابة الأبوية </a:t>
            </a:r>
            <a:r>
              <a:rPr lang="ar-JO" sz="2400" dirty="0"/>
              <a:t>(يمكن تعديلها اعتمادًا على عمر الأطفال) المتوفرة على أجهزة النطاق العريض المنزلية وأجهزة تمكين الإنترنت. يمكن للوالدين معرفة المزيد حول أدوات الرقابة الأبوية من خلال زيارة موقع الويب الخاص بموفر النطاق العريض.</a:t>
            </a:r>
          </a:p>
          <a:p>
            <a:pPr marL="400050" indent="-400050">
              <a:buFont typeface="+mj-lt"/>
              <a:buAutoNum type="romanLcPeriod"/>
            </a:pPr>
            <a:endParaRPr lang="en-US" sz="1200" dirty="0"/>
          </a:p>
          <a:p>
            <a:pPr marL="457200" indent="-457200" algn="r" rtl="1">
              <a:buFont typeface="+mj-lt"/>
              <a:buAutoNum type="arabicPeriod" startAt="2"/>
            </a:pPr>
            <a:r>
              <a:rPr lang="ar-JO" sz="2400" dirty="0"/>
              <a:t>قم بتفعيل </a:t>
            </a:r>
            <a:r>
              <a:rPr lang="ar-JO" sz="2400" b="1" dirty="0"/>
              <a:t>"البحث الآمن" </a:t>
            </a:r>
            <a:r>
              <a:rPr lang="ar-JO" sz="2400" dirty="0"/>
              <a:t>على متصفحك.</a:t>
            </a:r>
          </a:p>
          <a:p>
            <a:pPr lvl="1" algn="r" rtl="1"/>
            <a:r>
              <a:rPr lang="ar-JO" sz="2400" dirty="0"/>
              <a:t>تحتوي معظم محركات بحث الويب على وظيفة "البحث الآمن" والتي تسمح للوالدين</a:t>
            </a:r>
            <a:r>
              <a:rPr lang="ar-JO" sz="2400" u="sng" dirty="0"/>
              <a:t> </a:t>
            </a:r>
            <a:r>
              <a:rPr lang="ar-JO" sz="2400" dirty="0"/>
              <a:t>بتحديد المحتوى الذي يمكن لأطفالهم الوصول إليه أثناء اتصالهم بالإنترنت. توجد عادةً أيقونة "الإعدادات" على الصفحة الرئيسية لمتصفح الويب وتكون غالبًا على شكل دولاب صغير.</a:t>
            </a:r>
          </a:p>
          <a:p>
            <a:pPr marL="400050" indent="-400050">
              <a:buFont typeface="+mj-lt"/>
              <a:buAutoNum type="romanLcPeriod"/>
            </a:pPr>
            <a:endParaRPr lang="ar-JO" sz="1100" dirty="0"/>
          </a:p>
          <a:p>
            <a:pPr marL="400050" indent="-400050" algn="r">
              <a:buFont typeface="+mj-lt"/>
              <a:buAutoNum type="romanLcPeriod"/>
            </a:pPr>
            <a:endParaRPr lang="en-US" sz="1100" dirty="0"/>
          </a:p>
          <a:p>
            <a:pPr marL="457200" indent="-457200" algn="r" rtl="1">
              <a:buFont typeface="+mj-lt"/>
              <a:buAutoNum type="arabicPeriod" startAt="3"/>
            </a:pPr>
            <a:r>
              <a:rPr lang="ar-JO" sz="2400" dirty="0"/>
              <a:t>قم بإستخدام </a:t>
            </a:r>
            <a:r>
              <a:rPr lang="ar-JO" sz="2400" b="1" dirty="0"/>
              <a:t>"إعدادات الخصوصية" </a:t>
            </a:r>
            <a:r>
              <a:rPr lang="ar-JO" sz="2400" dirty="0"/>
              <a:t>الصارمة على التطبيقات والألعاب الإلكترونية.</a:t>
            </a:r>
          </a:p>
          <a:p>
            <a:pPr marL="514350" indent="-514350" algn="r" rtl="1">
              <a:buFont typeface="+mj-lt"/>
              <a:buAutoNum type="romanLcPeriod"/>
            </a:pPr>
            <a:endParaRPr lang="en-US" sz="1400" dirty="0"/>
          </a:p>
          <a:p>
            <a:pPr marL="457200" indent="-457200" algn="r" rtl="1">
              <a:buFont typeface="+mj-lt"/>
              <a:buAutoNum type="arabicPeriod" startAt="4"/>
            </a:pPr>
            <a:r>
              <a:rPr lang="ar-JO" sz="2400" dirty="0"/>
              <a:t>قم بتغطية كاميرات الويب عند عدم استخدامها.</a:t>
            </a:r>
          </a:p>
        </p:txBody>
      </p:sp>
    </p:spTree>
    <p:extLst>
      <p:ext uri="{BB962C8B-B14F-4D97-AF65-F5344CB8AC3E}">
        <p14:creationId xmlns:p14="http://schemas.microsoft.com/office/powerpoint/2010/main" val="1487110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44429"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1917252" y="442325"/>
            <a:ext cx="8156964" cy="584775"/>
          </a:xfrm>
          <a:prstGeom prst="rect">
            <a:avLst/>
          </a:prstGeom>
        </p:spPr>
        <p:txBody>
          <a:bodyPr wrap="square">
            <a:spAutoFit/>
          </a:bodyPr>
          <a:lstStyle/>
          <a:p>
            <a:pPr lvl="0" algn="r" rtl="1"/>
            <a:r>
              <a:rPr lang="ar-JO" sz="3200" b="1" dirty="0"/>
              <a:t>2. خلق سلوكيات سليمة وآمنة على الإنترنت</a:t>
            </a:r>
          </a:p>
        </p:txBody>
      </p:sp>
      <p:sp>
        <p:nvSpPr>
          <p:cNvPr id="3" name="TextBox 2">
            <a:extLst>
              <a:ext uri="{FF2B5EF4-FFF2-40B4-BE49-F238E27FC236}">
                <a16:creationId xmlns:a16="http://schemas.microsoft.com/office/drawing/2014/main" id="{8F565CC7-DBA3-4EEF-9276-434A9A7436F6}"/>
              </a:ext>
            </a:extLst>
          </p:cNvPr>
          <p:cNvSpPr txBox="1"/>
          <p:nvPr/>
        </p:nvSpPr>
        <p:spPr>
          <a:xfrm>
            <a:off x="927168" y="1231105"/>
            <a:ext cx="9147048" cy="4985980"/>
          </a:xfrm>
          <a:prstGeom prst="rect">
            <a:avLst/>
          </a:prstGeom>
          <a:noFill/>
        </p:spPr>
        <p:txBody>
          <a:bodyPr wrap="square" rtlCol="0">
            <a:spAutoFit/>
          </a:bodyPr>
          <a:lstStyle/>
          <a:p>
            <a:pPr marL="457200" indent="-457200" algn="r" rtl="1">
              <a:spcBef>
                <a:spcPts val="1200"/>
              </a:spcBef>
              <a:buFont typeface="+mj-lt"/>
              <a:buAutoNum type="arabicPeriod"/>
            </a:pPr>
            <a:r>
              <a:rPr lang="ar-JO" sz="2400" dirty="0"/>
              <a:t>أشرك طفلك أو ابنك اليافع في إبرام اتفاقيات تقنية عائلية حول الاستخدام السليم للجهاز. ضع القواعد الخاصة بالوقت والمكان والمدة التي يمكن لطفلك خلالها استخدام الجهاز والإنترنت.</a:t>
            </a:r>
          </a:p>
          <a:p>
            <a:pPr marL="457200" indent="-457200" algn="just" rtl="1">
              <a:spcBef>
                <a:spcPts val="1200"/>
              </a:spcBef>
              <a:buFont typeface="+mj-lt"/>
              <a:buAutoNum type="arabicPeriod"/>
            </a:pPr>
            <a:r>
              <a:rPr lang="ar-JO" sz="2400" dirty="0"/>
              <a:t>قم بتحديد الأماكن والأوقات التي لا يُسمح بها باستخدام الجهاز في المنزل (مثل وقت الأكل واللعب وأداء الواجبات المدرسية والنوم). يجب على الوالدين الإشراف على نشاط الأطفال عبر الإنترنت والتأكد من استخدامهم للأجهزة في المناطق المشتركة.</a:t>
            </a:r>
          </a:p>
          <a:p>
            <a:pPr marL="457200" indent="-457200" algn="r" rtl="1">
              <a:spcBef>
                <a:spcPts val="1200"/>
              </a:spcBef>
              <a:buFont typeface="+mj-lt"/>
              <a:buAutoNum type="arabicPeriod"/>
            </a:pPr>
            <a:r>
              <a:rPr lang="ar-JO" sz="2400" dirty="0"/>
              <a:t>ساعد طفلك على تعلم كيفية الحفاظ على خصوصية المعلومات الشخصية خاصةً من الغرباء، فبعض الأشخاص ليسوا كما يدعون.</a:t>
            </a:r>
          </a:p>
          <a:p>
            <a:pPr marL="457200" indent="-457200" algn="just" rtl="1">
              <a:spcBef>
                <a:spcPts val="1200"/>
              </a:spcBef>
              <a:buFont typeface="+mj-lt"/>
              <a:buAutoNum type="arabicPeriod"/>
            </a:pPr>
            <a:r>
              <a:rPr lang="ar-JO" sz="2400" dirty="0"/>
              <a:t>ساعد طفلك على تحديد مواقع الويب والمحتويات الرقمية الآمنة والموثوقة، وقم بتحذيره من النقر فوق المحتوى وتنزيله ونشره وتحميله. يحتاج الأطفال إلى فهم الطبيعة العامة للإنترنت ومخاطره وفوائده.</a:t>
            </a:r>
          </a:p>
          <a:p>
            <a:endParaRPr lang="en-US" sz="2400" dirty="0"/>
          </a:p>
        </p:txBody>
      </p:sp>
      <p:sp>
        <p:nvSpPr>
          <p:cNvPr id="9" name="Oval 8">
            <a:extLst>
              <a:ext uri="{FF2B5EF4-FFF2-40B4-BE49-F238E27FC236}">
                <a16:creationId xmlns:a16="http://schemas.microsoft.com/office/drawing/2014/main" id="{D67EB959-83A6-4AFE-9588-EDF677944A4D}"/>
              </a:ext>
            </a:extLst>
          </p:cNvPr>
          <p:cNvSpPr/>
          <p:nvPr/>
        </p:nvSpPr>
        <p:spPr>
          <a:xfrm>
            <a:off x="10628260" y="740550"/>
            <a:ext cx="1302071" cy="1302071"/>
          </a:xfrm>
          <a:prstGeom prst="ellipse">
            <a:avLst/>
          </a:prstGeom>
          <a:blipFill>
            <a:blip r:embed="rId3">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Box 9">
            <a:extLst>
              <a:ext uri="{FF2B5EF4-FFF2-40B4-BE49-F238E27FC236}">
                <a16:creationId xmlns:a16="http://schemas.microsoft.com/office/drawing/2014/main" id="{F3291333-228E-42AD-ABF9-1EC927FB3FF7}"/>
              </a:ext>
            </a:extLst>
          </p:cNvPr>
          <p:cNvSpPr txBox="1"/>
          <p:nvPr/>
        </p:nvSpPr>
        <p:spPr>
          <a:xfrm>
            <a:off x="10001824" y="176989"/>
            <a:ext cx="2092785" cy="523220"/>
          </a:xfrm>
          <a:prstGeom prst="rect">
            <a:avLst/>
          </a:prstGeom>
          <a:noFill/>
        </p:spPr>
        <p:txBody>
          <a:bodyPr wrap="square" rtlCol="0">
            <a:spAutoFit/>
          </a:bodyPr>
          <a:lstStyle/>
          <a:p>
            <a:pPr algn="ctr"/>
            <a:r>
              <a:rPr lang="ar-JO" sz="1200" u="sng" dirty="0">
                <a:solidFill>
                  <a:schemeClr val="bg2">
                    <a:lumMod val="50000"/>
                  </a:schemeClr>
                </a:solidFill>
              </a:rPr>
              <a:t>نصائح لأولياء الأمور </a:t>
            </a:r>
            <a:endParaRPr lang="en-US" sz="1200" u="sng" dirty="0">
              <a:solidFill>
                <a:schemeClr val="bg2">
                  <a:lumMod val="50000"/>
                </a:schemeClr>
              </a:solidFill>
            </a:endParaRPr>
          </a:p>
          <a:p>
            <a:pPr algn="ctr"/>
            <a:r>
              <a:rPr lang="ar-JO" sz="1600" b="1" dirty="0">
                <a:solidFill>
                  <a:schemeClr val="bg2">
                    <a:lumMod val="50000"/>
                  </a:schemeClr>
                </a:solidFill>
              </a:rPr>
              <a:t>سلامة الاطفال عبر الإنترنت </a:t>
            </a:r>
            <a:endParaRPr lang="en-US" sz="1600" b="1" dirty="0">
              <a:solidFill>
                <a:schemeClr val="bg2">
                  <a:lumMod val="50000"/>
                </a:schemeClr>
              </a:solidFill>
            </a:endParaRPr>
          </a:p>
        </p:txBody>
      </p:sp>
    </p:spTree>
    <p:extLst>
      <p:ext uri="{BB962C8B-B14F-4D97-AF65-F5344CB8AC3E}">
        <p14:creationId xmlns:p14="http://schemas.microsoft.com/office/powerpoint/2010/main" val="294961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565CC7-DBA3-4EEF-9276-434A9A7436F6}"/>
              </a:ext>
            </a:extLst>
          </p:cNvPr>
          <p:cNvSpPr txBox="1"/>
          <p:nvPr/>
        </p:nvSpPr>
        <p:spPr>
          <a:xfrm>
            <a:off x="981484" y="1374351"/>
            <a:ext cx="9074596" cy="4247317"/>
          </a:xfrm>
          <a:prstGeom prst="rect">
            <a:avLst/>
          </a:prstGeom>
          <a:noFill/>
        </p:spPr>
        <p:txBody>
          <a:bodyPr wrap="square" rtlCol="0">
            <a:spAutoFit/>
          </a:bodyPr>
          <a:lstStyle/>
          <a:p>
            <a:pPr marL="457200" indent="-457200" algn="just" rtl="1">
              <a:spcBef>
                <a:spcPts val="1200"/>
              </a:spcBef>
              <a:buFont typeface="+mj-lt"/>
              <a:buAutoNum type="arabicPeriod" startAt="5"/>
            </a:pPr>
            <a:r>
              <a:rPr lang="ar-JO" sz="2400" dirty="0"/>
              <a:t>ذكّر أطفالك بأن ما يحدث عبر الإنترنت يبقى على الإنترنت (الرسائل والصور ومقاطع الفيديو).</a:t>
            </a:r>
          </a:p>
          <a:p>
            <a:pPr marL="457200" indent="-457200" algn="just" rtl="1">
              <a:spcBef>
                <a:spcPts val="1200"/>
              </a:spcBef>
              <a:buFont typeface="+mj-lt"/>
              <a:buAutoNum type="arabicPeriod" startAt="5"/>
            </a:pPr>
            <a:r>
              <a:rPr lang="ar-JO" sz="2400" dirty="0"/>
              <a:t>علّم أطفالك أن يحترموا دائمًا المعلومات الشخصية للأصدقاء والعائلة وألا يشاركوا أي معلومات عن الآخرين قد تسبب لهم أي إحراج أو أذى.</a:t>
            </a:r>
          </a:p>
          <a:p>
            <a:pPr marL="457200" indent="-457200" algn="just" rtl="1">
              <a:spcBef>
                <a:spcPts val="1200"/>
              </a:spcBef>
              <a:buFont typeface="+mj-lt"/>
              <a:buAutoNum type="arabicPeriod" startAt="5"/>
            </a:pPr>
            <a:r>
              <a:rPr lang="ar-JO" sz="2400" dirty="0"/>
              <a:t>ينبغي على الأطفال فهم وجوب طلب الإذن دائمًا من الشخص المعني قبل مشاركة صورة أو فيديو يخصه. حيث يمكن نسخ المعلومات الرقمية التي يشاركونها مثل رسائل البريد الإلكتروني أو الصور أو مقاطع الفيديو ولصقها في مكان آخر بسهولة ومن شبه المستحيل استعادتها. فلا يجب مشاركة أي شيء قد يضر بسمعتهم أو صداقاتهم أو آفاقهم المستقبلية إلكترونيًا.</a:t>
            </a:r>
          </a:p>
          <a:p>
            <a:pPr algn="just" rtl="1">
              <a:spcBef>
                <a:spcPts val="1200"/>
              </a:spcBef>
            </a:pPr>
            <a:endParaRPr lang="ar-JO" sz="2400" dirty="0"/>
          </a:p>
        </p:txBody>
      </p:sp>
      <p:sp>
        <p:nvSpPr>
          <p:cNvPr id="10" name="Rectangle 9">
            <a:extLst>
              <a:ext uri="{FF2B5EF4-FFF2-40B4-BE49-F238E27FC236}">
                <a16:creationId xmlns:a16="http://schemas.microsoft.com/office/drawing/2014/main" id="{5A63A612-DEBF-4040-83FA-A0E4E2B62C4F}"/>
              </a:ext>
            </a:extLst>
          </p:cNvPr>
          <p:cNvSpPr/>
          <p:nvPr/>
        </p:nvSpPr>
        <p:spPr>
          <a:xfrm>
            <a:off x="1941223" y="476831"/>
            <a:ext cx="8114857" cy="584775"/>
          </a:xfrm>
          <a:prstGeom prst="rect">
            <a:avLst/>
          </a:prstGeom>
        </p:spPr>
        <p:txBody>
          <a:bodyPr wrap="square">
            <a:spAutoFit/>
          </a:bodyPr>
          <a:lstStyle/>
          <a:p>
            <a:pPr lvl="0" algn="r" rtl="1"/>
            <a:r>
              <a:rPr lang="ar-JO" sz="3200" b="1" dirty="0"/>
              <a:t>2. خلق سلوكيات سليمة وآمنة على الإنترنت</a:t>
            </a:r>
          </a:p>
        </p:txBody>
      </p:sp>
      <p:sp>
        <p:nvSpPr>
          <p:cNvPr id="11" name="Oval 10">
            <a:extLst>
              <a:ext uri="{FF2B5EF4-FFF2-40B4-BE49-F238E27FC236}">
                <a16:creationId xmlns:a16="http://schemas.microsoft.com/office/drawing/2014/main" id="{3289F2E4-3C6E-41DC-BBFC-15378F0BA670}"/>
              </a:ext>
            </a:extLst>
          </p:cNvPr>
          <p:cNvSpPr/>
          <p:nvPr/>
        </p:nvSpPr>
        <p:spPr>
          <a:xfrm>
            <a:off x="10628260" y="740550"/>
            <a:ext cx="1302071" cy="1302071"/>
          </a:xfrm>
          <a:prstGeom prst="ellipse">
            <a:avLst/>
          </a:prstGeom>
          <a:blipFill>
            <a:blip r:embed="rId3">
              <a:extLst>
                <a:ext uri="{28A0092B-C50C-407E-A947-70E740481C1C}">
                  <a14:useLocalDpi xmlns:a14="http://schemas.microsoft.com/office/drawing/2010/main" val="0"/>
                </a:ext>
              </a:extLst>
            </a:blip>
            <a:srcRect/>
            <a:stretch>
              <a:fillRect l="-11000" r="-1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2" name="TextBox 11">
            <a:extLst>
              <a:ext uri="{FF2B5EF4-FFF2-40B4-BE49-F238E27FC236}">
                <a16:creationId xmlns:a16="http://schemas.microsoft.com/office/drawing/2014/main" id="{D193C7F4-19DA-4CA0-B6F5-8FED5D67E93F}"/>
              </a:ext>
            </a:extLst>
          </p:cNvPr>
          <p:cNvSpPr txBox="1"/>
          <p:nvPr/>
        </p:nvSpPr>
        <p:spPr>
          <a:xfrm>
            <a:off x="10001824" y="176989"/>
            <a:ext cx="2092785" cy="523220"/>
          </a:xfrm>
          <a:prstGeom prst="rect">
            <a:avLst/>
          </a:prstGeom>
          <a:noFill/>
        </p:spPr>
        <p:txBody>
          <a:bodyPr wrap="square" rtlCol="0">
            <a:spAutoFit/>
          </a:bodyPr>
          <a:lstStyle/>
          <a:p>
            <a:pPr algn="ctr"/>
            <a:r>
              <a:rPr lang="ar-JO" sz="1200" u="sng" dirty="0">
                <a:solidFill>
                  <a:schemeClr val="bg2">
                    <a:lumMod val="50000"/>
                  </a:schemeClr>
                </a:solidFill>
              </a:rPr>
              <a:t>نصائح لأولياء الأمور </a:t>
            </a:r>
            <a:endParaRPr lang="en-US" sz="1200" u="sng" dirty="0">
              <a:solidFill>
                <a:schemeClr val="bg2">
                  <a:lumMod val="50000"/>
                </a:schemeClr>
              </a:solidFill>
            </a:endParaRPr>
          </a:p>
          <a:p>
            <a:pPr algn="ctr"/>
            <a:r>
              <a:rPr lang="ar-JO" sz="1600" b="1" dirty="0">
                <a:solidFill>
                  <a:schemeClr val="bg2">
                    <a:lumMod val="50000"/>
                  </a:schemeClr>
                </a:solidFill>
              </a:rPr>
              <a:t>سلامة الاطفال عبر الإنترنت </a:t>
            </a:r>
            <a:endParaRPr lang="en-US" sz="1600" b="1" dirty="0">
              <a:solidFill>
                <a:schemeClr val="bg2">
                  <a:lumMod val="50000"/>
                </a:schemeClr>
              </a:solidFill>
            </a:endParaRPr>
          </a:p>
        </p:txBody>
      </p:sp>
    </p:spTree>
    <p:extLst>
      <p:ext uri="{BB962C8B-B14F-4D97-AF65-F5344CB8AC3E}">
        <p14:creationId xmlns:p14="http://schemas.microsoft.com/office/powerpoint/2010/main" val="2917220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2291295" y="407821"/>
            <a:ext cx="7812177" cy="584775"/>
          </a:xfrm>
          <a:prstGeom prst="rect">
            <a:avLst/>
          </a:prstGeom>
        </p:spPr>
        <p:txBody>
          <a:bodyPr wrap="square">
            <a:spAutoFit/>
          </a:bodyPr>
          <a:lstStyle/>
          <a:p>
            <a:pPr lvl="0" algn="r" rtl="1"/>
            <a:r>
              <a:rPr lang="ar-JO" sz="3200" b="1" dirty="0"/>
              <a:t>3. إقضِ وقتًا مع طفلك أو ابنك اليافع على الإنترنت</a:t>
            </a:r>
          </a:p>
        </p:txBody>
      </p:sp>
      <p:sp>
        <p:nvSpPr>
          <p:cNvPr id="3" name="TextBox 2">
            <a:extLst>
              <a:ext uri="{FF2B5EF4-FFF2-40B4-BE49-F238E27FC236}">
                <a16:creationId xmlns:a16="http://schemas.microsoft.com/office/drawing/2014/main" id="{8F565CC7-DBA3-4EEF-9276-434A9A7436F6}"/>
              </a:ext>
            </a:extLst>
          </p:cNvPr>
          <p:cNvSpPr txBox="1"/>
          <p:nvPr/>
        </p:nvSpPr>
        <p:spPr>
          <a:xfrm>
            <a:off x="987548" y="971970"/>
            <a:ext cx="9115924" cy="1569660"/>
          </a:xfrm>
          <a:prstGeom prst="rect">
            <a:avLst/>
          </a:prstGeom>
          <a:noFill/>
        </p:spPr>
        <p:txBody>
          <a:bodyPr wrap="square" rtlCol="0">
            <a:spAutoFit/>
          </a:bodyPr>
          <a:lstStyle/>
          <a:p>
            <a:pPr marL="457200" indent="-457200" algn="r" rtl="1">
              <a:spcBef>
                <a:spcPts val="600"/>
              </a:spcBef>
              <a:buFont typeface="+mj-lt"/>
              <a:buAutoNum type="arabicPeriod"/>
            </a:pPr>
            <a:r>
              <a:rPr lang="ar-JO" sz="2400" dirty="0"/>
              <a:t>استكشف مواقع الويب ووسائل التواصل الاجتماعي والألعاب والتطبيقات مع طفلك. فيمكنك مثلاً أن تجعل أطفالك يعرضون لك مواقعهم الإلكترونية وتطبيقاتهم المفضلة ونشاطاتهم عليها. يجب عليك الاستماع وإبداء الاهتمام وتشجيع أطفالك على تعليمك أساسيات الموقع أو التطبيق.</a:t>
            </a:r>
            <a:endParaRPr lang="en-US" sz="2400" dirty="0"/>
          </a:p>
        </p:txBody>
      </p:sp>
      <p:sp>
        <p:nvSpPr>
          <p:cNvPr id="7" name="Oval 6">
            <a:extLst>
              <a:ext uri="{FF2B5EF4-FFF2-40B4-BE49-F238E27FC236}">
                <a16:creationId xmlns:a16="http://schemas.microsoft.com/office/drawing/2014/main" id="{107344B2-ADF0-4C52-85C6-7199A318C985}"/>
              </a:ext>
            </a:extLst>
          </p:cNvPr>
          <p:cNvSpPr/>
          <p:nvPr/>
        </p:nvSpPr>
        <p:spPr>
          <a:xfrm>
            <a:off x="10533888" y="740550"/>
            <a:ext cx="1515257" cy="1515257"/>
          </a:xfrm>
          <a:prstGeom prst="ellipse">
            <a:avLst/>
          </a:prstGeom>
          <a:blipFill>
            <a:blip r:embed="rId3" cstate="print">
              <a:extLst>
                <a:ext uri="{28A0092B-C50C-407E-A947-70E740481C1C}">
                  <a14:useLocalDpi xmlns:a14="http://schemas.microsoft.com/office/drawing/2010/main" val="0"/>
                </a:ext>
              </a:extLst>
            </a:blip>
            <a:srcRect/>
            <a:stretch>
              <a:fillRect t="-2000" b="-2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Box 10">
            <a:extLst>
              <a:ext uri="{FF2B5EF4-FFF2-40B4-BE49-F238E27FC236}">
                <a16:creationId xmlns:a16="http://schemas.microsoft.com/office/drawing/2014/main" id="{8B3980D2-2A6F-44A3-98FF-B6D16EFA1BB7}"/>
              </a:ext>
            </a:extLst>
          </p:cNvPr>
          <p:cNvSpPr txBox="1"/>
          <p:nvPr/>
        </p:nvSpPr>
        <p:spPr>
          <a:xfrm>
            <a:off x="885793" y="2613133"/>
            <a:ext cx="9217679" cy="4016484"/>
          </a:xfrm>
          <a:prstGeom prst="rect">
            <a:avLst/>
          </a:prstGeom>
          <a:noFill/>
        </p:spPr>
        <p:txBody>
          <a:bodyPr wrap="square" rtlCol="0">
            <a:spAutoFit/>
          </a:bodyPr>
          <a:lstStyle/>
          <a:p>
            <a:pPr marL="457200" indent="-457200" algn="r" rtl="1">
              <a:spcBef>
                <a:spcPts val="600"/>
              </a:spcBef>
              <a:buFont typeface="+mj-lt"/>
              <a:buAutoNum type="arabicPeriod" startAt="2"/>
            </a:pPr>
            <a:r>
              <a:rPr lang="ar-JO" sz="2400" dirty="0"/>
              <a:t>اطلب من أطفالك ترك أي محادثات مزعجة وتحدث مع ابنك اليافع حول كيفية الإبلاغ عن أي محتوى غير لائق أو سلوك سيئ.</a:t>
            </a:r>
          </a:p>
          <a:p>
            <a:pPr marL="457200" indent="-457200" algn="r" rtl="1">
              <a:spcBef>
                <a:spcPts val="600"/>
              </a:spcBef>
              <a:buFont typeface="+mj-lt"/>
              <a:buAutoNum type="arabicPeriod" startAt="2"/>
            </a:pPr>
            <a:r>
              <a:rPr lang="ar-JO" sz="2400" dirty="0"/>
              <a:t>ساعد أطفالك على تحديد مواقع الويب والمحتويات الرقمية الآمنة والموثوقة، وقم بتحذيره من النقر فوق المحتوى وتنزيله ونشره وتحميله. يمكنك الرجوع إلى موقع </a:t>
            </a:r>
            <a:r>
              <a:rPr lang="en-US" sz="2400" b="1" u="sng" dirty="0">
                <a:solidFill>
                  <a:srgbClr val="0070C0"/>
                </a:solidFill>
                <a:hlinkClick r:id="rId4"/>
              </a:rPr>
              <a:t>Common</a:t>
            </a:r>
            <a:r>
              <a:rPr lang="en-US" sz="2400" u="sng" dirty="0">
                <a:solidFill>
                  <a:schemeClr val="accent1"/>
                </a:solidFill>
                <a:hlinkClick r:id="rId4"/>
              </a:rPr>
              <a:t> </a:t>
            </a:r>
            <a:r>
              <a:rPr lang="en-US" sz="2400" b="1" u="sng" dirty="0">
                <a:solidFill>
                  <a:srgbClr val="0070C0"/>
                </a:solidFill>
                <a:hlinkClick r:id="rId4"/>
              </a:rPr>
              <a:t>Sense Media</a:t>
            </a:r>
            <a:r>
              <a:rPr lang="en-US" sz="2400" b="1" dirty="0">
                <a:solidFill>
                  <a:srgbClr val="0070C0"/>
                </a:solidFill>
              </a:rPr>
              <a:t> </a:t>
            </a:r>
            <a:r>
              <a:rPr lang="ar-JO" sz="2400" b="1" dirty="0">
                <a:solidFill>
                  <a:srgbClr val="0070C0"/>
                </a:solidFill>
              </a:rPr>
              <a:t> </a:t>
            </a:r>
            <a:r>
              <a:rPr lang="ar-JO" sz="2400" dirty="0"/>
              <a:t>حيث يوجد في</a:t>
            </a:r>
            <a:r>
              <a:rPr lang="en-US" sz="2400" dirty="0"/>
              <a:t> </a:t>
            </a:r>
            <a:r>
              <a:rPr lang="ar-JO" sz="2400" dirty="0"/>
              <a:t>الموقع نصائح رائعة حول التطبيقات والألعاب والترفيه لمختلف الأعمار.</a:t>
            </a:r>
          </a:p>
          <a:p>
            <a:pPr marL="457200" indent="-457200" algn="r" rtl="1">
              <a:spcBef>
                <a:spcPts val="600"/>
              </a:spcBef>
              <a:buFont typeface="+mj-lt"/>
              <a:buAutoNum type="arabicPeriod" startAt="2"/>
            </a:pPr>
            <a:r>
              <a:rPr lang="ar-JO" sz="2400" dirty="0"/>
              <a:t>شجع أطفالك على مساعدة أصدقائهم إذا كانوا يتخذون خيارات سيئة أو يتعرضون للأذى والإبلاغ عن الحوادث للبالغين الموثوق بهم.</a:t>
            </a:r>
          </a:p>
          <a:p>
            <a:pPr marL="457200" indent="-457200" algn="r" rtl="1">
              <a:spcBef>
                <a:spcPts val="600"/>
              </a:spcBef>
              <a:buFont typeface="+mj-lt"/>
              <a:buAutoNum type="arabicPeriod" startAt="2"/>
            </a:pPr>
            <a:r>
              <a:rPr lang="ar-JO" sz="2400" dirty="0"/>
              <a:t>علم أطفالك كيفية التفاعل بأمان مع الأشخاص "الذين يلتقون بهم" عبر الإنترنت. وذكرهم بالحد من مشاركة المعلومات الشخصية مع الأصدقاء الجدد.</a:t>
            </a:r>
          </a:p>
        </p:txBody>
      </p:sp>
      <p:sp>
        <p:nvSpPr>
          <p:cNvPr id="12" name="TextBox 11">
            <a:extLst>
              <a:ext uri="{FF2B5EF4-FFF2-40B4-BE49-F238E27FC236}">
                <a16:creationId xmlns:a16="http://schemas.microsoft.com/office/drawing/2014/main" id="{7C33F83E-6B0A-46E2-B62B-E02FCEBF338F}"/>
              </a:ext>
            </a:extLst>
          </p:cNvPr>
          <p:cNvSpPr txBox="1"/>
          <p:nvPr/>
        </p:nvSpPr>
        <p:spPr>
          <a:xfrm>
            <a:off x="10001824" y="176989"/>
            <a:ext cx="2092785" cy="523220"/>
          </a:xfrm>
          <a:prstGeom prst="rect">
            <a:avLst/>
          </a:prstGeom>
          <a:noFill/>
        </p:spPr>
        <p:txBody>
          <a:bodyPr wrap="square" rtlCol="0">
            <a:spAutoFit/>
          </a:bodyPr>
          <a:lstStyle/>
          <a:p>
            <a:pPr algn="ctr"/>
            <a:r>
              <a:rPr lang="ar-JO" sz="1200" u="sng" dirty="0">
                <a:solidFill>
                  <a:schemeClr val="bg2">
                    <a:lumMod val="50000"/>
                  </a:schemeClr>
                </a:solidFill>
              </a:rPr>
              <a:t>نصائح لأولياء الأمور </a:t>
            </a:r>
            <a:endParaRPr lang="en-US" sz="1200" u="sng" dirty="0">
              <a:solidFill>
                <a:schemeClr val="bg2">
                  <a:lumMod val="50000"/>
                </a:schemeClr>
              </a:solidFill>
            </a:endParaRPr>
          </a:p>
          <a:p>
            <a:pPr algn="ctr"/>
            <a:r>
              <a:rPr lang="ar-JO" sz="1600" b="1" dirty="0">
                <a:solidFill>
                  <a:schemeClr val="bg2">
                    <a:lumMod val="50000"/>
                  </a:schemeClr>
                </a:solidFill>
              </a:rPr>
              <a:t>سلامة الاطفال عبر الإنترنت </a:t>
            </a:r>
            <a:endParaRPr lang="en-US" sz="1600" b="1" dirty="0">
              <a:solidFill>
                <a:schemeClr val="bg2">
                  <a:lumMod val="50000"/>
                </a:schemeClr>
              </a:solidFill>
            </a:endParaRPr>
          </a:p>
        </p:txBody>
      </p:sp>
    </p:spTree>
    <p:extLst>
      <p:ext uri="{BB962C8B-B14F-4D97-AF65-F5344CB8AC3E}">
        <p14:creationId xmlns:p14="http://schemas.microsoft.com/office/powerpoint/2010/main" val="3570444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0" y="12700"/>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2501859" y="438599"/>
            <a:ext cx="7546960" cy="584775"/>
          </a:xfrm>
          <a:prstGeom prst="rect">
            <a:avLst/>
          </a:prstGeom>
        </p:spPr>
        <p:txBody>
          <a:bodyPr wrap="square">
            <a:spAutoFit/>
          </a:bodyPr>
          <a:lstStyle/>
          <a:p>
            <a:pPr lvl="0" algn="r" rtl="1"/>
            <a:r>
              <a:rPr lang="ar-JO" sz="3200" b="1" dirty="0"/>
              <a:t>4. حافظ على سلامة طفلك من خلال التواصل المفتوح</a:t>
            </a:r>
          </a:p>
        </p:txBody>
      </p:sp>
      <p:sp>
        <p:nvSpPr>
          <p:cNvPr id="3" name="TextBox 2">
            <a:extLst>
              <a:ext uri="{FF2B5EF4-FFF2-40B4-BE49-F238E27FC236}">
                <a16:creationId xmlns:a16="http://schemas.microsoft.com/office/drawing/2014/main" id="{8F565CC7-DBA3-4EEF-9276-434A9A7436F6}"/>
              </a:ext>
            </a:extLst>
          </p:cNvPr>
          <p:cNvSpPr txBox="1"/>
          <p:nvPr/>
        </p:nvSpPr>
        <p:spPr>
          <a:xfrm>
            <a:off x="927170" y="1126005"/>
            <a:ext cx="9121649" cy="4832092"/>
          </a:xfrm>
          <a:prstGeom prst="rect">
            <a:avLst/>
          </a:prstGeom>
          <a:noFill/>
        </p:spPr>
        <p:txBody>
          <a:bodyPr wrap="square" rtlCol="0">
            <a:spAutoFit/>
          </a:bodyPr>
          <a:lstStyle/>
          <a:p>
            <a:pPr marL="457200" indent="-457200" algn="r" rtl="1">
              <a:spcBef>
                <a:spcPts val="1200"/>
              </a:spcBef>
              <a:buFont typeface="+mj-lt"/>
              <a:buAutoNum type="arabicPeriod"/>
            </a:pPr>
            <a:r>
              <a:rPr lang="ar-JO" sz="2400" dirty="0"/>
              <a:t>تحدث إلى أطفالك حول كيفية تأثير تصرفاتهم عبر الإنترنت على الآخرين. يجب تذكير الأطفال بالنظر في ما قد يشعر به الآخرون قبل نشرهم أو مشاركتهم لأي شيء عبر الإنترنت.</a:t>
            </a:r>
          </a:p>
          <a:p>
            <a:pPr marL="457200" indent="-457200" algn="r" rtl="1">
              <a:spcBef>
                <a:spcPts val="1200"/>
              </a:spcBef>
              <a:buFont typeface="+mj-lt"/>
              <a:buAutoNum type="arabicPeriod"/>
            </a:pPr>
            <a:r>
              <a:rPr lang="ar-JO" sz="2400" dirty="0"/>
              <a:t>قم بإنشاء علاقات موثوقة وتواصل مفتوح من خلال الدعم والتشجيع الإيجابي. اغتنم الفرص لطرح أسئلة على أطفالك عند الحديث عن الإنترنت والتطبيقات بشكل عام. فمثلاً، هل لديهم أي مخاوف أثناء اتصالهم بالإنترنت؟ يجب على الوالدين التأكد من معرفة أطفالهم بأنهم إذا شعروا بالقلق في أي وقت، فيمكنهم الحصول على المساعدة من خلال التحدث إليهم أو مع شخص بالغ آخر يثقون به.</a:t>
            </a:r>
          </a:p>
          <a:p>
            <a:pPr marL="457200" indent="-457200" algn="r" rtl="1">
              <a:spcBef>
                <a:spcPts val="1200"/>
              </a:spcBef>
              <a:buFont typeface="+mj-lt"/>
              <a:buAutoNum type="arabicPeriod"/>
            </a:pPr>
            <a:r>
              <a:rPr lang="ar-JO" sz="2400" dirty="0"/>
              <a:t>كن منتبهًا لعلامات الضيق عند طفلك. لاحظ وجود علامات الانسحاب أو الانزعاج أو التحفظ أو الهوس الشديد بالأنشطة عبر الإنترنت. تجنب إصدار أي أحكام عند إثارة الطفل لأي تساؤل. أخبر أطفالك بأنهم يمكنهم التحدث إليك واشرح لهم أنك لن تلومهم أبدًا على أي شيء قد يحدث عبر الإنترنت.</a:t>
            </a:r>
          </a:p>
        </p:txBody>
      </p:sp>
      <p:sp>
        <p:nvSpPr>
          <p:cNvPr id="8" name="Oval 7">
            <a:extLst>
              <a:ext uri="{FF2B5EF4-FFF2-40B4-BE49-F238E27FC236}">
                <a16:creationId xmlns:a16="http://schemas.microsoft.com/office/drawing/2014/main" id="{9CD80604-E9C8-4A7B-A66F-17A097F3BDD5}"/>
              </a:ext>
            </a:extLst>
          </p:cNvPr>
          <p:cNvSpPr/>
          <p:nvPr/>
        </p:nvSpPr>
        <p:spPr>
          <a:xfrm>
            <a:off x="10640104" y="794082"/>
            <a:ext cx="1307481" cy="1307481"/>
          </a:xfrm>
          <a:prstGeom prst="ellipse">
            <a:avLst/>
          </a:prstGeom>
          <a:blipFill>
            <a:blip r:embed="rId3">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TextBox 9">
            <a:extLst>
              <a:ext uri="{FF2B5EF4-FFF2-40B4-BE49-F238E27FC236}">
                <a16:creationId xmlns:a16="http://schemas.microsoft.com/office/drawing/2014/main" id="{19C3ECFE-EF86-4B31-83B8-EFFB2D2000E7}"/>
              </a:ext>
            </a:extLst>
          </p:cNvPr>
          <p:cNvSpPr txBox="1"/>
          <p:nvPr/>
        </p:nvSpPr>
        <p:spPr>
          <a:xfrm>
            <a:off x="10001824" y="176989"/>
            <a:ext cx="2092785" cy="523220"/>
          </a:xfrm>
          <a:prstGeom prst="rect">
            <a:avLst/>
          </a:prstGeom>
          <a:noFill/>
        </p:spPr>
        <p:txBody>
          <a:bodyPr wrap="square" rtlCol="0">
            <a:spAutoFit/>
          </a:bodyPr>
          <a:lstStyle/>
          <a:p>
            <a:pPr algn="ctr"/>
            <a:r>
              <a:rPr lang="ar-JO" sz="1200" u="sng" dirty="0">
                <a:solidFill>
                  <a:schemeClr val="bg2">
                    <a:lumMod val="50000"/>
                  </a:schemeClr>
                </a:solidFill>
              </a:rPr>
              <a:t>نصائح لأولياء الأمور </a:t>
            </a:r>
            <a:endParaRPr lang="en-US" sz="1200" u="sng" dirty="0">
              <a:solidFill>
                <a:schemeClr val="bg2">
                  <a:lumMod val="50000"/>
                </a:schemeClr>
              </a:solidFill>
            </a:endParaRPr>
          </a:p>
          <a:p>
            <a:pPr algn="ctr"/>
            <a:r>
              <a:rPr lang="ar-JO" sz="1600" b="1" dirty="0">
                <a:solidFill>
                  <a:schemeClr val="bg2">
                    <a:lumMod val="50000"/>
                  </a:schemeClr>
                </a:solidFill>
              </a:rPr>
              <a:t>سلامة الاطفال عبر الإنترنت </a:t>
            </a:r>
            <a:endParaRPr lang="en-US" sz="1600" b="1" dirty="0">
              <a:solidFill>
                <a:schemeClr val="bg2">
                  <a:lumMod val="50000"/>
                </a:schemeClr>
              </a:solidFill>
            </a:endParaRPr>
          </a:p>
        </p:txBody>
      </p:sp>
    </p:spTree>
    <p:extLst>
      <p:ext uri="{BB962C8B-B14F-4D97-AF65-F5344CB8AC3E}">
        <p14:creationId xmlns:p14="http://schemas.microsoft.com/office/powerpoint/2010/main" val="107897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5 Steps for Keeping Your Kids Safe Online » Community | GovLoop">
            <a:extLst>
              <a:ext uri="{FF2B5EF4-FFF2-40B4-BE49-F238E27FC236}">
                <a16:creationId xmlns:a16="http://schemas.microsoft.com/office/drawing/2014/main" id="{6A310DB5-563A-44FB-85A5-1BC150BB5B8C}"/>
              </a:ext>
            </a:extLst>
          </p:cNvPr>
          <p:cNvPicPr>
            <a:picLocks noChangeAspect="1" noChangeArrowheads="1"/>
          </p:cNvPicPr>
          <p:nvPr/>
        </p:nvPicPr>
        <p:blipFill rotWithShape="1">
          <a:blip r:embed="rId2">
            <a:alphaModFix amt="8000"/>
            <a:extLst>
              <a:ext uri="{28A0092B-C50C-407E-A947-70E740481C1C}">
                <a14:useLocalDpi xmlns:a14="http://schemas.microsoft.com/office/drawing/2010/main" val="0"/>
              </a:ext>
            </a:extLst>
          </a:blip>
          <a:srcRect r="12526" b="6736"/>
          <a:stretch/>
        </p:blipFill>
        <p:spPr bwMode="auto">
          <a:xfrm>
            <a:off x="44429" y="-25399"/>
            <a:ext cx="1214757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4FC0AF9-2CDD-4C9E-956F-95D5792627A7}"/>
              </a:ext>
            </a:extLst>
          </p:cNvPr>
          <p:cNvSpPr/>
          <p:nvPr/>
        </p:nvSpPr>
        <p:spPr>
          <a:xfrm>
            <a:off x="2656160" y="438599"/>
            <a:ext cx="7399807" cy="584775"/>
          </a:xfrm>
          <a:prstGeom prst="rect">
            <a:avLst/>
          </a:prstGeom>
        </p:spPr>
        <p:txBody>
          <a:bodyPr wrap="square">
            <a:spAutoFit/>
          </a:bodyPr>
          <a:lstStyle/>
          <a:p>
            <a:pPr lvl="0" algn="r" rtl="1"/>
            <a:r>
              <a:rPr lang="ar-JO" sz="3200" b="1" dirty="0"/>
              <a:t>4. حافظ على سلامة طفلك من خلال التواصل المفتوح</a:t>
            </a:r>
          </a:p>
        </p:txBody>
      </p:sp>
      <p:sp>
        <p:nvSpPr>
          <p:cNvPr id="3" name="TextBox 2">
            <a:extLst>
              <a:ext uri="{FF2B5EF4-FFF2-40B4-BE49-F238E27FC236}">
                <a16:creationId xmlns:a16="http://schemas.microsoft.com/office/drawing/2014/main" id="{8F565CC7-DBA3-4EEF-9276-434A9A7436F6}"/>
              </a:ext>
            </a:extLst>
          </p:cNvPr>
          <p:cNvSpPr txBox="1"/>
          <p:nvPr/>
        </p:nvSpPr>
        <p:spPr>
          <a:xfrm>
            <a:off x="909489" y="1105287"/>
            <a:ext cx="9146478" cy="5386090"/>
          </a:xfrm>
          <a:prstGeom prst="rect">
            <a:avLst/>
          </a:prstGeom>
          <a:noFill/>
        </p:spPr>
        <p:txBody>
          <a:bodyPr wrap="square" rtlCol="0">
            <a:spAutoFit/>
          </a:bodyPr>
          <a:lstStyle/>
          <a:p>
            <a:pPr marL="457200" indent="-457200" algn="r" rtl="1">
              <a:spcBef>
                <a:spcPts val="1200"/>
              </a:spcBef>
              <a:buFont typeface="+mj-lt"/>
              <a:buAutoNum type="arabicPeriod" startAt="5"/>
            </a:pPr>
            <a:r>
              <a:rPr lang="ar-JO" sz="2400" dirty="0"/>
              <a:t>لاحظ تفرّد كل طفل بقدراته واستخدامه لطرق التواصل المختلفة. خصص بعض الوقت لضبط رسالتك وفقًا لاحتياجات طفلك. على سبيل المثال، قد يحتاج الأطفال الذين يعانون من صعوبات التعلم إلى تقديم المعلومات بطريقة بسيطة.</a:t>
            </a:r>
          </a:p>
          <a:p>
            <a:pPr marL="457200" indent="-457200" algn="r" rtl="1">
              <a:spcBef>
                <a:spcPts val="1200"/>
              </a:spcBef>
              <a:buFont typeface="+mj-lt"/>
              <a:buAutoNum type="arabicPeriod" startAt="5"/>
            </a:pPr>
            <a:r>
              <a:rPr lang="ar-JO" sz="2400" dirty="0"/>
              <a:t>قد يتعامل أطفالك مع مواقف مثل التنمر أو الاتصال غير المرغوب فيه أو التعليقات المؤذية عبر الإنترنت. اعمل معهم على وضع استراتيجيات عند حدوث مشاكل، مثل التحدث إلى شخص بالغ موثوق به وعدم الانتقام و المحافظة على التحدث بهدوء مع الشخص أوحظره أو تقديم شكوى. واتفق معهم على الخطوات التي يجب اتخاذها إذا فشلت إحدى الإستراتيجيات . </a:t>
            </a:r>
          </a:p>
          <a:p>
            <a:pPr marL="457200" indent="-457200" algn="r" rtl="1">
              <a:spcBef>
                <a:spcPts val="1200"/>
              </a:spcBef>
              <a:buFont typeface="+mj-lt"/>
              <a:buAutoNum type="arabicPeriod" startAt="5"/>
            </a:pPr>
            <a:r>
              <a:rPr lang="ar-JO" sz="2400" dirty="0"/>
              <a:t>ساعد أطفالك على تحديد البالغين الموثوق بهم والذين يمكنهم مساعدتهم إذا كانوا قلقين. ويشمل هذا الوالدين وغيرهم من البالغين في المنزل، وكذلك البالغين من أفراد الأسرة البعيدين أو المدرسة أو خدمات الدعم الأخرى والذين يمكنهم الاتصال بهم في هذا الوقت. يمكن تشجيع الأطفال الذين تقل أعمارهم عن 12 عامًا على رسم صورة أو كتابة قائمة بالبالغين الموثوق بهم.</a:t>
            </a:r>
            <a:endParaRPr lang="en-US" sz="2400" dirty="0"/>
          </a:p>
          <a:p>
            <a:endParaRPr lang="en-US" sz="1200" dirty="0"/>
          </a:p>
        </p:txBody>
      </p:sp>
      <p:sp>
        <p:nvSpPr>
          <p:cNvPr id="10" name="Oval 9">
            <a:extLst>
              <a:ext uri="{FF2B5EF4-FFF2-40B4-BE49-F238E27FC236}">
                <a16:creationId xmlns:a16="http://schemas.microsoft.com/office/drawing/2014/main" id="{7E92D012-405A-4E7F-BC49-2D0F02467F78}"/>
              </a:ext>
            </a:extLst>
          </p:cNvPr>
          <p:cNvSpPr/>
          <p:nvPr/>
        </p:nvSpPr>
        <p:spPr>
          <a:xfrm>
            <a:off x="10640104" y="794082"/>
            <a:ext cx="1307481" cy="1307481"/>
          </a:xfrm>
          <a:prstGeom prst="ellipse">
            <a:avLst/>
          </a:prstGeom>
          <a:blipFill>
            <a:blip r:embed="rId3">
              <a:extLst>
                <a:ext uri="{28A0092B-C50C-407E-A947-70E740481C1C}">
                  <a14:useLocalDpi xmlns:a14="http://schemas.microsoft.com/office/drawing/2010/main" val="0"/>
                </a:ext>
              </a:extLst>
            </a:blip>
            <a:srcRect/>
            <a:stretch>
              <a:fillRect l="-9000" r="-9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TextBox 10">
            <a:extLst>
              <a:ext uri="{FF2B5EF4-FFF2-40B4-BE49-F238E27FC236}">
                <a16:creationId xmlns:a16="http://schemas.microsoft.com/office/drawing/2014/main" id="{EFF63F70-1E46-4C37-A474-11DEAE68A628}"/>
              </a:ext>
            </a:extLst>
          </p:cNvPr>
          <p:cNvSpPr txBox="1"/>
          <p:nvPr/>
        </p:nvSpPr>
        <p:spPr>
          <a:xfrm>
            <a:off x="10001824" y="176989"/>
            <a:ext cx="2092785" cy="523220"/>
          </a:xfrm>
          <a:prstGeom prst="rect">
            <a:avLst/>
          </a:prstGeom>
          <a:noFill/>
        </p:spPr>
        <p:txBody>
          <a:bodyPr wrap="square" rtlCol="0">
            <a:spAutoFit/>
          </a:bodyPr>
          <a:lstStyle/>
          <a:p>
            <a:pPr algn="ctr"/>
            <a:r>
              <a:rPr lang="ar-JO" sz="1200" u="sng" dirty="0">
                <a:solidFill>
                  <a:schemeClr val="bg2">
                    <a:lumMod val="50000"/>
                  </a:schemeClr>
                </a:solidFill>
              </a:rPr>
              <a:t>نصائح لأولياء الأمور </a:t>
            </a:r>
            <a:endParaRPr lang="en-US" sz="1200" u="sng" dirty="0">
              <a:solidFill>
                <a:schemeClr val="bg2">
                  <a:lumMod val="50000"/>
                </a:schemeClr>
              </a:solidFill>
            </a:endParaRPr>
          </a:p>
          <a:p>
            <a:pPr algn="ctr"/>
            <a:r>
              <a:rPr lang="ar-JO" sz="1600" b="1" dirty="0">
                <a:solidFill>
                  <a:schemeClr val="bg2">
                    <a:lumMod val="50000"/>
                  </a:schemeClr>
                </a:solidFill>
              </a:rPr>
              <a:t>سلامة الاطفال عبر الإنترنت </a:t>
            </a:r>
            <a:endParaRPr lang="en-US" sz="1600" b="1" dirty="0">
              <a:solidFill>
                <a:schemeClr val="bg2">
                  <a:lumMod val="50000"/>
                </a:schemeClr>
              </a:solidFill>
            </a:endParaRPr>
          </a:p>
        </p:txBody>
      </p:sp>
    </p:spTree>
    <p:extLst>
      <p:ext uri="{BB962C8B-B14F-4D97-AF65-F5344CB8AC3E}">
        <p14:creationId xmlns:p14="http://schemas.microsoft.com/office/powerpoint/2010/main" val="2664029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BB46-A8CE-41B8-A9CD-5B512159C0D6}"/>
              </a:ext>
            </a:extLst>
          </p:cNvPr>
          <p:cNvSpPr>
            <a:spLocks noGrp="1"/>
          </p:cNvSpPr>
          <p:nvPr>
            <p:ph type="title"/>
          </p:nvPr>
        </p:nvSpPr>
        <p:spPr>
          <a:xfrm>
            <a:off x="838200" y="365125"/>
            <a:ext cx="8642684" cy="1325563"/>
          </a:xfrm>
        </p:spPr>
        <p:txBody>
          <a:bodyPr/>
          <a:lstStyle/>
          <a:p>
            <a:pPr algn="r" rtl="1"/>
            <a:r>
              <a:rPr lang="ar-JO" b="1" dirty="0"/>
              <a:t>ما هو التنمّر الإلكتروني؟ </a:t>
            </a:r>
            <a:endParaRPr lang="en-US" b="1" dirty="0"/>
          </a:p>
        </p:txBody>
      </p:sp>
      <p:sp>
        <p:nvSpPr>
          <p:cNvPr id="5" name="Rectangle 4">
            <a:extLst>
              <a:ext uri="{FF2B5EF4-FFF2-40B4-BE49-F238E27FC236}">
                <a16:creationId xmlns:a16="http://schemas.microsoft.com/office/drawing/2014/main" id="{00D8D71C-48F0-4127-BB07-7B56C9DFA876}"/>
              </a:ext>
            </a:extLst>
          </p:cNvPr>
          <p:cNvSpPr/>
          <p:nvPr/>
        </p:nvSpPr>
        <p:spPr>
          <a:xfrm>
            <a:off x="838200" y="1786940"/>
            <a:ext cx="10827139" cy="4154984"/>
          </a:xfrm>
          <a:prstGeom prst="rect">
            <a:avLst/>
          </a:prstGeom>
        </p:spPr>
        <p:txBody>
          <a:bodyPr wrap="square">
            <a:spAutoFit/>
          </a:bodyPr>
          <a:lstStyle/>
          <a:p>
            <a:endParaRPr lang="en-US" sz="2400" b="1" i="0" dirty="0">
              <a:solidFill>
                <a:srgbClr val="1B1B1B"/>
              </a:solidFill>
              <a:effectLst/>
            </a:endParaRPr>
          </a:p>
          <a:p>
            <a:pPr marL="342900" indent="-342900" algn="r" rtl="1">
              <a:buFont typeface="Wingdings" panose="05000000000000000000" pitchFamily="2" charset="2"/>
              <a:buChar char="§"/>
            </a:pPr>
            <a:r>
              <a:rPr lang="ar-JO" sz="2400" dirty="0">
                <a:solidFill>
                  <a:srgbClr val="1B1B1B"/>
                </a:solidFill>
              </a:rPr>
              <a:t>التنمر الإلكتروني هو التنمر الذي يحدث عبر الأجهزة الرقمية مثل الهواتف المحمولة وأجهزة الحاسوب والأجهزة اللوحية.</a:t>
            </a:r>
          </a:p>
          <a:p>
            <a:pPr marL="342900" indent="-342900" algn="r" rtl="1">
              <a:buFont typeface="Wingdings" panose="05000000000000000000" pitchFamily="2" charset="2"/>
              <a:buChar char="§"/>
            </a:pPr>
            <a:r>
              <a:rPr lang="ar-JO" sz="2400" dirty="0">
                <a:solidFill>
                  <a:srgbClr val="1B1B1B"/>
                </a:solidFill>
              </a:rPr>
              <a:t>يمكن أن يحدث التنمر الإلكتروني من خلال الرسائل النصية القصيرة والمراسلات المختلفة والتطبيقات أو عبر الإنترنت </a:t>
            </a:r>
            <a:r>
              <a:rPr lang="ar-JO" sz="2400" dirty="0"/>
              <a:t>في مجموعات وسائل التواصل الاجتماعي، حيث يمكن للأشخاص عرض المحتوى ومشاركته.</a:t>
            </a:r>
          </a:p>
          <a:p>
            <a:pPr marL="342900" indent="-342900" algn="r" rtl="1">
              <a:buFont typeface="Wingdings" panose="05000000000000000000" pitchFamily="2" charset="2"/>
              <a:buChar char="§"/>
            </a:pPr>
            <a:r>
              <a:rPr lang="ar-JO" sz="2400" dirty="0">
                <a:solidFill>
                  <a:srgbClr val="1B1B1B"/>
                </a:solidFill>
              </a:rPr>
              <a:t>يتضمن التنمر الإلكتروني إرسال محتوى سلبي أو مسيء أو خاطئ أو مؤذي عن شخص آخر أو نشره أو مشاركته. ويمكن أن يتضمن مشاركة معلومات شخصية أو خاصة عن شخص آخر مما يسبب الإحراج أو الإذلال.</a:t>
            </a:r>
          </a:p>
          <a:p>
            <a:pPr marL="342900" indent="-342900" algn="r" rtl="1">
              <a:buFont typeface="Wingdings" panose="05000000000000000000" pitchFamily="2" charset="2"/>
              <a:buChar char="§"/>
            </a:pPr>
            <a:r>
              <a:rPr lang="ar-JO" sz="2400" dirty="0">
                <a:solidFill>
                  <a:srgbClr val="1B1B1B"/>
                </a:solidFill>
              </a:rPr>
              <a:t>الأماكن الأكثر </a:t>
            </a:r>
            <a:r>
              <a:rPr lang="ar-JO" sz="2400" dirty="0"/>
              <a:t>شيوعًا التي يسودها التنمر الإلكتروني </a:t>
            </a:r>
            <a:r>
              <a:rPr lang="ar-JO" sz="2400" dirty="0">
                <a:solidFill>
                  <a:srgbClr val="1B1B1B"/>
                </a:solidFill>
              </a:rPr>
              <a:t>هي وسائل التواصل الاجتماعي، مثل الفيس بوك والرسائل النصيّة القصيرة </a:t>
            </a:r>
            <a:r>
              <a:rPr lang="ar-JO" sz="2400" dirty="0"/>
              <a:t>وفي </a:t>
            </a:r>
            <a:r>
              <a:rPr lang="ar-JO" sz="2400" dirty="0">
                <a:solidFill>
                  <a:srgbClr val="1B1B1B"/>
                </a:solidFill>
              </a:rPr>
              <a:t>تطبيقات مثل الواتس آب.</a:t>
            </a:r>
            <a:endParaRPr lang="en-US" sz="2400" dirty="0">
              <a:solidFill>
                <a:srgbClr val="1B1B1B"/>
              </a:solidFill>
            </a:endParaRPr>
          </a:p>
        </p:txBody>
      </p:sp>
      <p:pic>
        <p:nvPicPr>
          <p:cNvPr id="4" name="Picture 2" descr="Cyberbullying | How to Protect Yourself &amp; Get Support | Kids Helpline">
            <a:extLst>
              <a:ext uri="{FF2B5EF4-FFF2-40B4-BE49-F238E27FC236}">
                <a16:creationId xmlns:a16="http://schemas.microsoft.com/office/drawing/2014/main" id="{3B27AF75-9493-437F-9762-C5AAADDDC4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537" y="163740"/>
            <a:ext cx="15335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0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4E53-9049-4293-9F34-CD20E57AF28B}"/>
              </a:ext>
            </a:extLst>
          </p:cNvPr>
          <p:cNvSpPr>
            <a:spLocks noGrp="1"/>
          </p:cNvSpPr>
          <p:nvPr>
            <p:ph type="title"/>
          </p:nvPr>
        </p:nvSpPr>
        <p:spPr/>
        <p:txBody>
          <a:bodyPr/>
          <a:lstStyle/>
          <a:p>
            <a:pPr algn="r"/>
            <a:r>
              <a:rPr lang="ar-JO" b="1" dirty="0"/>
              <a:t>علاما   علامات التنمر الإلكتروني</a:t>
            </a:r>
            <a:endParaRPr lang="en-US" b="1" dirty="0"/>
          </a:p>
        </p:txBody>
      </p:sp>
      <p:sp>
        <p:nvSpPr>
          <p:cNvPr id="4" name="Rectangle 3">
            <a:extLst>
              <a:ext uri="{FF2B5EF4-FFF2-40B4-BE49-F238E27FC236}">
                <a16:creationId xmlns:a16="http://schemas.microsoft.com/office/drawing/2014/main" id="{F581974F-2DCF-42A5-918F-E2F55E2E3759}"/>
              </a:ext>
            </a:extLst>
          </p:cNvPr>
          <p:cNvSpPr/>
          <p:nvPr/>
        </p:nvSpPr>
        <p:spPr>
          <a:xfrm>
            <a:off x="698938" y="1968560"/>
            <a:ext cx="10794124" cy="3954929"/>
          </a:xfrm>
          <a:prstGeom prst="rect">
            <a:avLst/>
          </a:prstGeom>
        </p:spPr>
        <p:txBody>
          <a:bodyPr wrap="square">
            <a:spAutoFit/>
          </a:bodyPr>
          <a:lstStyle/>
          <a:p>
            <a:pPr algn="r" rtl="1"/>
            <a:r>
              <a:rPr lang="ar-JO" sz="2400" i="1" dirty="0"/>
              <a:t>تحدث </a:t>
            </a:r>
            <a:r>
              <a:rPr lang="ar-JO" sz="2400" i="1" dirty="0">
                <a:solidFill>
                  <a:srgbClr val="1B1B1B"/>
                </a:solidFill>
              </a:rPr>
              <a:t>العديد من العلامات التحذيرية والتي تشير إلى تعرض الأطفال للتنمر الإلكتروني عند استخدام أجهزتهم.</a:t>
            </a:r>
            <a:br>
              <a:rPr lang="ar-JO" sz="2400" i="1" dirty="0">
                <a:solidFill>
                  <a:srgbClr val="1B1B1B"/>
                </a:solidFill>
              </a:rPr>
            </a:br>
            <a:endParaRPr lang="en-US" sz="2400" dirty="0">
              <a:solidFill>
                <a:srgbClr val="1B1B1B"/>
              </a:solidFill>
            </a:endParaRPr>
          </a:p>
          <a:p>
            <a:pPr algn="r" rtl="1">
              <a:spcBef>
                <a:spcPts val="600"/>
              </a:spcBef>
            </a:pPr>
            <a:r>
              <a:rPr lang="ar-JO" sz="2400" b="1" dirty="0">
                <a:solidFill>
                  <a:srgbClr val="1B1B1B"/>
                </a:solidFill>
              </a:rPr>
              <a:t>فيما يلي بعض العلامات التحذيرية التي تشير إلى تعرض الطفل للتنمر الإلكتروني:</a:t>
            </a:r>
          </a:p>
          <a:p>
            <a:pPr marL="342900" indent="-342900" algn="r" rtl="1">
              <a:spcBef>
                <a:spcPts val="600"/>
              </a:spcBef>
              <a:buFont typeface="Wingdings" panose="05000000000000000000" pitchFamily="2" charset="2"/>
              <a:buChar char="§"/>
            </a:pPr>
            <a:r>
              <a:rPr lang="ar-JO" sz="2400" dirty="0">
                <a:solidFill>
                  <a:srgbClr val="1B1B1B"/>
                </a:solidFill>
              </a:rPr>
              <a:t>زيادة أو نقصان ملحوظ في استخدام الجهاز، بما في ذلك الرسائل النصية.</a:t>
            </a:r>
          </a:p>
          <a:p>
            <a:pPr marL="342900" indent="-342900" algn="r" rtl="1">
              <a:spcBef>
                <a:spcPts val="600"/>
              </a:spcBef>
              <a:buFont typeface="Wingdings" panose="05000000000000000000" pitchFamily="2" charset="2"/>
              <a:buChar char="§"/>
            </a:pPr>
            <a:r>
              <a:rPr lang="ar-JO" sz="2400" dirty="0">
                <a:solidFill>
                  <a:srgbClr val="1B1B1B"/>
                </a:solidFill>
              </a:rPr>
              <a:t>إظهارالطفل استجابات عاطفية (مثل الضحك أو الغضب أو الانزعاج) لما يحدث على جهازه</a:t>
            </a:r>
            <a:r>
              <a:rPr lang="en-US" sz="2400" b="0" i="0" dirty="0">
                <a:solidFill>
                  <a:srgbClr val="1B1B1B"/>
                </a:solidFill>
                <a:effectLst/>
              </a:rPr>
              <a:t>.</a:t>
            </a:r>
          </a:p>
          <a:p>
            <a:pPr marL="342900" indent="-342900" algn="r" rtl="1">
              <a:spcBef>
                <a:spcPts val="600"/>
              </a:spcBef>
              <a:buFont typeface="Wingdings" panose="05000000000000000000" pitchFamily="2" charset="2"/>
              <a:buChar char="§"/>
            </a:pPr>
            <a:r>
              <a:rPr lang="ar-JO" sz="2400" dirty="0"/>
              <a:t>إخفاء الطفل لجهازه أو الشاشة عند وجود الآخرين </a:t>
            </a:r>
            <a:r>
              <a:rPr lang="ar-JO" sz="2400" dirty="0">
                <a:solidFill>
                  <a:srgbClr val="1B1B1B"/>
                </a:solidFill>
              </a:rPr>
              <a:t>وتجنب مناقشة ما يقوم به </a:t>
            </a:r>
            <a:r>
              <a:rPr lang="ar-JO" sz="2400" dirty="0"/>
              <a:t>على </a:t>
            </a:r>
            <a:r>
              <a:rPr lang="ar-JO" sz="2400" dirty="0">
                <a:solidFill>
                  <a:srgbClr val="1B1B1B"/>
                </a:solidFill>
              </a:rPr>
              <a:t>الجهاز.</a:t>
            </a:r>
          </a:p>
          <a:p>
            <a:pPr marL="342900" indent="-342900" algn="r" rtl="1">
              <a:spcBef>
                <a:spcPts val="600"/>
              </a:spcBef>
              <a:buFont typeface="Wingdings" panose="05000000000000000000" pitchFamily="2" charset="2"/>
              <a:buChar char="§"/>
            </a:pPr>
            <a:r>
              <a:rPr lang="ar-JO" sz="2400" dirty="0">
                <a:solidFill>
                  <a:srgbClr val="1B1B1B"/>
                </a:solidFill>
              </a:rPr>
              <a:t>إغلاق حسابات وسائل التواصل الاجتماعي أو إنشاء حسابات جديدة.</a:t>
            </a:r>
          </a:p>
          <a:p>
            <a:pPr marL="342900" indent="-342900" algn="r" rtl="1">
              <a:spcBef>
                <a:spcPts val="600"/>
              </a:spcBef>
              <a:buFont typeface="Wingdings" panose="05000000000000000000" pitchFamily="2" charset="2"/>
              <a:buChar char="§"/>
            </a:pPr>
            <a:r>
              <a:rPr lang="ar-JO" sz="2400" dirty="0">
                <a:solidFill>
                  <a:srgbClr val="1B1B1B"/>
                </a:solidFill>
              </a:rPr>
              <a:t>يبدأ الطفل في تجنب المواقف الاجتماعية، حتى تلك التي كان يتمتع بها في الماضي.</a:t>
            </a:r>
          </a:p>
          <a:p>
            <a:pPr marL="342900" indent="-342900" algn="r" rtl="1">
              <a:spcBef>
                <a:spcPts val="600"/>
              </a:spcBef>
              <a:buFont typeface="Wingdings" panose="05000000000000000000" pitchFamily="2" charset="2"/>
              <a:buChar char="§"/>
            </a:pPr>
            <a:r>
              <a:rPr lang="ar-JO" sz="2400" dirty="0">
                <a:solidFill>
                  <a:srgbClr val="1B1B1B"/>
                </a:solidFill>
              </a:rPr>
              <a:t>يصبح الطفل منسحبًا أو مكتئبًا وقد يفقد الاهتمام بالأشخاص والأنشطة.</a:t>
            </a:r>
            <a:endParaRPr lang="en-US" sz="2400" b="0" i="0" dirty="0">
              <a:solidFill>
                <a:srgbClr val="1B1B1B"/>
              </a:solidFill>
              <a:effectLst/>
            </a:endParaRPr>
          </a:p>
        </p:txBody>
      </p:sp>
      <p:pic>
        <p:nvPicPr>
          <p:cNvPr id="21506" name="Picture 2" descr="Cyberbullying | How to Protect Yourself &amp; Get Support | Kids Helpline">
            <a:extLst>
              <a:ext uri="{FF2B5EF4-FFF2-40B4-BE49-F238E27FC236}">
                <a16:creationId xmlns:a16="http://schemas.microsoft.com/office/drawing/2014/main" id="{ADC3F51F-8E44-4875-BAF5-A2AE83DC75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9537" y="163740"/>
            <a:ext cx="15335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680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54E53-9049-4293-9F34-CD20E57AF28B}"/>
              </a:ext>
            </a:extLst>
          </p:cNvPr>
          <p:cNvSpPr>
            <a:spLocks noGrp="1"/>
          </p:cNvSpPr>
          <p:nvPr>
            <p:ph type="title"/>
          </p:nvPr>
        </p:nvSpPr>
        <p:spPr>
          <a:xfrm>
            <a:off x="480277" y="235916"/>
            <a:ext cx="10515600" cy="1325563"/>
          </a:xfrm>
        </p:spPr>
        <p:txBody>
          <a:bodyPr/>
          <a:lstStyle/>
          <a:p>
            <a:pPr algn="r" rtl="1"/>
            <a:r>
              <a:rPr lang="ar-JO" b="1" dirty="0"/>
              <a:t>     الاستجابة للتنمر الإلكتروني</a:t>
            </a:r>
            <a:endParaRPr lang="en-US" b="1" dirty="0"/>
          </a:p>
        </p:txBody>
      </p:sp>
      <p:sp>
        <p:nvSpPr>
          <p:cNvPr id="4" name="Rectangle 3">
            <a:extLst>
              <a:ext uri="{FF2B5EF4-FFF2-40B4-BE49-F238E27FC236}">
                <a16:creationId xmlns:a16="http://schemas.microsoft.com/office/drawing/2014/main" id="{F581974F-2DCF-42A5-918F-E2F55E2E3759}"/>
              </a:ext>
            </a:extLst>
          </p:cNvPr>
          <p:cNvSpPr/>
          <p:nvPr/>
        </p:nvSpPr>
        <p:spPr>
          <a:xfrm>
            <a:off x="480277" y="1561479"/>
            <a:ext cx="10027361" cy="4524315"/>
          </a:xfrm>
          <a:prstGeom prst="rect">
            <a:avLst/>
          </a:prstGeom>
        </p:spPr>
        <p:txBody>
          <a:bodyPr wrap="square">
            <a:spAutoFit/>
          </a:bodyPr>
          <a:lstStyle/>
          <a:p>
            <a:pPr algn="r"/>
            <a:r>
              <a:rPr lang="ar-JO" sz="2400" b="1" dirty="0"/>
              <a:t>لاحظ </a:t>
            </a:r>
            <a:r>
              <a:rPr lang="ar-JO" sz="2400" dirty="0"/>
              <a:t>إذا كان هناك تغيير في المزاج أو السلوك واستكشف ما قد يكون السبب وراءه. حاول تحديد ما إذا كانت هذه التغييرات تحدث عند استخدام الأطفال لأجهزتهم الرقمية.</a:t>
            </a:r>
            <a:endParaRPr lang="ar-JO" sz="2400" b="1" dirty="0"/>
          </a:p>
          <a:p>
            <a:pPr algn="r" rtl="1"/>
            <a:r>
              <a:rPr lang="ar-JO" sz="2400" b="1" dirty="0"/>
              <a:t>اطرح أسئلة </a:t>
            </a:r>
            <a:r>
              <a:rPr lang="ar-JO" sz="2400" dirty="0"/>
              <a:t>لمعرفة ما يحدث وكيف بدأ الأمر ومن يشارك به.</a:t>
            </a:r>
          </a:p>
          <a:p>
            <a:pPr algn="r" rtl="1"/>
            <a:r>
              <a:rPr lang="ar-JO" sz="2400" b="1" dirty="0"/>
              <a:t>احتفظ بسجل </a:t>
            </a:r>
            <a:r>
              <a:rPr lang="ar-JO" sz="2400" dirty="0"/>
              <a:t>بما يحدث وأين يحدث. قم بأخذ لقطات شاشة للمنشورات المسيئة. يعتبرالتنمر سلوكًا متكررًا، بحيث تساعد السجلات في توثيقه.</a:t>
            </a:r>
            <a:endParaRPr lang="ar-JO" sz="2400" b="1" dirty="0"/>
          </a:p>
          <a:p>
            <a:pPr algn="r" rtl="1"/>
            <a:r>
              <a:rPr lang="ar-JO" sz="2400" b="1" dirty="0"/>
              <a:t>أبلغ</a:t>
            </a:r>
            <a:r>
              <a:rPr lang="ar-JO" sz="2400" dirty="0"/>
              <a:t> الشخص المعني في حال قيام أحد الطلبة بالتنمر الإلكتروني. كما يمكنك الاتصال بمنصات وسائل التواصل الاجتماعي للإبلاغ عن أي محتوى مسيء وإزالته. إذا تلقى الطفل تهديدات جسدية أو في حال كان هناك احتمالية حدوث جريمة أو سلوك غير قانوني، قم بمراجعة </a:t>
            </a:r>
            <a:r>
              <a:rPr lang="ar-JO" sz="2400" u="sng" dirty="0">
                <a:solidFill>
                  <a:schemeClr val="accent1"/>
                </a:solidFill>
              </a:rPr>
              <a:t>"</a:t>
            </a:r>
            <a:r>
              <a:rPr lang="ar-JO" sz="2400" u="sng" dirty="0">
                <a:solidFill>
                  <a:schemeClr val="accent1"/>
                </a:solidFill>
                <a:hlinkClick r:id="rId2" action="ppaction://hlinksldjump"/>
              </a:rPr>
              <a:t>كيفية الإبلاغ عن الجرائم الإلكترونية</a:t>
            </a:r>
            <a:r>
              <a:rPr lang="ar-JO" sz="2400" u="sng" dirty="0">
                <a:solidFill>
                  <a:schemeClr val="accent1"/>
                </a:solidFill>
              </a:rPr>
              <a:t>"</a:t>
            </a:r>
            <a:r>
              <a:rPr lang="ar-JO" sz="2400" dirty="0"/>
              <a:t>.</a:t>
            </a:r>
          </a:p>
          <a:p>
            <a:pPr algn="r" rtl="1"/>
            <a:r>
              <a:rPr lang="ar-JO" sz="2400" dirty="0"/>
              <a:t>يمكن </a:t>
            </a:r>
            <a:r>
              <a:rPr lang="ar-JO" sz="2400" b="1" dirty="0"/>
              <a:t>للأقران والبالغين </a:t>
            </a:r>
            <a:r>
              <a:rPr lang="ar-JO" sz="2400" dirty="0"/>
              <a:t>الموثوق بهم التدخل علانية في بعض الأحيان للتأثير بشكل إيجابي على موقف يتم فيه نشر محتويات سلبية أو مؤذية عن الطفل. يمكن أن يتضمن التدخل العلني نشر تعليقات إيجابية حول الشخص المستهدف بالتنمر لمحاولة تغيير مسار المحادثة إلى إتجاه إيجابي</a:t>
            </a:r>
            <a:r>
              <a:rPr lang="en-US" sz="2400" dirty="0"/>
              <a:t>.</a:t>
            </a:r>
          </a:p>
        </p:txBody>
      </p:sp>
      <p:pic>
        <p:nvPicPr>
          <p:cNvPr id="21506" name="Picture 2" descr="Cyberbullying | How to Protect Yourself &amp; Get Support | Kids Helpline">
            <a:extLst>
              <a:ext uri="{FF2B5EF4-FFF2-40B4-BE49-F238E27FC236}">
                <a16:creationId xmlns:a16="http://schemas.microsoft.com/office/drawing/2014/main" id="{ADC3F51F-8E44-4875-BAF5-A2AE83DC7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07638" y="144897"/>
            <a:ext cx="153352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7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DA22C23-23A3-46C4-84F7-1A7D37BB27FF}"/>
              </a:ext>
            </a:extLst>
          </p:cNvPr>
          <p:cNvSpPr/>
          <p:nvPr/>
        </p:nvSpPr>
        <p:spPr>
          <a:xfrm>
            <a:off x="821131" y="608702"/>
            <a:ext cx="4204281" cy="3416320"/>
          </a:xfrm>
          <a:prstGeom prst="rect">
            <a:avLst/>
          </a:prstGeom>
        </p:spPr>
        <p:txBody>
          <a:bodyPr wrap="square">
            <a:spAutoFit/>
          </a:bodyPr>
          <a:lstStyle/>
          <a:p>
            <a:pPr algn="r"/>
            <a:r>
              <a:rPr lang="ar-JO" sz="2400" dirty="0">
                <a:solidFill>
                  <a:srgbClr val="000000"/>
                </a:solidFill>
              </a:rPr>
              <a:t>تم إغلاق جميع المدارس ومراكز الشباب والمرافق المجتمعية الأخرى في جميع أنحاء الأردن.</a:t>
            </a:r>
            <a:br>
              <a:rPr lang="ar-JO" sz="2400" dirty="0">
                <a:solidFill>
                  <a:srgbClr val="000000"/>
                </a:solidFill>
              </a:rPr>
            </a:br>
            <a:br>
              <a:rPr lang="ar-JO" sz="2400" dirty="0">
                <a:solidFill>
                  <a:srgbClr val="000000"/>
                </a:solidFill>
              </a:rPr>
            </a:br>
            <a:r>
              <a:rPr lang="ar-JO" sz="2400" dirty="0">
                <a:solidFill>
                  <a:srgbClr val="000000"/>
                </a:solidFill>
              </a:rPr>
              <a:t>تبحث معظم المنظمات عن طرق بديلة </a:t>
            </a:r>
            <a:r>
              <a:rPr lang="ar-JO" sz="2400" dirty="0">
                <a:solidFill>
                  <a:srgbClr val="002060"/>
                </a:solidFill>
              </a:rPr>
              <a:t>لإشراك </a:t>
            </a:r>
            <a:r>
              <a:rPr lang="ar-JO" sz="2400" dirty="0">
                <a:solidFill>
                  <a:srgbClr val="000000"/>
                </a:solidFill>
              </a:rPr>
              <a:t>الأطفال وتوفير فرص التعلم.</a:t>
            </a:r>
            <a:endParaRPr lang="en-US" sz="2400" dirty="0">
              <a:solidFill>
                <a:srgbClr val="000000"/>
              </a:solidFill>
            </a:endParaRPr>
          </a:p>
          <a:p>
            <a:pPr algn="r"/>
            <a:endParaRPr lang="en-US" sz="2400" dirty="0">
              <a:solidFill>
                <a:srgbClr val="000000"/>
              </a:solidFill>
            </a:endParaRPr>
          </a:p>
          <a:p>
            <a:pPr algn="r"/>
            <a:r>
              <a:rPr lang="ar-JO" sz="2400" dirty="0">
                <a:solidFill>
                  <a:srgbClr val="000000"/>
                </a:solidFill>
              </a:rPr>
              <a:t>أصبح التدريس والتعلم بالكامل تقريبًا عبر الإنترنت.</a:t>
            </a:r>
            <a:endParaRPr lang="en-US" sz="2400" dirty="0">
              <a:solidFill>
                <a:srgbClr val="000000"/>
              </a:solidFill>
            </a:endParaRPr>
          </a:p>
        </p:txBody>
      </p:sp>
      <p:pic>
        <p:nvPicPr>
          <p:cNvPr id="1028" name="Picture 4" descr="Staying safe online | Internet safety tips | Kids Helpline">
            <a:extLst>
              <a:ext uri="{FF2B5EF4-FFF2-40B4-BE49-F238E27FC236}">
                <a16:creationId xmlns:a16="http://schemas.microsoft.com/office/drawing/2014/main" id="{5A63444A-733B-4F69-AF0E-09CEF6842B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0154" y="587650"/>
            <a:ext cx="6173471" cy="35585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88C20C7-D794-459E-90E0-5809CAB490FC}"/>
              </a:ext>
            </a:extLst>
          </p:cNvPr>
          <p:cNvSpPr/>
          <p:nvPr/>
        </p:nvSpPr>
        <p:spPr>
          <a:xfrm>
            <a:off x="708837" y="4373580"/>
            <a:ext cx="10636979" cy="1938992"/>
          </a:xfrm>
          <a:prstGeom prst="rect">
            <a:avLst/>
          </a:prstGeom>
        </p:spPr>
        <p:txBody>
          <a:bodyPr wrap="square">
            <a:spAutoFit/>
          </a:bodyPr>
          <a:lstStyle/>
          <a:p>
            <a:pPr algn="r"/>
            <a:r>
              <a:rPr lang="ar-JO" sz="2400" dirty="0">
                <a:solidFill>
                  <a:srgbClr val="000000"/>
                </a:solidFill>
              </a:rPr>
              <a:t>إن هذا الوضع غير معتاد. يشعر البالغون بالقلق بشأن الحفاظ على سلامة الأطفال واليافعين عند استخدام التدريس عن بعد والتعلم عبر الإنترنت.</a:t>
            </a:r>
            <a:r>
              <a:rPr lang="en-US" sz="2400" dirty="0">
                <a:solidFill>
                  <a:srgbClr val="000000"/>
                </a:solidFill>
              </a:rPr>
              <a:t> </a:t>
            </a:r>
            <a:endParaRPr lang="ar-JO" sz="2400" dirty="0">
              <a:solidFill>
                <a:srgbClr val="000000"/>
              </a:solidFill>
            </a:endParaRPr>
          </a:p>
          <a:p>
            <a:pPr algn="r"/>
            <a:endParaRPr lang="en-US" sz="2400" dirty="0">
              <a:solidFill>
                <a:srgbClr val="000000"/>
              </a:solidFill>
            </a:endParaRPr>
          </a:p>
          <a:p>
            <a:pPr algn="r"/>
            <a:r>
              <a:rPr lang="ar-JO" sz="2400" b="1" i="1" dirty="0">
                <a:solidFill>
                  <a:srgbClr val="000000"/>
                </a:solidFill>
              </a:rPr>
              <a:t>توفر لك هذه المعلومات بعض الإرشادات حول كيفية الحفاظ على سلامة الأطفال عند توفير الخدمات عن بعد. ستحتاج إلى تكييفها مع مؤسستك.</a:t>
            </a:r>
            <a:endParaRPr lang="en-US" sz="2400" b="1" i="1" dirty="0">
              <a:solidFill>
                <a:srgbClr val="000000"/>
              </a:solidFill>
            </a:endParaRPr>
          </a:p>
        </p:txBody>
      </p:sp>
    </p:spTree>
    <p:extLst>
      <p:ext uri="{BB962C8B-B14F-4D97-AF65-F5344CB8AC3E}">
        <p14:creationId xmlns:p14="http://schemas.microsoft.com/office/powerpoint/2010/main" val="30275142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Freeform: Shape 7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4" name="Freeform: Shape 7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5CA7C35-5B78-4C36-8CD1-8FD24F4F8F67}"/>
              </a:ext>
            </a:extLst>
          </p:cNvPr>
          <p:cNvSpPr txBox="1"/>
          <p:nvPr/>
        </p:nvSpPr>
        <p:spPr>
          <a:xfrm>
            <a:off x="716298" y="222857"/>
            <a:ext cx="10243624" cy="1043409"/>
          </a:xfrm>
          <a:prstGeom prst="rect">
            <a:avLst/>
          </a:prstGeom>
        </p:spPr>
        <p:txBody>
          <a:bodyPr vert="horz" lIns="91440" tIns="45720" rIns="91440" bIns="45720" rtlCol="0" anchor="ctr">
            <a:normAutofit/>
          </a:bodyPr>
          <a:lstStyle/>
          <a:p>
            <a:pPr algn="r">
              <a:lnSpc>
                <a:spcPct val="90000"/>
              </a:lnSpc>
              <a:spcBef>
                <a:spcPct val="0"/>
              </a:spcBef>
              <a:spcAft>
                <a:spcPts val="600"/>
              </a:spcAft>
            </a:pPr>
            <a:r>
              <a:rPr lang="ar-JO" sz="4800" b="1" dirty="0">
                <a:ea typeface="+mj-ea"/>
                <a:cs typeface="+mj-cs"/>
              </a:rPr>
              <a:t>التواصل مع الأطفال في المنزل</a:t>
            </a:r>
            <a:endParaRPr lang="en-US" sz="4800" b="1" dirty="0">
              <a:ea typeface="+mj-ea"/>
              <a:cs typeface="+mj-cs"/>
            </a:endParaRPr>
          </a:p>
        </p:txBody>
      </p:sp>
      <p:pic>
        <p:nvPicPr>
          <p:cNvPr id="4" name="Picture 4" descr="Coronavirus: More children calling Childline about concerns - CBBC ...">
            <a:extLst>
              <a:ext uri="{FF2B5EF4-FFF2-40B4-BE49-F238E27FC236}">
                <a16:creationId xmlns:a16="http://schemas.microsoft.com/office/drawing/2014/main" id="{10DE5145-4E2A-467D-ACD5-638D80EBDB6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200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10AF2F6-2978-4921-8296-022A8345BC39}"/>
              </a:ext>
            </a:extLst>
          </p:cNvPr>
          <p:cNvSpPr txBox="1"/>
          <p:nvPr/>
        </p:nvSpPr>
        <p:spPr>
          <a:xfrm>
            <a:off x="586092" y="1183254"/>
            <a:ext cx="10889610" cy="4623335"/>
          </a:xfrm>
          <a:prstGeom prst="rect">
            <a:avLst/>
          </a:prstGeom>
        </p:spPr>
        <p:txBody>
          <a:bodyPr vert="horz" lIns="91440" tIns="45720" rIns="91440" bIns="45720" rtlCol="0" anchor="t">
            <a:noAutofit/>
          </a:bodyPr>
          <a:lstStyle/>
          <a:p>
            <a:pPr marL="457200" indent="-457200" algn="r" rtl="1">
              <a:spcAft>
                <a:spcPts val="600"/>
              </a:spcAft>
              <a:buFont typeface="Wingdings" panose="05000000000000000000" pitchFamily="2" charset="2"/>
              <a:buChar char="ü"/>
            </a:pPr>
            <a:r>
              <a:rPr lang="ar-JO" sz="3000" dirty="0"/>
              <a:t>تأكد من اتباعك لسياسة المدرسة أو المركز التي تعمل به فيما يتعلق بالتواصل مع الأطفال.</a:t>
            </a:r>
            <a:r>
              <a:rPr lang="ar-JO" sz="3000" dirty="0">
                <a:solidFill>
                  <a:srgbClr val="FF0000"/>
                </a:solidFill>
              </a:rPr>
              <a:t>*</a:t>
            </a:r>
          </a:p>
          <a:p>
            <a:pPr marL="457200" indent="-457200" algn="r" rtl="1">
              <a:spcAft>
                <a:spcPts val="600"/>
              </a:spcAft>
              <a:buFont typeface="Wingdings" panose="05000000000000000000" pitchFamily="2" charset="2"/>
              <a:buChar char="ü"/>
            </a:pPr>
            <a:r>
              <a:rPr lang="ar-JO" sz="3000" dirty="0"/>
              <a:t>أحصل على إذن موقع من والدي الأطفال قبل التواصل معهم بشكل منتظم أو قبل انضمامهم إلى المتعلمين في المجموعة.</a:t>
            </a:r>
            <a:r>
              <a:rPr lang="ar-JO" sz="3000" dirty="0">
                <a:solidFill>
                  <a:srgbClr val="FF0000"/>
                </a:solidFill>
              </a:rPr>
              <a:t>**</a:t>
            </a:r>
          </a:p>
          <a:p>
            <a:pPr marL="457200" indent="-457200" algn="r" rtl="1">
              <a:spcAft>
                <a:spcPts val="600"/>
              </a:spcAft>
              <a:buFont typeface="Wingdings" panose="05000000000000000000" pitchFamily="2" charset="2"/>
              <a:buChar char="ü"/>
            </a:pPr>
            <a:r>
              <a:rPr lang="ar-JO" sz="3000" dirty="0"/>
              <a:t>تأكد من الحصول على موافقة مسبقة من الوالدين، وأخبر الطفل إذا كنت بحاجة إلى تسجيل الجلسات أو التفاعلات الإلكترونية.</a:t>
            </a:r>
          </a:p>
          <a:p>
            <a:pPr marL="457200" indent="-457200" algn="r" rtl="1">
              <a:spcAft>
                <a:spcPts val="600"/>
              </a:spcAft>
              <a:buFont typeface="Wingdings" panose="05000000000000000000" pitchFamily="2" charset="2"/>
              <a:buChar char="ü"/>
            </a:pPr>
            <a:r>
              <a:rPr lang="ar-JO" sz="3000" dirty="0"/>
              <a:t>حاول التواصل مع الأطفال خلال ساعات الدوام في المدرسة أو المركز فقط.</a:t>
            </a:r>
          </a:p>
          <a:p>
            <a:pPr marL="509588" indent="-457200" algn="r" rtl="1">
              <a:spcAft>
                <a:spcPts val="600"/>
              </a:spcAft>
              <a:buFont typeface="Wingdings" panose="05000000000000000000" pitchFamily="2" charset="2"/>
              <a:buChar char="ü"/>
            </a:pPr>
            <a:r>
              <a:rPr lang="ar-JO" sz="3000" dirty="0"/>
              <a:t>احرص على فهم الأطفال لعدم وجوب التواصل معهم إلا من قبل بالغين معروفي الهوية وبموافقة والديهم على ذلك.</a:t>
            </a:r>
            <a:endParaRPr lang="en-US" sz="3000" dirty="0"/>
          </a:p>
          <a:p>
            <a:pPr indent="-228600">
              <a:spcAft>
                <a:spcPts val="600"/>
              </a:spcAft>
              <a:buFont typeface="Arial" panose="020B0604020202020204" pitchFamily="34" charset="0"/>
              <a:buChar char="•"/>
            </a:pPr>
            <a:endParaRPr lang="en-US" sz="3000" dirty="0"/>
          </a:p>
          <a:p>
            <a:pPr algn="r">
              <a:spcAft>
                <a:spcPts val="600"/>
              </a:spcAft>
            </a:pPr>
            <a:endParaRPr lang="en-US" sz="3000" dirty="0"/>
          </a:p>
          <a:p>
            <a:pPr indent="-228600">
              <a:spcAft>
                <a:spcPts val="600"/>
              </a:spcAft>
              <a:buFont typeface="Arial" panose="020B0604020202020204" pitchFamily="34" charset="0"/>
              <a:buChar char="•"/>
            </a:pPr>
            <a:endParaRPr lang="en-US" sz="3000" dirty="0"/>
          </a:p>
        </p:txBody>
      </p:sp>
      <p:sp>
        <p:nvSpPr>
          <p:cNvPr id="6" name="TextBox 5">
            <a:extLst>
              <a:ext uri="{FF2B5EF4-FFF2-40B4-BE49-F238E27FC236}">
                <a16:creationId xmlns:a16="http://schemas.microsoft.com/office/drawing/2014/main" id="{15060226-6EB8-4061-99B5-AD82A6E93A3D}"/>
              </a:ext>
            </a:extLst>
          </p:cNvPr>
          <p:cNvSpPr txBox="1"/>
          <p:nvPr/>
        </p:nvSpPr>
        <p:spPr>
          <a:xfrm>
            <a:off x="514844" y="5819801"/>
            <a:ext cx="10869654" cy="917174"/>
          </a:xfrm>
          <a:prstGeom prst="rect">
            <a:avLst/>
          </a:prstGeom>
          <a:noFill/>
        </p:spPr>
        <p:txBody>
          <a:bodyPr wrap="square" rtlCol="0">
            <a:spAutoFit/>
          </a:bodyPr>
          <a:lstStyle/>
          <a:p>
            <a:pPr algn="r">
              <a:lnSpc>
                <a:spcPct val="90000"/>
              </a:lnSpc>
              <a:spcAft>
                <a:spcPts val="600"/>
              </a:spcAft>
            </a:pPr>
            <a:r>
              <a:rPr lang="ar-JO" dirty="0">
                <a:solidFill>
                  <a:srgbClr val="FF0000"/>
                </a:solidFill>
              </a:rPr>
              <a:t>*يجب أن تضاف السياسة هنا.</a:t>
            </a:r>
          </a:p>
          <a:p>
            <a:pPr algn="r">
              <a:lnSpc>
                <a:spcPct val="90000"/>
              </a:lnSpc>
              <a:spcAft>
                <a:spcPts val="600"/>
              </a:spcAft>
            </a:pPr>
            <a:r>
              <a:rPr lang="ar-JO" dirty="0">
                <a:solidFill>
                  <a:srgbClr val="FF0000"/>
                </a:solidFill>
              </a:rPr>
              <a:t>**يمكن ان يتم مسح/نسخ نموذج الموافقة الموقع وارساله بالتاريخ ونسخة عن وثيقة الهوية مثل نسخة عن الهوية الشخصية او شهادة مفوضية الوالد(ة)  والتي يمكن التأكد منها لاحقاً من خلال الاتصالات العشوائية.</a:t>
            </a:r>
            <a:endParaRPr lang="en-US" dirty="0"/>
          </a:p>
        </p:txBody>
      </p:sp>
    </p:spTree>
    <p:extLst>
      <p:ext uri="{BB962C8B-B14F-4D97-AF65-F5344CB8AC3E}">
        <p14:creationId xmlns:p14="http://schemas.microsoft.com/office/powerpoint/2010/main" val="22591651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Coronavirus: More children calling Childline about concerns - CBBC ...">
            <a:extLst>
              <a:ext uri="{FF2B5EF4-FFF2-40B4-BE49-F238E27FC236}">
                <a16:creationId xmlns:a16="http://schemas.microsoft.com/office/drawing/2014/main" id="{FF93B130-24B2-4897-9934-0E24CB9E906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0E460904-15EC-4347-B641-A42DD7E74AFA}"/>
              </a:ext>
            </a:extLst>
          </p:cNvPr>
          <p:cNvSpPr txBox="1">
            <a:spLocks noGrp="1"/>
          </p:cNvSpPr>
          <p:nvPr>
            <p:ph type="title"/>
          </p:nvPr>
        </p:nvSpPr>
        <p:spPr>
          <a:xfrm>
            <a:off x="543560" y="111322"/>
            <a:ext cx="10515600" cy="1325563"/>
          </a:xfrm>
          <a:prstGeom prst="rect">
            <a:avLst/>
          </a:prstGeom>
        </p:spPr>
        <p:txBody>
          <a:bodyPr vert="horz" lIns="91440" tIns="45720" rIns="91440" bIns="45720" rtlCol="0" anchor="ctr">
            <a:noAutofit/>
          </a:bodyPr>
          <a:lstStyle/>
          <a:p>
            <a:pPr algn="ctr">
              <a:lnSpc>
                <a:spcPct val="100000"/>
              </a:lnSpc>
              <a:spcBef>
                <a:spcPct val="0"/>
              </a:spcBef>
              <a:spcAft>
                <a:spcPts val="600"/>
              </a:spcAft>
            </a:pPr>
            <a:r>
              <a:rPr lang="ar-JO" b="1" dirty="0">
                <a:latin typeface="+mn-lt"/>
              </a:rPr>
              <a:t>التواصل عبر الإنترنت</a:t>
            </a:r>
            <a:endParaRPr lang="en-US" b="1" dirty="0">
              <a:latin typeface="+mn-lt"/>
            </a:endParaRPr>
          </a:p>
        </p:txBody>
      </p:sp>
      <p:sp>
        <p:nvSpPr>
          <p:cNvPr id="4" name="Content Placeholder 3">
            <a:extLst>
              <a:ext uri="{FF2B5EF4-FFF2-40B4-BE49-F238E27FC236}">
                <a16:creationId xmlns:a16="http://schemas.microsoft.com/office/drawing/2014/main" id="{16BB188F-5725-4409-8009-BA8C3EA4ECE8}"/>
              </a:ext>
            </a:extLst>
          </p:cNvPr>
          <p:cNvSpPr>
            <a:spLocks noGrp="1"/>
          </p:cNvSpPr>
          <p:nvPr>
            <p:ph idx="1"/>
          </p:nvPr>
        </p:nvSpPr>
        <p:spPr>
          <a:xfrm>
            <a:off x="800232" y="1410355"/>
            <a:ext cx="10515600" cy="5016758"/>
          </a:xfrm>
          <a:prstGeom prst="rect">
            <a:avLst/>
          </a:prstGeom>
        </p:spPr>
        <p:txBody>
          <a:bodyPr>
            <a:spAutoFit/>
          </a:bodyPr>
          <a:lstStyle/>
          <a:p>
            <a:pPr marL="457200" indent="-457200" algn="r" rtl="1">
              <a:lnSpc>
                <a:spcPct val="100000"/>
              </a:lnSpc>
              <a:spcAft>
                <a:spcPts val="600"/>
              </a:spcAft>
              <a:buFont typeface="Wingdings" panose="05000000000000000000" pitchFamily="2" charset="2"/>
              <a:buChar char="ü"/>
            </a:pPr>
            <a:r>
              <a:rPr lang="ar-JO" dirty="0"/>
              <a:t>قم بصياغة الجمل بعناية لضمان أن لا تكون الاسئلة أو الإتجاهات أو التعليقات قائمة على إطلاق الأحكام و بشكل يراعي الأوضاع والقيم الإجتماعية . يجب أن توفر اللغة معلومات ونصائح واضحة.  </a:t>
            </a:r>
            <a:endParaRPr lang="en-US" dirty="0"/>
          </a:p>
          <a:p>
            <a:pPr marL="457200" indent="-457200" algn="r" rtl="1">
              <a:lnSpc>
                <a:spcPct val="100000"/>
              </a:lnSpc>
              <a:spcAft>
                <a:spcPts val="600"/>
              </a:spcAft>
              <a:buFont typeface="Wingdings" panose="05000000000000000000" pitchFamily="2" charset="2"/>
              <a:buChar char="ü"/>
            </a:pPr>
            <a:r>
              <a:rPr lang="ar-JO" dirty="0"/>
              <a:t>لا تقم بتبادل معلومات التواصل الشخصية أو تطلب المعلومات الشخصية للطفل.    احرص على ان لا يتم تحديد الطفل أو تتبعه. </a:t>
            </a:r>
            <a:endParaRPr lang="en-US" dirty="0"/>
          </a:p>
          <a:p>
            <a:pPr marL="457200" indent="-457200" algn="r" rtl="1">
              <a:lnSpc>
                <a:spcPct val="100000"/>
              </a:lnSpc>
              <a:spcAft>
                <a:spcPts val="600"/>
              </a:spcAft>
              <a:buFont typeface="Wingdings" panose="05000000000000000000" pitchFamily="2" charset="2"/>
              <a:buChar char="ü"/>
            </a:pPr>
            <a:r>
              <a:rPr lang="ar-JO" dirty="0"/>
              <a:t>احرص ان يفهم الاطفال أنك لن ترسل او تستقبل رسائل خاصة عبر الايميل او عبر شبكات التواصل الاجتماعي وأنه لن يتم استخدام كاميرات الويب ما لم يتم الموافقة عليها مسبقاً قبل الاجتماع. </a:t>
            </a:r>
            <a:endParaRPr lang="en-US" dirty="0"/>
          </a:p>
          <a:p>
            <a:pPr marL="457200" indent="-457200" algn="r" rtl="1">
              <a:lnSpc>
                <a:spcPct val="100000"/>
              </a:lnSpc>
              <a:spcAft>
                <a:spcPts val="600"/>
              </a:spcAft>
              <a:buFont typeface="Wingdings" panose="05000000000000000000" pitchFamily="2" charset="2"/>
              <a:buChar char="ü"/>
            </a:pPr>
            <a:r>
              <a:rPr lang="ar-JO" dirty="0"/>
              <a:t>قد يسعى الأطفال الى تقوية العلاقات بشكل يتجاوز ما هو مناسب .                             احرص ان يفهم الاطفال أنك تتفاعل معهم من جانب مهني بحت.</a:t>
            </a:r>
            <a:r>
              <a:rPr lang="ar-JO" dirty="0">
                <a:highlight>
                  <a:srgbClr val="FFFF00"/>
                </a:highlight>
              </a:rPr>
              <a:t> </a:t>
            </a:r>
          </a:p>
        </p:txBody>
      </p:sp>
    </p:spTree>
    <p:extLst>
      <p:ext uri="{BB962C8B-B14F-4D97-AF65-F5344CB8AC3E}">
        <p14:creationId xmlns:p14="http://schemas.microsoft.com/office/powerpoint/2010/main" val="47971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3 Ways to Turn Your Classroom Remote in a Hurry | KQED Education">
            <a:extLst>
              <a:ext uri="{FF2B5EF4-FFF2-40B4-BE49-F238E27FC236}">
                <a16:creationId xmlns:a16="http://schemas.microsoft.com/office/drawing/2014/main" id="{6A957E3E-5AB3-497B-A798-7689DE7089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237" t="5528" r="16548" b="3080"/>
          <a:stretch/>
        </p:blipFill>
        <p:spPr bwMode="auto">
          <a:xfrm>
            <a:off x="627321" y="574159"/>
            <a:ext cx="3738617" cy="277864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5A2AB72-29A1-43C1-8B23-22775A27284C}"/>
              </a:ext>
            </a:extLst>
          </p:cNvPr>
          <p:cNvSpPr txBox="1"/>
          <p:nvPr/>
        </p:nvSpPr>
        <p:spPr>
          <a:xfrm>
            <a:off x="4498428" y="458212"/>
            <a:ext cx="6010784" cy="830997"/>
          </a:xfrm>
          <a:prstGeom prst="rect">
            <a:avLst/>
          </a:prstGeom>
          <a:noFill/>
        </p:spPr>
        <p:txBody>
          <a:bodyPr wrap="square" rtlCol="0">
            <a:spAutoFit/>
          </a:bodyPr>
          <a:lstStyle/>
          <a:p>
            <a:pPr algn="r"/>
            <a:r>
              <a:rPr lang="ar-JO" sz="4800" b="1" dirty="0"/>
              <a:t>نصائح التدريس عن بعد</a:t>
            </a:r>
            <a:endParaRPr lang="en-US" sz="4800" b="1" dirty="0"/>
          </a:p>
        </p:txBody>
      </p:sp>
      <p:sp>
        <p:nvSpPr>
          <p:cNvPr id="4" name="TextBox 3">
            <a:extLst>
              <a:ext uri="{FF2B5EF4-FFF2-40B4-BE49-F238E27FC236}">
                <a16:creationId xmlns:a16="http://schemas.microsoft.com/office/drawing/2014/main" id="{0095D62F-F847-4B05-9BE4-2B40BDC0A0A7}"/>
              </a:ext>
            </a:extLst>
          </p:cNvPr>
          <p:cNvSpPr txBox="1"/>
          <p:nvPr/>
        </p:nvSpPr>
        <p:spPr>
          <a:xfrm>
            <a:off x="4483065" y="1567505"/>
            <a:ext cx="7127867" cy="3354765"/>
          </a:xfrm>
          <a:prstGeom prst="rect">
            <a:avLst/>
          </a:prstGeom>
          <a:noFill/>
        </p:spPr>
        <p:txBody>
          <a:bodyPr wrap="square" rtlCol="0">
            <a:spAutoFit/>
          </a:bodyPr>
          <a:lstStyle/>
          <a:p>
            <a:pPr marL="342900" indent="-342900" algn="r" rtl="1">
              <a:spcBef>
                <a:spcPts val="1200"/>
              </a:spcBef>
              <a:buFont typeface="Wingdings" panose="05000000000000000000" pitchFamily="2" charset="2"/>
              <a:buChar char="ü"/>
            </a:pPr>
            <a:r>
              <a:rPr lang="ar-JO" sz="2400" dirty="0"/>
              <a:t>تأكد من أنك تعرف سياسات </a:t>
            </a:r>
            <a:r>
              <a:rPr lang="ar-JO" sz="2400" u="sng" dirty="0">
                <a:solidFill>
                  <a:srgbClr val="0070C0"/>
                </a:solidFill>
                <a:hlinkClick r:id="rId3" action="ppaction://hlinksldjump"/>
              </a:rPr>
              <a:t>منصات التواصل الاجتماعي</a:t>
            </a:r>
            <a:r>
              <a:rPr lang="ar-JO" sz="2400" dirty="0">
                <a:hlinkClick r:id="rId3" action="ppaction://hlinksldjump"/>
              </a:rPr>
              <a:t> </a:t>
            </a:r>
            <a:r>
              <a:rPr lang="ar-JO" sz="2400" dirty="0"/>
              <a:t>التي تستخدمها. حيث أن معظم منصات التواصل الاجتماعي لديها سياسات تستخدم فقط من قبل الأطفال الذين يبلغ أعمارهم 13 عامًا أو أكثر.</a:t>
            </a:r>
            <a:endParaRPr lang="en-US" sz="2400" dirty="0"/>
          </a:p>
          <a:p>
            <a:pPr marL="342900" indent="-342900" algn="r" rtl="1">
              <a:spcBef>
                <a:spcPts val="1200"/>
              </a:spcBef>
              <a:buFont typeface="Wingdings" panose="05000000000000000000" pitchFamily="2" charset="2"/>
              <a:buChar char="ü"/>
            </a:pPr>
            <a:r>
              <a:rPr lang="ar-JO" sz="2400" dirty="0"/>
              <a:t>تأكد من عدم وجود أي شيء غير مناسب في الخلفية عند تصوير مقاطع الفيديو.</a:t>
            </a:r>
          </a:p>
          <a:p>
            <a:pPr marL="342900" indent="-342900" algn="r" rtl="1">
              <a:spcBef>
                <a:spcPts val="1200"/>
              </a:spcBef>
              <a:buFont typeface="Wingdings" panose="05000000000000000000" pitchFamily="2" charset="2"/>
              <a:buChar char="ü"/>
            </a:pPr>
            <a:r>
              <a:rPr lang="ar-JO" sz="2400" dirty="0"/>
              <a:t>في حالة تزويد روابط لمصدر على الإنترنت، تأكد من فحص الموقع بنفسك أولاً للتحقق من عدم وجود أي مواد غير مناسبة، بما في ذلك الرسائل التي تحرض على السلبية </a:t>
            </a:r>
            <a:r>
              <a:rPr lang="ar-JO" sz="2400" dirty="0">
                <a:hlinkClick r:id="rId4" action="ppaction://hlinksldjump"/>
              </a:rPr>
              <a:t>و</a:t>
            </a:r>
            <a:r>
              <a:rPr lang="ar-JO" sz="2400" u="sng" dirty="0">
                <a:solidFill>
                  <a:schemeClr val="accent1"/>
                </a:solidFill>
                <a:hlinkClick r:id="rId4" action="ppaction://hlinksldjump"/>
              </a:rPr>
              <a:t>الأخبار المزيفة</a:t>
            </a:r>
            <a:r>
              <a:rPr lang="ar-JO" sz="2400" dirty="0"/>
              <a:t>.</a:t>
            </a:r>
            <a:endParaRPr lang="en-US" sz="2400" dirty="0"/>
          </a:p>
        </p:txBody>
      </p:sp>
      <p:sp>
        <p:nvSpPr>
          <p:cNvPr id="5" name="TextBox 4">
            <a:extLst>
              <a:ext uri="{FF2B5EF4-FFF2-40B4-BE49-F238E27FC236}">
                <a16:creationId xmlns:a16="http://schemas.microsoft.com/office/drawing/2014/main" id="{3DD5A413-2C4E-4DC6-B85E-2DE16260C0AC}"/>
              </a:ext>
            </a:extLst>
          </p:cNvPr>
          <p:cNvSpPr txBox="1"/>
          <p:nvPr/>
        </p:nvSpPr>
        <p:spPr>
          <a:xfrm>
            <a:off x="544968" y="3352800"/>
            <a:ext cx="3820970" cy="2554545"/>
          </a:xfrm>
          <a:prstGeom prst="rect">
            <a:avLst/>
          </a:prstGeom>
          <a:noFill/>
        </p:spPr>
        <p:txBody>
          <a:bodyPr wrap="square" rtlCol="0">
            <a:spAutoFit/>
          </a:bodyPr>
          <a:lstStyle/>
          <a:p>
            <a:pPr algn="r" rtl="1"/>
            <a:r>
              <a:rPr lang="ar-JO" sz="3200" b="1" dirty="0">
                <a:solidFill>
                  <a:srgbClr val="00B050"/>
                </a:solidFill>
              </a:rPr>
              <a:t>سيشارك مزودي الخدمة والمعلمون الموارد التعليمية مع المستخدمين. إحرص على اتباع هذه النصائح للحفاظ على سلامة الأطفال.</a:t>
            </a:r>
            <a:endParaRPr lang="en-US" sz="3200" b="1" dirty="0">
              <a:solidFill>
                <a:srgbClr val="00B050"/>
              </a:solidFill>
            </a:endParaRPr>
          </a:p>
        </p:txBody>
      </p:sp>
    </p:spTree>
    <p:extLst>
      <p:ext uri="{BB962C8B-B14F-4D97-AF65-F5344CB8AC3E}">
        <p14:creationId xmlns:p14="http://schemas.microsoft.com/office/powerpoint/2010/main" val="412270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ow to home-school your kids like a pro during coronavirus quarantine">
            <a:extLst>
              <a:ext uri="{FF2B5EF4-FFF2-40B4-BE49-F238E27FC236}">
                <a16:creationId xmlns:a16="http://schemas.microsoft.com/office/drawing/2014/main" id="{08C15900-9768-43F0-9E79-C39E150138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440" r="14837"/>
          <a:stretch/>
        </p:blipFill>
        <p:spPr bwMode="auto">
          <a:xfrm>
            <a:off x="380696" y="2870924"/>
            <a:ext cx="2971798" cy="28277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A4258B6-73FA-4A2E-B197-A8A33D0AED2B}"/>
              </a:ext>
            </a:extLst>
          </p:cNvPr>
          <p:cNvSpPr txBox="1"/>
          <p:nvPr/>
        </p:nvSpPr>
        <p:spPr>
          <a:xfrm>
            <a:off x="655982" y="586409"/>
            <a:ext cx="10774017" cy="646331"/>
          </a:xfrm>
          <a:prstGeom prst="rect">
            <a:avLst/>
          </a:prstGeom>
          <a:noFill/>
        </p:spPr>
        <p:txBody>
          <a:bodyPr wrap="square" rtlCol="0">
            <a:spAutoFit/>
          </a:bodyPr>
          <a:lstStyle/>
          <a:p>
            <a:pPr algn="r"/>
            <a:r>
              <a:rPr lang="ar-JO" sz="3600" b="1" dirty="0"/>
              <a:t>استخدام منصة وسائل التواصل الاجتماعي للتعليم المنزلي</a:t>
            </a:r>
            <a:endParaRPr lang="en-US" sz="3600" b="1" dirty="0"/>
          </a:p>
        </p:txBody>
      </p:sp>
      <p:sp>
        <p:nvSpPr>
          <p:cNvPr id="3" name="Rectangle 2">
            <a:extLst>
              <a:ext uri="{FF2B5EF4-FFF2-40B4-BE49-F238E27FC236}">
                <a16:creationId xmlns:a16="http://schemas.microsoft.com/office/drawing/2014/main" id="{9875A3EC-A619-4149-86DC-20AB7F86216F}"/>
              </a:ext>
            </a:extLst>
          </p:cNvPr>
          <p:cNvSpPr/>
          <p:nvPr/>
        </p:nvSpPr>
        <p:spPr>
          <a:xfrm>
            <a:off x="3503054" y="3184492"/>
            <a:ext cx="8049784" cy="2262158"/>
          </a:xfrm>
          <a:prstGeom prst="rect">
            <a:avLst/>
          </a:prstGeom>
        </p:spPr>
        <p:txBody>
          <a:bodyPr wrap="square">
            <a:spAutoFit/>
          </a:bodyPr>
          <a:lstStyle/>
          <a:p>
            <a:pPr marL="342900" indent="-342900" algn="r" rtl="1">
              <a:spcBef>
                <a:spcPts val="1800"/>
              </a:spcBef>
              <a:buFont typeface="Wingdings" panose="05000000000000000000" pitchFamily="2" charset="2"/>
              <a:buChar char="ü"/>
            </a:pPr>
            <a:r>
              <a:rPr lang="ar-JO" sz="2400" dirty="0"/>
              <a:t>يجب أن تتضمن المجموعات فقط التلاميذ أو المتعلمين الذين تديرهم مباشرة.</a:t>
            </a:r>
          </a:p>
          <a:p>
            <a:pPr marL="342900" indent="-342900" algn="r" rtl="1">
              <a:spcBef>
                <a:spcPts val="1800"/>
              </a:spcBef>
              <a:buFont typeface="Wingdings" panose="05000000000000000000" pitchFamily="2" charset="2"/>
              <a:buChar char="ü"/>
            </a:pPr>
            <a:r>
              <a:rPr lang="ar-JO" sz="2400" dirty="0"/>
              <a:t>اختر ما تشاركه بعناية لدعم تعليم معين.</a:t>
            </a:r>
          </a:p>
          <a:p>
            <a:pPr marL="342900" indent="-342900" algn="r" rtl="1">
              <a:spcBef>
                <a:spcPts val="1800"/>
              </a:spcBef>
              <a:buFont typeface="Wingdings" panose="05000000000000000000" pitchFamily="2" charset="2"/>
              <a:buChar char="ü"/>
            </a:pPr>
            <a:r>
              <a:rPr lang="ar-JO" sz="2400" dirty="0"/>
              <a:t>قم بمراسلة مجموعتك فقط خلال ساعات الدراسة</a:t>
            </a:r>
            <a:r>
              <a:rPr lang="ar-JO" sz="2400" dirty="0">
                <a:solidFill>
                  <a:srgbClr val="FFC000"/>
                </a:solidFill>
              </a:rPr>
              <a:t> </a:t>
            </a:r>
            <a:r>
              <a:rPr lang="ar-JO" sz="2400" dirty="0"/>
              <a:t>إلا في الحالات الطارئة.</a:t>
            </a:r>
          </a:p>
          <a:p>
            <a:pPr marL="342900" indent="-342900" algn="r" rtl="1">
              <a:spcBef>
                <a:spcPts val="1800"/>
              </a:spcBef>
              <a:buFont typeface="Wingdings" panose="05000000000000000000" pitchFamily="2" charset="2"/>
              <a:buChar char="ü"/>
            </a:pPr>
            <a:r>
              <a:rPr lang="ar-JO" sz="2400" dirty="0"/>
              <a:t>قم بالتحقق من حجم بيانات رسائلك وحدد إعداد الجودة المنخفضة حيثما أمكن.</a:t>
            </a:r>
            <a:endParaRPr lang="en-US" sz="2400" dirty="0"/>
          </a:p>
        </p:txBody>
      </p:sp>
      <p:sp>
        <p:nvSpPr>
          <p:cNvPr id="5" name="Rectangle 4">
            <a:extLst>
              <a:ext uri="{FF2B5EF4-FFF2-40B4-BE49-F238E27FC236}">
                <a16:creationId xmlns:a16="http://schemas.microsoft.com/office/drawing/2014/main" id="{7938BA16-F7D3-42F7-BA79-3E3FD5924A69}"/>
              </a:ext>
            </a:extLst>
          </p:cNvPr>
          <p:cNvSpPr/>
          <p:nvPr/>
        </p:nvSpPr>
        <p:spPr>
          <a:xfrm>
            <a:off x="639163" y="1301264"/>
            <a:ext cx="10913674" cy="1800493"/>
          </a:xfrm>
          <a:prstGeom prst="rect">
            <a:avLst/>
          </a:prstGeom>
        </p:spPr>
        <p:txBody>
          <a:bodyPr wrap="square">
            <a:spAutoFit/>
          </a:bodyPr>
          <a:lstStyle/>
          <a:p>
            <a:pPr marL="342900" indent="-342900" algn="r" rtl="1">
              <a:spcBef>
                <a:spcPts val="1800"/>
              </a:spcBef>
              <a:buFont typeface="Wingdings" panose="05000000000000000000" pitchFamily="2" charset="2"/>
              <a:buChar char="ü"/>
            </a:pPr>
            <a:r>
              <a:rPr lang="ar-JO" sz="2400" dirty="0"/>
              <a:t>عند التواصل مع المتعلمين من خلال مجموعات وسائل التواصل الاجتماعي، تأكد من أنك قمت بإعداد المنصة لغرض تعليمي فقط وأن الجميع يعرف كيفية استخدام المنصة للغرض المخصص لها.</a:t>
            </a:r>
          </a:p>
          <a:p>
            <a:pPr marL="342900" indent="-342900" algn="r" rtl="1">
              <a:spcBef>
                <a:spcPts val="1800"/>
              </a:spcBef>
              <a:buFont typeface="Wingdings" panose="05000000000000000000" pitchFamily="2" charset="2"/>
              <a:buChar char="ü"/>
            </a:pPr>
            <a:r>
              <a:rPr lang="ar-JO" sz="2400" dirty="0"/>
              <a:t>لا تتواصل مع الأطفال بشكل فردي من خلال وسائل التواصل الاجتماعي. وفي حال ظهور مشكلة، قم بمناقشتها مع الشخص البالغ المخوّل.</a:t>
            </a:r>
            <a:endParaRPr lang="en-US" sz="2400" dirty="0"/>
          </a:p>
        </p:txBody>
      </p:sp>
    </p:spTree>
    <p:extLst>
      <p:ext uri="{BB962C8B-B14F-4D97-AF65-F5344CB8AC3E}">
        <p14:creationId xmlns:p14="http://schemas.microsoft.com/office/powerpoint/2010/main" val="12135590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C8D3-E06A-4E4D-8FFC-7A5B211C246C}"/>
              </a:ext>
            </a:extLst>
          </p:cNvPr>
          <p:cNvSpPr>
            <a:spLocks noGrp="1"/>
          </p:cNvSpPr>
          <p:nvPr>
            <p:ph type="title"/>
          </p:nvPr>
        </p:nvSpPr>
        <p:spPr>
          <a:xfrm>
            <a:off x="838200" y="166345"/>
            <a:ext cx="10515600" cy="1325563"/>
          </a:xfrm>
        </p:spPr>
        <p:txBody>
          <a:bodyPr/>
          <a:lstStyle/>
          <a:p>
            <a:pPr algn="r" rtl="1"/>
            <a:r>
              <a:rPr lang="ar-JO" b="1" dirty="0">
                <a:latin typeface="+mn-lt"/>
              </a:rPr>
              <a:t>جلسات إرشادية أو تدريبية على أساس ثنائي</a:t>
            </a:r>
          </a:p>
        </p:txBody>
      </p:sp>
      <p:sp>
        <p:nvSpPr>
          <p:cNvPr id="4" name="TextBox 3">
            <a:extLst>
              <a:ext uri="{FF2B5EF4-FFF2-40B4-BE49-F238E27FC236}">
                <a16:creationId xmlns:a16="http://schemas.microsoft.com/office/drawing/2014/main" id="{87EB2818-4EBF-4910-AE74-E4897EEF920D}"/>
              </a:ext>
            </a:extLst>
          </p:cNvPr>
          <p:cNvSpPr txBox="1"/>
          <p:nvPr/>
        </p:nvSpPr>
        <p:spPr>
          <a:xfrm>
            <a:off x="911087" y="1756432"/>
            <a:ext cx="10442713" cy="4893647"/>
          </a:xfrm>
          <a:prstGeom prst="rect">
            <a:avLst/>
          </a:prstGeom>
          <a:noFill/>
        </p:spPr>
        <p:txBody>
          <a:bodyPr wrap="square" rtlCol="0">
            <a:spAutoFit/>
          </a:bodyPr>
          <a:lstStyle/>
          <a:p>
            <a:pPr algn="r" rtl="1"/>
            <a:r>
              <a:rPr lang="ar-JO" sz="2400" b="1" i="1" dirty="0"/>
              <a:t>سيحتاج بعض الأطفال إلى المشورة والدعم في إطار الجلسة التي تتم على أساس ثنائي أثناء كوفيد-19 و من المهم أن تستمر هذه الجلسات.</a:t>
            </a:r>
            <a:endParaRPr lang="en-US" sz="2400" b="1" i="1" dirty="0"/>
          </a:p>
          <a:p>
            <a:pPr algn="r" rtl="1"/>
            <a:endParaRPr lang="en-US" sz="2400" b="1" i="1" dirty="0"/>
          </a:p>
          <a:p>
            <a:pPr marL="685800" indent="-685800" algn="r" rtl="1">
              <a:buFont typeface="Wingdings" panose="05000000000000000000" pitchFamily="2" charset="2"/>
              <a:buChar char="q"/>
            </a:pPr>
            <a:r>
              <a:rPr lang="ar-JO" sz="2400" dirty="0"/>
              <a:t>هل يلتزم مركز تعليمك أو مدرستك بأي متطلبات قانونية وتنظيمية وسياسية عامة للحصول على الموافقة المناسبة لمشاركة الأطفال في جلسات افتراضية فردية مع الموظفين أو المرشدين ؟</a:t>
            </a:r>
            <a:endParaRPr lang="en-US" sz="2400" dirty="0"/>
          </a:p>
          <a:p>
            <a:pPr marL="685800" indent="-685800" algn="r" rtl="1">
              <a:buFont typeface="Wingdings" panose="05000000000000000000" pitchFamily="2" charset="2"/>
              <a:buChar char="q"/>
            </a:pPr>
            <a:r>
              <a:rPr lang="ar-JO" sz="2400" dirty="0"/>
              <a:t>بالنسبة للجلسات الإرشادية في الأردن، يستطيع الشباب قانونيًا منح الموافقة في سن 18 عامًا.</a:t>
            </a:r>
          </a:p>
          <a:p>
            <a:pPr marL="685800" indent="-685800" algn="r" rtl="1">
              <a:buFont typeface="Wingdings" panose="05000000000000000000" pitchFamily="2" charset="2"/>
              <a:buChar char="q"/>
            </a:pPr>
            <a:r>
              <a:rPr lang="ar-JO" sz="2400" dirty="0"/>
              <a:t>هل لدى مرشديك الاجتماعيين خطة أمان مطبقة للطلاب الذين يمرون بضائقة أو المعرضين للأذى بشكل تحدد الخطوات التي يجب اتخاذها لدعم الطلاب في هذه البيئة الإلكترونية؟</a:t>
            </a:r>
          </a:p>
          <a:p>
            <a:pPr marL="685800" indent="-685800" algn="r" rtl="1">
              <a:buFont typeface="Wingdings" panose="05000000000000000000" pitchFamily="2" charset="2"/>
              <a:buChar char="q"/>
            </a:pPr>
            <a:r>
              <a:rPr lang="ar-JO" sz="2400" dirty="0"/>
              <a:t>هل يعرف الموظفون كيفية الإعراب عن القلق بشأن جلسة ما؟</a:t>
            </a:r>
          </a:p>
          <a:p>
            <a:pPr marL="685800" indent="-685800" algn="r" rtl="1">
              <a:buFont typeface="Wingdings" panose="05000000000000000000" pitchFamily="2" charset="2"/>
              <a:buChar char="q"/>
            </a:pPr>
            <a:r>
              <a:rPr lang="ar-JO" sz="2400" dirty="0"/>
              <a:t>هل يعرف الموظفون أن من مسؤوليتهم الحفاظ على الحدود المهنية المناسبة؟</a:t>
            </a:r>
          </a:p>
          <a:p>
            <a:pPr marL="685800" indent="-685800" algn="r" rtl="1">
              <a:buFont typeface="Wingdings" panose="05000000000000000000" pitchFamily="2" charset="2"/>
              <a:buChar char="q"/>
            </a:pPr>
            <a:r>
              <a:rPr lang="ar-JO" sz="2400" dirty="0"/>
              <a:t>راجع إرشادات نظام إدارة معلومات حماية الطفل لفريق عمل الأردن حول إدارة الحالات عن بعد والتواصل مع الأطفال.</a:t>
            </a:r>
          </a:p>
          <a:p>
            <a:pPr marL="685800" indent="-685800" algn="r" rtl="1">
              <a:buFont typeface="Wingdings" panose="05000000000000000000" pitchFamily="2" charset="2"/>
              <a:buChar char="q"/>
            </a:pPr>
            <a:endParaRPr lang="en-US" sz="2400" b="1" i="1" dirty="0"/>
          </a:p>
        </p:txBody>
      </p:sp>
      <p:pic>
        <p:nvPicPr>
          <p:cNvPr id="5" name="Picture 2" descr="Chennai Counseling Services – Counselling Service, Diploma ...">
            <a:extLst>
              <a:ext uri="{FF2B5EF4-FFF2-40B4-BE49-F238E27FC236}">
                <a16:creationId xmlns:a16="http://schemas.microsoft.com/office/drawing/2014/main" id="{D9B4E009-00F1-4313-8EBE-975425B0F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637" y="85100"/>
            <a:ext cx="1916430" cy="1488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9475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94A6C-E563-47EA-A802-E5A693232C48}"/>
              </a:ext>
            </a:extLst>
          </p:cNvPr>
          <p:cNvSpPr>
            <a:spLocks noGrp="1"/>
          </p:cNvSpPr>
          <p:nvPr>
            <p:ph type="title"/>
          </p:nvPr>
        </p:nvSpPr>
        <p:spPr>
          <a:xfrm>
            <a:off x="2887578" y="273665"/>
            <a:ext cx="8466221" cy="1325563"/>
          </a:xfrm>
        </p:spPr>
        <p:txBody>
          <a:bodyPr>
            <a:normAutofit/>
          </a:bodyPr>
          <a:lstStyle/>
          <a:p>
            <a:pPr algn="r"/>
            <a:r>
              <a:rPr lang="ar-JO" b="1" dirty="0">
                <a:latin typeface="+mn-lt"/>
              </a:rPr>
              <a:t>جلسة على أساس ثنائي مع الاطفال </a:t>
            </a:r>
            <a:endParaRPr lang="en-US" b="1" dirty="0">
              <a:latin typeface="+mn-lt"/>
            </a:endParaRPr>
          </a:p>
        </p:txBody>
      </p:sp>
      <p:sp>
        <p:nvSpPr>
          <p:cNvPr id="6" name="Rectangle 5">
            <a:extLst>
              <a:ext uri="{FF2B5EF4-FFF2-40B4-BE49-F238E27FC236}">
                <a16:creationId xmlns:a16="http://schemas.microsoft.com/office/drawing/2014/main" id="{8F6F6680-7913-4A35-8521-BEB0623B80C2}"/>
              </a:ext>
            </a:extLst>
          </p:cNvPr>
          <p:cNvSpPr/>
          <p:nvPr/>
        </p:nvSpPr>
        <p:spPr>
          <a:xfrm>
            <a:off x="692150" y="2422098"/>
            <a:ext cx="10807700" cy="3739485"/>
          </a:xfrm>
          <a:prstGeom prst="rect">
            <a:avLst/>
          </a:prstGeom>
        </p:spPr>
        <p:txBody>
          <a:bodyPr wrap="square">
            <a:spAutoFit/>
          </a:bodyPr>
          <a:lstStyle/>
          <a:p>
            <a:pPr marL="342900" indent="-342900" algn="r" rtl="1">
              <a:spcBef>
                <a:spcPts val="1800"/>
              </a:spcBef>
              <a:buFont typeface="Wingdings" panose="05000000000000000000" pitchFamily="2" charset="2"/>
              <a:buChar char="q"/>
            </a:pPr>
            <a:r>
              <a:rPr lang="ar-JO" sz="2400" dirty="0"/>
              <a:t>لا يمتلك الاطفال عادةً الوصول المباشر عبر الهاتف, وبخاصة الاطفال من الفئات العمرية الأصغر عمراً والفتيات. لذا عليك الاتصال برقم ولي الأمر الموثوق به. </a:t>
            </a:r>
            <a:endParaRPr lang="en-US" sz="2400" dirty="0"/>
          </a:p>
          <a:p>
            <a:pPr marL="342900" indent="-342900" algn="r" rtl="1">
              <a:spcBef>
                <a:spcPts val="1800"/>
              </a:spcBef>
              <a:buFont typeface="Wingdings" panose="05000000000000000000" pitchFamily="2" charset="2"/>
              <a:buChar char="q"/>
            </a:pPr>
            <a:r>
              <a:rPr lang="ar-JO" sz="2400" dirty="0"/>
              <a:t>أخبر ولي الأمر المخول أنه نظراً للظروف الراهنة ستكون وسيلة الاتصال الرئيسية للمتابعة وتوفير الدعم للطفل هي عبر الهاتف. </a:t>
            </a:r>
            <a:endParaRPr lang="en-US" sz="2400" dirty="0"/>
          </a:p>
          <a:p>
            <a:pPr marL="342900" indent="-342900" algn="r" rtl="1">
              <a:spcBef>
                <a:spcPts val="1800"/>
              </a:spcBef>
              <a:buFont typeface="Wingdings" panose="05000000000000000000" pitchFamily="2" charset="2"/>
              <a:buChar char="q"/>
            </a:pPr>
            <a:r>
              <a:rPr lang="ar-JO" sz="2400" dirty="0"/>
              <a:t>من أجل تنفيذ جلسات الإرشاد, يجب على المرشد أن يشرح لولي الأمر المخوّل أنه بالرغم من أهمية اشتراكهم المنتتطمة في متابعة الطفل, لا بد من إعطاء أطفالهم بعض المساحة للتكلم مع المرشد بشكل ثنائي (واحد لواحد)  وبيان أهمية ذلك لدعم الأطفال في بناء منعتهم. </a:t>
            </a:r>
            <a:endParaRPr lang="en-US" sz="2400" dirty="0"/>
          </a:p>
          <a:p>
            <a:pPr>
              <a:spcBef>
                <a:spcPts val="1800"/>
              </a:spcBef>
            </a:pPr>
            <a:endParaRPr lang="en-US" sz="2400" dirty="0"/>
          </a:p>
        </p:txBody>
      </p:sp>
      <p:pic>
        <p:nvPicPr>
          <p:cNvPr id="22530" name="Picture 2" descr="Chennai Counseling Services – Counselling Service, Diploma ...">
            <a:extLst>
              <a:ext uri="{FF2B5EF4-FFF2-40B4-BE49-F238E27FC236}">
                <a16:creationId xmlns:a16="http://schemas.microsoft.com/office/drawing/2014/main" id="{7BCB384E-35DB-4238-B83B-D6A15F4C41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648" y="148380"/>
            <a:ext cx="2741930" cy="2129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510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6794A6C-E563-47EA-A802-E5A693232C48}"/>
              </a:ext>
            </a:extLst>
          </p:cNvPr>
          <p:cNvSpPr>
            <a:spLocks noGrp="1"/>
          </p:cNvSpPr>
          <p:nvPr>
            <p:ph type="title"/>
          </p:nvPr>
        </p:nvSpPr>
        <p:spPr>
          <a:xfrm>
            <a:off x="3320716" y="156579"/>
            <a:ext cx="8033084" cy="1325563"/>
          </a:xfrm>
        </p:spPr>
        <p:txBody>
          <a:bodyPr/>
          <a:lstStyle/>
          <a:p>
            <a:pPr algn="r" rtl="1"/>
            <a:r>
              <a:rPr lang="ar-JO" b="1" dirty="0">
                <a:latin typeface="+mn-lt"/>
              </a:rPr>
              <a:t>تقديم جلسة على أساس ثنائي</a:t>
            </a:r>
            <a:endParaRPr lang="en-US" b="1" dirty="0">
              <a:latin typeface="+mn-lt"/>
            </a:endParaRPr>
          </a:p>
        </p:txBody>
      </p:sp>
      <p:sp>
        <p:nvSpPr>
          <p:cNvPr id="6" name="Rectangle 5">
            <a:extLst>
              <a:ext uri="{FF2B5EF4-FFF2-40B4-BE49-F238E27FC236}">
                <a16:creationId xmlns:a16="http://schemas.microsoft.com/office/drawing/2014/main" id="{8F6F6680-7913-4A35-8521-BEB0623B80C2}"/>
              </a:ext>
            </a:extLst>
          </p:cNvPr>
          <p:cNvSpPr/>
          <p:nvPr/>
        </p:nvSpPr>
        <p:spPr>
          <a:xfrm>
            <a:off x="966537" y="1498182"/>
            <a:ext cx="10790583" cy="4939814"/>
          </a:xfrm>
          <a:prstGeom prst="rect">
            <a:avLst/>
          </a:prstGeom>
        </p:spPr>
        <p:txBody>
          <a:bodyPr wrap="square">
            <a:spAutoFit/>
          </a:bodyPr>
          <a:lstStyle/>
          <a:p>
            <a:pPr marL="342900" indent="-342900" algn="r" rtl="1">
              <a:spcBef>
                <a:spcPts val="1800"/>
              </a:spcBef>
              <a:buFont typeface="Wingdings" panose="05000000000000000000" pitchFamily="2" charset="2"/>
              <a:buChar char="q"/>
            </a:pPr>
            <a:r>
              <a:rPr lang="ar-JO" sz="2400" dirty="0"/>
              <a:t>أخبر الموظف المعني بتوقيت الجلسة القادمة ومكانها وسببها. حيث يجب عليهم إرسال تأكيد عند استكمال الجلسة.</a:t>
            </a:r>
          </a:p>
          <a:p>
            <a:pPr marL="342900" indent="-342900" algn="r" rtl="1">
              <a:spcBef>
                <a:spcPts val="1800"/>
              </a:spcBef>
              <a:buFont typeface="Wingdings" panose="05000000000000000000" pitchFamily="2" charset="2"/>
              <a:buChar char="q"/>
            </a:pPr>
            <a:r>
              <a:rPr lang="ar-JO" sz="2400" dirty="0"/>
              <a:t>يجب أن تعقد الجلسة في منطقة تقع على مقربة من شخص آخر في منزل الطفل.</a:t>
            </a:r>
          </a:p>
          <a:p>
            <a:pPr marL="342900" indent="-342900" algn="r" rtl="1">
              <a:spcBef>
                <a:spcPts val="1800"/>
              </a:spcBef>
              <a:buFont typeface="Wingdings" panose="05000000000000000000" pitchFamily="2" charset="2"/>
              <a:buChar char="q"/>
            </a:pPr>
            <a:r>
              <a:rPr lang="ar-JO" sz="2400" dirty="0"/>
              <a:t>للحصول على المشورة، يجب أن يكون الطفل موجودًا في غرفة خاصة ولكن ليس غرفة نوم أو حمام. قد يفضّل المرشد القيام بجلسة صوتية غيرمرئية.</a:t>
            </a:r>
          </a:p>
          <a:p>
            <a:pPr marL="342900" indent="-342900" algn="r" rtl="1">
              <a:spcBef>
                <a:spcPts val="1800"/>
              </a:spcBef>
              <a:buFont typeface="Wingdings" panose="05000000000000000000" pitchFamily="2" charset="2"/>
              <a:buChar char="q"/>
            </a:pPr>
            <a:r>
              <a:rPr lang="ar-JO" sz="2400" dirty="0"/>
              <a:t>احرص على معرفة الطفل بأنه يمكنه إيقاف الجلسة في أي وقت وكيفية إثارة تساؤل أو الحصول على المساعدة إذا لزم الأمر.</a:t>
            </a:r>
          </a:p>
          <a:p>
            <a:pPr marL="342900" indent="-342900" algn="r" rtl="1">
              <a:spcBef>
                <a:spcPts val="1800"/>
              </a:spcBef>
              <a:buFont typeface="Wingdings" panose="05000000000000000000" pitchFamily="2" charset="2"/>
              <a:buChar char="q"/>
            </a:pPr>
            <a:r>
              <a:rPr lang="ar-JO" sz="2400" dirty="0"/>
              <a:t>احرص أن تسأل الطفل إن كان مرتاحاً بالتحدث في ذلك الوقت أو إن كان يفضل موعداً اخر. </a:t>
            </a:r>
          </a:p>
          <a:p>
            <a:pPr marL="342900" indent="-342900" algn="r" rtl="1">
              <a:spcBef>
                <a:spcPts val="1800"/>
              </a:spcBef>
              <a:buFont typeface="Wingdings" panose="05000000000000000000" pitchFamily="2" charset="2"/>
              <a:buChar char="q"/>
            </a:pPr>
            <a:r>
              <a:rPr lang="ar-JO" sz="2400" dirty="0"/>
              <a:t>بناءً على مصادر قلق الطفل قم بالمتابعة مع العائلة والطفل حول ما يلزم للمضي والتقدم وتوفير دعم أكبر للطفل عند الحاجة. </a:t>
            </a:r>
            <a:endParaRPr lang="en-US" sz="2400" dirty="0"/>
          </a:p>
        </p:txBody>
      </p:sp>
      <p:pic>
        <p:nvPicPr>
          <p:cNvPr id="7" name="Picture 2" descr="Chennai Counseling Services – Counselling Service, Diploma ...">
            <a:extLst>
              <a:ext uri="{FF2B5EF4-FFF2-40B4-BE49-F238E27FC236}">
                <a16:creationId xmlns:a16="http://schemas.microsoft.com/office/drawing/2014/main" id="{D41E39EE-8278-4FED-8E0D-4D7F81B949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478" y="77454"/>
            <a:ext cx="1701534" cy="132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79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ED0DC-8E99-4489-8175-7F3AC82CFD8B}"/>
              </a:ext>
            </a:extLst>
          </p:cNvPr>
          <p:cNvSpPr>
            <a:spLocks noGrp="1"/>
          </p:cNvSpPr>
          <p:nvPr>
            <p:ph type="title"/>
          </p:nvPr>
        </p:nvSpPr>
        <p:spPr>
          <a:xfrm>
            <a:off x="718930" y="618124"/>
            <a:ext cx="5791200" cy="1325563"/>
          </a:xfrm>
        </p:spPr>
        <p:txBody>
          <a:bodyPr>
            <a:normAutofit fontScale="90000"/>
          </a:bodyPr>
          <a:lstStyle/>
          <a:p>
            <a:pPr algn="r" rtl="1">
              <a:lnSpc>
                <a:spcPct val="100000"/>
              </a:lnSpc>
            </a:pPr>
            <a:r>
              <a:rPr lang="ar-JO" b="1" dirty="0"/>
              <a:t>مساعدة الأطفال في التعرف على الأخبار المزيفة حول كوفيد-19</a:t>
            </a:r>
            <a:endParaRPr lang="en-US" b="1" dirty="0"/>
          </a:p>
        </p:txBody>
      </p:sp>
      <p:sp>
        <p:nvSpPr>
          <p:cNvPr id="4" name="Rectangle 3">
            <a:extLst>
              <a:ext uri="{FF2B5EF4-FFF2-40B4-BE49-F238E27FC236}">
                <a16:creationId xmlns:a16="http://schemas.microsoft.com/office/drawing/2014/main" id="{88411C83-4797-4DBE-A15B-97BD673EFAB3}"/>
              </a:ext>
            </a:extLst>
          </p:cNvPr>
          <p:cNvSpPr/>
          <p:nvPr/>
        </p:nvSpPr>
        <p:spPr>
          <a:xfrm>
            <a:off x="599660" y="2703016"/>
            <a:ext cx="10621618" cy="3431709"/>
          </a:xfrm>
          <a:prstGeom prst="rect">
            <a:avLst/>
          </a:prstGeom>
        </p:spPr>
        <p:txBody>
          <a:bodyPr wrap="square">
            <a:spAutoFit/>
          </a:bodyPr>
          <a:lstStyle/>
          <a:p>
            <a:pPr marL="342900" indent="-342900" algn="r" rtl="1" fontAlgn="base">
              <a:spcBef>
                <a:spcPts val="600"/>
              </a:spcBef>
              <a:buFont typeface="Wingdings" panose="05000000000000000000" pitchFamily="2" charset="2"/>
              <a:buChar char="ü"/>
            </a:pPr>
            <a:r>
              <a:rPr lang="ar-JO" sz="2400" dirty="0">
                <a:solidFill>
                  <a:srgbClr val="222222"/>
                </a:solidFill>
              </a:rPr>
              <a:t>امنح المتعلمين روابط لمواقع تحتوي على معلومات صحية سليمة </a:t>
            </a:r>
            <a:r>
              <a:rPr lang="ar-JO" sz="2400" dirty="0">
                <a:solidFill>
                  <a:srgbClr val="FF0000"/>
                </a:solidFill>
              </a:rPr>
              <a:t>(يرجى الإضافة)</a:t>
            </a:r>
            <a:r>
              <a:rPr lang="ar-JO" sz="2400" dirty="0"/>
              <a:t>.</a:t>
            </a:r>
          </a:p>
          <a:p>
            <a:pPr marL="342900" indent="-342900" algn="r" rtl="1" fontAlgn="base">
              <a:spcBef>
                <a:spcPts val="600"/>
              </a:spcBef>
              <a:buFont typeface="Wingdings" panose="05000000000000000000" pitchFamily="2" charset="2"/>
              <a:buChar char="ü"/>
            </a:pPr>
            <a:r>
              <a:rPr lang="ar-JO" sz="2400" dirty="0">
                <a:solidFill>
                  <a:srgbClr val="222222"/>
                </a:solidFill>
              </a:rPr>
              <a:t>شجع الشباب على إلقاء نظرة على عنوان يو آر إل (الرابط) عند استكشاف مواقع ويب جديدة.</a:t>
            </a:r>
            <a:endParaRPr lang="en-US" sz="2400" dirty="0">
              <a:solidFill>
                <a:srgbClr val="222222"/>
              </a:solidFill>
            </a:endParaRPr>
          </a:p>
          <a:p>
            <a:pPr marL="342900" indent="-342900" algn="r" rtl="1" fontAlgn="base">
              <a:spcBef>
                <a:spcPts val="600"/>
              </a:spcBef>
              <a:buFont typeface="Wingdings" panose="05000000000000000000" pitchFamily="2" charset="2"/>
              <a:buChar char="ü"/>
            </a:pPr>
            <a:r>
              <a:rPr lang="ar-JO" sz="2400" dirty="0">
                <a:solidFill>
                  <a:srgbClr val="222222"/>
                </a:solidFill>
              </a:rPr>
              <a:t>هل هناك أي شيء غريب حول عنوان يو آر إل</a:t>
            </a:r>
            <a:r>
              <a:rPr lang="en-US" sz="2400" dirty="0">
                <a:solidFill>
                  <a:srgbClr val="222222"/>
                </a:solidFill>
              </a:rPr>
              <a:t>؟ </a:t>
            </a:r>
            <a:r>
              <a:rPr lang="ar-JO" sz="2400" dirty="0">
                <a:solidFill>
                  <a:srgbClr val="222222"/>
                </a:solidFill>
              </a:rPr>
              <a:t>ما المواقع الأخرى التي يرتبط بها الموقع الجديد؟</a:t>
            </a:r>
          </a:p>
          <a:p>
            <a:pPr marL="342900" indent="-342900" algn="r" rtl="1" fontAlgn="base">
              <a:spcBef>
                <a:spcPts val="600"/>
              </a:spcBef>
              <a:buFont typeface="Wingdings" panose="05000000000000000000" pitchFamily="2" charset="2"/>
              <a:buChar char="ü"/>
            </a:pPr>
            <a:r>
              <a:rPr lang="ar-JO" sz="2400" dirty="0">
                <a:solidFill>
                  <a:srgbClr val="222222"/>
                </a:solidFill>
              </a:rPr>
              <a:t>قم بجعل الشباب ينظرون إلى الصور بعين ناقدة. هل تحتوي الصورة على خليط من صور؟ هل المكان أو التاريخ المرتبط بالصورة صحيح؟</a:t>
            </a:r>
          </a:p>
          <a:p>
            <a:pPr marL="342900" indent="-342900" algn="r" rtl="1" fontAlgn="base">
              <a:spcBef>
                <a:spcPts val="600"/>
              </a:spcBef>
              <a:buFont typeface="Wingdings" panose="05000000000000000000" pitchFamily="2" charset="2"/>
              <a:buChar char="ü"/>
            </a:pPr>
            <a:r>
              <a:rPr lang="ar-JO" sz="2400" dirty="0">
                <a:solidFill>
                  <a:srgbClr val="222222"/>
                </a:solidFill>
              </a:rPr>
              <a:t>قم بتمكين المتعلمين لطرح الأسئلة حول الأخبار التي يتلقونها والتحقق من أي شيء ليسوا متأكدين منه.</a:t>
            </a:r>
          </a:p>
          <a:p>
            <a:pPr marL="342900" indent="-342900" algn="r" rtl="1" fontAlgn="base">
              <a:spcBef>
                <a:spcPts val="600"/>
              </a:spcBef>
              <a:buFont typeface="Wingdings" panose="05000000000000000000" pitchFamily="2" charset="2"/>
              <a:buChar char="ü"/>
            </a:pPr>
            <a:r>
              <a:rPr lang="ar-JO" sz="2400" b="1" i="1" dirty="0">
                <a:solidFill>
                  <a:srgbClr val="FF0000"/>
                </a:solidFill>
              </a:rPr>
              <a:t>قد تبدو المواقع الإلكترونية حقيقية ولكن بعد نقرة واحدة، تتضح  نظريات المؤامرة أو </a:t>
            </a:r>
            <a:r>
              <a:rPr lang="ar-JO" sz="2400" b="1" i="1" dirty="0">
                <a:solidFill>
                  <a:schemeClr val="accent1"/>
                </a:solidFill>
              </a:rPr>
              <a:t>المواقف السياسية المتطرفة</a:t>
            </a:r>
            <a:r>
              <a:rPr lang="en-US" sz="2400" b="1" i="1" dirty="0">
                <a:solidFill>
                  <a:schemeClr val="accent1"/>
                </a:solidFill>
                <a:effectLst/>
              </a:rPr>
              <a:t>.</a:t>
            </a:r>
          </a:p>
        </p:txBody>
      </p:sp>
      <p:pic>
        <p:nvPicPr>
          <p:cNvPr id="18434" name="Picture 2" descr="Hume Brophy • How fake news is getting to the heart of media truth ...">
            <a:extLst>
              <a:ext uri="{FF2B5EF4-FFF2-40B4-BE49-F238E27FC236}">
                <a16:creationId xmlns:a16="http://schemas.microsoft.com/office/drawing/2014/main" id="{BE15910C-09C5-4177-AE01-35ECEE039D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7322" y="100286"/>
            <a:ext cx="3415748" cy="2561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2617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p:nvPr/>
        </p:nvPicPr>
        <p:blipFill rotWithShape="1">
          <a:blip r:embed="rId2"/>
          <a:srcRect l="6403" t="32509" r="9035" b="23321"/>
          <a:stretch/>
        </p:blipFill>
        <p:spPr bwMode="auto">
          <a:xfrm>
            <a:off x="363087" y="1133042"/>
            <a:ext cx="4827235" cy="1785428"/>
          </a:xfrm>
          <a:prstGeom prst="rect">
            <a:avLst/>
          </a:prstGeom>
          <a:ln>
            <a:noFill/>
          </a:ln>
          <a:extLst>
            <a:ext uri="{53640926-AAD7-44D8-BBD7-CCE9431645EC}">
              <a14:shadowObscured xmlns:a14="http://schemas.microsoft.com/office/drawing/2010/main"/>
            </a:ext>
          </a:extLst>
        </p:spPr>
      </p:pic>
      <p:pic>
        <p:nvPicPr>
          <p:cNvPr id="7" name="صورة 6"/>
          <p:cNvPicPr/>
          <p:nvPr/>
        </p:nvPicPr>
        <p:blipFill rotWithShape="1">
          <a:blip r:embed="rId3"/>
          <a:srcRect l="38399" t="40778" r="25797" b="6140"/>
          <a:stretch/>
        </p:blipFill>
        <p:spPr bwMode="auto">
          <a:xfrm>
            <a:off x="293762" y="4100491"/>
            <a:ext cx="3240360" cy="2560561"/>
          </a:xfrm>
          <a:prstGeom prst="rect">
            <a:avLst/>
          </a:prstGeom>
          <a:ln>
            <a:noFill/>
          </a:ln>
          <a:extLst>
            <a:ext uri="{53640926-AAD7-44D8-BBD7-CCE9431645EC}">
              <a14:shadowObscured xmlns:a14="http://schemas.microsoft.com/office/drawing/2010/main"/>
            </a:ext>
          </a:extLst>
        </p:spPr>
      </p:pic>
      <p:sp>
        <p:nvSpPr>
          <p:cNvPr id="9" name="مربع نص 8"/>
          <p:cNvSpPr txBox="1"/>
          <p:nvPr/>
        </p:nvSpPr>
        <p:spPr>
          <a:xfrm>
            <a:off x="6424617" y="295166"/>
            <a:ext cx="4061583" cy="523220"/>
          </a:xfrm>
          <a:prstGeom prst="rect">
            <a:avLst/>
          </a:prstGeom>
          <a:noFill/>
        </p:spPr>
        <p:txBody>
          <a:bodyPr wrap="square" rtlCol="1">
            <a:spAutoFit/>
          </a:bodyPr>
          <a:lstStyle/>
          <a:p>
            <a:pPr algn="ctr"/>
            <a:r>
              <a:rPr lang="ar-JO" sz="2800" b="1" dirty="0"/>
              <a:t>تدريبات وزارة التربية والتعليم </a:t>
            </a:r>
            <a:endParaRPr lang="en-US" sz="2800" b="1" dirty="0"/>
          </a:p>
        </p:txBody>
      </p:sp>
      <p:grpSp>
        <p:nvGrpSpPr>
          <p:cNvPr id="13" name="Group 12">
            <a:extLst>
              <a:ext uri="{FF2B5EF4-FFF2-40B4-BE49-F238E27FC236}">
                <a16:creationId xmlns:a16="http://schemas.microsoft.com/office/drawing/2014/main" id="{72A23A2B-9990-457C-8C1B-196A151D7D12}"/>
              </a:ext>
            </a:extLst>
          </p:cNvPr>
          <p:cNvGrpSpPr/>
          <p:nvPr/>
        </p:nvGrpSpPr>
        <p:grpSpPr>
          <a:xfrm>
            <a:off x="1058732" y="147961"/>
            <a:ext cx="4493028" cy="837399"/>
            <a:chOff x="384202" y="303923"/>
            <a:chExt cx="4775695" cy="1171895"/>
          </a:xfrm>
        </p:grpSpPr>
        <p:grpSp>
          <p:nvGrpSpPr>
            <p:cNvPr id="5" name="Group 4">
              <a:extLst>
                <a:ext uri="{FF2B5EF4-FFF2-40B4-BE49-F238E27FC236}">
                  <a16:creationId xmlns:a16="http://schemas.microsoft.com/office/drawing/2014/main" id="{A7658A8E-DA9E-4419-845C-7E7E7DBE73B5}"/>
                </a:ext>
              </a:extLst>
            </p:cNvPr>
            <p:cNvGrpSpPr/>
            <p:nvPr/>
          </p:nvGrpSpPr>
          <p:grpSpPr>
            <a:xfrm>
              <a:off x="384202" y="303923"/>
              <a:ext cx="4775695" cy="745611"/>
              <a:chOff x="654347" y="196948"/>
              <a:chExt cx="4775695" cy="745611"/>
            </a:xfrm>
          </p:grpSpPr>
          <p:pic>
            <p:nvPicPr>
              <p:cNvPr id="1026" name="Picture 2">
                <a:extLst>
                  <a:ext uri="{FF2B5EF4-FFF2-40B4-BE49-F238E27FC236}">
                    <a16:creationId xmlns:a16="http://schemas.microsoft.com/office/drawing/2014/main" id="{5EEC12EB-E45E-43E5-A3C3-4D2B09FAA9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4347" y="247136"/>
                <a:ext cx="1525328" cy="6848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46AB804-84F3-4F2B-B2B2-6C81505DA5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67694" y="196948"/>
                <a:ext cx="762348" cy="7443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52BE2E5-E629-4980-81B5-9CA71B51E1D5}"/>
                  </a:ext>
                </a:extLst>
              </p:cNvPr>
              <p:cNvSpPr/>
              <p:nvPr/>
            </p:nvSpPr>
            <p:spPr>
              <a:xfrm>
                <a:off x="1847528" y="296228"/>
                <a:ext cx="2567831" cy="646331"/>
              </a:xfrm>
              <a:prstGeom prst="rect">
                <a:avLst/>
              </a:prstGeom>
            </p:spPr>
            <p:txBody>
              <a:bodyPr wrap="square">
                <a:spAutoFit/>
              </a:bodyPr>
              <a:lstStyle/>
              <a:p>
                <a:pPr algn="r"/>
                <a:r>
                  <a:rPr lang="ar-JO" dirty="0">
                    <a:solidFill>
                      <a:srgbClr val="091133"/>
                    </a:solidFill>
                    <a:latin typeface="Cairo-Regular"/>
                  </a:rPr>
                  <a:t>المملكة الأردنية الهاشمية</a:t>
                </a:r>
                <a:endParaRPr lang="en-US" dirty="0">
                  <a:solidFill>
                    <a:srgbClr val="091133"/>
                  </a:solidFill>
                  <a:latin typeface="Cairo-Regular"/>
                </a:endParaRPr>
              </a:p>
              <a:p>
                <a:pPr algn="r"/>
                <a:r>
                  <a:rPr lang="ar-JO" b="1" dirty="0">
                    <a:solidFill>
                      <a:srgbClr val="091133"/>
                    </a:solidFill>
                    <a:latin typeface="Cairo-Regular"/>
                  </a:rPr>
                  <a:t>وزارة التربية والتعليم</a:t>
                </a:r>
                <a:endParaRPr lang="ar-JO" dirty="0">
                  <a:solidFill>
                    <a:srgbClr val="091133"/>
                  </a:solidFill>
                  <a:latin typeface="Cairo-Regular"/>
                </a:endParaRPr>
              </a:p>
            </p:txBody>
          </p:sp>
        </p:grpSp>
        <p:sp>
          <p:nvSpPr>
            <p:cNvPr id="6" name="Rectangle 5">
              <a:extLst>
                <a:ext uri="{FF2B5EF4-FFF2-40B4-BE49-F238E27FC236}">
                  <a16:creationId xmlns:a16="http://schemas.microsoft.com/office/drawing/2014/main" id="{4AC39883-DF03-4505-855A-927F498EF804}"/>
                </a:ext>
              </a:extLst>
            </p:cNvPr>
            <p:cNvSpPr/>
            <p:nvPr/>
          </p:nvSpPr>
          <p:spPr>
            <a:xfrm>
              <a:off x="528131" y="958958"/>
              <a:ext cx="1694106" cy="516860"/>
            </a:xfrm>
            <a:prstGeom prst="rect">
              <a:avLst/>
            </a:prstGeom>
          </p:spPr>
          <p:txBody>
            <a:bodyPr wrap="none">
              <a:spAutoFit/>
            </a:bodyPr>
            <a:lstStyle/>
            <a:p>
              <a:r>
                <a:rPr lang="en-US" dirty="0">
                  <a:solidFill>
                    <a:srgbClr val="0070C0"/>
                  </a:solidFill>
                  <a:hlinkClick r:id="rId6"/>
                </a:rPr>
                <a:t>teachers.gov.jo</a:t>
              </a:r>
              <a:endParaRPr lang="en-US" dirty="0">
                <a:solidFill>
                  <a:srgbClr val="0070C0"/>
                </a:solidFill>
              </a:endParaRPr>
            </a:p>
          </p:txBody>
        </p:sp>
      </p:grpSp>
      <p:sp>
        <p:nvSpPr>
          <p:cNvPr id="3" name="Rectangle 2">
            <a:extLst>
              <a:ext uri="{FF2B5EF4-FFF2-40B4-BE49-F238E27FC236}">
                <a16:creationId xmlns:a16="http://schemas.microsoft.com/office/drawing/2014/main" id="{513CBD57-FC77-47AB-B29E-608846919D6E}"/>
              </a:ext>
            </a:extLst>
          </p:cNvPr>
          <p:cNvSpPr/>
          <p:nvPr/>
        </p:nvSpPr>
        <p:spPr>
          <a:xfrm>
            <a:off x="229737" y="1198773"/>
            <a:ext cx="4960585" cy="5511266"/>
          </a:xfrm>
          <a:prstGeom prst="rect">
            <a:avLst/>
          </a:prstGeom>
          <a:blipFill>
            <a:blip r:embed="rId7">
              <a:alphaModFix amt="36000"/>
            </a:blip>
            <a:tile tx="0" ty="0" sx="100000" sy="100000" flip="none" algn="tl"/>
          </a:blip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D4E76CD-603C-40AB-8BAB-8922E2E90AA2}"/>
              </a:ext>
            </a:extLst>
          </p:cNvPr>
          <p:cNvGrpSpPr/>
          <p:nvPr/>
        </p:nvGrpSpPr>
        <p:grpSpPr>
          <a:xfrm>
            <a:off x="445643" y="2513530"/>
            <a:ext cx="4495992" cy="1440876"/>
            <a:chOff x="445643" y="2513530"/>
            <a:chExt cx="4495992" cy="1440876"/>
          </a:xfrm>
        </p:grpSpPr>
        <p:pic>
          <p:nvPicPr>
            <p:cNvPr id="8" name="صورة 7"/>
            <p:cNvPicPr/>
            <p:nvPr/>
          </p:nvPicPr>
          <p:blipFill rotWithShape="1">
            <a:blip r:embed="rId3">
              <a:extLst>
                <a:ext uri="{28A0092B-C50C-407E-A947-70E740481C1C}">
                  <a14:useLocalDpi xmlns:a14="http://schemas.microsoft.com/office/drawing/2010/main" val="0"/>
                </a:ext>
              </a:extLst>
            </a:blip>
            <a:srcRect l="34465" t="20848" r="25797" b="60800"/>
            <a:stretch/>
          </p:blipFill>
          <p:spPr bwMode="auto">
            <a:xfrm>
              <a:off x="445643" y="2513530"/>
              <a:ext cx="4495992" cy="14408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E6AF853E-DE77-45BA-8194-D054DD41128A}"/>
                </a:ext>
              </a:extLst>
            </p:cNvPr>
            <p:cNvSpPr/>
            <p:nvPr/>
          </p:nvSpPr>
          <p:spPr>
            <a:xfrm>
              <a:off x="445643" y="3327621"/>
              <a:ext cx="3316732" cy="523220"/>
            </a:xfrm>
            <a:prstGeom prst="rect">
              <a:avLst/>
            </a:prstGeom>
          </p:spPr>
          <p:txBody>
            <a:bodyPr wrap="square">
              <a:spAutoFit/>
            </a:bodyPr>
            <a:lstStyle/>
            <a:p>
              <a:r>
                <a:rPr lang="en-US" sz="1400" dirty="0">
                  <a:hlinkClick r:id="rId8"/>
                </a:rPr>
                <a:t>https://courses.edraak.org/courses/course-v1:Edraak+ET99+2020_Darsak/course/</a:t>
              </a:r>
              <a:endParaRPr lang="en-US" sz="1400" dirty="0"/>
            </a:p>
          </p:txBody>
        </p:sp>
      </p:grpSp>
      <p:sp>
        <p:nvSpPr>
          <p:cNvPr id="12" name="Rectangle 11">
            <a:extLst>
              <a:ext uri="{FF2B5EF4-FFF2-40B4-BE49-F238E27FC236}">
                <a16:creationId xmlns:a16="http://schemas.microsoft.com/office/drawing/2014/main" id="{111F265A-E7C6-462D-B2A9-46DE5518F874}"/>
              </a:ext>
            </a:extLst>
          </p:cNvPr>
          <p:cNvSpPr/>
          <p:nvPr/>
        </p:nvSpPr>
        <p:spPr>
          <a:xfrm>
            <a:off x="5323672" y="940844"/>
            <a:ext cx="6096000" cy="900246"/>
          </a:xfrm>
          <a:prstGeom prst="rect">
            <a:avLst/>
          </a:prstGeom>
        </p:spPr>
        <p:txBody>
          <a:bodyPr>
            <a:spAutoFit/>
          </a:bodyPr>
          <a:lstStyle/>
          <a:p>
            <a:pPr algn="ctr"/>
            <a:r>
              <a:rPr lang="ar-JO" sz="2400" b="1" dirty="0"/>
              <a:t>مبادئ تكنولوجية ووسائل تواصل مهنية</a:t>
            </a:r>
          </a:p>
          <a:p>
            <a:pPr algn="ctr"/>
            <a:r>
              <a:rPr lang="ar-JO" sz="1050" b="1" dirty="0">
                <a:solidFill>
                  <a:schemeClr val="tx1">
                    <a:lumMod val="65000"/>
                    <a:lumOff val="35000"/>
                  </a:schemeClr>
                </a:solidFill>
              </a:rPr>
              <a:t>10 ساعات تدريبية </a:t>
            </a:r>
          </a:p>
          <a:p>
            <a:pPr algn="ctr"/>
            <a:r>
              <a:rPr lang="ar-JO" sz="1050" u="sng" dirty="0">
                <a:solidFill>
                  <a:schemeClr val="bg2">
                    <a:lumMod val="90000"/>
                  </a:schemeClr>
                </a:solidFill>
              </a:rPr>
              <a:t>الوحدة الثالثة </a:t>
            </a:r>
            <a:r>
              <a:rPr lang="ar-JO" sz="1600" b="1" dirty="0">
                <a:solidFill>
                  <a:schemeClr val="bg2">
                    <a:lumMod val="90000"/>
                  </a:schemeClr>
                </a:solidFill>
              </a:rPr>
              <a:t>: </a:t>
            </a:r>
            <a:r>
              <a:rPr lang="ar-SA" sz="1600" b="1" dirty="0">
                <a:solidFill>
                  <a:schemeClr val="bg2">
                    <a:lumMod val="90000"/>
                  </a:schemeClr>
                </a:solidFill>
              </a:rPr>
              <a:t>أساسيات السلامة والمواطنة الرقمية</a:t>
            </a:r>
            <a:endParaRPr lang="en-US" sz="1600" b="1" dirty="0">
              <a:solidFill>
                <a:schemeClr val="bg2">
                  <a:lumMod val="90000"/>
                </a:schemeClr>
              </a:solidFill>
            </a:endParaRPr>
          </a:p>
        </p:txBody>
      </p:sp>
      <p:pic>
        <p:nvPicPr>
          <p:cNvPr id="15" name="Picture 2">
            <a:extLst>
              <a:ext uri="{FF2B5EF4-FFF2-40B4-BE49-F238E27FC236}">
                <a16:creationId xmlns:a16="http://schemas.microsoft.com/office/drawing/2014/main" id="{00719E61-D89C-4EDC-8B4C-F9CDA41E873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59012" y="187204"/>
            <a:ext cx="1169539" cy="939389"/>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C4122731-4758-462C-AB80-15666EB61033}"/>
              </a:ext>
            </a:extLst>
          </p:cNvPr>
          <p:cNvSpPr/>
          <p:nvPr/>
        </p:nvSpPr>
        <p:spPr>
          <a:xfrm>
            <a:off x="5650357" y="1994625"/>
            <a:ext cx="6096000" cy="1415772"/>
          </a:xfrm>
          <a:prstGeom prst="rect">
            <a:avLst/>
          </a:prstGeom>
        </p:spPr>
        <p:txBody>
          <a:bodyPr>
            <a:spAutoFit/>
          </a:bodyPr>
          <a:lstStyle/>
          <a:p>
            <a:pPr marL="285750" indent="-285750" algn="r" rtl="1">
              <a:buFont typeface="Wingdings" pitchFamily="2" charset="2"/>
              <a:buChar char="Ø"/>
            </a:pPr>
            <a:r>
              <a:rPr lang="ar-JO" dirty="0"/>
              <a:t>هذا المساق هو المساق التدريبي الأول من أصل اربعة مساقات ضمن المساق التدريبي العام  : </a:t>
            </a:r>
            <a:r>
              <a:rPr lang="ar-JO" b="1" dirty="0"/>
              <a:t>«تكنولوجيا التعليم : مبادئ واستراتيجيات وتطبيقات» </a:t>
            </a:r>
            <a:r>
              <a:rPr lang="ar-JO" sz="1400" dirty="0"/>
              <a:t>42 ساعة تدريبية</a:t>
            </a:r>
            <a:endParaRPr lang="ar-JO" dirty="0"/>
          </a:p>
          <a:p>
            <a:pPr marL="285750" indent="-285750" algn="r" rtl="1">
              <a:buFont typeface="Wingdings" pitchFamily="2" charset="2"/>
              <a:buChar char="Ø"/>
            </a:pPr>
            <a:r>
              <a:rPr lang="ar-JO" dirty="0"/>
              <a:t>يحتوي هذا المساق "</a:t>
            </a:r>
            <a:r>
              <a:rPr lang="ar-JO" b="1" dirty="0"/>
              <a:t>مبادئ تكنولوجية ووسائل تواصل مهنية</a:t>
            </a:r>
            <a:r>
              <a:rPr lang="ar-JO" dirty="0"/>
              <a:t>"على ثلاثة وحدات اساسية هي : </a:t>
            </a:r>
          </a:p>
        </p:txBody>
      </p:sp>
      <p:sp>
        <p:nvSpPr>
          <p:cNvPr id="17" name="Rectangle 16">
            <a:extLst>
              <a:ext uri="{FF2B5EF4-FFF2-40B4-BE49-F238E27FC236}">
                <a16:creationId xmlns:a16="http://schemas.microsoft.com/office/drawing/2014/main" id="{EF3FFFF0-3654-46A6-A213-4E67326A0EB1}"/>
              </a:ext>
            </a:extLst>
          </p:cNvPr>
          <p:cNvSpPr/>
          <p:nvPr/>
        </p:nvSpPr>
        <p:spPr>
          <a:xfrm>
            <a:off x="5650357" y="3397207"/>
            <a:ext cx="5769315" cy="1231106"/>
          </a:xfrm>
          <a:prstGeom prst="rect">
            <a:avLst/>
          </a:prstGeom>
        </p:spPr>
        <p:txBody>
          <a:bodyPr wrap="square">
            <a:spAutoFit/>
          </a:bodyPr>
          <a:lstStyle/>
          <a:p>
            <a:pPr marL="342900" indent="-342900" algn="r" rtl="1">
              <a:buFont typeface="+mj-lt"/>
              <a:buAutoNum type="arabicParenR"/>
            </a:pPr>
            <a:r>
              <a:rPr lang="ar-SA" dirty="0"/>
              <a:t>أساسيات ومهارات التكنولوجيا الأساسية،</a:t>
            </a:r>
            <a:endParaRPr lang="ar-JO" dirty="0"/>
          </a:p>
          <a:p>
            <a:pPr marL="342900" indent="-342900" algn="r" rtl="1">
              <a:buFont typeface="+mj-lt"/>
              <a:buAutoNum type="arabicParenR"/>
            </a:pPr>
            <a:r>
              <a:rPr lang="ar-SA" dirty="0"/>
              <a:t> وأدوات التواصل المهني وكيفية استخدام منصات التواصل الاجتماعي والاستفادة منها لتفعيل مجتمعات التعلم المهنية، </a:t>
            </a:r>
            <a:endParaRPr lang="ar-JO" dirty="0"/>
          </a:p>
          <a:p>
            <a:pPr marL="457200" indent="-457200" algn="r" rtl="1">
              <a:buFont typeface="+mj-lt"/>
              <a:buAutoNum type="arabicParenR"/>
            </a:pPr>
            <a:r>
              <a:rPr lang="ar-SA" sz="2000" b="1" u="sng" dirty="0"/>
              <a:t>أساسيات السلامة والمواطنة الرقمية</a:t>
            </a:r>
            <a:r>
              <a:rPr lang="ar-JO" sz="2000" dirty="0"/>
              <a:t>  تحتوي هذه الوحدة على : </a:t>
            </a:r>
          </a:p>
        </p:txBody>
      </p:sp>
      <p:sp>
        <p:nvSpPr>
          <p:cNvPr id="19" name="TextBox 18">
            <a:extLst>
              <a:ext uri="{FF2B5EF4-FFF2-40B4-BE49-F238E27FC236}">
                <a16:creationId xmlns:a16="http://schemas.microsoft.com/office/drawing/2014/main" id="{6B750554-7782-420F-8C6C-27F5A6CB6041}"/>
              </a:ext>
            </a:extLst>
          </p:cNvPr>
          <p:cNvSpPr txBox="1"/>
          <p:nvPr/>
        </p:nvSpPr>
        <p:spPr>
          <a:xfrm>
            <a:off x="5588336" y="4709160"/>
            <a:ext cx="5340096" cy="1200329"/>
          </a:xfrm>
          <a:prstGeom prst="rect">
            <a:avLst/>
          </a:prstGeom>
          <a:noFill/>
        </p:spPr>
        <p:txBody>
          <a:bodyPr wrap="square" rtlCol="0">
            <a:spAutoFit/>
          </a:bodyPr>
          <a:lstStyle/>
          <a:p>
            <a:pPr marL="285750" indent="-285750" algn="r" rtl="1">
              <a:buFont typeface="Wingdings" panose="05000000000000000000" pitchFamily="2" charset="2"/>
              <a:buChar char="q"/>
            </a:pPr>
            <a:r>
              <a:rPr lang="ar-JO" dirty="0"/>
              <a:t>فيديوهات تعريفية حول بعض مخاطر الانترنت واليات التعامل معها.</a:t>
            </a:r>
          </a:p>
          <a:p>
            <a:pPr marL="285750" indent="-285750" algn="r" rtl="1">
              <a:buFont typeface="Wingdings" panose="05000000000000000000" pitchFamily="2" charset="2"/>
              <a:buChar char="q"/>
            </a:pPr>
            <a:r>
              <a:rPr lang="ar-JO" dirty="0"/>
              <a:t>أنشطة ومرفقات حول حماية الاطفال من تسلط الأقران, وتعليمات السلامة والمواطنة الرقمية والأمان الالكتروني. </a:t>
            </a:r>
          </a:p>
        </p:txBody>
      </p:sp>
      <p:sp>
        <p:nvSpPr>
          <p:cNvPr id="20" name="Rectangle 19">
            <a:extLst>
              <a:ext uri="{FF2B5EF4-FFF2-40B4-BE49-F238E27FC236}">
                <a16:creationId xmlns:a16="http://schemas.microsoft.com/office/drawing/2014/main" id="{A4BE6AE6-4D78-4B53-B68B-994EC4F9D687}"/>
              </a:ext>
            </a:extLst>
          </p:cNvPr>
          <p:cNvSpPr/>
          <p:nvPr/>
        </p:nvSpPr>
        <p:spPr>
          <a:xfrm>
            <a:off x="5323672" y="6213460"/>
            <a:ext cx="6174511" cy="738664"/>
          </a:xfrm>
          <a:prstGeom prst="rect">
            <a:avLst/>
          </a:prstGeom>
        </p:spPr>
        <p:txBody>
          <a:bodyPr wrap="none">
            <a:spAutoFit/>
          </a:bodyPr>
          <a:lstStyle/>
          <a:p>
            <a:r>
              <a:rPr lang="en-US" sz="1400" dirty="0">
                <a:solidFill>
                  <a:srgbClr val="0070C0"/>
                </a:solidFill>
                <a:hlinkClick r:id="rId6"/>
              </a:rPr>
              <a:t>teachers.gov.jo</a:t>
            </a:r>
            <a:endParaRPr lang="ar-JO" sz="1400" dirty="0">
              <a:solidFill>
                <a:srgbClr val="0070C0"/>
              </a:solidFill>
            </a:endParaRPr>
          </a:p>
          <a:p>
            <a:r>
              <a:rPr lang="en-US" sz="1400" dirty="0">
                <a:hlinkClick r:id="rId8"/>
              </a:rPr>
              <a:t>https://courses.edraak.org/courses/course-v1:Edraak+ET99+2020_Darsak/course/</a:t>
            </a:r>
            <a:endParaRPr lang="en-US" sz="1400" dirty="0"/>
          </a:p>
          <a:p>
            <a:endParaRPr lang="en-US" sz="1400" dirty="0">
              <a:solidFill>
                <a:srgbClr val="0070C0"/>
              </a:solidFill>
            </a:endParaRPr>
          </a:p>
        </p:txBody>
      </p:sp>
    </p:spTree>
    <p:extLst>
      <p:ext uri="{BB962C8B-B14F-4D97-AF65-F5344CB8AC3E}">
        <p14:creationId xmlns:p14="http://schemas.microsoft.com/office/powerpoint/2010/main" val="120106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972594"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04BB46-A8CE-41B8-A9CD-5B512159C0D6}"/>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ctr"/>
            <a:r>
              <a:rPr lang="ar-JO" b="1" dirty="0">
                <a:solidFill>
                  <a:schemeClr val="bg1"/>
                </a:solidFill>
              </a:rPr>
              <a:t>المصطلحات والسياسات والمصادر </a:t>
            </a:r>
            <a:endParaRPr lang="en-US" b="1" dirty="0">
              <a:solidFill>
                <a:schemeClr val="bg1"/>
              </a:solidFill>
            </a:endParaRPr>
          </a:p>
        </p:txBody>
      </p:sp>
      <p:pic>
        <p:nvPicPr>
          <p:cNvPr id="1026" name="Picture 2" descr="Why Don't I Read All My Books? | Literary Hub">
            <a:extLst>
              <a:ext uri="{FF2B5EF4-FFF2-40B4-BE49-F238E27FC236}">
                <a16:creationId xmlns:a16="http://schemas.microsoft.com/office/drawing/2014/main" id="{7A44FB62-0208-4C5F-9EE5-01F6DA9821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412" r="11893"/>
          <a:stretch/>
        </p:blipFill>
        <p:spPr bwMode="auto">
          <a:xfrm>
            <a:off x="4654297"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461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1D0F3-62D4-4DBA-B777-6FBD89762DEF}"/>
              </a:ext>
            </a:extLst>
          </p:cNvPr>
          <p:cNvSpPr>
            <a:spLocks noGrp="1"/>
          </p:cNvSpPr>
          <p:nvPr>
            <p:ph type="title"/>
          </p:nvPr>
        </p:nvSpPr>
        <p:spPr>
          <a:xfrm>
            <a:off x="838200" y="365125"/>
            <a:ext cx="9269896" cy="1325563"/>
          </a:xfrm>
        </p:spPr>
        <p:txBody>
          <a:bodyPr>
            <a:normAutofit/>
          </a:bodyPr>
          <a:lstStyle/>
          <a:p>
            <a:pPr algn="r"/>
            <a:r>
              <a:rPr lang="ar-JO" sz="4000" b="1" dirty="0">
                <a:latin typeface="+mn-lt"/>
              </a:rPr>
              <a:t>ماهية وجود سياسات حماية للتعلم الإلكتروني</a:t>
            </a:r>
            <a:endParaRPr lang="en-US" sz="4000" b="1" dirty="0">
              <a:latin typeface="+mn-lt"/>
            </a:endParaRPr>
          </a:p>
        </p:txBody>
      </p:sp>
      <p:sp>
        <p:nvSpPr>
          <p:cNvPr id="4" name="TextBox 3">
            <a:extLst>
              <a:ext uri="{FF2B5EF4-FFF2-40B4-BE49-F238E27FC236}">
                <a16:creationId xmlns:a16="http://schemas.microsoft.com/office/drawing/2014/main" id="{A1627559-3008-47E4-BC08-47EEF3FB85C5}"/>
              </a:ext>
            </a:extLst>
          </p:cNvPr>
          <p:cNvSpPr txBox="1"/>
          <p:nvPr/>
        </p:nvSpPr>
        <p:spPr>
          <a:xfrm>
            <a:off x="838200" y="1727930"/>
            <a:ext cx="10515600" cy="4524315"/>
          </a:xfrm>
          <a:prstGeom prst="rect">
            <a:avLst/>
          </a:prstGeom>
          <a:noFill/>
        </p:spPr>
        <p:txBody>
          <a:bodyPr wrap="square" rtlCol="0">
            <a:spAutoFit/>
          </a:bodyPr>
          <a:lstStyle/>
          <a:p>
            <a:pPr algn="r"/>
            <a:r>
              <a:rPr lang="ar-JO" sz="2400" dirty="0"/>
              <a:t>يقضي الأطفال والشباب وقتًا أطول من السابق على الإنترنت بسبب كوفيد-19، مما يزيد من خطر تعرضهم للتجارب والتفاعلات السلبية.</a:t>
            </a:r>
            <a:endParaRPr lang="en-US" sz="2400" dirty="0"/>
          </a:p>
          <a:p>
            <a:endParaRPr lang="en-US" sz="2400" dirty="0"/>
          </a:p>
          <a:p>
            <a:pPr algn="r"/>
            <a:r>
              <a:rPr lang="ar-JO" sz="2400" dirty="0"/>
              <a:t>يمكن استغلال الأطفال أثناء اتصالهم بالإنترنت من قبل بالغين لا يهتمون بسلامتهم. حيث يمكن </a:t>
            </a:r>
            <a:r>
              <a:rPr lang="ar-JO" sz="2400" u="sng" dirty="0">
                <a:solidFill>
                  <a:schemeClr val="accent1"/>
                </a:solidFill>
                <a:hlinkClick r:id="rId2" action="ppaction://hlinksldjump"/>
              </a:rPr>
              <a:t>استمالة</a:t>
            </a:r>
            <a:r>
              <a:rPr lang="ar-JO" sz="2400" dirty="0">
                <a:solidFill>
                  <a:schemeClr val="accent1"/>
                </a:solidFill>
              </a:rPr>
              <a:t> </a:t>
            </a:r>
            <a:r>
              <a:rPr lang="ar-JO" sz="2400" dirty="0"/>
              <a:t>الأطفال </a:t>
            </a:r>
            <a:r>
              <a:rPr lang="ar-JO" sz="2400" u="sng" dirty="0">
                <a:solidFill>
                  <a:schemeClr val="accent1"/>
                </a:solidFill>
                <a:hlinkClick r:id="rId2" action="ppaction://hlinksldjump"/>
              </a:rPr>
              <a:t>للاستغلال الجنسي</a:t>
            </a:r>
            <a:r>
              <a:rPr lang="ar-JO" sz="2400" dirty="0">
                <a:solidFill>
                  <a:schemeClr val="accent1"/>
                </a:solidFill>
                <a:hlinkClick r:id="rId2" action="ppaction://hlinksldjump"/>
              </a:rPr>
              <a:t> </a:t>
            </a:r>
            <a:r>
              <a:rPr lang="ar-JO" sz="2400" dirty="0"/>
              <a:t>والجرائم.</a:t>
            </a:r>
          </a:p>
          <a:p>
            <a:pPr algn="r"/>
            <a:endParaRPr lang="en-US" sz="2400" dirty="0"/>
          </a:p>
          <a:p>
            <a:pPr algn="r"/>
            <a:r>
              <a:rPr lang="ar-JO" sz="2400" dirty="0"/>
              <a:t>ويمكن للأطفال واليافعين أن يتسببوا بضرر لبعضهم البعض بطرق متعددة تؤدي إلى تعاستهم (</a:t>
            </a:r>
            <a:r>
              <a:rPr lang="ar-JO" sz="2400" u="sng" dirty="0">
                <a:solidFill>
                  <a:schemeClr val="accent1"/>
                </a:solidFill>
                <a:hlinkClick r:id="rId3" action="ppaction://hlinksldjump"/>
              </a:rPr>
              <a:t>التنمر</a:t>
            </a:r>
            <a:r>
              <a:rPr lang="ar-JO" sz="2400" dirty="0">
                <a:solidFill>
                  <a:schemeClr val="accent1"/>
                </a:solidFill>
                <a:hlinkClick r:id="rId3" action="ppaction://hlinksldjump"/>
              </a:rPr>
              <a:t> </a:t>
            </a:r>
            <a:r>
              <a:rPr lang="ar-JO" sz="2400" u="sng" dirty="0">
                <a:solidFill>
                  <a:schemeClr val="accent1"/>
                </a:solidFill>
                <a:hlinkClick r:id="rId3" action="ppaction://hlinksldjump"/>
              </a:rPr>
              <a:t>الإلكتروني</a:t>
            </a:r>
            <a:r>
              <a:rPr lang="ar-JO" sz="2400" dirty="0"/>
              <a:t>).</a:t>
            </a:r>
            <a:br>
              <a:rPr lang="ar-JO" sz="2400" dirty="0"/>
            </a:br>
            <a:endParaRPr lang="en-US" sz="2400" dirty="0"/>
          </a:p>
          <a:p>
            <a:pPr algn="r"/>
            <a:r>
              <a:rPr lang="ar-JO" sz="2400" dirty="0"/>
              <a:t>غالبًا ما تكون الفتيات والأطفال ذوي الاحتياجات الخاصة والأطفال الذين يعانون من مشاكل الصحة العقلية والأطفال من الأقليات أو الذين يُنظر إليهم على أنهم مختلفون أكثر عرضة للنشاطات المؤذية والتمييز والتنمر الإلكتروني مقارنة بالفئات الأخرى. ويمكن أن يتسبب فيروس كوفيد-19 في تفاقم هذا الوضع. </a:t>
            </a:r>
            <a:endParaRPr lang="en-US" sz="2400" dirty="0"/>
          </a:p>
        </p:txBody>
      </p:sp>
    </p:spTree>
    <p:extLst>
      <p:ext uri="{BB962C8B-B14F-4D97-AF65-F5344CB8AC3E}">
        <p14:creationId xmlns:p14="http://schemas.microsoft.com/office/powerpoint/2010/main" val="2671545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8510DA-3E0A-4BE0-8770-BB819406903A}"/>
              </a:ext>
            </a:extLst>
          </p:cNvPr>
          <p:cNvSpPr/>
          <p:nvPr/>
        </p:nvSpPr>
        <p:spPr>
          <a:xfrm>
            <a:off x="538051" y="505371"/>
            <a:ext cx="10827139" cy="5262979"/>
          </a:xfrm>
          <a:prstGeom prst="rect">
            <a:avLst/>
          </a:prstGeom>
        </p:spPr>
        <p:txBody>
          <a:bodyPr wrap="square">
            <a:spAutoFit/>
          </a:bodyPr>
          <a:lstStyle/>
          <a:p>
            <a:pPr algn="r" rtl="1">
              <a:spcBef>
                <a:spcPts val="1200"/>
              </a:spcBef>
            </a:pPr>
            <a:r>
              <a:rPr lang="ar-JO" sz="3200" b="1" dirty="0">
                <a:solidFill>
                  <a:srgbClr val="1B1B1B"/>
                </a:solidFill>
              </a:rPr>
              <a:t>مفهوم الاستغلال الجنسي</a:t>
            </a:r>
          </a:p>
          <a:p>
            <a:pPr algn="r" rtl="1">
              <a:spcBef>
                <a:spcPts val="1200"/>
              </a:spcBef>
            </a:pPr>
            <a:endParaRPr lang="ar-JO" sz="2400" b="1" dirty="0">
              <a:solidFill>
                <a:srgbClr val="1B1B1B"/>
              </a:solidFill>
            </a:endParaRPr>
          </a:p>
          <a:p>
            <a:pPr marL="342900" indent="-342900" algn="r" rtl="1">
              <a:spcBef>
                <a:spcPts val="1200"/>
              </a:spcBef>
              <a:buFont typeface="Wingdings" panose="05000000000000000000" pitchFamily="2" charset="2"/>
              <a:buChar char="§"/>
            </a:pPr>
            <a:r>
              <a:rPr lang="ar-JO" sz="2400" dirty="0">
                <a:solidFill>
                  <a:srgbClr val="1B1B1B"/>
                </a:solidFill>
              </a:rPr>
              <a:t>غالبًا ما يشمل الاستغلال الجنسي عبر الإنترنت  </a:t>
            </a:r>
            <a:r>
              <a:rPr lang="ar-JO" sz="2400" b="1" i="1" dirty="0">
                <a:solidFill>
                  <a:srgbClr val="1B1B1B"/>
                </a:solidFill>
              </a:rPr>
              <a:t>الاستمالة</a:t>
            </a:r>
            <a:r>
              <a:rPr lang="ar-JO" sz="2400" dirty="0">
                <a:solidFill>
                  <a:srgbClr val="1B1B1B"/>
                </a:solidFill>
              </a:rPr>
              <a:t> والبث المباشر واستهلاك مواد الاعتداء الجنسي على الأطفال </a:t>
            </a:r>
            <a:r>
              <a:rPr lang="ar-JO" sz="2400" dirty="0"/>
              <a:t>وإجبارهم </a:t>
            </a:r>
            <a:r>
              <a:rPr lang="ar-JO" sz="2400" dirty="0">
                <a:solidFill>
                  <a:srgbClr val="1B1B1B"/>
                </a:solidFill>
              </a:rPr>
              <a:t>وابتزازهم لأغراض جنسية. من المرجح أن تؤدي تدابير المسافة البعيدة إلى زيادة وصول الأطفال إلى جهات الاتصال والمجموعات الجديدة عبر الإنترنت، ومن الممكن أن يقوم المتصيّدين باستغلال هذا الأمر لإستمالة الأطفال للاستغلال الجنسي.</a:t>
            </a:r>
          </a:p>
          <a:p>
            <a:pPr marL="342900" indent="-342900" algn="r" rtl="1">
              <a:spcBef>
                <a:spcPts val="1200"/>
              </a:spcBef>
              <a:buFont typeface="Wingdings" panose="05000000000000000000" pitchFamily="2" charset="2"/>
              <a:buChar char="§"/>
            </a:pPr>
            <a:r>
              <a:rPr lang="ar-JO" sz="2400" b="1" dirty="0">
                <a:solidFill>
                  <a:srgbClr val="1B1B1B"/>
                </a:solidFill>
              </a:rPr>
              <a:t>الاستمالة</a:t>
            </a:r>
            <a:r>
              <a:rPr lang="ar-JO" sz="2400" dirty="0">
                <a:solidFill>
                  <a:srgbClr val="1B1B1B"/>
                </a:solidFill>
              </a:rPr>
              <a:t> هي عندما يبني شخص ما علاقة، وثقة، واتصالًا عاطفيًا مع طفل أو شاب حتى يتمكن من التلاعب به واستغلاله وإساءة معاملته. وقد يقوم أيضًا ببناء علاقة مع عائلة الشاب أو الأصدقاء لكسب ثقتهم.</a:t>
            </a:r>
          </a:p>
          <a:p>
            <a:pPr marL="342900" indent="-342900" algn="r" rtl="1">
              <a:spcBef>
                <a:spcPts val="1200"/>
              </a:spcBef>
              <a:buFont typeface="Wingdings" panose="05000000000000000000" pitchFamily="2" charset="2"/>
              <a:buChar char="§"/>
            </a:pPr>
            <a:r>
              <a:rPr lang="ar-JO" sz="2400" dirty="0"/>
              <a:t>يتطور الاستغلال الجنسي للأطفال عبر الإنترنت باستمرار مع تطور التكنولوجيا. حيث أن الأتصال عبر الهاتف المحمول، وتغطية الإنترنت المتزايدة في البلدان النامية، وتطوير حلول نظام الدفع</a:t>
            </a:r>
            <a:r>
              <a:rPr lang="ar-JO" sz="2400" dirty="0">
                <a:solidFill>
                  <a:srgbClr val="FFC000"/>
                </a:solidFill>
              </a:rPr>
              <a:t> </a:t>
            </a:r>
            <a:r>
              <a:rPr lang="ar-JO" sz="2400" dirty="0"/>
              <a:t>أولاً بأول، والتي توفر درجة عالية من عدم الكشف عن الهوية للعيان، تعزز الاتجاه في </a:t>
            </a:r>
            <a:r>
              <a:rPr lang="ar-JO" sz="2400" b="1" dirty="0"/>
              <a:t>البث المباشر </a:t>
            </a:r>
            <a:r>
              <a:rPr lang="ar-JO" sz="2400" dirty="0"/>
              <a:t>التجاري للإساءة الجنسية على الأطفال.</a:t>
            </a:r>
            <a:endParaRPr lang="en-US" sz="2400" i="0" dirty="0">
              <a:solidFill>
                <a:srgbClr val="1B1B1B"/>
              </a:solidFill>
              <a:effectLst/>
            </a:endParaRPr>
          </a:p>
        </p:txBody>
      </p:sp>
    </p:spTree>
    <p:extLst>
      <p:ext uri="{BB962C8B-B14F-4D97-AF65-F5344CB8AC3E}">
        <p14:creationId xmlns:p14="http://schemas.microsoft.com/office/powerpoint/2010/main" val="3710535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583BE-0749-42CB-BB6D-C1F88D42C0C4}"/>
              </a:ext>
            </a:extLst>
          </p:cNvPr>
          <p:cNvSpPr>
            <a:spLocks noGrp="1"/>
          </p:cNvSpPr>
          <p:nvPr>
            <p:ph type="title"/>
          </p:nvPr>
        </p:nvSpPr>
        <p:spPr>
          <a:xfrm>
            <a:off x="838200" y="265733"/>
            <a:ext cx="10515600" cy="1325563"/>
          </a:xfrm>
        </p:spPr>
        <p:txBody>
          <a:bodyPr>
            <a:normAutofit/>
          </a:bodyPr>
          <a:lstStyle/>
          <a:p>
            <a:pPr algn="r" rtl="1"/>
            <a:r>
              <a:rPr lang="ar-JO" sz="3200" b="1" dirty="0">
                <a:latin typeface="+mn-lt"/>
              </a:rPr>
              <a:t>مفهوم المراسلات الجنسية</a:t>
            </a:r>
            <a:endParaRPr lang="en-US" sz="3200" b="1" dirty="0">
              <a:latin typeface="+mn-lt"/>
            </a:endParaRPr>
          </a:p>
        </p:txBody>
      </p:sp>
      <p:sp>
        <p:nvSpPr>
          <p:cNvPr id="4" name="TextBox 3">
            <a:extLst>
              <a:ext uri="{FF2B5EF4-FFF2-40B4-BE49-F238E27FC236}">
                <a16:creationId xmlns:a16="http://schemas.microsoft.com/office/drawing/2014/main" id="{BB4C4493-349D-4C98-92D7-5E79A53D72D8}"/>
              </a:ext>
            </a:extLst>
          </p:cNvPr>
          <p:cNvSpPr txBox="1"/>
          <p:nvPr/>
        </p:nvSpPr>
        <p:spPr>
          <a:xfrm>
            <a:off x="838200" y="1243427"/>
            <a:ext cx="10515600" cy="5262979"/>
          </a:xfrm>
          <a:prstGeom prst="rect">
            <a:avLst/>
          </a:prstGeom>
          <a:noFill/>
        </p:spPr>
        <p:txBody>
          <a:bodyPr wrap="square" rtlCol="0">
            <a:spAutoFit/>
          </a:bodyPr>
          <a:lstStyle/>
          <a:p>
            <a:pPr algn="r" rtl="1"/>
            <a:r>
              <a:rPr lang="ar-JO" sz="2400" dirty="0"/>
              <a:t>تشمل المراسلات الجنسية إرسال الرسائل الجنسية واستقبالها من خلال وسائل التكنولوجيا مثل هاتف أو تطبيق أو بريد إلكتروني أو كاميرا الويب</a:t>
            </a:r>
            <a:r>
              <a:rPr lang="ar-JO" sz="2400" dirty="0">
                <a:solidFill>
                  <a:srgbClr val="FFFF00"/>
                </a:solidFill>
              </a:rPr>
              <a:t>.</a:t>
            </a:r>
          </a:p>
          <a:p>
            <a:pPr algn="r" rtl="1"/>
            <a:r>
              <a:rPr lang="ar-JO" sz="2400" dirty="0"/>
              <a:t>وقد تتضمن المراسلات الجنسية كلمات أو صور أو مقاطع فيديو مثل:</a:t>
            </a:r>
          </a:p>
          <a:p>
            <a:pPr algn="r" rtl="1"/>
            <a:r>
              <a:rPr lang="ar-JO" sz="2400" dirty="0"/>
              <a:t>رسالة أو منشور ذو محتوى جنسي؛</a:t>
            </a:r>
          </a:p>
          <a:p>
            <a:pPr algn="r" rtl="1"/>
            <a:r>
              <a:rPr lang="ar-JO" sz="2400" dirty="0"/>
              <a:t>صور أو مقاطع فيديو تتضمن عراء سواء بشكل كامل أو جزئي؛</a:t>
            </a:r>
          </a:p>
          <a:p>
            <a:pPr algn="r" rtl="1"/>
            <a:r>
              <a:rPr lang="ar-JO" sz="2400" dirty="0"/>
              <a:t>صور أو مقاطع فيديو لأفعال جنسية؛</a:t>
            </a:r>
          </a:p>
          <a:p>
            <a:pPr algn="r" rtl="1"/>
            <a:r>
              <a:rPr lang="ar-JO" sz="2400" dirty="0"/>
              <a:t>محادثات مباشرة مع شخص ما على كاميرات الويب والتي تنطوي على أفعال جنسية؛</a:t>
            </a:r>
          </a:p>
          <a:p>
            <a:pPr algn="r" rtl="1"/>
            <a:r>
              <a:rPr lang="ar-JO" sz="2400" dirty="0"/>
              <a:t>صور أو مقاطع فيديو تم تسجليها من خلال كاميرات الويب والتقاطها عن طريق لقطة الشاشة.</a:t>
            </a:r>
          </a:p>
          <a:p>
            <a:pPr algn="r" rtl="1"/>
            <a:endParaRPr lang="ar-JO" sz="2400" dirty="0"/>
          </a:p>
          <a:p>
            <a:pPr algn="r" rtl="1"/>
            <a:r>
              <a:rPr lang="ar-JO" sz="2400" dirty="0"/>
              <a:t>ومن المرجح أن يقوم المراهقون الأكبر سنًا بإرسال وتلقي المراسلات الجنسية أكثر من المراهقين الأصغر سنًا.</a:t>
            </a:r>
            <a:endParaRPr lang="en-US" sz="2400" b="1" i="1" dirty="0">
              <a:solidFill>
                <a:srgbClr val="FF0000"/>
              </a:solidFill>
            </a:endParaRPr>
          </a:p>
          <a:p>
            <a:pPr algn="r" rtl="1"/>
            <a:r>
              <a:rPr lang="ar-JO" sz="2400" b="1" i="1" dirty="0">
                <a:solidFill>
                  <a:srgbClr val="FF0000"/>
                </a:solidFill>
              </a:rPr>
              <a:t>قد يؤدي عدم التفاعل مع الأصدقاء والشركاء إلى انخراط الأطفال الأكبر سنًا في سلوك أكثر خطورة عبر الإنترنت كإرسال محتوى جنسي أو مشاركته محتوى جنسي شخصي، مما قد يعرضهم لمخاطر الابتزاز والتحرش والإذلال. كما يمكن أن يحدث هذا حتى للأطفال الأصغر سنًا.</a:t>
            </a:r>
            <a:endParaRPr lang="en-US" dirty="0"/>
          </a:p>
        </p:txBody>
      </p:sp>
    </p:spTree>
    <p:extLst>
      <p:ext uri="{BB962C8B-B14F-4D97-AF65-F5344CB8AC3E}">
        <p14:creationId xmlns:p14="http://schemas.microsoft.com/office/powerpoint/2010/main" val="11732141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49530-21BE-44C7-9DD8-63F0B8FEA173}"/>
              </a:ext>
            </a:extLst>
          </p:cNvPr>
          <p:cNvSpPr>
            <a:spLocks noGrp="1"/>
          </p:cNvSpPr>
          <p:nvPr>
            <p:ph type="title"/>
          </p:nvPr>
        </p:nvSpPr>
        <p:spPr>
          <a:xfrm>
            <a:off x="838200" y="555626"/>
            <a:ext cx="10515600" cy="1144838"/>
          </a:xfrm>
        </p:spPr>
        <p:txBody>
          <a:bodyPr>
            <a:normAutofit fontScale="90000"/>
          </a:bodyPr>
          <a:lstStyle/>
          <a:p>
            <a:pPr algn="ctr"/>
            <a:r>
              <a:rPr lang="ar-JO" b="1" dirty="0">
                <a:latin typeface="+mn-lt"/>
              </a:rPr>
              <a:t>روابط  للقوانين والسياسات الخاصة بوسائل التواصل الاجتماعي المختلفة وصفحات الأمان وتبليغ الإساءة</a:t>
            </a:r>
            <a:endParaRPr lang="en-US" b="1" dirty="0"/>
          </a:p>
        </p:txBody>
      </p:sp>
      <p:sp>
        <p:nvSpPr>
          <p:cNvPr id="3" name="Content Placeholder 2">
            <a:extLst>
              <a:ext uri="{FF2B5EF4-FFF2-40B4-BE49-F238E27FC236}">
                <a16:creationId xmlns:a16="http://schemas.microsoft.com/office/drawing/2014/main" id="{EE20CB19-2901-429D-A22F-D805D829378D}"/>
              </a:ext>
            </a:extLst>
          </p:cNvPr>
          <p:cNvSpPr>
            <a:spLocks noGrp="1"/>
          </p:cNvSpPr>
          <p:nvPr>
            <p:ph idx="1"/>
          </p:nvPr>
        </p:nvSpPr>
        <p:spPr/>
        <p:txBody>
          <a:bodyPr>
            <a:normAutofit fontScale="92500" lnSpcReduction="20000"/>
          </a:bodyPr>
          <a:lstStyle/>
          <a:p>
            <a:r>
              <a:rPr lang="en-US" b="1" dirty="0">
                <a:hlinkClick r:id="rId2"/>
              </a:rPr>
              <a:t>Facebook</a:t>
            </a:r>
            <a:endParaRPr lang="en-US" dirty="0"/>
          </a:p>
          <a:p>
            <a:r>
              <a:rPr lang="en-US" b="1" dirty="0">
                <a:hlinkClick r:id="rId3"/>
              </a:rPr>
              <a:t>Twitter</a:t>
            </a:r>
            <a:endParaRPr lang="en-US" dirty="0"/>
          </a:p>
          <a:p>
            <a:r>
              <a:rPr lang="en-US" b="1" dirty="0">
                <a:hlinkClick r:id="rId4"/>
              </a:rPr>
              <a:t>Instagram</a:t>
            </a:r>
            <a:endParaRPr lang="en-US" dirty="0"/>
          </a:p>
          <a:p>
            <a:r>
              <a:rPr lang="en-US" b="1" dirty="0">
                <a:hlinkClick r:id="rId5"/>
              </a:rPr>
              <a:t>YouTube</a:t>
            </a:r>
            <a:endParaRPr lang="en-US" dirty="0"/>
          </a:p>
          <a:p>
            <a:r>
              <a:rPr lang="en-US" b="1" dirty="0" err="1">
                <a:hlinkClick r:id="rId6"/>
              </a:rPr>
              <a:t>TikTok</a:t>
            </a:r>
            <a:endParaRPr lang="en-US" dirty="0"/>
          </a:p>
          <a:p>
            <a:r>
              <a:rPr lang="en-US" b="1" dirty="0">
                <a:hlinkClick r:id="rId7"/>
              </a:rPr>
              <a:t>Snapchat</a:t>
            </a:r>
            <a:endParaRPr lang="en-US" dirty="0"/>
          </a:p>
          <a:p>
            <a:r>
              <a:rPr lang="en-US" b="1" dirty="0">
                <a:hlinkClick r:id="rId8"/>
              </a:rPr>
              <a:t>WhatsApp</a:t>
            </a:r>
            <a:endParaRPr lang="en-US" dirty="0"/>
          </a:p>
          <a:p>
            <a:r>
              <a:rPr lang="en-US" b="1" dirty="0">
                <a:hlinkClick r:id="rId9"/>
              </a:rPr>
              <a:t>WeChat</a:t>
            </a:r>
            <a:endParaRPr lang="en-US" dirty="0"/>
          </a:p>
          <a:p>
            <a:r>
              <a:rPr lang="en-US" b="1" dirty="0">
                <a:hlinkClick r:id="rId10"/>
              </a:rPr>
              <a:t>Kik</a:t>
            </a:r>
            <a:endParaRPr lang="en-US" dirty="0"/>
          </a:p>
          <a:p>
            <a:r>
              <a:rPr lang="en-US" b="1" dirty="0">
                <a:hlinkClick r:id="rId11"/>
              </a:rPr>
              <a:t>Tumblr</a:t>
            </a:r>
            <a:endParaRPr lang="en-US" dirty="0"/>
          </a:p>
        </p:txBody>
      </p:sp>
    </p:spTree>
    <p:extLst>
      <p:ext uri="{BB962C8B-B14F-4D97-AF65-F5344CB8AC3E}">
        <p14:creationId xmlns:p14="http://schemas.microsoft.com/office/powerpoint/2010/main" val="16274410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CF04ED1-F72A-4DF4-B0E4-9DCA38714A4F}"/>
              </a:ext>
            </a:extLst>
          </p:cNvPr>
          <p:cNvSpPr>
            <a:spLocks noGrp="1"/>
          </p:cNvSpPr>
          <p:nvPr>
            <p:ph idx="1"/>
          </p:nvPr>
        </p:nvSpPr>
        <p:spPr>
          <a:xfrm>
            <a:off x="708991" y="619608"/>
            <a:ext cx="10515600" cy="5618784"/>
          </a:xfrm>
        </p:spPr>
        <p:txBody>
          <a:bodyPr>
            <a:normAutofit fontScale="47500" lnSpcReduction="20000"/>
          </a:bodyPr>
          <a:lstStyle/>
          <a:p>
            <a:pPr marL="0" indent="0" algn="ctr" rtl="1">
              <a:lnSpc>
                <a:spcPct val="120000"/>
              </a:lnSpc>
              <a:buNone/>
            </a:pPr>
            <a:r>
              <a:rPr lang="en-US" sz="3400" b="1" u="sng" dirty="0">
                <a:hlinkClick r:id="rId2"/>
              </a:rPr>
              <a:t> </a:t>
            </a:r>
            <a:r>
              <a:rPr lang="ar-JO" sz="3400" b="1" u="sng" dirty="0">
                <a:hlinkClick r:id="rId2"/>
              </a:rPr>
              <a:t>المواقع     </a:t>
            </a:r>
            <a:endParaRPr lang="en-US" sz="3400" b="1" u="sng" dirty="0">
              <a:hlinkClick r:id="rId2"/>
            </a:endParaRPr>
          </a:p>
          <a:p>
            <a:pPr marL="0" indent="0" rtl="1">
              <a:lnSpc>
                <a:spcPct val="120000"/>
              </a:lnSpc>
              <a:buNone/>
            </a:pPr>
            <a:endParaRPr lang="en-US" sz="2900" b="1" u="sng" dirty="0">
              <a:hlinkClick r:id="rId2"/>
            </a:endParaRPr>
          </a:p>
          <a:p>
            <a:pPr>
              <a:lnSpc>
                <a:spcPct val="120000"/>
              </a:lnSpc>
            </a:pPr>
            <a:r>
              <a:rPr lang="en-US" sz="3400" u="sng" dirty="0">
                <a:hlinkClick r:id="rId2"/>
              </a:rPr>
              <a:t>https://www.unicef.org/press-releases/covid-19-children-heightened-risk-abuse-neglect-exploitation-and-violence-amidst</a:t>
            </a:r>
            <a:endParaRPr lang="en-US" sz="3400" dirty="0"/>
          </a:p>
          <a:p>
            <a:pPr>
              <a:lnSpc>
                <a:spcPct val="120000"/>
              </a:lnSpc>
            </a:pPr>
            <a:r>
              <a:rPr lang="en-US" sz="3400" u="sng" dirty="0">
                <a:hlinkClick r:id="rId3"/>
              </a:rPr>
              <a:t>https://www.nspcc.org.uk/keeping-children-safe/online-safety/</a:t>
            </a:r>
            <a:r>
              <a:rPr lang="en-US" sz="3400" u="sng" dirty="0"/>
              <a:t> </a:t>
            </a:r>
            <a:endParaRPr lang="en-US" sz="3400" dirty="0"/>
          </a:p>
          <a:p>
            <a:pPr>
              <a:lnSpc>
                <a:spcPct val="120000"/>
              </a:lnSpc>
            </a:pPr>
            <a:r>
              <a:rPr lang="en-US" sz="3400" u="sng" dirty="0">
                <a:hlinkClick r:id="rId4"/>
              </a:rPr>
              <a:t>https://www.cybersafetycop.com/covid-19-and-your-childs-online-safety/</a:t>
            </a:r>
            <a:endParaRPr lang="en-US" sz="3400" dirty="0"/>
          </a:p>
          <a:p>
            <a:pPr>
              <a:lnSpc>
                <a:spcPct val="120000"/>
              </a:lnSpc>
            </a:pPr>
            <a:r>
              <a:rPr lang="en-US" sz="3400" u="sng" dirty="0">
                <a:hlinkClick r:id="rId5"/>
              </a:rPr>
              <a:t>https://www.unicef.org/media/67396/file/COVID-19%20and%20Its%20Implications%20for%20Protecting%20Children%20Online.pdf</a:t>
            </a:r>
            <a:r>
              <a:rPr lang="en-US" sz="3400" u="sng" dirty="0"/>
              <a:t> </a:t>
            </a:r>
            <a:endParaRPr lang="en-US" sz="3400" dirty="0"/>
          </a:p>
          <a:p>
            <a:pPr>
              <a:lnSpc>
                <a:spcPct val="120000"/>
              </a:lnSpc>
            </a:pPr>
            <a:r>
              <a:rPr lang="en-US" sz="3400" u="sng" dirty="0">
                <a:hlinkClick r:id="rId6"/>
              </a:rPr>
              <a:t>http://www.socialserviceworkforce.org/system/files/resource/files/CP-Case-Management-Remote-Phone-Followup-COVID19.pdf</a:t>
            </a:r>
            <a:r>
              <a:rPr lang="en-US" sz="3400" dirty="0"/>
              <a:t> </a:t>
            </a:r>
            <a:endParaRPr lang="en-US" sz="3400" u="sng" dirty="0">
              <a:highlight>
                <a:srgbClr val="FFFF00"/>
              </a:highlight>
            </a:endParaRPr>
          </a:p>
          <a:p>
            <a:pPr>
              <a:lnSpc>
                <a:spcPct val="120000"/>
              </a:lnSpc>
            </a:pPr>
            <a:r>
              <a:rPr lang="en-US" sz="3400" dirty="0">
                <a:hlinkClick r:id="rId7"/>
              </a:rPr>
              <a:t>https://www.stopbullying.gov/cyberbullying/prevention</a:t>
            </a:r>
            <a:endParaRPr lang="en-US" sz="3400" dirty="0"/>
          </a:p>
          <a:p>
            <a:pPr>
              <a:lnSpc>
                <a:spcPct val="120000"/>
              </a:lnSpc>
            </a:pPr>
            <a:r>
              <a:rPr lang="en-US" sz="3400" dirty="0">
                <a:hlinkClick r:id="rId8"/>
              </a:rPr>
              <a:t>https://parentinfo.org/article/coronavirus-how-to-help-children-spot-fake-news</a:t>
            </a:r>
            <a:endParaRPr lang="en-US" sz="3400" dirty="0"/>
          </a:p>
          <a:p>
            <a:pPr>
              <a:lnSpc>
                <a:spcPct val="120000"/>
              </a:lnSpc>
            </a:pPr>
            <a:r>
              <a:rPr lang="en-US" sz="3400" dirty="0">
                <a:hlinkClick r:id="rId9"/>
              </a:rPr>
              <a:t>https://www.thinkuknow.co.uk/globalassets/professional/thinkuknow_primary_parents_helpsheet.pdf</a:t>
            </a:r>
            <a:endParaRPr lang="en-US" sz="3400" u="sng" dirty="0"/>
          </a:p>
          <a:p>
            <a:pPr>
              <a:lnSpc>
                <a:spcPct val="120000"/>
              </a:lnSpc>
            </a:pPr>
            <a:r>
              <a:rPr lang="en-US" sz="3400" u="sng" dirty="0"/>
              <a:t>The Safeguarding Essentials online training course available in Arabic and English </a:t>
            </a:r>
            <a:r>
              <a:rPr lang="en-US" sz="3400" u="sng" dirty="0">
                <a:hlinkClick r:id="rId10"/>
              </a:rPr>
              <a:t>https://kayaconnect.org/course/info.php?id=1424</a:t>
            </a:r>
            <a:r>
              <a:rPr lang="en-US" sz="3400" u="sng" dirty="0"/>
              <a:t>, </a:t>
            </a:r>
            <a:r>
              <a:rPr lang="en-US" sz="3400" u="sng" dirty="0">
                <a:hlinkClick r:id="rId11"/>
              </a:rPr>
              <a:t>https://kayaconnect.org/course/info.php?id=2187</a:t>
            </a:r>
            <a:r>
              <a:rPr lang="en-US" sz="3400" dirty="0"/>
              <a:t> </a:t>
            </a:r>
            <a:r>
              <a:rPr lang="en-US" sz="3400" dirty="0">
                <a:effectLst/>
              </a:rPr>
              <a:t> </a:t>
            </a:r>
            <a:r>
              <a:rPr lang="en-US" sz="3400" dirty="0"/>
              <a:t> </a:t>
            </a:r>
          </a:p>
          <a:p>
            <a:pPr>
              <a:lnSpc>
                <a:spcPct val="120000"/>
              </a:lnSpc>
            </a:pPr>
            <a:r>
              <a:rPr lang="en-US" sz="3400" u="sng" dirty="0">
                <a:hlinkClick r:id="rId12"/>
              </a:rPr>
              <a:t>https://www.end-violence.org/sites/default/files/paragraphs/download/English_COVID-19%20Keeping%20children%20safe%20online_FINAL.pdf</a:t>
            </a:r>
            <a:endParaRPr lang="en-US" sz="3400" dirty="0"/>
          </a:p>
          <a:p>
            <a:pPr marL="0" indent="0">
              <a:lnSpc>
                <a:spcPct val="120000"/>
              </a:lnSpc>
              <a:buNone/>
            </a:pPr>
            <a:endParaRPr lang="en-US" dirty="0"/>
          </a:p>
          <a:p>
            <a:pPr marL="0" indent="0">
              <a:buNone/>
            </a:pPr>
            <a:endParaRPr lang="en-US" dirty="0"/>
          </a:p>
        </p:txBody>
      </p:sp>
    </p:spTree>
    <p:extLst>
      <p:ext uri="{BB962C8B-B14F-4D97-AF65-F5344CB8AC3E}">
        <p14:creationId xmlns:p14="http://schemas.microsoft.com/office/powerpoint/2010/main" val="1597566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7E6C1B-5D45-4AA3-A41B-4AF664FC2A3D}"/>
              </a:ext>
            </a:extLst>
          </p:cNvPr>
          <p:cNvSpPr/>
          <p:nvPr/>
        </p:nvSpPr>
        <p:spPr>
          <a:xfrm>
            <a:off x="747239" y="1522136"/>
            <a:ext cx="10827139" cy="3416320"/>
          </a:xfrm>
          <a:prstGeom prst="rect">
            <a:avLst/>
          </a:prstGeom>
        </p:spPr>
        <p:txBody>
          <a:bodyPr wrap="square">
            <a:spAutoFit/>
          </a:bodyPr>
          <a:lstStyle/>
          <a:p>
            <a:pPr marL="342900" indent="-342900" algn="r" rtl="1">
              <a:buFont typeface="Wingdings" panose="05000000000000000000" pitchFamily="2" charset="2"/>
              <a:buChar char="§"/>
            </a:pPr>
            <a:r>
              <a:rPr lang="ar-JO" sz="2400" dirty="0">
                <a:solidFill>
                  <a:srgbClr val="1B1B1B"/>
                </a:solidFill>
              </a:rPr>
              <a:t>هناك الكثير من العبارات المستخدمة التي تشير إلى الحفاظ على سلامة الأطفال عبر الإنترنت. وتشمل هذه العبارات الحماية عبر الإنترنت، والسلامة عبر الإنترنت، والسلامة الرقمية، والسلامة الإلكترونية، وسلامة الإنترنت.</a:t>
            </a:r>
          </a:p>
          <a:p>
            <a:pPr marL="342900" indent="-342900" algn="r" rtl="1">
              <a:buFont typeface="Wingdings" panose="05000000000000000000" pitchFamily="2" charset="2"/>
              <a:buChar char="§"/>
            </a:pPr>
            <a:r>
              <a:rPr lang="ar-JO" sz="2400" dirty="0">
                <a:solidFill>
                  <a:srgbClr val="1B1B1B"/>
                </a:solidFill>
              </a:rPr>
              <a:t>نشأت العديد من القضايا حيث زاد استخدام الأطفال للإنترنت بشكل ملحوظ على مدى السنوات العشر الماضية. ونتج عن كوفيد-19 زيادة كبيرة في التعلم عبر الإنترنت في جميع أنحاء العالم، وبالنسبة للبلدان التي ليس لديها الكثير من الخبرة في هذا المجال، سيكون هناك مخاطر أكبر إذا لم يتم العمل على زيادة الحماية عبر الإنترنت.</a:t>
            </a:r>
          </a:p>
          <a:p>
            <a:pPr marL="342900" indent="-342900" algn="r" rtl="1">
              <a:buFont typeface="Wingdings" panose="05000000000000000000" pitchFamily="2" charset="2"/>
              <a:buChar char="§"/>
            </a:pPr>
            <a:r>
              <a:rPr lang="ar-JO" sz="2400" dirty="0"/>
              <a:t>تشمل هذه القضايا </a:t>
            </a:r>
            <a:r>
              <a:rPr lang="ar-JO" sz="2400" u="sng" dirty="0">
                <a:solidFill>
                  <a:schemeClr val="accent1"/>
                </a:solidFill>
                <a:hlinkClick r:id="rId2" action="ppaction://hlinksldjump"/>
              </a:rPr>
              <a:t>الاستغلال الجنسي</a:t>
            </a:r>
            <a:r>
              <a:rPr lang="ar-JO" sz="2400" u="sng" dirty="0">
                <a:solidFill>
                  <a:schemeClr val="accent1"/>
                </a:solidFill>
              </a:rPr>
              <a:t>، </a:t>
            </a:r>
            <a:r>
              <a:rPr lang="ar-JO" sz="2400" u="sng" dirty="0">
                <a:solidFill>
                  <a:schemeClr val="accent1"/>
                </a:solidFill>
                <a:hlinkClick r:id="rId2" action="ppaction://hlinksldjump"/>
              </a:rPr>
              <a:t>والاستمالة</a:t>
            </a:r>
            <a:r>
              <a:rPr lang="ar-JO" sz="2400" u="sng" dirty="0">
                <a:solidFill>
                  <a:schemeClr val="accent1"/>
                </a:solidFill>
              </a:rPr>
              <a:t>، و</a:t>
            </a:r>
            <a:r>
              <a:rPr lang="ar-JO" sz="2400" u="sng" dirty="0">
                <a:solidFill>
                  <a:schemeClr val="accent1"/>
                </a:solidFill>
                <a:hlinkClick r:id="rId3" action="ppaction://hlinksldjump"/>
              </a:rPr>
              <a:t>التنمر الإلكتروني</a:t>
            </a:r>
            <a:r>
              <a:rPr lang="ar-JO" sz="2400" u="sng" dirty="0">
                <a:solidFill>
                  <a:schemeClr val="accent1"/>
                </a:solidFill>
              </a:rPr>
              <a:t>، و</a:t>
            </a:r>
            <a:r>
              <a:rPr lang="ar-JO" sz="2400" u="sng" dirty="0">
                <a:solidFill>
                  <a:schemeClr val="accent1"/>
                </a:solidFill>
                <a:hlinkClick r:id="rId4" action="ppaction://hlinksldjump"/>
              </a:rPr>
              <a:t>المراسلات الجنسية،</a:t>
            </a:r>
            <a:r>
              <a:rPr lang="ar-JO" sz="2400" u="sng" dirty="0">
                <a:solidFill>
                  <a:schemeClr val="accent1"/>
                </a:solidFill>
              </a:rPr>
              <a:t> والتطرف عبر الإنترنت.</a:t>
            </a:r>
            <a:endParaRPr lang="en-US" sz="2400" b="0" i="0" u="sng" dirty="0">
              <a:solidFill>
                <a:schemeClr val="accent1"/>
              </a:solidFill>
              <a:effectLst/>
            </a:endParaRPr>
          </a:p>
        </p:txBody>
      </p:sp>
      <p:sp>
        <p:nvSpPr>
          <p:cNvPr id="6" name="TextBox 5">
            <a:extLst>
              <a:ext uri="{FF2B5EF4-FFF2-40B4-BE49-F238E27FC236}">
                <a16:creationId xmlns:a16="http://schemas.microsoft.com/office/drawing/2014/main" id="{EC8FC4C8-5BCB-4BE0-AD0E-FCAC5C8D4C53}"/>
              </a:ext>
            </a:extLst>
          </p:cNvPr>
          <p:cNvSpPr txBox="1"/>
          <p:nvPr/>
        </p:nvSpPr>
        <p:spPr>
          <a:xfrm>
            <a:off x="805070" y="5216923"/>
            <a:ext cx="10827139" cy="830997"/>
          </a:xfrm>
          <a:prstGeom prst="rect">
            <a:avLst/>
          </a:prstGeom>
          <a:noFill/>
        </p:spPr>
        <p:txBody>
          <a:bodyPr wrap="square" rtlCol="0">
            <a:spAutoFit/>
          </a:bodyPr>
          <a:lstStyle/>
          <a:p>
            <a:pPr algn="r" rtl="1"/>
            <a:r>
              <a:rPr lang="ar-JO" sz="2400" b="1" i="1" dirty="0">
                <a:solidFill>
                  <a:srgbClr val="FF0000"/>
                </a:solidFill>
              </a:rPr>
              <a:t>حماية الأطفال </a:t>
            </a:r>
            <a:r>
              <a:rPr lang="ar-JO" sz="2400" i="1" dirty="0">
                <a:solidFill>
                  <a:srgbClr val="FF0000"/>
                </a:solidFill>
              </a:rPr>
              <a:t>هي مسؤولية المنظمات للتأكد من أن موظفيها وعملياتها وبرامجها لا تؤذي الأطفال والبالغين</a:t>
            </a:r>
            <a:r>
              <a:rPr lang="en-US" sz="2400" i="1" dirty="0">
                <a:solidFill>
                  <a:srgbClr val="FF0000"/>
                </a:solidFill>
              </a:rPr>
              <a:t> </a:t>
            </a:r>
            <a:r>
              <a:rPr lang="ar-JO" sz="2400" i="1" dirty="0">
                <a:solidFill>
                  <a:srgbClr val="FF0000"/>
                </a:solidFill>
              </a:rPr>
              <a:t>ولا تعرضهم للإساءة أو الاستغلال سواء عبر الإنترنت أو الهواتف المحمولة.</a:t>
            </a:r>
          </a:p>
        </p:txBody>
      </p:sp>
      <p:sp>
        <p:nvSpPr>
          <p:cNvPr id="5" name="Title 1">
            <a:extLst>
              <a:ext uri="{FF2B5EF4-FFF2-40B4-BE49-F238E27FC236}">
                <a16:creationId xmlns:a16="http://schemas.microsoft.com/office/drawing/2014/main" id="{991B6F9C-A107-4A4E-9792-C73B357E6242}"/>
              </a:ext>
            </a:extLst>
          </p:cNvPr>
          <p:cNvSpPr>
            <a:spLocks noGrp="1"/>
          </p:cNvSpPr>
          <p:nvPr>
            <p:ph type="title"/>
          </p:nvPr>
        </p:nvSpPr>
        <p:spPr>
          <a:xfrm>
            <a:off x="682430" y="373556"/>
            <a:ext cx="10515600" cy="981716"/>
          </a:xfrm>
        </p:spPr>
        <p:txBody>
          <a:bodyPr>
            <a:normAutofit/>
          </a:bodyPr>
          <a:lstStyle/>
          <a:p>
            <a:pPr algn="ctr"/>
            <a:r>
              <a:rPr lang="ar-JO" b="1" dirty="0">
                <a:latin typeface="+mn-lt"/>
              </a:rPr>
              <a:t>ما هو مفهوم حماية الاطفال عبر الانترنت ؟ </a:t>
            </a:r>
            <a:endParaRPr lang="en-US" b="1" dirty="0"/>
          </a:p>
        </p:txBody>
      </p:sp>
    </p:spTree>
    <p:extLst>
      <p:ext uri="{BB962C8B-B14F-4D97-AF65-F5344CB8AC3E}">
        <p14:creationId xmlns:p14="http://schemas.microsoft.com/office/powerpoint/2010/main" val="2262664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ED427F-9A51-4B43-87BD-218B7A4274F6}"/>
              </a:ext>
            </a:extLst>
          </p:cNvPr>
          <p:cNvSpPr txBox="1"/>
          <p:nvPr/>
        </p:nvSpPr>
        <p:spPr>
          <a:xfrm>
            <a:off x="680485" y="488268"/>
            <a:ext cx="10940901" cy="1569660"/>
          </a:xfrm>
          <a:prstGeom prst="rect">
            <a:avLst/>
          </a:prstGeom>
          <a:noFill/>
        </p:spPr>
        <p:txBody>
          <a:bodyPr wrap="square" rtlCol="0">
            <a:spAutoFit/>
          </a:bodyPr>
          <a:lstStyle/>
          <a:p>
            <a:pPr algn="r" rtl="1"/>
            <a:r>
              <a:rPr lang="ar-JO" sz="4800" b="1" dirty="0"/>
              <a:t>قواعد السلوك الخاصة بالإنترنت لا تقل أهمية عن قواعد السلوك خارج نطاق الإنترنت</a:t>
            </a:r>
            <a:endParaRPr lang="en-US" sz="4800" b="1" dirty="0"/>
          </a:p>
        </p:txBody>
      </p:sp>
      <p:pic>
        <p:nvPicPr>
          <p:cNvPr id="5122" name="Picture 2" descr="DEVELOPING POSITIVE LEARNING BEHAVIOUR 1. Together, we will ...">
            <a:extLst>
              <a:ext uri="{FF2B5EF4-FFF2-40B4-BE49-F238E27FC236}">
                <a16:creationId xmlns:a16="http://schemas.microsoft.com/office/drawing/2014/main" id="{9093A185-91F5-4D15-9EA6-C561E983AC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68" t="27132" r="11037" b="11571"/>
          <a:stretch/>
        </p:blipFill>
        <p:spPr bwMode="auto">
          <a:xfrm>
            <a:off x="680485" y="2422818"/>
            <a:ext cx="4982654" cy="294073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19390CB-833F-483F-92A1-62B6D67CF678}"/>
              </a:ext>
            </a:extLst>
          </p:cNvPr>
          <p:cNvSpPr txBox="1"/>
          <p:nvPr/>
        </p:nvSpPr>
        <p:spPr>
          <a:xfrm>
            <a:off x="6023114" y="2554356"/>
            <a:ext cx="5160951" cy="2308324"/>
          </a:xfrm>
          <a:prstGeom prst="rect">
            <a:avLst/>
          </a:prstGeom>
          <a:noFill/>
        </p:spPr>
        <p:txBody>
          <a:bodyPr wrap="square" rtlCol="0">
            <a:spAutoFit/>
          </a:bodyPr>
          <a:lstStyle/>
          <a:p>
            <a:pPr algn="r"/>
            <a:r>
              <a:rPr lang="ar-JO" sz="2400" dirty="0"/>
              <a:t>إذا كنت تدير مدرسة أو مركز مجتمعي، فمن مسؤوليتك التأكد من وجود مدونة قواعد السلوك على الإنترنت.</a:t>
            </a:r>
          </a:p>
          <a:p>
            <a:pPr algn="r"/>
            <a:endParaRPr lang="en-US" sz="2400" dirty="0"/>
          </a:p>
          <a:p>
            <a:pPr algn="r" rtl="1"/>
            <a:r>
              <a:rPr lang="ar-JO" sz="2400" dirty="0">
                <a:solidFill>
                  <a:srgbClr val="FF0000"/>
                </a:solidFill>
              </a:rPr>
              <a:t>يمكنك تعديل ذلك من مدونة قواعد السلوك المعتادة الخاصة بك باستخدام هذا الدليل الخاص باليونيسف.</a:t>
            </a:r>
            <a:endParaRPr lang="en-US" sz="2400" dirty="0">
              <a:solidFill>
                <a:srgbClr val="FF0000"/>
              </a:solidFill>
            </a:endParaRPr>
          </a:p>
        </p:txBody>
      </p:sp>
      <p:sp>
        <p:nvSpPr>
          <p:cNvPr id="2" name="TextBox 1"/>
          <p:cNvSpPr txBox="1"/>
          <p:nvPr/>
        </p:nvSpPr>
        <p:spPr>
          <a:xfrm>
            <a:off x="1700011" y="5512158"/>
            <a:ext cx="9484054" cy="707886"/>
          </a:xfrm>
          <a:prstGeom prst="rect">
            <a:avLst/>
          </a:prstGeom>
          <a:noFill/>
        </p:spPr>
        <p:txBody>
          <a:bodyPr wrap="square" rtlCol="0">
            <a:spAutoFit/>
          </a:bodyPr>
          <a:lstStyle/>
          <a:p>
            <a:pPr algn="r"/>
            <a:r>
              <a:rPr lang="ar-JO" sz="2000" b="1" dirty="0"/>
              <a:t>يجب على جميع مقدمي الخدمات، مثل مراكز المجتمع والشباب والمدارس وأولياء الأمور العمل معًا للتأكد من أن تجارب الأطفال عبر الإنترنت آمنة وإيجابية.</a:t>
            </a:r>
            <a:endParaRPr lang="en-US" sz="2000" b="1" dirty="0"/>
          </a:p>
        </p:txBody>
      </p:sp>
    </p:spTree>
    <p:extLst>
      <p:ext uri="{BB962C8B-B14F-4D97-AF65-F5344CB8AC3E}">
        <p14:creationId xmlns:p14="http://schemas.microsoft.com/office/powerpoint/2010/main" val="517250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6146" name="Picture 2" descr="4570book | Child Protection Policy Clipart Of Flowers in pack #5892">
            <a:extLst>
              <a:ext uri="{FF2B5EF4-FFF2-40B4-BE49-F238E27FC236}">
                <a16:creationId xmlns:a16="http://schemas.microsoft.com/office/drawing/2014/main" id="{2D1CBDD1-1B41-4E5A-AC24-034BAE4C3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469" b="4270"/>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BFE42D-B0D4-449D-8F49-FB5E3C94D970}"/>
              </a:ext>
            </a:extLst>
          </p:cNvPr>
          <p:cNvSpPr txBox="1"/>
          <p:nvPr/>
        </p:nvSpPr>
        <p:spPr>
          <a:xfrm>
            <a:off x="8044389" y="1481328"/>
            <a:ext cx="3896260" cy="3379430"/>
          </a:xfrm>
          <a:prstGeom prst="rect">
            <a:avLst/>
          </a:prstGeom>
        </p:spPr>
        <p:txBody>
          <a:bodyPr vert="horz" lIns="91440" tIns="45720" rIns="91440" bIns="45720" rtlCol="0" anchor="b">
            <a:noAutofit/>
          </a:bodyPr>
          <a:lstStyle/>
          <a:p>
            <a:pPr algn="r">
              <a:lnSpc>
                <a:spcPct val="90000"/>
              </a:lnSpc>
              <a:spcBef>
                <a:spcPts val="1200"/>
              </a:spcBef>
              <a:spcAft>
                <a:spcPts val="600"/>
              </a:spcAft>
            </a:pPr>
            <a:r>
              <a:rPr lang="ar-JO" sz="4800" b="1" dirty="0">
                <a:ea typeface="+mj-ea"/>
                <a:cs typeface="+mj-cs"/>
              </a:rPr>
              <a:t>يجب أن تكون </a:t>
            </a:r>
            <a:r>
              <a:rPr lang="ar-JO" sz="4800" b="1" dirty="0">
                <a:highlight>
                  <a:srgbClr val="FFFF00"/>
                </a:highlight>
                <a:ea typeface="+mj-ea"/>
                <a:cs typeface="+mj-cs"/>
              </a:rPr>
              <a:t>الحماية</a:t>
            </a:r>
            <a:r>
              <a:rPr lang="ar-JO" sz="4800" b="1" dirty="0">
                <a:solidFill>
                  <a:schemeClr val="accent1"/>
                </a:solidFill>
                <a:ea typeface="+mj-ea"/>
                <a:cs typeface="+mj-cs"/>
              </a:rPr>
              <a:t> </a:t>
            </a:r>
            <a:r>
              <a:rPr lang="ar-JO" sz="4800" b="1" dirty="0">
                <a:ea typeface="+mj-ea"/>
                <a:cs typeface="+mj-cs"/>
              </a:rPr>
              <a:t>في محور أولوياتك.</a:t>
            </a:r>
            <a:endParaRPr lang="en-US" sz="4800" b="1" dirty="0">
              <a:ea typeface="+mj-ea"/>
              <a:cs typeface="+mj-cs"/>
            </a:endParaRPr>
          </a:p>
        </p:txBody>
      </p:sp>
    </p:spTree>
    <p:extLst>
      <p:ext uri="{BB962C8B-B14F-4D97-AF65-F5344CB8AC3E}">
        <p14:creationId xmlns:p14="http://schemas.microsoft.com/office/powerpoint/2010/main" val="1102019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D887EF5-9F7A-4F70-94D9-B84D364A4BB5}"/>
              </a:ext>
            </a:extLst>
          </p:cNvPr>
          <p:cNvSpPr txBox="1"/>
          <p:nvPr/>
        </p:nvSpPr>
        <p:spPr>
          <a:xfrm>
            <a:off x="300795" y="278559"/>
            <a:ext cx="7162799" cy="1325563"/>
          </a:xfrm>
          <a:prstGeom prst="rect">
            <a:avLst/>
          </a:prstGeom>
        </p:spPr>
        <p:txBody>
          <a:bodyPr vert="horz" lIns="91440" tIns="45720" rIns="91440" bIns="45720" rtlCol="0" anchor="ctr">
            <a:normAutofit/>
          </a:bodyPr>
          <a:lstStyle/>
          <a:p>
            <a:pPr algn="ctr" rtl="1">
              <a:lnSpc>
                <a:spcPct val="90000"/>
              </a:lnSpc>
              <a:spcBef>
                <a:spcPct val="0"/>
              </a:spcBef>
              <a:spcAft>
                <a:spcPts val="600"/>
              </a:spcAft>
            </a:pPr>
            <a:r>
              <a:rPr lang="ar-JO" sz="4400" b="1" dirty="0"/>
              <a:t>مسؤوليات الإدارة</a:t>
            </a:r>
            <a:endParaRPr lang="en-US" sz="4400" b="1" dirty="0"/>
          </a:p>
        </p:txBody>
      </p:sp>
      <p:pic>
        <p:nvPicPr>
          <p:cNvPr id="5" name="Picture 2">
            <a:extLst>
              <a:ext uri="{FF2B5EF4-FFF2-40B4-BE49-F238E27FC236}">
                <a16:creationId xmlns:a16="http://schemas.microsoft.com/office/drawing/2014/main" id="{8A1B0FAC-B942-4940-A5D9-C5FCCDBE875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7" r="2028" b="-2"/>
          <a:stretch/>
        </p:blipFill>
        <p:spPr bwMode="auto">
          <a:xfrm>
            <a:off x="7619999" y="1616142"/>
            <a:ext cx="3889113" cy="4041395"/>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6BE4338-1B0E-47F3-A512-56A3E383AC3A}"/>
              </a:ext>
            </a:extLst>
          </p:cNvPr>
          <p:cNvSpPr txBox="1"/>
          <p:nvPr/>
        </p:nvSpPr>
        <p:spPr>
          <a:xfrm>
            <a:off x="633662" y="1616142"/>
            <a:ext cx="6874960" cy="4884910"/>
          </a:xfrm>
          <a:prstGeom prst="rect">
            <a:avLst/>
          </a:prstGeom>
          <a:noFill/>
        </p:spPr>
        <p:txBody>
          <a:bodyPr vert="horz" lIns="91440" tIns="45720" rIns="91440" bIns="45720" rtlCol="0" anchor="t">
            <a:noAutofit/>
          </a:bodyPr>
          <a:lstStyle/>
          <a:p>
            <a:pPr algn="r" rtl="1">
              <a:lnSpc>
                <a:spcPct val="90000"/>
              </a:lnSpc>
              <a:spcBef>
                <a:spcPts val="1200"/>
              </a:spcBef>
              <a:spcAft>
                <a:spcPts val="600"/>
              </a:spcAft>
            </a:pPr>
            <a:r>
              <a:rPr lang="ar-JO" sz="2400" dirty="0"/>
              <a:t>جميع قادة المدارس ومدراء</a:t>
            </a:r>
            <a:r>
              <a:rPr lang="ar-JO" sz="2400" dirty="0">
                <a:solidFill>
                  <a:schemeClr val="bg2"/>
                </a:solidFill>
              </a:rPr>
              <a:t> </a:t>
            </a:r>
            <a:r>
              <a:rPr lang="ar-JO" sz="2400" dirty="0"/>
              <a:t>المراكز وموظفيهم مسؤولون عن معرفة وتنفيذ ما يلي:</a:t>
            </a:r>
          </a:p>
          <a:p>
            <a:pPr marL="342900" indent="-342900" algn="r" rtl="1">
              <a:lnSpc>
                <a:spcPct val="90000"/>
              </a:lnSpc>
              <a:spcBef>
                <a:spcPts val="1800"/>
              </a:spcBef>
              <a:spcAft>
                <a:spcPts val="600"/>
              </a:spcAft>
              <a:buFont typeface="Wingdings" panose="05000000000000000000" pitchFamily="2" charset="2"/>
              <a:buChar char="§"/>
            </a:pPr>
            <a:r>
              <a:rPr lang="ar-JO" sz="2400" b="1" dirty="0"/>
              <a:t>تأكد من تدريب جميع موظفيك </a:t>
            </a:r>
            <a:r>
              <a:rPr lang="ar-JO" sz="2400" dirty="0"/>
              <a:t>واتباعهم للسياسات التنظيمية والمبادئ التوجيهية بشأن الحماية من الاستغلال والاعتداء الجنسيين وسياسات حماية الطفل والتنمر الإلكتروني.</a:t>
            </a:r>
          </a:p>
          <a:p>
            <a:pPr marL="342900" indent="-342900" algn="r" rtl="1">
              <a:lnSpc>
                <a:spcPct val="90000"/>
              </a:lnSpc>
              <a:spcBef>
                <a:spcPts val="1800"/>
              </a:spcBef>
              <a:spcAft>
                <a:spcPts val="600"/>
              </a:spcAft>
              <a:buFont typeface="Wingdings" panose="05000000000000000000" pitchFamily="2" charset="2"/>
              <a:buChar char="§"/>
            </a:pPr>
            <a:r>
              <a:rPr lang="ar-JO" sz="2400" b="1" dirty="0"/>
              <a:t>يجب عليك وعلى جميع موظفيك </a:t>
            </a:r>
            <a:r>
              <a:rPr lang="ar-JO" sz="2400" dirty="0"/>
              <a:t>الإبلاغ عن أي مخاوف أو شكوك أو مزاعم حول إساءة معاملة الأطفال. يعتبر عدم الإبلاغ عن هذه الحوادث سوء سلوك ويمكن أن يؤدي إلى إجراءات تأديبية.</a:t>
            </a:r>
            <a:endParaRPr lang="en-US" sz="2400" dirty="0"/>
          </a:p>
          <a:p>
            <a:pPr marL="342900" indent="-342900" algn="r" rtl="1">
              <a:lnSpc>
                <a:spcPct val="90000"/>
              </a:lnSpc>
              <a:spcBef>
                <a:spcPts val="1800"/>
              </a:spcBef>
              <a:spcAft>
                <a:spcPts val="600"/>
              </a:spcAft>
              <a:buFont typeface="Wingdings" panose="05000000000000000000" pitchFamily="2" charset="2"/>
              <a:buChar char="§"/>
            </a:pPr>
            <a:r>
              <a:rPr lang="ar-JO" sz="2400" b="1" dirty="0"/>
              <a:t>يجب عليك وعلى جميع موظفيك </a:t>
            </a:r>
            <a:r>
              <a:rPr lang="ar-JO" sz="2400" dirty="0"/>
              <a:t>احترام البيانات السرية المحفوظة المتعلقة بالأطفال والتأكد من عدم مشاركتها.</a:t>
            </a:r>
            <a:endParaRPr lang="en-US" sz="2400" dirty="0"/>
          </a:p>
          <a:p>
            <a:pPr marL="457200" indent="-228600">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254234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FC572-C13A-4FDB-B4D6-E04D6ECB69E7}"/>
              </a:ext>
            </a:extLst>
          </p:cNvPr>
          <p:cNvSpPr>
            <a:spLocks noGrp="1"/>
          </p:cNvSpPr>
          <p:nvPr>
            <p:ph type="title"/>
          </p:nvPr>
        </p:nvSpPr>
        <p:spPr>
          <a:xfrm>
            <a:off x="524229" y="187099"/>
            <a:ext cx="6617803" cy="1325563"/>
          </a:xfrm>
        </p:spPr>
        <p:txBody>
          <a:bodyPr>
            <a:normAutofit/>
          </a:bodyPr>
          <a:lstStyle/>
          <a:p>
            <a:pPr algn="r" rtl="1"/>
            <a:r>
              <a:rPr lang="ar-JO" b="1" dirty="0"/>
              <a:t>كيفية الإبلاغ عن الجرائم الإلكترونية </a:t>
            </a:r>
            <a:endParaRPr lang="en-US" b="1" dirty="0"/>
          </a:p>
        </p:txBody>
      </p:sp>
      <p:sp>
        <p:nvSpPr>
          <p:cNvPr id="3" name="Content Placeholder 2">
            <a:extLst>
              <a:ext uri="{FF2B5EF4-FFF2-40B4-BE49-F238E27FC236}">
                <a16:creationId xmlns:a16="http://schemas.microsoft.com/office/drawing/2014/main" id="{8B340C3D-ED7B-40B4-AFAF-798421B065AB}"/>
              </a:ext>
            </a:extLst>
          </p:cNvPr>
          <p:cNvSpPr>
            <a:spLocks noGrp="1"/>
          </p:cNvSpPr>
          <p:nvPr>
            <p:ph idx="1"/>
          </p:nvPr>
        </p:nvSpPr>
        <p:spPr>
          <a:xfrm>
            <a:off x="676656" y="1511353"/>
            <a:ext cx="5880154" cy="4463595"/>
          </a:xfrm>
        </p:spPr>
        <p:txBody>
          <a:bodyPr anchor="t">
            <a:noAutofit/>
          </a:bodyPr>
          <a:lstStyle/>
          <a:p>
            <a:pPr algn="r" rtl="1">
              <a:spcBef>
                <a:spcPts val="1800"/>
              </a:spcBef>
            </a:pPr>
            <a:r>
              <a:rPr lang="ar-JO" sz="2400" dirty="0"/>
              <a:t>يمكن الإبلاغ عن الجرائم والشكاوى الإلكترونية مباشرة إلى وحدة الجرائم الإلكترونية والتي هي جزء من إدارة الأمن العام عن طريق الاتصال برقم </a:t>
            </a:r>
            <a:r>
              <a:rPr lang="ar-JO" sz="3600" b="1" dirty="0"/>
              <a:t>911.</a:t>
            </a:r>
            <a:endParaRPr lang="en-US" sz="2400" b="1" dirty="0"/>
          </a:p>
          <a:p>
            <a:pPr algn="r" rtl="1">
              <a:spcBef>
                <a:spcPts val="1800"/>
              </a:spcBef>
            </a:pPr>
            <a:r>
              <a:rPr lang="ar-JO" sz="2400" dirty="0"/>
              <a:t>إذا كانت الجريمة تنطوي على اعتداء جنسي أو عنف ضد الأطفال، فيمكن الإبلاغ عنها لوحدة الجرائم الإلكترونية التابعة لقسم حماية الأسرة</a:t>
            </a:r>
            <a:r>
              <a:rPr lang="en-US" sz="2400" dirty="0"/>
              <a:t>.</a:t>
            </a:r>
            <a:endParaRPr lang="ar-JO" sz="2400" dirty="0"/>
          </a:p>
          <a:p>
            <a:pPr algn="r" rtl="1">
              <a:spcBef>
                <a:spcPts val="1800"/>
              </a:spcBef>
            </a:pPr>
            <a:r>
              <a:rPr lang="ar-JO" sz="2400" dirty="0"/>
              <a:t>دعمت اليونيسف</a:t>
            </a:r>
            <a:r>
              <a:rPr lang="en-US" sz="2400" dirty="0"/>
              <a:t> </a:t>
            </a:r>
            <a:r>
              <a:rPr lang="ar-JO" sz="2400" dirty="0"/>
              <a:t>قسم حماية الأسرة من خلال إنشاء وحدة الجرائم الإلكترونية في عام 2017 واستثمرت بشكل كبير في برامج التكنولوجيا الفائقة والموظفين مما يمكن الوحدة من التحقيق في هذه الجرائم والحصول على الأدلة باستخدام أحدث التقنيات.</a:t>
            </a:r>
            <a:endParaRPr lang="en-US" sz="2400" dirty="0"/>
          </a:p>
        </p:txBody>
      </p:sp>
      <p:pic>
        <p:nvPicPr>
          <p:cNvPr id="13314" name="Picture 2" descr="Illustration of a Little Boy Reporting a Crime to a Uniformed ...">
            <a:extLst>
              <a:ext uri="{FF2B5EF4-FFF2-40B4-BE49-F238E27FC236}">
                <a16:creationId xmlns:a16="http://schemas.microsoft.com/office/drawing/2014/main" id="{A14D816F-1EE7-487E-8CD8-23364B40F5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038" b="-2"/>
          <a:stretch/>
        </p:blipFill>
        <p:spPr bwMode="auto">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528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descr="Coronavirus: More children calling Childline about concerns - CBBC ...">
            <a:extLst>
              <a:ext uri="{FF2B5EF4-FFF2-40B4-BE49-F238E27FC236}">
                <a16:creationId xmlns:a16="http://schemas.microsoft.com/office/drawing/2014/main" id="{10DE5145-4E2A-467D-ACD5-638D80EBDB6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29586" y="12878"/>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03" name="Freeform: Shape 73">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4" name="Freeform: Shape 75">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50141"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5CA7C35-5B78-4C36-8CD1-8FD24F4F8F67}"/>
              </a:ext>
            </a:extLst>
          </p:cNvPr>
          <p:cNvSpPr txBox="1"/>
          <p:nvPr/>
        </p:nvSpPr>
        <p:spPr>
          <a:xfrm>
            <a:off x="0" y="486972"/>
            <a:ext cx="11254455" cy="1043409"/>
          </a:xfrm>
          <a:prstGeom prst="rect">
            <a:avLst/>
          </a:prstGeom>
        </p:spPr>
        <p:txBody>
          <a:bodyPr vert="horz" lIns="91440" tIns="45720" rIns="91440" bIns="45720" rtlCol="0" anchor="ctr">
            <a:noAutofit/>
          </a:bodyPr>
          <a:lstStyle/>
          <a:p>
            <a:pPr algn="r">
              <a:lnSpc>
                <a:spcPct val="120000"/>
              </a:lnSpc>
              <a:spcBef>
                <a:spcPct val="0"/>
              </a:spcBef>
              <a:spcAft>
                <a:spcPts val="600"/>
              </a:spcAft>
            </a:pPr>
            <a:r>
              <a:rPr lang="ar-JO" sz="4000" b="1" dirty="0">
                <a:ea typeface="+mj-ea"/>
                <a:cs typeface="+mj-cs"/>
              </a:rPr>
              <a:t>يجب على مقدمي الخدمة والمدارس دعم الوالدين ومقدمي الرعاية للحفاظ على سلامة أطفالهم عبر الإنترنت</a:t>
            </a:r>
            <a:endParaRPr lang="en-US" sz="4000" b="1" dirty="0">
              <a:ea typeface="+mj-ea"/>
              <a:cs typeface="+mj-cs"/>
            </a:endParaRPr>
          </a:p>
        </p:txBody>
      </p:sp>
      <p:sp>
        <p:nvSpPr>
          <p:cNvPr id="3" name="TextBox 2">
            <a:extLst>
              <a:ext uri="{FF2B5EF4-FFF2-40B4-BE49-F238E27FC236}">
                <a16:creationId xmlns:a16="http://schemas.microsoft.com/office/drawing/2014/main" id="{A10AF2F6-2978-4921-8296-022A8345BC39}"/>
              </a:ext>
            </a:extLst>
          </p:cNvPr>
          <p:cNvSpPr txBox="1"/>
          <p:nvPr/>
        </p:nvSpPr>
        <p:spPr>
          <a:xfrm>
            <a:off x="658682" y="1888424"/>
            <a:ext cx="10723593" cy="4482604"/>
          </a:xfrm>
          <a:prstGeom prst="rect">
            <a:avLst/>
          </a:prstGeom>
        </p:spPr>
        <p:txBody>
          <a:bodyPr vert="horz" lIns="91440" tIns="45720" rIns="91440" bIns="45720" rtlCol="0" anchor="t">
            <a:noAutofit/>
          </a:bodyPr>
          <a:lstStyle/>
          <a:p>
            <a:pPr marL="457200" indent="-457200" algn="r" rtl="1">
              <a:spcBef>
                <a:spcPts val="1200"/>
              </a:spcBef>
              <a:spcAft>
                <a:spcPts val="600"/>
              </a:spcAft>
              <a:buFont typeface="Wingdings" panose="05000000000000000000" pitchFamily="2" charset="2"/>
              <a:buChar char="ü"/>
            </a:pPr>
            <a:r>
              <a:rPr lang="ar-JO" sz="3200" dirty="0"/>
              <a:t> قم بمشاركة إرشادات الحفاظ على سلامة الأطفال عبر الإنترنت مع الوالدين.</a:t>
            </a:r>
          </a:p>
          <a:p>
            <a:pPr marL="457200" indent="-457200" algn="r" rtl="1">
              <a:spcBef>
                <a:spcPts val="1200"/>
              </a:spcBef>
              <a:spcAft>
                <a:spcPts val="600"/>
              </a:spcAft>
              <a:buFont typeface="Wingdings" panose="05000000000000000000" pitchFamily="2" charset="2"/>
              <a:buChar char="ü"/>
            </a:pPr>
            <a:r>
              <a:rPr lang="ar-JO" sz="3200" dirty="0"/>
              <a:t>قم بتوعية الوالدين بمخاطر الإنترنت والتنمر الإلكتروني وآثارهما وكيفية الاستجابة لهما.</a:t>
            </a:r>
            <a:endParaRPr lang="en-US" sz="3200" dirty="0"/>
          </a:p>
          <a:p>
            <a:pPr marL="457200" indent="-457200" algn="r" rtl="1">
              <a:spcBef>
                <a:spcPts val="1200"/>
              </a:spcBef>
              <a:spcAft>
                <a:spcPts val="600"/>
              </a:spcAft>
              <a:buFont typeface="Wingdings" panose="05000000000000000000" pitchFamily="2" charset="2"/>
              <a:buChar char="ü"/>
            </a:pPr>
            <a:r>
              <a:rPr lang="ar-JO" sz="3200" dirty="0"/>
              <a:t>تأكد من فهم الوالدين لأهمية الإبلاغ عن أية مخاوف وكيفية الإبلاغ والجهة التي ينبغي الإبلاغ لها.</a:t>
            </a:r>
            <a:r>
              <a:rPr lang="ar-JO" sz="3200" dirty="0">
                <a:solidFill>
                  <a:srgbClr val="FF0000"/>
                </a:solidFill>
              </a:rPr>
              <a:t> يجب أن تُضيف المدرسة أو مراكز المجتمع والشباب أو أي منظمة أخرى هذه المعلومة هنا باستخدام هذه الإرشادات.</a:t>
            </a:r>
            <a:endParaRPr lang="en-US" sz="2400" dirty="0"/>
          </a:p>
        </p:txBody>
      </p:sp>
    </p:spTree>
    <p:extLst>
      <p:ext uri="{BB962C8B-B14F-4D97-AF65-F5344CB8AC3E}">
        <p14:creationId xmlns:p14="http://schemas.microsoft.com/office/powerpoint/2010/main" val="1321766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EE19D7F11CDBA46852BAD096C85F8B0" ma:contentTypeVersion="13" ma:contentTypeDescription="Create a new document." ma:contentTypeScope="" ma:versionID="fda8099e28bdcc0cd9be81f61084b0f1">
  <xsd:schema xmlns:xsd="http://www.w3.org/2001/XMLSchema" xmlns:xs="http://www.w3.org/2001/XMLSchema" xmlns:p="http://schemas.microsoft.com/office/2006/metadata/properties" xmlns:ns3="f3a166d9-c261-492c-9a98-83bb540ecc1f" xmlns:ns4="c0393c4f-706a-4ef5-bded-db893f82d918" targetNamespace="http://schemas.microsoft.com/office/2006/metadata/properties" ma:root="true" ma:fieldsID="7517748985029ec6f52b69a879de5984" ns3:_="" ns4:_="">
    <xsd:import namespace="f3a166d9-c261-492c-9a98-83bb540ecc1f"/>
    <xsd:import namespace="c0393c4f-706a-4ef5-bded-db893f82d91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a166d9-c261-492c-9a98-83bb540ecc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393c4f-706a-4ef5-bded-db893f82d91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3555D4-92C1-4B8C-B0DB-DFD2EF5180D9}">
  <ds:schemaRefs>
    <ds:schemaRef ds:uri="http://schemas.openxmlformats.org/package/2006/metadata/core-properties"/>
    <ds:schemaRef ds:uri="http://purl.org/dc/elements/1.1/"/>
    <ds:schemaRef ds:uri="http://purl.org/dc/terms/"/>
    <ds:schemaRef ds:uri="http://schemas.microsoft.com/office/2006/documentManagement/types"/>
    <ds:schemaRef ds:uri="c0393c4f-706a-4ef5-bded-db893f82d918"/>
    <ds:schemaRef ds:uri="f3a166d9-c261-492c-9a98-83bb540ecc1f"/>
    <ds:schemaRef ds:uri="http://www.w3.org/XML/1998/namespace"/>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431EE64-F70A-4EB2-A842-2D67F594C8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a166d9-c261-492c-9a98-83bb540ecc1f"/>
    <ds:schemaRef ds:uri="c0393c4f-706a-4ef5-bded-db893f82d9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0F9999-7280-477A-ACAF-D95AF6FC07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829</TotalTime>
  <Words>3463</Words>
  <Application>Microsoft Office PowerPoint</Application>
  <PresentationFormat>Widescreen</PresentationFormat>
  <Paragraphs>223</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Cairo-Regular</vt:lpstr>
      <vt:lpstr>Calibri</vt:lpstr>
      <vt:lpstr>Calibri Light</vt:lpstr>
      <vt:lpstr>Rockwell</vt:lpstr>
      <vt:lpstr>Wingdings</vt:lpstr>
      <vt:lpstr>Office Theme</vt:lpstr>
      <vt:lpstr>PowerPoint Presentation</vt:lpstr>
      <vt:lpstr>PowerPoint Presentation</vt:lpstr>
      <vt:lpstr>ماهية وجود سياسات حماية للتعلم الإلكتروني</vt:lpstr>
      <vt:lpstr>ما هو مفهوم حماية الاطفال عبر الانترنت ؟ </vt:lpstr>
      <vt:lpstr>PowerPoint Presentation</vt:lpstr>
      <vt:lpstr>PowerPoint Presentation</vt:lpstr>
      <vt:lpstr>PowerPoint Presentation</vt:lpstr>
      <vt:lpstr>كيفية الإبلاغ عن الجرائم الإلكترونية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ما هو التنمّر الإلكتروني؟ </vt:lpstr>
      <vt:lpstr>علاما   علامات التنمر الإلكتروني</vt:lpstr>
      <vt:lpstr>     الاستجابة للتنمر الإلكتروني</vt:lpstr>
      <vt:lpstr>PowerPoint Presentation</vt:lpstr>
      <vt:lpstr>التواصل عبر الإنترنت</vt:lpstr>
      <vt:lpstr>PowerPoint Presentation</vt:lpstr>
      <vt:lpstr>PowerPoint Presentation</vt:lpstr>
      <vt:lpstr>جلسات إرشادية أو تدريبية على أساس ثنائي</vt:lpstr>
      <vt:lpstr>جلسة على أساس ثنائي مع الاطفال </vt:lpstr>
      <vt:lpstr>تقديم جلسة على أساس ثنائي</vt:lpstr>
      <vt:lpstr>مساعدة الأطفال في التعرف على الأخبار المزيفة حول كوفيد-19</vt:lpstr>
      <vt:lpstr>PowerPoint Presentation</vt:lpstr>
      <vt:lpstr>المصطلحات والسياسات والمصادر </vt:lpstr>
      <vt:lpstr>PowerPoint Presentation</vt:lpstr>
      <vt:lpstr>مفهوم المراسلات الجنسية</vt:lpstr>
      <vt:lpstr>روابط  للقوانين والسياسات الخاصة بوسائل التواصل الاجتماعي المختلفة وصفحات الأمان وتبليغ الإساءة</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Bassam Saleh</dc:creator>
  <cp:lastModifiedBy>Bassam Saleh</cp:lastModifiedBy>
  <cp:revision>135</cp:revision>
  <dcterms:created xsi:type="dcterms:W3CDTF">2020-05-17T15:06:59Z</dcterms:created>
  <dcterms:modified xsi:type="dcterms:W3CDTF">2020-05-20T08:17:36Z</dcterms:modified>
</cp:coreProperties>
</file>