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1" r:id="rId7"/>
    <p:sldId id="260" r:id="rId8"/>
    <p:sldId id="262" r:id="rId9"/>
    <p:sldId id="263" r:id="rId10"/>
    <p:sldId id="265"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na Kawar" initials="RK" lastIdx="1" clrIdx="0">
    <p:extLst>
      <p:ext uri="{19B8F6BF-5375-455C-9EA6-DF929625EA0E}">
        <p15:presenceInfo xmlns:p15="http://schemas.microsoft.com/office/powerpoint/2012/main" userId="S::rkawar@unicef.org::4bc8bea6-a179-4a11-9971-56a5e705385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9B19E-3820-4B27-A331-88DB0751928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5508DCA-5F19-4A47-921E-E10F97E766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052B86C-A324-408E-94A3-C47679DB728D}"/>
              </a:ext>
            </a:extLst>
          </p:cNvPr>
          <p:cNvSpPr>
            <a:spLocks noGrp="1"/>
          </p:cNvSpPr>
          <p:nvPr>
            <p:ph type="dt" sz="half" idx="10"/>
          </p:nvPr>
        </p:nvSpPr>
        <p:spPr/>
        <p:txBody>
          <a:bodyPr/>
          <a:lstStyle/>
          <a:p>
            <a:fld id="{0EA2C4E5-308D-4280-8382-8B615F39C96B}" type="datetimeFigureOut">
              <a:rPr lang="en-US" smtClean="0"/>
              <a:t>5/21/2020</a:t>
            </a:fld>
            <a:endParaRPr lang="en-US"/>
          </a:p>
        </p:txBody>
      </p:sp>
      <p:sp>
        <p:nvSpPr>
          <p:cNvPr id="5" name="Footer Placeholder 4">
            <a:extLst>
              <a:ext uri="{FF2B5EF4-FFF2-40B4-BE49-F238E27FC236}">
                <a16:creationId xmlns:a16="http://schemas.microsoft.com/office/drawing/2014/main" id="{04926506-C8E4-4359-85A1-A16867F8E5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39DE49-7578-48B8-8A03-378547D1DE08}"/>
              </a:ext>
            </a:extLst>
          </p:cNvPr>
          <p:cNvSpPr>
            <a:spLocks noGrp="1"/>
          </p:cNvSpPr>
          <p:nvPr>
            <p:ph type="sldNum" sz="quarter" idx="12"/>
          </p:nvPr>
        </p:nvSpPr>
        <p:spPr/>
        <p:txBody>
          <a:bodyPr/>
          <a:lstStyle/>
          <a:p>
            <a:fld id="{D07D3393-F5D1-4DB9-B767-6E4A061E535B}" type="slidenum">
              <a:rPr lang="en-US" smtClean="0"/>
              <a:t>‹#›</a:t>
            </a:fld>
            <a:endParaRPr lang="en-US"/>
          </a:p>
        </p:txBody>
      </p:sp>
    </p:spTree>
    <p:extLst>
      <p:ext uri="{BB962C8B-B14F-4D97-AF65-F5344CB8AC3E}">
        <p14:creationId xmlns:p14="http://schemas.microsoft.com/office/powerpoint/2010/main" val="1057253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7381E-AB7E-4E36-B370-F7C99950077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29AC743-FD1F-45F1-9186-1AFF9464435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98DD53-075E-42FC-BFF8-DB2FE95686DB}"/>
              </a:ext>
            </a:extLst>
          </p:cNvPr>
          <p:cNvSpPr>
            <a:spLocks noGrp="1"/>
          </p:cNvSpPr>
          <p:nvPr>
            <p:ph type="dt" sz="half" idx="10"/>
          </p:nvPr>
        </p:nvSpPr>
        <p:spPr/>
        <p:txBody>
          <a:bodyPr/>
          <a:lstStyle/>
          <a:p>
            <a:fld id="{0EA2C4E5-308D-4280-8382-8B615F39C96B}" type="datetimeFigureOut">
              <a:rPr lang="en-US" smtClean="0"/>
              <a:t>5/21/2020</a:t>
            </a:fld>
            <a:endParaRPr lang="en-US"/>
          </a:p>
        </p:txBody>
      </p:sp>
      <p:sp>
        <p:nvSpPr>
          <p:cNvPr id="5" name="Footer Placeholder 4">
            <a:extLst>
              <a:ext uri="{FF2B5EF4-FFF2-40B4-BE49-F238E27FC236}">
                <a16:creationId xmlns:a16="http://schemas.microsoft.com/office/drawing/2014/main" id="{E486EFE4-991B-4E26-9098-B8A5905151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E0BFBF-F714-4DC7-9B24-236D1AFB2BBC}"/>
              </a:ext>
            </a:extLst>
          </p:cNvPr>
          <p:cNvSpPr>
            <a:spLocks noGrp="1"/>
          </p:cNvSpPr>
          <p:nvPr>
            <p:ph type="sldNum" sz="quarter" idx="12"/>
          </p:nvPr>
        </p:nvSpPr>
        <p:spPr/>
        <p:txBody>
          <a:bodyPr/>
          <a:lstStyle/>
          <a:p>
            <a:fld id="{D07D3393-F5D1-4DB9-B767-6E4A061E535B}" type="slidenum">
              <a:rPr lang="en-US" smtClean="0"/>
              <a:t>‹#›</a:t>
            </a:fld>
            <a:endParaRPr lang="en-US"/>
          </a:p>
        </p:txBody>
      </p:sp>
    </p:spTree>
    <p:extLst>
      <p:ext uri="{BB962C8B-B14F-4D97-AF65-F5344CB8AC3E}">
        <p14:creationId xmlns:p14="http://schemas.microsoft.com/office/powerpoint/2010/main" val="2865102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BED021-5B91-499E-802C-ED5CDC237AE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47D8089-8A26-437F-A56B-4DBCB80B0E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70AD98-718C-4BC4-B78F-A0BDA871832C}"/>
              </a:ext>
            </a:extLst>
          </p:cNvPr>
          <p:cNvSpPr>
            <a:spLocks noGrp="1"/>
          </p:cNvSpPr>
          <p:nvPr>
            <p:ph type="dt" sz="half" idx="10"/>
          </p:nvPr>
        </p:nvSpPr>
        <p:spPr/>
        <p:txBody>
          <a:bodyPr/>
          <a:lstStyle/>
          <a:p>
            <a:fld id="{0EA2C4E5-308D-4280-8382-8B615F39C96B}" type="datetimeFigureOut">
              <a:rPr lang="en-US" smtClean="0"/>
              <a:t>5/21/2020</a:t>
            </a:fld>
            <a:endParaRPr lang="en-US"/>
          </a:p>
        </p:txBody>
      </p:sp>
      <p:sp>
        <p:nvSpPr>
          <p:cNvPr id="5" name="Footer Placeholder 4">
            <a:extLst>
              <a:ext uri="{FF2B5EF4-FFF2-40B4-BE49-F238E27FC236}">
                <a16:creationId xmlns:a16="http://schemas.microsoft.com/office/drawing/2014/main" id="{B573E387-D0CE-47AF-8736-BB9EF8FDEF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382C24-81ED-45AF-A45A-4D8072ABBEFC}"/>
              </a:ext>
            </a:extLst>
          </p:cNvPr>
          <p:cNvSpPr>
            <a:spLocks noGrp="1"/>
          </p:cNvSpPr>
          <p:nvPr>
            <p:ph type="sldNum" sz="quarter" idx="12"/>
          </p:nvPr>
        </p:nvSpPr>
        <p:spPr/>
        <p:txBody>
          <a:bodyPr/>
          <a:lstStyle/>
          <a:p>
            <a:fld id="{D07D3393-F5D1-4DB9-B767-6E4A061E535B}" type="slidenum">
              <a:rPr lang="en-US" smtClean="0"/>
              <a:t>‹#›</a:t>
            </a:fld>
            <a:endParaRPr lang="en-US"/>
          </a:p>
        </p:txBody>
      </p:sp>
    </p:spTree>
    <p:extLst>
      <p:ext uri="{BB962C8B-B14F-4D97-AF65-F5344CB8AC3E}">
        <p14:creationId xmlns:p14="http://schemas.microsoft.com/office/powerpoint/2010/main" val="276681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4615E-FC7F-43ED-97D7-E308C5FA1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BB6B4A-1504-4A9C-973B-E9EDFCEA17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F79E6B-ACAE-4E3B-8351-1E6A13F82FC9}"/>
              </a:ext>
            </a:extLst>
          </p:cNvPr>
          <p:cNvSpPr>
            <a:spLocks noGrp="1"/>
          </p:cNvSpPr>
          <p:nvPr>
            <p:ph type="dt" sz="half" idx="10"/>
          </p:nvPr>
        </p:nvSpPr>
        <p:spPr/>
        <p:txBody>
          <a:bodyPr/>
          <a:lstStyle/>
          <a:p>
            <a:fld id="{0EA2C4E5-308D-4280-8382-8B615F39C96B}" type="datetimeFigureOut">
              <a:rPr lang="en-US" smtClean="0"/>
              <a:t>5/21/2020</a:t>
            </a:fld>
            <a:endParaRPr lang="en-US"/>
          </a:p>
        </p:txBody>
      </p:sp>
      <p:sp>
        <p:nvSpPr>
          <p:cNvPr id="5" name="Footer Placeholder 4">
            <a:extLst>
              <a:ext uri="{FF2B5EF4-FFF2-40B4-BE49-F238E27FC236}">
                <a16:creationId xmlns:a16="http://schemas.microsoft.com/office/drawing/2014/main" id="{2BFA0F74-67E0-4ED7-9872-AF7EB27272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4C9F7D-4B8C-4A40-9C09-CD786A85864C}"/>
              </a:ext>
            </a:extLst>
          </p:cNvPr>
          <p:cNvSpPr>
            <a:spLocks noGrp="1"/>
          </p:cNvSpPr>
          <p:nvPr>
            <p:ph type="sldNum" sz="quarter" idx="12"/>
          </p:nvPr>
        </p:nvSpPr>
        <p:spPr/>
        <p:txBody>
          <a:bodyPr/>
          <a:lstStyle/>
          <a:p>
            <a:fld id="{D07D3393-F5D1-4DB9-B767-6E4A061E535B}" type="slidenum">
              <a:rPr lang="en-US" smtClean="0"/>
              <a:t>‹#›</a:t>
            </a:fld>
            <a:endParaRPr lang="en-US"/>
          </a:p>
        </p:txBody>
      </p:sp>
    </p:spTree>
    <p:extLst>
      <p:ext uri="{BB962C8B-B14F-4D97-AF65-F5344CB8AC3E}">
        <p14:creationId xmlns:p14="http://schemas.microsoft.com/office/powerpoint/2010/main" val="3347373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4DA42-83EC-4AE8-AE92-06B25EFF24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A2E327D-5734-452F-974D-3C4481C983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D887B0-1E6E-4111-AFF4-E14FF40E0EC9}"/>
              </a:ext>
            </a:extLst>
          </p:cNvPr>
          <p:cNvSpPr>
            <a:spLocks noGrp="1"/>
          </p:cNvSpPr>
          <p:nvPr>
            <p:ph type="dt" sz="half" idx="10"/>
          </p:nvPr>
        </p:nvSpPr>
        <p:spPr/>
        <p:txBody>
          <a:bodyPr/>
          <a:lstStyle/>
          <a:p>
            <a:fld id="{0EA2C4E5-308D-4280-8382-8B615F39C96B}" type="datetimeFigureOut">
              <a:rPr lang="en-US" smtClean="0"/>
              <a:t>5/21/2020</a:t>
            </a:fld>
            <a:endParaRPr lang="en-US"/>
          </a:p>
        </p:txBody>
      </p:sp>
      <p:sp>
        <p:nvSpPr>
          <p:cNvPr id="5" name="Footer Placeholder 4">
            <a:extLst>
              <a:ext uri="{FF2B5EF4-FFF2-40B4-BE49-F238E27FC236}">
                <a16:creationId xmlns:a16="http://schemas.microsoft.com/office/drawing/2014/main" id="{80806026-374C-425F-A10A-1977B2391B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808CB8-F8F5-4E6E-BD89-1540A76ED2EA}"/>
              </a:ext>
            </a:extLst>
          </p:cNvPr>
          <p:cNvSpPr>
            <a:spLocks noGrp="1"/>
          </p:cNvSpPr>
          <p:nvPr>
            <p:ph type="sldNum" sz="quarter" idx="12"/>
          </p:nvPr>
        </p:nvSpPr>
        <p:spPr/>
        <p:txBody>
          <a:bodyPr/>
          <a:lstStyle/>
          <a:p>
            <a:fld id="{D07D3393-F5D1-4DB9-B767-6E4A061E535B}" type="slidenum">
              <a:rPr lang="en-US" smtClean="0"/>
              <a:t>‹#›</a:t>
            </a:fld>
            <a:endParaRPr lang="en-US"/>
          </a:p>
        </p:txBody>
      </p:sp>
    </p:spTree>
    <p:extLst>
      <p:ext uri="{BB962C8B-B14F-4D97-AF65-F5344CB8AC3E}">
        <p14:creationId xmlns:p14="http://schemas.microsoft.com/office/powerpoint/2010/main" val="162944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59E9F-0D63-4799-8C70-6BFE131074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3BE458-7850-4AA1-808B-F3D2DDA9EAB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95EAC9-E99B-4140-9347-F31AF0C7ED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68568B9-3A8D-4C6D-B0A7-7211F1748BDF}"/>
              </a:ext>
            </a:extLst>
          </p:cNvPr>
          <p:cNvSpPr>
            <a:spLocks noGrp="1"/>
          </p:cNvSpPr>
          <p:nvPr>
            <p:ph type="dt" sz="half" idx="10"/>
          </p:nvPr>
        </p:nvSpPr>
        <p:spPr/>
        <p:txBody>
          <a:bodyPr/>
          <a:lstStyle/>
          <a:p>
            <a:fld id="{0EA2C4E5-308D-4280-8382-8B615F39C96B}" type="datetimeFigureOut">
              <a:rPr lang="en-US" smtClean="0"/>
              <a:t>5/21/2020</a:t>
            </a:fld>
            <a:endParaRPr lang="en-US"/>
          </a:p>
        </p:txBody>
      </p:sp>
      <p:sp>
        <p:nvSpPr>
          <p:cNvPr id="6" name="Footer Placeholder 5">
            <a:extLst>
              <a:ext uri="{FF2B5EF4-FFF2-40B4-BE49-F238E27FC236}">
                <a16:creationId xmlns:a16="http://schemas.microsoft.com/office/drawing/2014/main" id="{75BCF162-17BC-4555-896A-38282C2F5B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7C52B1-A121-45EF-9776-6301A829FEFE}"/>
              </a:ext>
            </a:extLst>
          </p:cNvPr>
          <p:cNvSpPr>
            <a:spLocks noGrp="1"/>
          </p:cNvSpPr>
          <p:nvPr>
            <p:ph type="sldNum" sz="quarter" idx="12"/>
          </p:nvPr>
        </p:nvSpPr>
        <p:spPr/>
        <p:txBody>
          <a:bodyPr/>
          <a:lstStyle/>
          <a:p>
            <a:fld id="{D07D3393-F5D1-4DB9-B767-6E4A061E535B}" type="slidenum">
              <a:rPr lang="en-US" smtClean="0"/>
              <a:t>‹#›</a:t>
            </a:fld>
            <a:endParaRPr lang="en-US"/>
          </a:p>
        </p:txBody>
      </p:sp>
    </p:spTree>
    <p:extLst>
      <p:ext uri="{BB962C8B-B14F-4D97-AF65-F5344CB8AC3E}">
        <p14:creationId xmlns:p14="http://schemas.microsoft.com/office/powerpoint/2010/main" val="3474488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E5D2E-7AC2-4571-835A-EF99141D144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C9EAAE2-3F71-47D1-B2D7-F5411777A5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A932F5B-6AA6-44D4-A0B0-4BBBB9E941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79A6B9F-151F-4B08-A19B-15E1B59F8E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E1F486-A511-403D-9230-5ED3537BC8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E594EEE-98B7-4CDC-A22F-5D3940ECADD3}"/>
              </a:ext>
            </a:extLst>
          </p:cNvPr>
          <p:cNvSpPr>
            <a:spLocks noGrp="1"/>
          </p:cNvSpPr>
          <p:nvPr>
            <p:ph type="dt" sz="half" idx="10"/>
          </p:nvPr>
        </p:nvSpPr>
        <p:spPr/>
        <p:txBody>
          <a:bodyPr/>
          <a:lstStyle/>
          <a:p>
            <a:fld id="{0EA2C4E5-308D-4280-8382-8B615F39C96B}" type="datetimeFigureOut">
              <a:rPr lang="en-US" smtClean="0"/>
              <a:t>5/21/2020</a:t>
            </a:fld>
            <a:endParaRPr lang="en-US"/>
          </a:p>
        </p:txBody>
      </p:sp>
      <p:sp>
        <p:nvSpPr>
          <p:cNvPr id="8" name="Footer Placeholder 7">
            <a:extLst>
              <a:ext uri="{FF2B5EF4-FFF2-40B4-BE49-F238E27FC236}">
                <a16:creationId xmlns:a16="http://schemas.microsoft.com/office/drawing/2014/main" id="{A8F2F454-635F-4FDB-970C-210C1C04983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CCB443-2AB7-4FF9-88C9-C1663512AE22}"/>
              </a:ext>
            </a:extLst>
          </p:cNvPr>
          <p:cNvSpPr>
            <a:spLocks noGrp="1"/>
          </p:cNvSpPr>
          <p:nvPr>
            <p:ph type="sldNum" sz="quarter" idx="12"/>
          </p:nvPr>
        </p:nvSpPr>
        <p:spPr/>
        <p:txBody>
          <a:bodyPr/>
          <a:lstStyle/>
          <a:p>
            <a:fld id="{D07D3393-F5D1-4DB9-B767-6E4A061E535B}" type="slidenum">
              <a:rPr lang="en-US" smtClean="0"/>
              <a:t>‹#›</a:t>
            </a:fld>
            <a:endParaRPr lang="en-US"/>
          </a:p>
        </p:txBody>
      </p:sp>
    </p:spTree>
    <p:extLst>
      <p:ext uri="{BB962C8B-B14F-4D97-AF65-F5344CB8AC3E}">
        <p14:creationId xmlns:p14="http://schemas.microsoft.com/office/powerpoint/2010/main" val="3978555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4557D-5B55-4458-A95F-82ED04085FF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9323DBB-FE2B-4A4C-A1B2-7B941C93C1DE}"/>
              </a:ext>
            </a:extLst>
          </p:cNvPr>
          <p:cNvSpPr>
            <a:spLocks noGrp="1"/>
          </p:cNvSpPr>
          <p:nvPr>
            <p:ph type="dt" sz="half" idx="10"/>
          </p:nvPr>
        </p:nvSpPr>
        <p:spPr/>
        <p:txBody>
          <a:bodyPr/>
          <a:lstStyle/>
          <a:p>
            <a:fld id="{0EA2C4E5-308D-4280-8382-8B615F39C96B}" type="datetimeFigureOut">
              <a:rPr lang="en-US" smtClean="0"/>
              <a:t>5/21/2020</a:t>
            </a:fld>
            <a:endParaRPr lang="en-US"/>
          </a:p>
        </p:txBody>
      </p:sp>
      <p:sp>
        <p:nvSpPr>
          <p:cNvPr id="4" name="Footer Placeholder 3">
            <a:extLst>
              <a:ext uri="{FF2B5EF4-FFF2-40B4-BE49-F238E27FC236}">
                <a16:creationId xmlns:a16="http://schemas.microsoft.com/office/drawing/2014/main" id="{223D733F-7FB2-4658-B920-83B0BBAFE2B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DF1F520-7AAB-44F2-B3FF-7AD346A3F65F}"/>
              </a:ext>
            </a:extLst>
          </p:cNvPr>
          <p:cNvSpPr>
            <a:spLocks noGrp="1"/>
          </p:cNvSpPr>
          <p:nvPr>
            <p:ph type="sldNum" sz="quarter" idx="12"/>
          </p:nvPr>
        </p:nvSpPr>
        <p:spPr/>
        <p:txBody>
          <a:bodyPr/>
          <a:lstStyle/>
          <a:p>
            <a:fld id="{D07D3393-F5D1-4DB9-B767-6E4A061E535B}" type="slidenum">
              <a:rPr lang="en-US" smtClean="0"/>
              <a:t>‹#›</a:t>
            </a:fld>
            <a:endParaRPr lang="en-US"/>
          </a:p>
        </p:txBody>
      </p:sp>
    </p:spTree>
    <p:extLst>
      <p:ext uri="{BB962C8B-B14F-4D97-AF65-F5344CB8AC3E}">
        <p14:creationId xmlns:p14="http://schemas.microsoft.com/office/powerpoint/2010/main" val="1975102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59C41FD-67AE-45FC-BD6E-40E0273D2F30}"/>
              </a:ext>
            </a:extLst>
          </p:cNvPr>
          <p:cNvSpPr>
            <a:spLocks noGrp="1"/>
          </p:cNvSpPr>
          <p:nvPr>
            <p:ph type="dt" sz="half" idx="10"/>
          </p:nvPr>
        </p:nvSpPr>
        <p:spPr/>
        <p:txBody>
          <a:bodyPr/>
          <a:lstStyle/>
          <a:p>
            <a:fld id="{0EA2C4E5-308D-4280-8382-8B615F39C96B}" type="datetimeFigureOut">
              <a:rPr lang="en-US" smtClean="0"/>
              <a:t>5/21/2020</a:t>
            </a:fld>
            <a:endParaRPr lang="en-US"/>
          </a:p>
        </p:txBody>
      </p:sp>
      <p:sp>
        <p:nvSpPr>
          <p:cNvPr id="3" name="Footer Placeholder 2">
            <a:extLst>
              <a:ext uri="{FF2B5EF4-FFF2-40B4-BE49-F238E27FC236}">
                <a16:creationId xmlns:a16="http://schemas.microsoft.com/office/drawing/2014/main" id="{9448A9E5-4ABC-4BF1-B1D6-2900E41AEE1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14A66E5-DF9A-40A1-8FA2-A439BC0E1012}"/>
              </a:ext>
            </a:extLst>
          </p:cNvPr>
          <p:cNvSpPr>
            <a:spLocks noGrp="1"/>
          </p:cNvSpPr>
          <p:nvPr>
            <p:ph type="sldNum" sz="quarter" idx="12"/>
          </p:nvPr>
        </p:nvSpPr>
        <p:spPr/>
        <p:txBody>
          <a:bodyPr/>
          <a:lstStyle/>
          <a:p>
            <a:fld id="{D07D3393-F5D1-4DB9-B767-6E4A061E535B}" type="slidenum">
              <a:rPr lang="en-US" smtClean="0"/>
              <a:t>‹#›</a:t>
            </a:fld>
            <a:endParaRPr lang="en-US"/>
          </a:p>
        </p:txBody>
      </p:sp>
    </p:spTree>
    <p:extLst>
      <p:ext uri="{BB962C8B-B14F-4D97-AF65-F5344CB8AC3E}">
        <p14:creationId xmlns:p14="http://schemas.microsoft.com/office/powerpoint/2010/main" val="32335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9101A-15BE-4E02-A4A7-1F6454F7C3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4C2B50B-EE33-424C-BC1B-66349917AF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BE4C8BE-3877-4229-8FD7-F1CA75C54B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081993-A9D8-4107-A451-35489B8085D9}"/>
              </a:ext>
            </a:extLst>
          </p:cNvPr>
          <p:cNvSpPr>
            <a:spLocks noGrp="1"/>
          </p:cNvSpPr>
          <p:nvPr>
            <p:ph type="dt" sz="half" idx="10"/>
          </p:nvPr>
        </p:nvSpPr>
        <p:spPr/>
        <p:txBody>
          <a:bodyPr/>
          <a:lstStyle/>
          <a:p>
            <a:fld id="{0EA2C4E5-308D-4280-8382-8B615F39C96B}" type="datetimeFigureOut">
              <a:rPr lang="en-US" smtClean="0"/>
              <a:t>5/21/2020</a:t>
            </a:fld>
            <a:endParaRPr lang="en-US"/>
          </a:p>
        </p:txBody>
      </p:sp>
      <p:sp>
        <p:nvSpPr>
          <p:cNvPr id="6" name="Footer Placeholder 5">
            <a:extLst>
              <a:ext uri="{FF2B5EF4-FFF2-40B4-BE49-F238E27FC236}">
                <a16:creationId xmlns:a16="http://schemas.microsoft.com/office/drawing/2014/main" id="{AAF05CCF-0A95-4D34-9EE3-B199869C30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EE62BE-C1B7-4E4A-95CA-B466E73FAD0E}"/>
              </a:ext>
            </a:extLst>
          </p:cNvPr>
          <p:cNvSpPr>
            <a:spLocks noGrp="1"/>
          </p:cNvSpPr>
          <p:nvPr>
            <p:ph type="sldNum" sz="quarter" idx="12"/>
          </p:nvPr>
        </p:nvSpPr>
        <p:spPr/>
        <p:txBody>
          <a:bodyPr/>
          <a:lstStyle/>
          <a:p>
            <a:fld id="{D07D3393-F5D1-4DB9-B767-6E4A061E535B}" type="slidenum">
              <a:rPr lang="en-US" smtClean="0"/>
              <a:t>‹#›</a:t>
            </a:fld>
            <a:endParaRPr lang="en-US"/>
          </a:p>
        </p:txBody>
      </p:sp>
    </p:spTree>
    <p:extLst>
      <p:ext uri="{BB962C8B-B14F-4D97-AF65-F5344CB8AC3E}">
        <p14:creationId xmlns:p14="http://schemas.microsoft.com/office/powerpoint/2010/main" val="3409353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7D7EE-E123-4350-9558-30DFDEDE1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010C56-3FD3-4842-A782-D4E62B53CE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F54F190-E8A0-4CE8-8FCC-E4EF35240A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BD16F3-6A00-4C46-B500-3D393949A039}"/>
              </a:ext>
            </a:extLst>
          </p:cNvPr>
          <p:cNvSpPr>
            <a:spLocks noGrp="1"/>
          </p:cNvSpPr>
          <p:nvPr>
            <p:ph type="dt" sz="half" idx="10"/>
          </p:nvPr>
        </p:nvSpPr>
        <p:spPr/>
        <p:txBody>
          <a:bodyPr/>
          <a:lstStyle/>
          <a:p>
            <a:fld id="{0EA2C4E5-308D-4280-8382-8B615F39C96B}" type="datetimeFigureOut">
              <a:rPr lang="en-US" smtClean="0"/>
              <a:t>5/21/2020</a:t>
            </a:fld>
            <a:endParaRPr lang="en-US"/>
          </a:p>
        </p:txBody>
      </p:sp>
      <p:sp>
        <p:nvSpPr>
          <p:cNvPr id="6" name="Footer Placeholder 5">
            <a:extLst>
              <a:ext uri="{FF2B5EF4-FFF2-40B4-BE49-F238E27FC236}">
                <a16:creationId xmlns:a16="http://schemas.microsoft.com/office/drawing/2014/main" id="{E912D407-96D5-44B0-8252-B5432875ED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D6EB3F-9F01-4914-BF54-E612C9FB135B}"/>
              </a:ext>
            </a:extLst>
          </p:cNvPr>
          <p:cNvSpPr>
            <a:spLocks noGrp="1"/>
          </p:cNvSpPr>
          <p:nvPr>
            <p:ph type="sldNum" sz="quarter" idx="12"/>
          </p:nvPr>
        </p:nvSpPr>
        <p:spPr/>
        <p:txBody>
          <a:bodyPr/>
          <a:lstStyle/>
          <a:p>
            <a:fld id="{D07D3393-F5D1-4DB9-B767-6E4A061E535B}" type="slidenum">
              <a:rPr lang="en-US" smtClean="0"/>
              <a:t>‹#›</a:t>
            </a:fld>
            <a:endParaRPr lang="en-US"/>
          </a:p>
        </p:txBody>
      </p:sp>
    </p:spTree>
    <p:extLst>
      <p:ext uri="{BB962C8B-B14F-4D97-AF65-F5344CB8AC3E}">
        <p14:creationId xmlns:p14="http://schemas.microsoft.com/office/powerpoint/2010/main" val="1794971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2B900C-C2A4-4BE0-8E3C-AE0A91D862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0AB7CA6-F79D-4EB3-928E-1059BDC6E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C2823A-592B-449C-BF84-8CE25480D5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A2C4E5-308D-4280-8382-8B615F39C96B}" type="datetimeFigureOut">
              <a:rPr lang="en-US" smtClean="0"/>
              <a:t>5/21/2020</a:t>
            </a:fld>
            <a:endParaRPr lang="en-US"/>
          </a:p>
        </p:txBody>
      </p:sp>
      <p:sp>
        <p:nvSpPr>
          <p:cNvPr id="5" name="Footer Placeholder 4">
            <a:extLst>
              <a:ext uri="{FF2B5EF4-FFF2-40B4-BE49-F238E27FC236}">
                <a16:creationId xmlns:a16="http://schemas.microsoft.com/office/drawing/2014/main" id="{74DD1A47-CFC2-4FC1-B4F8-24D049368E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8568328-0105-4EEA-BA55-70DC7487A5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7D3393-F5D1-4DB9-B767-6E4A061E535B}" type="slidenum">
              <a:rPr lang="en-US" smtClean="0"/>
              <a:t>‹#›</a:t>
            </a:fld>
            <a:endParaRPr lang="en-US"/>
          </a:p>
        </p:txBody>
      </p:sp>
    </p:spTree>
    <p:extLst>
      <p:ext uri="{BB962C8B-B14F-4D97-AF65-F5344CB8AC3E}">
        <p14:creationId xmlns:p14="http://schemas.microsoft.com/office/powerpoint/2010/main" val="24565480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logo&#10;&#10;Description automatically generated">
            <a:extLst>
              <a:ext uri="{FF2B5EF4-FFF2-40B4-BE49-F238E27FC236}">
                <a16:creationId xmlns:a16="http://schemas.microsoft.com/office/drawing/2014/main" id="{BDD43EE8-4A23-4C41-9CFE-08D0DA8FA2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ECA52776-86D6-4D29-BFA4-0AEEEAEE91D9}"/>
              </a:ext>
            </a:extLst>
          </p:cNvPr>
          <p:cNvSpPr>
            <a:spLocks noGrp="1"/>
          </p:cNvSpPr>
          <p:nvPr>
            <p:ph type="ctrTitle"/>
          </p:nvPr>
        </p:nvSpPr>
        <p:spPr>
          <a:xfrm>
            <a:off x="1442720" y="2001838"/>
            <a:ext cx="9144000" cy="2387600"/>
          </a:xfrm>
        </p:spPr>
        <p:txBody>
          <a:bodyPr>
            <a:normAutofit/>
          </a:bodyPr>
          <a:lstStyle/>
          <a:p>
            <a:r>
              <a:rPr lang="en-US" sz="7200" b="1" dirty="0"/>
              <a:t>UNICEF Data Bundles </a:t>
            </a:r>
            <a:br>
              <a:rPr lang="en-US" sz="7200" b="1" dirty="0"/>
            </a:br>
            <a:r>
              <a:rPr lang="en-US" sz="7200" b="1" dirty="0"/>
              <a:t>Support </a:t>
            </a:r>
          </a:p>
        </p:txBody>
      </p:sp>
      <p:sp>
        <p:nvSpPr>
          <p:cNvPr id="3" name="Subtitle 2">
            <a:extLst>
              <a:ext uri="{FF2B5EF4-FFF2-40B4-BE49-F238E27FC236}">
                <a16:creationId xmlns:a16="http://schemas.microsoft.com/office/drawing/2014/main" id="{21D7FC99-CE3A-482B-A092-4E5368237F25}"/>
              </a:ext>
            </a:extLst>
          </p:cNvPr>
          <p:cNvSpPr>
            <a:spLocks noGrp="1"/>
          </p:cNvSpPr>
          <p:nvPr>
            <p:ph type="subTitle" idx="1"/>
          </p:nvPr>
        </p:nvSpPr>
        <p:spPr/>
        <p:txBody>
          <a:bodyPr>
            <a:normAutofit/>
          </a:bodyPr>
          <a:lstStyle/>
          <a:p>
            <a:endParaRPr lang="en-US" dirty="0"/>
          </a:p>
          <a:p>
            <a:endParaRPr lang="en-US" dirty="0"/>
          </a:p>
          <a:p>
            <a:r>
              <a:rPr lang="en-US" dirty="0"/>
              <a:t>21 May 2020</a:t>
            </a:r>
          </a:p>
        </p:txBody>
      </p:sp>
    </p:spTree>
    <p:extLst>
      <p:ext uri="{BB962C8B-B14F-4D97-AF65-F5344CB8AC3E}">
        <p14:creationId xmlns:p14="http://schemas.microsoft.com/office/powerpoint/2010/main" val="4275968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A close up of a logo&#10;&#10;Description automatically generated">
            <a:extLst>
              <a:ext uri="{FF2B5EF4-FFF2-40B4-BE49-F238E27FC236}">
                <a16:creationId xmlns:a16="http://schemas.microsoft.com/office/drawing/2014/main" id="{23A64B08-29F0-44C8-805F-C54646418A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a:extLst>
              <a:ext uri="{FF2B5EF4-FFF2-40B4-BE49-F238E27FC236}">
                <a16:creationId xmlns:a16="http://schemas.microsoft.com/office/drawing/2014/main" id="{535F62A1-6840-41C2-A78A-935AB1151103}"/>
              </a:ext>
            </a:extLst>
          </p:cNvPr>
          <p:cNvSpPr>
            <a:spLocks noGrp="1"/>
          </p:cNvSpPr>
          <p:nvPr>
            <p:ph idx="1"/>
          </p:nvPr>
        </p:nvSpPr>
        <p:spPr>
          <a:xfrm>
            <a:off x="838200" y="1825625"/>
            <a:ext cx="10676138" cy="4667250"/>
          </a:xfrm>
        </p:spPr>
        <p:txBody>
          <a:bodyPr/>
          <a:lstStyle/>
          <a:p>
            <a:pPr marL="0" indent="0">
              <a:buNone/>
            </a:pPr>
            <a:endParaRPr lang="en-US" dirty="0"/>
          </a:p>
          <a:p>
            <a:endParaRPr lang="en-US" dirty="0"/>
          </a:p>
          <a:p>
            <a:endParaRPr lang="en-US" dirty="0"/>
          </a:p>
        </p:txBody>
      </p:sp>
      <p:sp>
        <p:nvSpPr>
          <p:cNvPr id="10" name="Rectangle: Rounded Corners 9">
            <a:extLst>
              <a:ext uri="{FF2B5EF4-FFF2-40B4-BE49-F238E27FC236}">
                <a16:creationId xmlns:a16="http://schemas.microsoft.com/office/drawing/2014/main" id="{19AC3494-9F21-4D7B-BD69-15814407BADE}"/>
              </a:ext>
            </a:extLst>
          </p:cNvPr>
          <p:cNvSpPr/>
          <p:nvPr/>
        </p:nvSpPr>
        <p:spPr>
          <a:xfrm>
            <a:off x="147962" y="365125"/>
            <a:ext cx="10144118" cy="577103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endParaRPr lang="en-US" dirty="0"/>
          </a:p>
          <a:p>
            <a:endParaRPr lang="en-US" dirty="0"/>
          </a:p>
          <a:p>
            <a:pPr marL="285750" indent="-285750">
              <a:buFont typeface="Arial" panose="020B0604020202020204" pitchFamily="34" charset="0"/>
              <a:buChar char="•"/>
            </a:pPr>
            <a:r>
              <a:rPr lang="en-US" dirty="0"/>
              <a:t>Based on increased demand for additional data bundles to support the most vulnerable in accessing online platforms learning in accessing the different platforms, online class rooms, video conferencing with teachers, and sharing school materials( videos and photos) through </a:t>
            </a:r>
            <a:r>
              <a:rPr lang="en-US" dirty="0" err="1"/>
              <a:t>whatsapp</a:t>
            </a:r>
            <a:r>
              <a:rPr lang="en-US" dirty="0"/>
              <a:t>, UNICEF initiated discussions with the three phones companies (Zain, </a:t>
            </a:r>
            <a:r>
              <a:rPr lang="en-US" dirty="0" err="1"/>
              <a:t>Umniah</a:t>
            </a:r>
            <a:r>
              <a:rPr lang="en-US" dirty="0"/>
              <a:t> and Orange).</a:t>
            </a:r>
          </a:p>
          <a:p>
            <a:endParaRPr lang="en-US" dirty="0"/>
          </a:p>
          <a:p>
            <a:pPr marL="285750" indent="-285750">
              <a:buFont typeface="Arial" panose="020B0604020202020204" pitchFamily="34" charset="0"/>
              <a:buChar char="•"/>
            </a:pPr>
            <a:r>
              <a:rPr lang="en-US" dirty="0"/>
              <a:t>The three phone companies provided us with excellent internet packages for </a:t>
            </a:r>
            <a:r>
              <a:rPr lang="en-US" b="1" dirty="0"/>
              <a:t>active lines only </a:t>
            </a:r>
            <a:r>
              <a:rPr lang="en-US" dirty="0"/>
              <a:t>as detailed below. </a:t>
            </a:r>
          </a:p>
          <a:p>
            <a:endParaRPr lang="en-US" dirty="0"/>
          </a:p>
          <a:p>
            <a:pPr marL="285750" indent="-285750">
              <a:buFont typeface="Arial" panose="020B0604020202020204" pitchFamily="34" charset="0"/>
              <a:buChar char="•"/>
            </a:pPr>
            <a:r>
              <a:rPr lang="en-US" dirty="0"/>
              <a:t>The packages are valid for one month starting from the date of adding the service . </a:t>
            </a:r>
          </a:p>
          <a:p>
            <a:pPr marL="285750" indent="-285750">
              <a:buFont typeface="Arial" panose="020B0604020202020204" pitchFamily="34" charset="0"/>
              <a:buChar char="•"/>
            </a:pPr>
            <a:endParaRPr lang="en-US" dirty="0"/>
          </a:p>
          <a:p>
            <a:pPr marL="800100" lvl="1" indent="-342900">
              <a:buFont typeface="+mj-lt"/>
              <a:buAutoNum type="arabicPeriod"/>
            </a:pPr>
            <a:r>
              <a:rPr lang="en-US" dirty="0"/>
              <a:t>10GBs  sufficient for most of online learnings, data collection and  What’s App usage</a:t>
            </a:r>
          </a:p>
          <a:p>
            <a:pPr marL="800100" lvl="1" indent="-342900">
              <a:buFont typeface="+mj-lt"/>
              <a:buAutoNum type="arabicPeriod"/>
            </a:pPr>
            <a:r>
              <a:rPr lang="en-US" dirty="0"/>
              <a:t>20 GBs </a:t>
            </a:r>
          </a:p>
          <a:p>
            <a:pPr marL="800100" lvl="1" indent="-342900">
              <a:buFont typeface="+mj-lt"/>
              <a:buAutoNum type="arabicPeriod"/>
            </a:pPr>
            <a:r>
              <a:rPr lang="en-US" dirty="0"/>
              <a:t>30 GBs </a:t>
            </a:r>
          </a:p>
          <a:p>
            <a:pPr marL="800100" lvl="1" indent="-342900">
              <a:buFont typeface="+mj-lt"/>
              <a:buAutoNum type="arabicPeriod"/>
            </a:pPr>
            <a:r>
              <a:rPr lang="en-US" dirty="0"/>
              <a:t>50 GB </a:t>
            </a:r>
          </a:p>
          <a:p>
            <a:pPr marL="800100" lvl="1" indent="-342900">
              <a:buFont typeface="+mj-lt"/>
              <a:buAutoNum type="arabicPeriod"/>
            </a:pPr>
            <a:r>
              <a:rPr lang="en-US" dirty="0"/>
              <a:t>75 GB</a:t>
            </a:r>
          </a:p>
          <a:p>
            <a:pPr marL="800100" lvl="1" indent="-342900">
              <a:buFont typeface="+mj-lt"/>
              <a:buAutoNum type="arabicPeriod"/>
            </a:pPr>
            <a:r>
              <a:rPr lang="en-US" dirty="0"/>
              <a:t>100 GB </a:t>
            </a:r>
            <a:br>
              <a:rPr lang="en-US" dirty="0"/>
            </a:br>
            <a:endParaRPr lang="en-US" dirty="0"/>
          </a:p>
          <a:p>
            <a:pPr marL="742950" lvl="1" indent="-285750">
              <a:buFont typeface="Arial" panose="020B0604020202020204" pitchFamily="34" charset="0"/>
              <a:buChar char="•"/>
            </a:pPr>
            <a:endParaRPr lang="en-US" dirty="0"/>
          </a:p>
          <a:p>
            <a:r>
              <a:rPr lang="en-US" dirty="0"/>
              <a:t>	</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540460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2B05BBC1-F2F8-436D-9DCB-EA401D47E0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65" y="0"/>
            <a:ext cx="12548909" cy="6858000"/>
          </a:xfrm>
          <a:prstGeom prst="rect">
            <a:avLst/>
          </a:prstGeom>
        </p:spPr>
      </p:pic>
      <p:sp>
        <p:nvSpPr>
          <p:cNvPr id="2" name="Title 1">
            <a:extLst>
              <a:ext uri="{FF2B5EF4-FFF2-40B4-BE49-F238E27FC236}">
                <a16:creationId xmlns:a16="http://schemas.microsoft.com/office/drawing/2014/main" id="{A2AFF2B9-B495-4212-9067-B6B082E96F14}"/>
              </a:ext>
            </a:extLst>
          </p:cNvPr>
          <p:cNvSpPr>
            <a:spLocks noGrp="1"/>
          </p:cNvSpPr>
          <p:nvPr>
            <p:ph type="title"/>
          </p:nvPr>
        </p:nvSpPr>
        <p:spPr>
          <a:xfrm>
            <a:off x="323295" y="223716"/>
            <a:ext cx="10515600" cy="1325563"/>
          </a:xfrm>
        </p:spPr>
        <p:txBody>
          <a:bodyPr>
            <a:normAutofit/>
          </a:bodyPr>
          <a:lstStyle/>
          <a:p>
            <a:r>
              <a:rPr lang="en-US" b="1" dirty="0"/>
              <a:t>Data Collection and Verification Process </a:t>
            </a:r>
          </a:p>
        </p:txBody>
      </p:sp>
      <p:pic>
        <p:nvPicPr>
          <p:cNvPr id="18" name="Content Placeholder 17">
            <a:extLst>
              <a:ext uri="{FF2B5EF4-FFF2-40B4-BE49-F238E27FC236}">
                <a16:creationId xmlns:a16="http://schemas.microsoft.com/office/drawing/2014/main" id="{35BFC0CB-AD52-40D2-9026-76AB1F3F4069}"/>
              </a:ext>
            </a:extLst>
          </p:cNvPr>
          <p:cNvPicPr>
            <a:picLocks noGrp="1" noChangeAspect="1"/>
          </p:cNvPicPr>
          <p:nvPr>
            <p:ph idx="1"/>
          </p:nvPr>
        </p:nvPicPr>
        <p:blipFill>
          <a:blip r:embed="rId3"/>
          <a:stretch>
            <a:fillRect/>
          </a:stretch>
        </p:blipFill>
        <p:spPr>
          <a:xfrm>
            <a:off x="5427896" y="3714086"/>
            <a:ext cx="469433" cy="476914"/>
          </a:xfrm>
          <a:prstGeom prst="rect">
            <a:avLst/>
          </a:prstGeom>
        </p:spPr>
      </p:pic>
      <p:sp>
        <p:nvSpPr>
          <p:cNvPr id="5" name="Rectangle 4">
            <a:extLst>
              <a:ext uri="{FF2B5EF4-FFF2-40B4-BE49-F238E27FC236}">
                <a16:creationId xmlns:a16="http://schemas.microsoft.com/office/drawing/2014/main" id="{FEE93238-B91A-46CE-AF69-4DFC9C323552}"/>
              </a:ext>
            </a:extLst>
          </p:cNvPr>
          <p:cNvSpPr/>
          <p:nvPr/>
        </p:nvSpPr>
        <p:spPr>
          <a:xfrm>
            <a:off x="323295" y="1492629"/>
            <a:ext cx="3667680" cy="11075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Camps </a:t>
            </a:r>
          </a:p>
          <a:p>
            <a:pPr algn="ctr"/>
            <a:r>
              <a:rPr lang="en-US" dirty="0"/>
              <a:t>Formal Education and Catch-Up </a:t>
            </a:r>
          </a:p>
        </p:txBody>
      </p:sp>
      <p:sp>
        <p:nvSpPr>
          <p:cNvPr id="6" name="Rectangle 5">
            <a:extLst>
              <a:ext uri="{FF2B5EF4-FFF2-40B4-BE49-F238E27FC236}">
                <a16:creationId xmlns:a16="http://schemas.microsoft.com/office/drawing/2014/main" id="{BE23E36F-AA28-4974-B8A7-B86942A5521F}"/>
              </a:ext>
            </a:extLst>
          </p:cNvPr>
          <p:cNvSpPr/>
          <p:nvPr/>
        </p:nvSpPr>
        <p:spPr>
          <a:xfrm rot="10800000" flipV="1">
            <a:off x="4360332" y="5559268"/>
            <a:ext cx="2876550" cy="1046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Data bundles provided by partners through UNICEF  signed agreements</a:t>
            </a:r>
          </a:p>
        </p:txBody>
      </p:sp>
      <p:sp>
        <p:nvSpPr>
          <p:cNvPr id="9" name="Rectangle 8">
            <a:extLst>
              <a:ext uri="{FF2B5EF4-FFF2-40B4-BE49-F238E27FC236}">
                <a16:creationId xmlns:a16="http://schemas.microsoft.com/office/drawing/2014/main" id="{7840E1CC-FBE7-4057-A7B0-EDE380F7E2EB}"/>
              </a:ext>
            </a:extLst>
          </p:cNvPr>
          <p:cNvSpPr/>
          <p:nvPr/>
        </p:nvSpPr>
        <p:spPr>
          <a:xfrm>
            <a:off x="323295" y="2742285"/>
            <a:ext cx="366768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Lists of students and teachers collected from </a:t>
            </a:r>
            <a:r>
              <a:rPr lang="en-US" dirty="0" err="1"/>
              <a:t>DoEs</a:t>
            </a:r>
            <a:endParaRPr lang="en-US" dirty="0"/>
          </a:p>
        </p:txBody>
      </p:sp>
      <p:sp>
        <p:nvSpPr>
          <p:cNvPr id="10" name="Rectangle 9">
            <a:extLst>
              <a:ext uri="{FF2B5EF4-FFF2-40B4-BE49-F238E27FC236}">
                <a16:creationId xmlns:a16="http://schemas.microsoft.com/office/drawing/2014/main" id="{0FE6ED3C-480F-403F-BA9D-D7499161210B}"/>
              </a:ext>
            </a:extLst>
          </p:cNvPr>
          <p:cNvSpPr/>
          <p:nvPr/>
        </p:nvSpPr>
        <p:spPr>
          <a:xfrm>
            <a:off x="323295" y="4179201"/>
            <a:ext cx="3667679" cy="8455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Lists verified and disaggregated by UNICEF camps team  </a:t>
            </a:r>
          </a:p>
        </p:txBody>
      </p:sp>
      <p:sp>
        <p:nvSpPr>
          <p:cNvPr id="12" name="Rectangle 11">
            <a:extLst>
              <a:ext uri="{FF2B5EF4-FFF2-40B4-BE49-F238E27FC236}">
                <a16:creationId xmlns:a16="http://schemas.microsoft.com/office/drawing/2014/main" id="{EFC8B36F-58BC-4507-8A8E-CCA7A2FFFF54}"/>
              </a:ext>
            </a:extLst>
          </p:cNvPr>
          <p:cNvSpPr/>
          <p:nvPr/>
        </p:nvSpPr>
        <p:spPr>
          <a:xfrm>
            <a:off x="4195484" y="1508947"/>
            <a:ext cx="3219451" cy="11075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Camps &amp; HC </a:t>
            </a:r>
          </a:p>
          <a:p>
            <a:pPr algn="ctr"/>
            <a:r>
              <a:rPr lang="en-US" dirty="0"/>
              <a:t>Drop Out</a:t>
            </a:r>
          </a:p>
        </p:txBody>
      </p:sp>
      <p:sp>
        <p:nvSpPr>
          <p:cNvPr id="14" name="Arrow: Down 13">
            <a:extLst>
              <a:ext uri="{FF2B5EF4-FFF2-40B4-BE49-F238E27FC236}">
                <a16:creationId xmlns:a16="http://schemas.microsoft.com/office/drawing/2014/main" id="{C5A4EEB9-19DF-4C1D-9E51-0E93B2ADD396}"/>
              </a:ext>
            </a:extLst>
          </p:cNvPr>
          <p:cNvSpPr/>
          <p:nvPr/>
        </p:nvSpPr>
        <p:spPr>
          <a:xfrm>
            <a:off x="1805559" y="3748122"/>
            <a:ext cx="432816" cy="4166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B438F685-F2B1-41EF-90F6-ECD09F83E19F}"/>
              </a:ext>
            </a:extLst>
          </p:cNvPr>
          <p:cNvSpPr/>
          <p:nvPr/>
        </p:nvSpPr>
        <p:spPr>
          <a:xfrm>
            <a:off x="4219574" y="2742285"/>
            <a:ext cx="3219449"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Lists of students and teachers collected by partners </a:t>
            </a:r>
          </a:p>
        </p:txBody>
      </p:sp>
      <p:sp>
        <p:nvSpPr>
          <p:cNvPr id="19" name="Rectangle 18">
            <a:extLst>
              <a:ext uri="{FF2B5EF4-FFF2-40B4-BE49-F238E27FC236}">
                <a16:creationId xmlns:a16="http://schemas.microsoft.com/office/drawing/2014/main" id="{872EFBB5-1784-4C2D-90A2-0407C873F597}"/>
              </a:ext>
            </a:extLst>
          </p:cNvPr>
          <p:cNvSpPr/>
          <p:nvPr/>
        </p:nvSpPr>
        <p:spPr>
          <a:xfrm>
            <a:off x="7619444" y="1492629"/>
            <a:ext cx="3107253" cy="11075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HC </a:t>
            </a:r>
          </a:p>
          <a:p>
            <a:pPr algn="ctr"/>
            <a:r>
              <a:rPr lang="en-US" dirty="0"/>
              <a:t> Catch-Up  </a:t>
            </a:r>
          </a:p>
        </p:txBody>
      </p:sp>
      <p:sp>
        <p:nvSpPr>
          <p:cNvPr id="20" name="Rectangle 19">
            <a:extLst>
              <a:ext uri="{FF2B5EF4-FFF2-40B4-BE49-F238E27FC236}">
                <a16:creationId xmlns:a16="http://schemas.microsoft.com/office/drawing/2014/main" id="{0946BA00-876A-416F-AD25-6FF0B6F31B80}"/>
              </a:ext>
            </a:extLst>
          </p:cNvPr>
          <p:cNvSpPr/>
          <p:nvPr/>
        </p:nvSpPr>
        <p:spPr>
          <a:xfrm>
            <a:off x="7667622" y="2742285"/>
            <a:ext cx="3059075"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Lists of students, teachers coordinators collected by MoE</a:t>
            </a:r>
          </a:p>
        </p:txBody>
      </p:sp>
      <p:pic>
        <p:nvPicPr>
          <p:cNvPr id="21" name="Content Placeholder 17">
            <a:extLst>
              <a:ext uri="{FF2B5EF4-FFF2-40B4-BE49-F238E27FC236}">
                <a16:creationId xmlns:a16="http://schemas.microsoft.com/office/drawing/2014/main" id="{B0D33AA9-B1DF-475D-A771-E59F368BB4BC}"/>
              </a:ext>
            </a:extLst>
          </p:cNvPr>
          <p:cNvPicPr>
            <a:picLocks noChangeAspect="1"/>
          </p:cNvPicPr>
          <p:nvPr/>
        </p:nvPicPr>
        <p:blipFill>
          <a:blip r:embed="rId3"/>
          <a:stretch>
            <a:fillRect/>
          </a:stretch>
        </p:blipFill>
        <p:spPr>
          <a:xfrm>
            <a:off x="8994452" y="3702889"/>
            <a:ext cx="469433" cy="461871"/>
          </a:xfrm>
          <a:prstGeom prst="rect">
            <a:avLst/>
          </a:prstGeom>
        </p:spPr>
      </p:pic>
      <p:sp>
        <p:nvSpPr>
          <p:cNvPr id="22" name="Rectangle 21">
            <a:extLst>
              <a:ext uri="{FF2B5EF4-FFF2-40B4-BE49-F238E27FC236}">
                <a16:creationId xmlns:a16="http://schemas.microsoft.com/office/drawing/2014/main" id="{97542DC1-589B-4D08-A37F-E16AC5B7B1B2}"/>
              </a:ext>
            </a:extLst>
          </p:cNvPr>
          <p:cNvSpPr/>
          <p:nvPr/>
        </p:nvSpPr>
        <p:spPr>
          <a:xfrm rot="10800000" flipV="1">
            <a:off x="7667621" y="4180847"/>
            <a:ext cx="3059075" cy="9127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Lists verified and disaggregated by Youth volunteers </a:t>
            </a:r>
          </a:p>
        </p:txBody>
      </p:sp>
      <p:sp>
        <p:nvSpPr>
          <p:cNvPr id="26" name="Arrow: Down 25">
            <a:extLst>
              <a:ext uri="{FF2B5EF4-FFF2-40B4-BE49-F238E27FC236}">
                <a16:creationId xmlns:a16="http://schemas.microsoft.com/office/drawing/2014/main" id="{4A2B51FF-E58F-4983-9F93-7058B4D9954F}"/>
              </a:ext>
            </a:extLst>
          </p:cNvPr>
          <p:cNvSpPr/>
          <p:nvPr/>
        </p:nvSpPr>
        <p:spPr>
          <a:xfrm>
            <a:off x="1787185" y="5090753"/>
            <a:ext cx="432816" cy="43277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26">
            <a:extLst>
              <a:ext uri="{FF2B5EF4-FFF2-40B4-BE49-F238E27FC236}">
                <a16:creationId xmlns:a16="http://schemas.microsoft.com/office/drawing/2014/main" id="{B50F057E-00CE-4521-9482-32CFC6828E59}"/>
              </a:ext>
            </a:extLst>
          </p:cNvPr>
          <p:cNvPicPr>
            <a:picLocks noChangeAspect="1"/>
          </p:cNvPicPr>
          <p:nvPr/>
        </p:nvPicPr>
        <p:blipFill>
          <a:blip r:embed="rId4"/>
          <a:stretch>
            <a:fillRect/>
          </a:stretch>
        </p:blipFill>
        <p:spPr>
          <a:xfrm>
            <a:off x="5445506" y="5090753"/>
            <a:ext cx="469433" cy="479149"/>
          </a:xfrm>
          <a:prstGeom prst="rect">
            <a:avLst/>
          </a:prstGeom>
        </p:spPr>
      </p:pic>
      <p:pic>
        <p:nvPicPr>
          <p:cNvPr id="29" name="Picture 28">
            <a:extLst>
              <a:ext uri="{FF2B5EF4-FFF2-40B4-BE49-F238E27FC236}">
                <a16:creationId xmlns:a16="http://schemas.microsoft.com/office/drawing/2014/main" id="{030E127B-922B-413E-A559-C3A6D7AEB975}"/>
              </a:ext>
            </a:extLst>
          </p:cNvPr>
          <p:cNvPicPr>
            <a:picLocks noChangeAspect="1"/>
          </p:cNvPicPr>
          <p:nvPr/>
        </p:nvPicPr>
        <p:blipFill>
          <a:blip r:embed="rId5"/>
          <a:stretch>
            <a:fillRect/>
          </a:stretch>
        </p:blipFill>
        <p:spPr>
          <a:xfrm>
            <a:off x="8864896" y="5181820"/>
            <a:ext cx="469433" cy="479149"/>
          </a:xfrm>
          <a:prstGeom prst="rect">
            <a:avLst/>
          </a:prstGeom>
        </p:spPr>
      </p:pic>
      <p:sp>
        <p:nvSpPr>
          <p:cNvPr id="32" name="Rectangle 31">
            <a:extLst>
              <a:ext uri="{FF2B5EF4-FFF2-40B4-BE49-F238E27FC236}">
                <a16:creationId xmlns:a16="http://schemas.microsoft.com/office/drawing/2014/main" id="{76BC4114-A1C3-409A-AFBC-C7A77F220D05}"/>
              </a:ext>
            </a:extLst>
          </p:cNvPr>
          <p:cNvSpPr/>
          <p:nvPr/>
        </p:nvSpPr>
        <p:spPr>
          <a:xfrm rot="10800000" flipV="1">
            <a:off x="7731641" y="5651787"/>
            <a:ext cx="2995056" cy="9127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Lists submitted  to phone companies  through IT section </a:t>
            </a:r>
          </a:p>
        </p:txBody>
      </p:sp>
      <p:sp>
        <p:nvSpPr>
          <p:cNvPr id="33" name="Rectangle 32">
            <a:extLst>
              <a:ext uri="{FF2B5EF4-FFF2-40B4-BE49-F238E27FC236}">
                <a16:creationId xmlns:a16="http://schemas.microsoft.com/office/drawing/2014/main" id="{5FAD82E1-E14B-4F67-BF32-4887F85E0F93}"/>
              </a:ext>
            </a:extLst>
          </p:cNvPr>
          <p:cNvSpPr/>
          <p:nvPr/>
        </p:nvSpPr>
        <p:spPr>
          <a:xfrm>
            <a:off x="4195484" y="4207087"/>
            <a:ext cx="3243539" cy="8455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Lists verified and disaggregated by UNICEF partners</a:t>
            </a:r>
          </a:p>
        </p:txBody>
      </p:sp>
      <p:sp>
        <p:nvSpPr>
          <p:cNvPr id="34" name="Rectangle 33">
            <a:extLst>
              <a:ext uri="{FF2B5EF4-FFF2-40B4-BE49-F238E27FC236}">
                <a16:creationId xmlns:a16="http://schemas.microsoft.com/office/drawing/2014/main" id="{4F8C6BEF-701D-404A-8299-1C1917943F58}"/>
              </a:ext>
            </a:extLst>
          </p:cNvPr>
          <p:cNvSpPr/>
          <p:nvPr/>
        </p:nvSpPr>
        <p:spPr>
          <a:xfrm>
            <a:off x="300054" y="5598748"/>
            <a:ext cx="3658715" cy="8455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Lists submitted  to phone companies  through IT section </a:t>
            </a:r>
          </a:p>
        </p:txBody>
      </p:sp>
    </p:spTree>
    <p:extLst>
      <p:ext uri="{BB962C8B-B14F-4D97-AF65-F5344CB8AC3E}">
        <p14:creationId xmlns:p14="http://schemas.microsoft.com/office/powerpoint/2010/main" val="4053289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logo&#10;&#10;Description automatically generated">
            <a:extLst>
              <a:ext uri="{FF2B5EF4-FFF2-40B4-BE49-F238E27FC236}">
                <a16:creationId xmlns:a16="http://schemas.microsoft.com/office/drawing/2014/main" id="{AA9F6A30-6E1B-49A6-B02D-3B031FDB0C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20" y="-18255"/>
            <a:ext cx="12192000" cy="6858000"/>
          </a:xfrm>
          <a:prstGeom prst="rect">
            <a:avLst/>
          </a:prstGeom>
        </p:spPr>
      </p:pic>
      <p:sp>
        <p:nvSpPr>
          <p:cNvPr id="2" name="Title 1">
            <a:extLst>
              <a:ext uri="{FF2B5EF4-FFF2-40B4-BE49-F238E27FC236}">
                <a16:creationId xmlns:a16="http://schemas.microsoft.com/office/drawing/2014/main" id="{0091BCE4-EAEA-45F0-B3EE-3EB883659276}"/>
              </a:ext>
            </a:extLst>
          </p:cNvPr>
          <p:cNvSpPr>
            <a:spLocks noGrp="1"/>
          </p:cNvSpPr>
          <p:nvPr>
            <p:ph type="title"/>
          </p:nvPr>
        </p:nvSpPr>
        <p:spPr>
          <a:xfrm>
            <a:off x="294640" y="18255"/>
            <a:ext cx="10119360" cy="1807370"/>
          </a:xfrm>
        </p:spPr>
        <p:txBody>
          <a:bodyPr/>
          <a:lstStyle/>
          <a:p>
            <a:r>
              <a:rPr lang="en-US" b="1" dirty="0"/>
              <a:t>Messages for data verification</a:t>
            </a:r>
            <a:br>
              <a:rPr lang="en-US" b="1" dirty="0"/>
            </a:br>
            <a:r>
              <a:rPr lang="en-US" b="1" dirty="0"/>
              <a:t>Camps – Formal Education and Catch Up </a:t>
            </a:r>
          </a:p>
        </p:txBody>
      </p:sp>
      <p:sp>
        <p:nvSpPr>
          <p:cNvPr id="3" name="Content Placeholder 2">
            <a:extLst>
              <a:ext uri="{FF2B5EF4-FFF2-40B4-BE49-F238E27FC236}">
                <a16:creationId xmlns:a16="http://schemas.microsoft.com/office/drawing/2014/main" id="{A7774D4E-1965-47AD-82F7-78220F350532}"/>
              </a:ext>
            </a:extLst>
          </p:cNvPr>
          <p:cNvSpPr>
            <a:spLocks noGrp="1"/>
          </p:cNvSpPr>
          <p:nvPr>
            <p:ph idx="1"/>
          </p:nvPr>
        </p:nvSpPr>
        <p:spPr/>
        <p:txBody>
          <a:bodyPr>
            <a:normAutofit fontScale="62500" lnSpcReduction="20000"/>
          </a:bodyPr>
          <a:lstStyle/>
          <a:p>
            <a:pPr marL="0" indent="0" algn="r" rtl="1">
              <a:buNone/>
            </a:pPr>
            <a:r>
              <a:rPr lang="ar-SA" dirty="0"/>
              <a:t>السلام عليكم</a:t>
            </a:r>
            <a:r>
              <a:rPr lang="ar-JO" dirty="0"/>
              <a:t>،</a:t>
            </a:r>
            <a:endParaRPr lang="en-US" dirty="0"/>
          </a:p>
          <a:p>
            <a:pPr marL="0" indent="0" algn="r" rtl="1">
              <a:buNone/>
            </a:pPr>
            <a:r>
              <a:rPr lang="en-US" dirty="0"/>
              <a:t> </a:t>
            </a:r>
          </a:p>
          <a:p>
            <a:pPr marL="0" indent="0" algn="r" rtl="1">
              <a:buNone/>
            </a:pPr>
            <a:r>
              <a:rPr lang="en-US" dirty="0"/>
              <a:t> </a:t>
            </a:r>
            <a:r>
              <a:rPr lang="ar-SA" dirty="0"/>
              <a:t>انا</a:t>
            </a:r>
            <a:r>
              <a:rPr lang="ar-JO" dirty="0"/>
              <a:t> </a:t>
            </a:r>
            <a:r>
              <a:rPr lang="en-US" dirty="0"/>
              <a:t> </a:t>
            </a:r>
            <a:r>
              <a:rPr lang="ar-JO" dirty="0"/>
              <a:t>"</a:t>
            </a:r>
            <a:r>
              <a:rPr lang="ar-SA" dirty="0"/>
              <a:t>الاسم</a:t>
            </a:r>
            <a:r>
              <a:rPr lang="ar-JO" dirty="0"/>
              <a:t>" أ</a:t>
            </a:r>
            <a:r>
              <a:rPr lang="ar-SA" dirty="0"/>
              <a:t>عمل كمدخل بيانات في مراكز مكاني التابعة لمنظمة يونيسيف في المخيم</a:t>
            </a:r>
            <a:r>
              <a:rPr lang="en-US" dirty="0"/>
              <a:t> </a:t>
            </a:r>
          </a:p>
          <a:p>
            <a:pPr marL="0" indent="0" algn="r" rtl="1">
              <a:buNone/>
            </a:pPr>
            <a:r>
              <a:rPr lang="ar-SA" dirty="0"/>
              <a:t>لدي مجموعة من الاستفسارات للتاكد من اسماء اطفالك المسجلين في المدرسة</a:t>
            </a:r>
            <a:r>
              <a:rPr lang="en-US" dirty="0"/>
              <a:t> "</a:t>
            </a:r>
            <a:r>
              <a:rPr lang="ar-SA" dirty="0"/>
              <a:t>اسم المدرسة</a:t>
            </a:r>
            <a:r>
              <a:rPr lang="en-US" dirty="0"/>
              <a:t>" </a:t>
            </a:r>
            <a:r>
              <a:rPr lang="ar-SA" dirty="0"/>
              <a:t>ومن انك انك ولي امرهم</a:t>
            </a:r>
            <a:r>
              <a:rPr lang="en-US" dirty="0"/>
              <a:t>.</a:t>
            </a:r>
            <a:endParaRPr lang="ar-JO" dirty="0"/>
          </a:p>
          <a:p>
            <a:pPr marL="0" indent="0" algn="r" rtl="1">
              <a:buNone/>
            </a:pPr>
            <a:endParaRPr lang="en-US" dirty="0"/>
          </a:p>
          <a:p>
            <a:pPr marL="0" indent="0" algn="r" rtl="1">
              <a:buNone/>
            </a:pPr>
            <a:r>
              <a:rPr lang="ar-JO" b="1" dirty="0">
                <a:solidFill>
                  <a:srgbClr val="FF0000"/>
                </a:solidFill>
              </a:rPr>
              <a:t>ب</a:t>
            </a:r>
            <a:r>
              <a:rPr lang="ar-SA" b="1" dirty="0">
                <a:solidFill>
                  <a:srgbClr val="FF0000"/>
                </a:solidFill>
              </a:rPr>
              <a:t>عد التاكد</a:t>
            </a:r>
            <a:endParaRPr lang="en-US" b="1" dirty="0">
              <a:solidFill>
                <a:srgbClr val="FF0000"/>
              </a:solidFill>
            </a:endParaRPr>
          </a:p>
          <a:p>
            <a:pPr marL="0" indent="0" algn="r" rtl="1">
              <a:buNone/>
            </a:pPr>
            <a:r>
              <a:rPr lang="en-US" dirty="0"/>
              <a:t> </a:t>
            </a:r>
            <a:r>
              <a:rPr lang="ar-SA" dirty="0"/>
              <a:t>هل تملك هاتف ذكي يمكنك</a:t>
            </a:r>
            <a:r>
              <a:rPr lang="en-US" dirty="0"/>
              <a:t> </a:t>
            </a:r>
            <a:r>
              <a:rPr lang="ar-SA" dirty="0"/>
              <a:t>من تصفح الانترنت او مشاهدة اي فيدوهات</a:t>
            </a:r>
            <a:r>
              <a:rPr lang="en-US" dirty="0"/>
              <a:t>  </a:t>
            </a:r>
            <a:r>
              <a:rPr lang="ar-SA" dirty="0"/>
              <a:t>تعليمية مرسلة اليك مباشرتا</a:t>
            </a:r>
            <a:r>
              <a:rPr lang="en-US" dirty="0"/>
              <a:t>  </a:t>
            </a:r>
            <a:r>
              <a:rPr lang="ar-SA" dirty="0"/>
              <a:t>او من خلال اي منصة تعليمية</a:t>
            </a:r>
            <a:endParaRPr lang="en-US" dirty="0"/>
          </a:p>
          <a:p>
            <a:pPr marL="0" indent="0" algn="r" rtl="1">
              <a:buNone/>
            </a:pPr>
            <a:r>
              <a:rPr lang="en-US" dirty="0"/>
              <a:t> </a:t>
            </a:r>
          </a:p>
          <a:p>
            <a:pPr marL="0" indent="0" algn="r" rtl="1">
              <a:buNone/>
            </a:pPr>
            <a:r>
              <a:rPr lang="ar-SA" b="1" dirty="0">
                <a:solidFill>
                  <a:srgbClr val="FF0000"/>
                </a:solidFill>
              </a:rPr>
              <a:t>اذا نعم</a:t>
            </a:r>
            <a:endParaRPr lang="en-US" b="1" dirty="0">
              <a:solidFill>
                <a:srgbClr val="FF0000"/>
              </a:solidFill>
            </a:endParaRPr>
          </a:p>
          <a:p>
            <a:pPr marL="0" indent="0" algn="r" rtl="1">
              <a:buNone/>
            </a:pPr>
            <a:r>
              <a:rPr lang="en-US" dirty="0"/>
              <a:t>  </a:t>
            </a:r>
            <a:r>
              <a:rPr lang="ar-SA" dirty="0"/>
              <a:t>ارجوا تزودني برقم الهاتف المرفق في هذا الجهاز او الذي يستخدم لتزويدك بالانترنت ليتم تعزيزه بباقة انترنت اضافية تمكنك من مشاهدة منصة درسك التابعة لوزارة التربية والتعليم</a:t>
            </a:r>
            <a:r>
              <a:rPr lang="en-US" dirty="0"/>
              <a:t> </a:t>
            </a:r>
            <a:r>
              <a:rPr lang="ar-SA" dirty="0"/>
              <a:t>بشكل مستمر</a:t>
            </a:r>
            <a:r>
              <a:rPr lang="en-US" dirty="0"/>
              <a:t> </a:t>
            </a:r>
            <a:r>
              <a:rPr lang="ar-SA" dirty="0"/>
              <a:t>دون الزامكم باي</a:t>
            </a:r>
            <a:r>
              <a:rPr lang="en-US" dirty="0"/>
              <a:t> </a:t>
            </a:r>
            <a:r>
              <a:rPr lang="ar-SA" dirty="0"/>
              <a:t>اعباء اضافية ولضمان استمراريتكم في مشاهدة المنصة مع اولادك</a:t>
            </a:r>
            <a:endParaRPr lang="en-US" dirty="0"/>
          </a:p>
          <a:p>
            <a:pPr marL="0" indent="0" algn="r" rtl="1">
              <a:buNone/>
            </a:pPr>
            <a:endParaRPr lang="ar-JO" dirty="0"/>
          </a:p>
          <a:p>
            <a:pPr marL="0" indent="0" algn="r" rtl="1">
              <a:buNone/>
            </a:pPr>
            <a:r>
              <a:rPr lang="ar-SA" dirty="0"/>
              <a:t>وشكرا</a:t>
            </a:r>
            <a:endParaRPr lang="en-US" dirty="0"/>
          </a:p>
        </p:txBody>
      </p:sp>
    </p:spTree>
    <p:extLst>
      <p:ext uri="{BB962C8B-B14F-4D97-AF65-F5344CB8AC3E}">
        <p14:creationId xmlns:p14="http://schemas.microsoft.com/office/powerpoint/2010/main" val="2160045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logo&#10;&#10;Description automatically generated">
            <a:extLst>
              <a:ext uri="{FF2B5EF4-FFF2-40B4-BE49-F238E27FC236}">
                <a16:creationId xmlns:a16="http://schemas.microsoft.com/office/drawing/2014/main" id="{AA9F6A30-6E1B-49A6-B02D-3B031FDB0C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280" y="0"/>
            <a:ext cx="12192000" cy="6858000"/>
          </a:xfrm>
          <a:prstGeom prst="rect">
            <a:avLst/>
          </a:prstGeom>
        </p:spPr>
      </p:pic>
      <p:sp>
        <p:nvSpPr>
          <p:cNvPr id="2" name="Title 1">
            <a:extLst>
              <a:ext uri="{FF2B5EF4-FFF2-40B4-BE49-F238E27FC236}">
                <a16:creationId xmlns:a16="http://schemas.microsoft.com/office/drawing/2014/main" id="{0091BCE4-EAEA-45F0-B3EE-3EB883659276}"/>
              </a:ext>
            </a:extLst>
          </p:cNvPr>
          <p:cNvSpPr>
            <a:spLocks noGrp="1"/>
          </p:cNvSpPr>
          <p:nvPr>
            <p:ph type="title"/>
          </p:nvPr>
        </p:nvSpPr>
        <p:spPr/>
        <p:txBody>
          <a:bodyPr/>
          <a:lstStyle/>
          <a:p>
            <a:r>
              <a:rPr lang="en-US" b="1" dirty="0"/>
              <a:t>Messages for data verification </a:t>
            </a:r>
            <a:br>
              <a:rPr lang="en-US" b="1" dirty="0"/>
            </a:br>
            <a:r>
              <a:rPr lang="en-US" b="1" dirty="0"/>
              <a:t>HC – Catch Up </a:t>
            </a:r>
          </a:p>
        </p:txBody>
      </p:sp>
      <p:sp>
        <p:nvSpPr>
          <p:cNvPr id="3" name="Content Placeholder 2">
            <a:extLst>
              <a:ext uri="{FF2B5EF4-FFF2-40B4-BE49-F238E27FC236}">
                <a16:creationId xmlns:a16="http://schemas.microsoft.com/office/drawing/2014/main" id="{A7774D4E-1965-47AD-82F7-78220F350532}"/>
              </a:ext>
            </a:extLst>
          </p:cNvPr>
          <p:cNvSpPr>
            <a:spLocks noGrp="1"/>
          </p:cNvSpPr>
          <p:nvPr>
            <p:ph idx="1"/>
          </p:nvPr>
        </p:nvSpPr>
        <p:spPr>
          <a:xfrm>
            <a:off x="838200" y="1493520"/>
            <a:ext cx="9779000" cy="4999355"/>
          </a:xfrm>
        </p:spPr>
        <p:txBody>
          <a:bodyPr>
            <a:normAutofit fontScale="25000" lnSpcReduction="20000"/>
          </a:bodyPr>
          <a:lstStyle/>
          <a:p>
            <a:pPr marL="0" lvl="0" indent="0" algn="r" rtl="1">
              <a:buNone/>
            </a:pPr>
            <a:r>
              <a:rPr lang="ar-SA" sz="6400" b="1" dirty="0">
                <a:solidFill>
                  <a:srgbClr val="FF0000"/>
                </a:solidFill>
              </a:rPr>
              <a:t>أهالي والطلبة</a:t>
            </a:r>
            <a:r>
              <a:rPr lang="ar-SA" b="1" dirty="0">
                <a:solidFill>
                  <a:srgbClr val="FF0000"/>
                </a:solidFill>
              </a:rPr>
              <a:t> </a:t>
            </a:r>
            <a:endParaRPr lang="en-US" b="1" dirty="0">
              <a:solidFill>
                <a:srgbClr val="FF0000"/>
              </a:solidFill>
            </a:endParaRPr>
          </a:p>
          <a:p>
            <a:pPr marL="0" indent="0" algn="r" rtl="1">
              <a:buNone/>
            </a:pPr>
            <a:r>
              <a:rPr lang="ar-SA" sz="6400" dirty="0"/>
              <a:t>انا "الاسم" اعمل </a:t>
            </a:r>
            <a:r>
              <a:rPr lang="ar-JO" sz="6400" dirty="0"/>
              <a:t>كمتطوع في قسم الشباب</a:t>
            </a:r>
            <a:r>
              <a:rPr lang="ar-SA" sz="6400" dirty="0"/>
              <a:t> التابع لمنظمة يونيسيف </a:t>
            </a:r>
            <a:endParaRPr lang="en-US" sz="6400" dirty="0"/>
          </a:p>
          <a:p>
            <a:pPr marL="0" indent="0" algn="r" rtl="1">
              <a:buNone/>
            </a:pPr>
            <a:r>
              <a:rPr lang="ar-SA" sz="6400" dirty="0"/>
              <a:t>لدي مجموعة من الاستفسارات للتأكد من اسماء اطفالك المسجلين في برنامج التعليم الاستدراكي ورقم التلفون </a:t>
            </a:r>
            <a:endParaRPr lang="en-US" sz="6400" dirty="0"/>
          </a:p>
          <a:p>
            <a:pPr marL="0" indent="0" algn="r" rtl="1">
              <a:buNone/>
            </a:pPr>
            <a:r>
              <a:rPr lang="ar-SA" sz="6400" dirty="0"/>
              <a:t>والرقم الوطني أو رقم الهوية </a:t>
            </a:r>
            <a:endParaRPr lang="en-US" sz="6400" dirty="0"/>
          </a:p>
          <a:p>
            <a:pPr marL="0" indent="0" algn="r" rtl="1">
              <a:buNone/>
            </a:pPr>
            <a:r>
              <a:rPr lang="ar-SA" sz="6400" b="1" dirty="0">
                <a:solidFill>
                  <a:srgbClr val="FF0000"/>
                </a:solidFill>
              </a:rPr>
              <a:t> بعد التأكد</a:t>
            </a:r>
            <a:r>
              <a:rPr lang="en-US" sz="6400" dirty="0"/>
              <a:t> </a:t>
            </a:r>
          </a:p>
          <a:p>
            <a:pPr marL="0" indent="0" algn="r" rtl="1">
              <a:buNone/>
            </a:pPr>
            <a:r>
              <a:rPr lang="ar-SA" sz="6400" dirty="0"/>
              <a:t>ارجوا تزودني برقم الهاتف المرفق في هذا الجهاز او الذي يستخدم لتزويدك بالإنترنت ليتم تعزيزه بباقة انترنت اضافية تمكنك من التواصل مع معلمي برنامج التعليم الاستدراكي بشكل مستمر دون الزامكم باي اعباء اضافية ولضمان استمراريتكم في استكمال تعليم اطفالك ونجاحهم في برنامج التعليم الاستدراكي </a:t>
            </a:r>
            <a:endParaRPr lang="en-US" sz="6400" dirty="0"/>
          </a:p>
          <a:p>
            <a:pPr marL="0" indent="0" algn="r" rtl="1">
              <a:buNone/>
            </a:pPr>
            <a:r>
              <a:rPr lang="ar-SA" sz="6400" dirty="0"/>
              <a:t> </a:t>
            </a:r>
            <a:endParaRPr lang="en-US" sz="6400" dirty="0"/>
          </a:p>
          <a:p>
            <a:pPr marL="0" indent="0" algn="r" rtl="1">
              <a:buNone/>
            </a:pPr>
            <a:r>
              <a:rPr lang="ar-SA" sz="6400" b="1" dirty="0">
                <a:solidFill>
                  <a:srgbClr val="FF0000"/>
                </a:solidFill>
              </a:rPr>
              <a:t>للمعلمين وضباط الارتباط ومدراء المراكز </a:t>
            </a:r>
            <a:endParaRPr lang="en-US" sz="6400" b="1" dirty="0">
              <a:solidFill>
                <a:srgbClr val="FF0000"/>
              </a:solidFill>
            </a:endParaRPr>
          </a:p>
          <a:p>
            <a:pPr marL="0" indent="0" algn="r" rtl="1">
              <a:buNone/>
            </a:pPr>
            <a:r>
              <a:rPr lang="ar-SA" sz="6400" dirty="0"/>
              <a:t>انا "الاسم" اعمل كمتطوع في قسم الشباب التابع لمنظمة يونيسيف </a:t>
            </a:r>
            <a:endParaRPr lang="en-US" sz="6400" dirty="0"/>
          </a:p>
          <a:p>
            <a:pPr marL="0" indent="0" algn="r" rtl="1">
              <a:buNone/>
            </a:pPr>
            <a:r>
              <a:rPr lang="ar-SA" sz="6400" dirty="0"/>
              <a:t>لدي مجموعة من الاستفسارات للتأكد من بعض المعلومات كونك تعمل في برنامج التعليم الاستدراكي  </a:t>
            </a:r>
            <a:endParaRPr lang="en-US" sz="6400" dirty="0"/>
          </a:p>
          <a:p>
            <a:pPr marL="0" indent="0" algn="r" rtl="1">
              <a:buNone/>
            </a:pPr>
            <a:r>
              <a:rPr lang="ar-SA" sz="6400" dirty="0"/>
              <a:t>الرقم الوطني والاسم .</a:t>
            </a:r>
            <a:endParaRPr lang="en-US" sz="6400" dirty="0"/>
          </a:p>
          <a:p>
            <a:pPr marL="0" indent="0" algn="r" rtl="1">
              <a:buNone/>
            </a:pPr>
            <a:r>
              <a:rPr lang="ar-SA" sz="6400" dirty="0"/>
              <a:t> </a:t>
            </a:r>
            <a:r>
              <a:rPr lang="ar-SA" sz="6400" b="1" dirty="0">
                <a:solidFill>
                  <a:srgbClr val="FF0000"/>
                </a:solidFill>
              </a:rPr>
              <a:t>بعد التأكد</a:t>
            </a:r>
            <a:endParaRPr lang="en-US" sz="6400" b="1" dirty="0">
              <a:solidFill>
                <a:srgbClr val="FF0000"/>
              </a:solidFill>
            </a:endParaRPr>
          </a:p>
          <a:p>
            <a:pPr marL="0" indent="0" algn="r" rtl="1">
              <a:buNone/>
            </a:pPr>
            <a:r>
              <a:rPr lang="ar-SA" sz="6400" dirty="0"/>
              <a:t> ارجوا تزودني برقم الهاتف المرفق في هذا الجهاز او الذي يستخدم لتزويدك بالإنترنت ليتم تعزيزه بباقة انترنت اضافية تمكنك من التواصل مع معلمي برنامج التعليم الاستدراكي بشكل مستمر أو مع الطلبة  دون الزامكم باي اعباء اضافية ولضمان استمراريتكم في استكمال ونجاح برنامج التعليم الاستدراكي </a:t>
            </a:r>
            <a:endParaRPr lang="en-US" sz="6400" dirty="0"/>
          </a:p>
          <a:p>
            <a:pPr marL="0" indent="0" algn="r" rtl="1">
              <a:buNone/>
            </a:pPr>
            <a:r>
              <a:rPr lang="ar-SA" sz="6400" dirty="0"/>
              <a:t> وشكرا</a:t>
            </a:r>
            <a:endParaRPr lang="en-US" sz="6400" dirty="0"/>
          </a:p>
          <a:p>
            <a:pPr marL="0" indent="0" algn="r" rtl="1">
              <a:buNone/>
            </a:pPr>
            <a:r>
              <a:rPr lang="en-US" sz="6400" dirty="0"/>
              <a:t> </a:t>
            </a:r>
            <a:endParaRPr lang="en-US" dirty="0"/>
          </a:p>
        </p:txBody>
      </p:sp>
    </p:spTree>
    <p:extLst>
      <p:ext uri="{BB962C8B-B14F-4D97-AF65-F5344CB8AC3E}">
        <p14:creationId xmlns:p14="http://schemas.microsoft.com/office/powerpoint/2010/main" val="1537201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logo&#10;&#10;Description automatically generated">
            <a:extLst>
              <a:ext uri="{FF2B5EF4-FFF2-40B4-BE49-F238E27FC236}">
                <a16:creationId xmlns:a16="http://schemas.microsoft.com/office/drawing/2014/main" id="{AA9F6A30-6E1B-49A6-B02D-3B031FDB0C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280" y="0"/>
            <a:ext cx="12192000" cy="6858000"/>
          </a:xfrm>
          <a:prstGeom prst="rect">
            <a:avLst/>
          </a:prstGeom>
        </p:spPr>
      </p:pic>
      <p:sp>
        <p:nvSpPr>
          <p:cNvPr id="2" name="Title 1">
            <a:extLst>
              <a:ext uri="{FF2B5EF4-FFF2-40B4-BE49-F238E27FC236}">
                <a16:creationId xmlns:a16="http://schemas.microsoft.com/office/drawing/2014/main" id="{0091BCE4-EAEA-45F0-B3EE-3EB883659276}"/>
              </a:ext>
            </a:extLst>
          </p:cNvPr>
          <p:cNvSpPr>
            <a:spLocks noGrp="1"/>
          </p:cNvSpPr>
          <p:nvPr>
            <p:ph type="title"/>
          </p:nvPr>
        </p:nvSpPr>
        <p:spPr>
          <a:xfrm>
            <a:off x="342900" y="144863"/>
            <a:ext cx="10182225" cy="1325563"/>
          </a:xfrm>
        </p:spPr>
        <p:txBody>
          <a:bodyPr/>
          <a:lstStyle/>
          <a:p>
            <a:r>
              <a:rPr lang="en-US" b="1" dirty="0"/>
              <a:t>Targets reached – Camps </a:t>
            </a:r>
          </a:p>
        </p:txBody>
      </p:sp>
      <p:sp>
        <p:nvSpPr>
          <p:cNvPr id="3" name="Content Placeholder 2">
            <a:extLst>
              <a:ext uri="{FF2B5EF4-FFF2-40B4-BE49-F238E27FC236}">
                <a16:creationId xmlns:a16="http://schemas.microsoft.com/office/drawing/2014/main" id="{A7774D4E-1965-47AD-82F7-78220F350532}"/>
              </a:ext>
            </a:extLst>
          </p:cNvPr>
          <p:cNvSpPr>
            <a:spLocks noGrp="1"/>
          </p:cNvSpPr>
          <p:nvPr>
            <p:ph idx="1"/>
          </p:nvPr>
        </p:nvSpPr>
        <p:spPr>
          <a:xfrm>
            <a:off x="838200" y="1493520"/>
            <a:ext cx="9779000" cy="4999355"/>
          </a:xfrm>
        </p:spPr>
        <p:txBody>
          <a:bodyPr>
            <a:normAutofit/>
          </a:bodyPr>
          <a:lstStyle/>
          <a:p>
            <a:pPr marL="0" indent="0" algn="r" rtl="1">
              <a:buNone/>
            </a:pPr>
            <a:r>
              <a:rPr lang="en-US" sz="6400" dirty="0"/>
              <a:t> </a:t>
            </a:r>
            <a:endParaRPr lang="en-US" dirty="0"/>
          </a:p>
        </p:txBody>
      </p:sp>
      <p:graphicFrame>
        <p:nvGraphicFramePr>
          <p:cNvPr id="6" name="Table 5">
            <a:extLst>
              <a:ext uri="{FF2B5EF4-FFF2-40B4-BE49-F238E27FC236}">
                <a16:creationId xmlns:a16="http://schemas.microsoft.com/office/drawing/2014/main" id="{BFC2E1F2-1520-4AD7-AAA1-588FF7D3C291}"/>
              </a:ext>
            </a:extLst>
          </p:cNvPr>
          <p:cNvGraphicFramePr>
            <a:graphicFrameLocks noGrp="1"/>
          </p:cNvGraphicFramePr>
          <p:nvPr>
            <p:extLst>
              <p:ext uri="{D42A27DB-BD31-4B8C-83A1-F6EECF244321}">
                <p14:modId xmlns:p14="http://schemas.microsoft.com/office/powerpoint/2010/main" val="1822414324"/>
              </p:ext>
            </p:extLst>
          </p:nvPr>
        </p:nvGraphicFramePr>
        <p:xfrm>
          <a:off x="142238" y="1626300"/>
          <a:ext cx="11450320" cy="4195215"/>
        </p:xfrm>
        <a:graphic>
          <a:graphicData uri="http://schemas.openxmlformats.org/drawingml/2006/table">
            <a:tbl>
              <a:tblPr firstRow="1" firstCol="1" bandRow="1">
                <a:tableStyleId>{5C22544A-7EE6-4342-B048-85BDC9FD1C3A}</a:tableStyleId>
              </a:tblPr>
              <a:tblGrid>
                <a:gridCol w="7257334">
                  <a:extLst>
                    <a:ext uri="{9D8B030D-6E8A-4147-A177-3AD203B41FA5}">
                      <a16:colId xmlns:a16="http://schemas.microsoft.com/office/drawing/2014/main" val="1598264284"/>
                    </a:ext>
                  </a:extLst>
                </a:gridCol>
                <a:gridCol w="810871">
                  <a:extLst>
                    <a:ext uri="{9D8B030D-6E8A-4147-A177-3AD203B41FA5}">
                      <a16:colId xmlns:a16="http://schemas.microsoft.com/office/drawing/2014/main" val="997946960"/>
                    </a:ext>
                  </a:extLst>
                </a:gridCol>
                <a:gridCol w="1019762">
                  <a:extLst>
                    <a:ext uri="{9D8B030D-6E8A-4147-A177-3AD203B41FA5}">
                      <a16:colId xmlns:a16="http://schemas.microsoft.com/office/drawing/2014/main" val="1444779257"/>
                    </a:ext>
                  </a:extLst>
                </a:gridCol>
                <a:gridCol w="739976">
                  <a:extLst>
                    <a:ext uri="{9D8B030D-6E8A-4147-A177-3AD203B41FA5}">
                      <a16:colId xmlns:a16="http://schemas.microsoft.com/office/drawing/2014/main" val="980171067"/>
                    </a:ext>
                  </a:extLst>
                </a:gridCol>
                <a:gridCol w="914051">
                  <a:extLst>
                    <a:ext uri="{9D8B030D-6E8A-4147-A177-3AD203B41FA5}">
                      <a16:colId xmlns:a16="http://schemas.microsoft.com/office/drawing/2014/main" val="460702079"/>
                    </a:ext>
                  </a:extLst>
                </a:gridCol>
                <a:gridCol w="708326">
                  <a:extLst>
                    <a:ext uri="{9D8B030D-6E8A-4147-A177-3AD203B41FA5}">
                      <a16:colId xmlns:a16="http://schemas.microsoft.com/office/drawing/2014/main" val="4020271576"/>
                    </a:ext>
                  </a:extLst>
                </a:gridCol>
              </a:tblGrid>
              <a:tr h="336869">
                <a:tc>
                  <a:txBody>
                    <a:bodyPr/>
                    <a:lstStyle/>
                    <a:p>
                      <a:pPr marL="0" marR="0" algn="ctr">
                        <a:spcBef>
                          <a:spcPts val="0"/>
                        </a:spcBef>
                        <a:spcAft>
                          <a:spcPts val="0"/>
                        </a:spcAft>
                      </a:pPr>
                      <a:r>
                        <a:rPr lang="en-US" sz="2000" dirty="0">
                          <a:effectLst/>
                        </a:rPr>
                        <a:t>Round 1 "Before Following Up And Preparing For Round 2"</a:t>
                      </a:r>
                      <a:endParaRPr lang="en-US" sz="1600" dirty="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000">
                          <a:effectLst/>
                        </a:rPr>
                        <a:t> </a:t>
                      </a:r>
                      <a:endParaRPr lang="en-US" sz="8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000">
                          <a:effectLst/>
                        </a:rPr>
                        <a:t> </a:t>
                      </a:r>
                      <a:endParaRPr lang="en-US" sz="8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000">
                          <a:effectLst/>
                        </a:rPr>
                        <a:t> </a:t>
                      </a:r>
                      <a:endParaRPr lang="en-US" sz="8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000">
                          <a:effectLst/>
                        </a:rPr>
                        <a:t> </a:t>
                      </a:r>
                      <a:endParaRPr lang="en-US" sz="8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000">
                          <a:effectLst/>
                        </a:rPr>
                        <a:t> </a:t>
                      </a:r>
                      <a:endParaRPr lang="en-US" sz="800">
                        <a:effectLst/>
                        <a:latin typeface="Calibri" panose="020F0502020204030204" pitchFamily="34" charset="0"/>
                        <a:ea typeface="Calibri" panose="020F0502020204030204" pitchFamily="34" charset="0"/>
                      </a:endParaRPr>
                    </a:p>
                  </a:txBody>
                  <a:tcPr marL="62780" marR="62780" marT="0" marB="0"/>
                </a:tc>
                <a:extLst>
                  <a:ext uri="{0D108BD9-81ED-4DB2-BD59-A6C34878D82A}">
                    <a16:rowId xmlns:a16="http://schemas.microsoft.com/office/drawing/2014/main" val="329284583"/>
                  </a:ext>
                </a:extLst>
              </a:tr>
              <a:tr h="701788">
                <a:tc>
                  <a:txBody>
                    <a:bodyPr/>
                    <a:lstStyle/>
                    <a:p>
                      <a:pPr marL="0" marR="0" algn="ctr">
                        <a:spcBef>
                          <a:spcPts val="0"/>
                        </a:spcBef>
                        <a:spcAft>
                          <a:spcPts val="0"/>
                        </a:spcAft>
                      </a:pPr>
                      <a:r>
                        <a:rPr lang="en-US" sz="1400" dirty="0">
                          <a:effectLst/>
                        </a:rPr>
                        <a:t> </a:t>
                      </a:r>
                      <a:endParaRPr lang="en-US" sz="1600" dirty="0">
                        <a:effectLst/>
                        <a:latin typeface="Calibri" panose="020F0502020204030204" pitchFamily="34" charset="0"/>
                        <a:ea typeface="Calibri" panose="020F0502020204030204" pitchFamily="34" charset="0"/>
                      </a:endParaRPr>
                    </a:p>
                  </a:txBody>
                  <a:tcPr marL="62780" marR="62780" marT="0" marB="0"/>
                </a:tc>
                <a:tc gridSpan="2">
                  <a:txBody>
                    <a:bodyPr/>
                    <a:lstStyle/>
                    <a:p>
                      <a:pPr marL="0" marR="0" algn="ctr">
                        <a:spcBef>
                          <a:spcPts val="0"/>
                        </a:spcBef>
                        <a:spcAft>
                          <a:spcPts val="0"/>
                        </a:spcAft>
                      </a:pPr>
                      <a:r>
                        <a:rPr lang="en-US" sz="1050" dirty="0">
                          <a:effectLst/>
                        </a:rPr>
                        <a:t>Not Recharged Yet For Several Technical Issues as Reported </a:t>
                      </a:r>
                      <a:endParaRPr lang="en-US" sz="1100" dirty="0">
                        <a:effectLst/>
                        <a:latin typeface="Calibri" panose="020F0502020204030204" pitchFamily="34" charset="0"/>
                        <a:ea typeface="Calibri" panose="020F0502020204030204" pitchFamily="34" charset="0"/>
                      </a:endParaRPr>
                    </a:p>
                  </a:txBody>
                  <a:tcPr marL="62780" marR="62780" marT="0" marB="0"/>
                </a:tc>
                <a:tc hMerge="1">
                  <a:txBody>
                    <a:bodyPr/>
                    <a:lstStyle/>
                    <a:p>
                      <a:endParaRPr lang="en-US"/>
                    </a:p>
                  </a:txBody>
                  <a:tcPr/>
                </a:tc>
                <a:tc gridSpan="2">
                  <a:txBody>
                    <a:bodyPr/>
                    <a:lstStyle/>
                    <a:p>
                      <a:pPr marL="0" marR="0" algn="ctr">
                        <a:spcBef>
                          <a:spcPts val="0"/>
                        </a:spcBef>
                        <a:spcAft>
                          <a:spcPts val="0"/>
                        </a:spcAft>
                      </a:pPr>
                      <a:r>
                        <a:rPr lang="en-US" sz="1050" dirty="0">
                          <a:effectLst/>
                        </a:rPr>
                        <a:t>Successfully Recharged And Currently Active</a:t>
                      </a:r>
                      <a:endParaRPr lang="en-US" sz="1100" dirty="0">
                        <a:effectLst/>
                        <a:latin typeface="Calibri" panose="020F0502020204030204" pitchFamily="34" charset="0"/>
                        <a:ea typeface="Calibri" panose="020F0502020204030204" pitchFamily="34" charset="0"/>
                      </a:endParaRPr>
                    </a:p>
                  </a:txBody>
                  <a:tcPr marL="62780" marR="62780" marT="0" marB="0"/>
                </a:tc>
                <a:tc hMerge="1">
                  <a:txBody>
                    <a:bodyPr/>
                    <a:lstStyle/>
                    <a:p>
                      <a:endParaRPr lang="en-US"/>
                    </a:p>
                  </a:txBody>
                  <a:tcPr/>
                </a:tc>
                <a:tc>
                  <a:txBody>
                    <a:bodyPr/>
                    <a:lstStyle/>
                    <a:p>
                      <a:pPr marL="0" marR="0" algn="ctr">
                        <a:spcBef>
                          <a:spcPts val="0"/>
                        </a:spcBef>
                        <a:spcAft>
                          <a:spcPts val="0"/>
                        </a:spcAft>
                      </a:pPr>
                      <a:r>
                        <a:rPr lang="en-US" sz="1050" dirty="0">
                          <a:effectLst/>
                        </a:rPr>
                        <a:t>Grand Total</a:t>
                      </a:r>
                      <a:endParaRPr lang="en-US" sz="1100" dirty="0">
                        <a:effectLst/>
                        <a:latin typeface="Calibri" panose="020F0502020204030204" pitchFamily="34" charset="0"/>
                        <a:ea typeface="Calibri" panose="020F0502020204030204" pitchFamily="34" charset="0"/>
                      </a:endParaRPr>
                    </a:p>
                  </a:txBody>
                  <a:tcPr marL="62780" marR="62780" marT="0" marB="0"/>
                </a:tc>
                <a:extLst>
                  <a:ext uri="{0D108BD9-81ED-4DB2-BD59-A6C34878D82A}">
                    <a16:rowId xmlns:a16="http://schemas.microsoft.com/office/drawing/2014/main" val="137852633"/>
                  </a:ext>
                </a:extLst>
              </a:tr>
              <a:tr h="349390">
                <a:tc>
                  <a:txBody>
                    <a:bodyPr/>
                    <a:lstStyle/>
                    <a:p>
                      <a:pPr marL="0" marR="0" algn="ctr">
                        <a:spcBef>
                          <a:spcPts val="0"/>
                        </a:spcBef>
                        <a:spcAft>
                          <a:spcPts val="0"/>
                        </a:spcAft>
                      </a:pPr>
                      <a:r>
                        <a:rPr lang="en-US" sz="1400" dirty="0" err="1">
                          <a:effectLst/>
                        </a:rPr>
                        <a:t>Azraq</a:t>
                      </a:r>
                      <a:r>
                        <a:rPr lang="en-US" sz="1400" dirty="0">
                          <a:effectLst/>
                        </a:rPr>
                        <a:t> Camp</a:t>
                      </a:r>
                      <a:endParaRPr lang="en-US" sz="1600" dirty="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dirty="0">
                          <a:effectLst/>
                        </a:rPr>
                        <a:t>598</a:t>
                      </a:r>
                      <a:endParaRPr lang="en-US" sz="1600" dirty="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dirty="0">
                          <a:effectLst/>
                        </a:rPr>
                        <a:t>17%</a:t>
                      </a:r>
                      <a:endParaRPr lang="en-US" sz="1600" dirty="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dirty="0">
                          <a:effectLst/>
                        </a:rPr>
                        <a:t>2894</a:t>
                      </a:r>
                      <a:endParaRPr lang="en-US" sz="1600" dirty="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83%</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3492</a:t>
                      </a:r>
                      <a:endParaRPr lang="en-US" sz="1600">
                        <a:effectLst/>
                        <a:latin typeface="Calibri" panose="020F0502020204030204" pitchFamily="34" charset="0"/>
                        <a:ea typeface="Calibri" panose="020F0502020204030204" pitchFamily="34" charset="0"/>
                      </a:endParaRPr>
                    </a:p>
                  </a:txBody>
                  <a:tcPr marL="62780" marR="62780" marT="0" marB="0"/>
                </a:tc>
                <a:extLst>
                  <a:ext uri="{0D108BD9-81ED-4DB2-BD59-A6C34878D82A}">
                    <a16:rowId xmlns:a16="http://schemas.microsoft.com/office/drawing/2014/main" val="3038669243"/>
                  </a:ext>
                </a:extLst>
              </a:tr>
              <a:tr h="349390">
                <a:tc>
                  <a:txBody>
                    <a:bodyPr/>
                    <a:lstStyle/>
                    <a:p>
                      <a:pPr marL="0" marR="0" algn="r">
                        <a:spcBef>
                          <a:spcPts val="0"/>
                        </a:spcBef>
                        <a:spcAft>
                          <a:spcPts val="0"/>
                        </a:spcAft>
                      </a:pPr>
                      <a:r>
                        <a:rPr lang="en-US" sz="1400" dirty="0" err="1">
                          <a:effectLst/>
                        </a:rPr>
                        <a:t>Omniah</a:t>
                      </a:r>
                      <a:endParaRPr lang="en-US" sz="1600" dirty="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58</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11%</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470</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dirty="0">
                          <a:effectLst/>
                        </a:rPr>
                        <a:t>89%</a:t>
                      </a:r>
                      <a:endParaRPr lang="en-US" sz="1600" dirty="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dirty="0">
                          <a:effectLst/>
                        </a:rPr>
                        <a:t>528</a:t>
                      </a:r>
                      <a:endParaRPr lang="en-US" sz="1600" dirty="0">
                        <a:effectLst/>
                        <a:latin typeface="Calibri" panose="020F0502020204030204" pitchFamily="34" charset="0"/>
                        <a:ea typeface="Calibri" panose="020F0502020204030204" pitchFamily="34" charset="0"/>
                      </a:endParaRPr>
                    </a:p>
                  </a:txBody>
                  <a:tcPr marL="62780" marR="62780" marT="0" marB="0"/>
                </a:tc>
                <a:extLst>
                  <a:ext uri="{0D108BD9-81ED-4DB2-BD59-A6C34878D82A}">
                    <a16:rowId xmlns:a16="http://schemas.microsoft.com/office/drawing/2014/main" val="2908189201"/>
                  </a:ext>
                </a:extLst>
              </a:tr>
              <a:tr h="349390">
                <a:tc>
                  <a:txBody>
                    <a:bodyPr/>
                    <a:lstStyle/>
                    <a:p>
                      <a:pPr marL="0" marR="0" algn="r">
                        <a:spcBef>
                          <a:spcPts val="0"/>
                        </a:spcBef>
                        <a:spcAft>
                          <a:spcPts val="0"/>
                        </a:spcAft>
                      </a:pPr>
                      <a:r>
                        <a:rPr lang="en-US" sz="1400" dirty="0">
                          <a:effectLst/>
                        </a:rPr>
                        <a:t>Orange</a:t>
                      </a:r>
                      <a:endParaRPr lang="en-US" sz="1600" dirty="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24</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5%</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470</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95%</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dirty="0">
                          <a:effectLst/>
                        </a:rPr>
                        <a:t>494</a:t>
                      </a:r>
                      <a:endParaRPr lang="en-US" sz="1600" dirty="0">
                        <a:effectLst/>
                        <a:latin typeface="Calibri" panose="020F0502020204030204" pitchFamily="34" charset="0"/>
                        <a:ea typeface="Calibri" panose="020F0502020204030204" pitchFamily="34" charset="0"/>
                      </a:endParaRPr>
                    </a:p>
                  </a:txBody>
                  <a:tcPr marL="62780" marR="62780" marT="0" marB="0"/>
                </a:tc>
                <a:extLst>
                  <a:ext uri="{0D108BD9-81ED-4DB2-BD59-A6C34878D82A}">
                    <a16:rowId xmlns:a16="http://schemas.microsoft.com/office/drawing/2014/main" val="2411053762"/>
                  </a:ext>
                </a:extLst>
              </a:tr>
              <a:tr h="349390">
                <a:tc>
                  <a:txBody>
                    <a:bodyPr/>
                    <a:lstStyle/>
                    <a:p>
                      <a:pPr marL="0" marR="0" algn="r">
                        <a:spcBef>
                          <a:spcPts val="0"/>
                        </a:spcBef>
                        <a:spcAft>
                          <a:spcPts val="0"/>
                        </a:spcAft>
                      </a:pPr>
                      <a:r>
                        <a:rPr lang="en-US" sz="1400" dirty="0">
                          <a:effectLst/>
                        </a:rPr>
                        <a:t>Zain</a:t>
                      </a:r>
                      <a:endParaRPr lang="en-US" sz="1600" dirty="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516</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21%</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1954</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79%</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dirty="0">
                          <a:effectLst/>
                        </a:rPr>
                        <a:t>2470</a:t>
                      </a:r>
                      <a:endParaRPr lang="en-US" sz="1600" dirty="0">
                        <a:effectLst/>
                        <a:latin typeface="Calibri" panose="020F0502020204030204" pitchFamily="34" charset="0"/>
                        <a:ea typeface="Calibri" panose="020F0502020204030204" pitchFamily="34" charset="0"/>
                      </a:endParaRPr>
                    </a:p>
                  </a:txBody>
                  <a:tcPr marL="62780" marR="62780" marT="0" marB="0"/>
                </a:tc>
                <a:extLst>
                  <a:ext uri="{0D108BD9-81ED-4DB2-BD59-A6C34878D82A}">
                    <a16:rowId xmlns:a16="http://schemas.microsoft.com/office/drawing/2014/main" val="2776723689"/>
                  </a:ext>
                </a:extLst>
              </a:tr>
              <a:tr h="349390">
                <a:tc>
                  <a:txBody>
                    <a:bodyPr/>
                    <a:lstStyle/>
                    <a:p>
                      <a:pPr marL="0" marR="0" algn="ctr">
                        <a:spcBef>
                          <a:spcPts val="0"/>
                        </a:spcBef>
                        <a:spcAft>
                          <a:spcPts val="0"/>
                        </a:spcAft>
                      </a:pPr>
                      <a:r>
                        <a:rPr lang="en-US" sz="1400" dirty="0" err="1">
                          <a:effectLst/>
                        </a:rPr>
                        <a:t>Zaatari</a:t>
                      </a:r>
                      <a:r>
                        <a:rPr lang="en-US" sz="1400" dirty="0">
                          <a:effectLst/>
                        </a:rPr>
                        <a:t> Camp</a:t>
                      </a:r>
                      <a:endParaRPr lang="en-US" sz="1600" dirty="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1165</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18%</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5275</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82%</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dirty="0">
                          <a:effectLst/>
                        </a:rPr>
                        <a:t>6440</a:t>
                      </a:r>
                      <a:endParaRPr lang="en-US" sz="1600" dirty="0">
                        <a:effectLst/>
                        <a:latin typeface="Calibri" panose="020F0502020204030204" pitchFamily="34" charset="0"/>
                        <a:ea typeface="Calibri" panose="020F0502020204030204" pitchFamily="34" charset="0"/>
                      </a:endParaRPr>
                    </a:p>
                  </a:txBody>
                  <a:tcPr marL="62780" marR="62780" marT="0" marB="0"/>
                </a:tc>
                <a:extLst>
                  <a:ext uri="{0D108BD9-81ED-4DB2-BD59-A6C34878D82A}">
                    <a16:rowId xmlns:a16="http://schemas.microsoft.com/office/drawing/2014/main" val="3317857158"/>
                  </a:ext>
                </a:extLst>
              </a:tr>
              <a:tr h="349390">
                <a:tc>
                  <a:txBody>
                    <a:bodyPr/>
                    <a:lstStyle/>
                    <a:p>
                      <a:pPr marL="0" marR="0" algn="r">
                        <a:spcBef>
                          <a:spcPts val="0"/>
                        </a:spcBef>
                        <a:spcAft>
                          <a:spcPts val="0"/>
                        </a:spcAft>
                      </a:pPr>
                      <a:r>
                        <a:rPr lang="en-US" sz="1400" dirty="0" err="1">
                          <a:effectLst/>
                        </a:rPr>
                        <a:t>Omniah</a:t>
                      </a:r>
                      <a:endParaRPr lang="en-US" sz="1600" dirty="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109</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18%</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510</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dirty="0">
                          <a:effectLst/>
                        </a:rPr>
                        <a:t>82%</a:t>
                      </a:r>
                      <a:endParaRPr lang="en-US" sz="1600" dirty="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dirty="0">
                          <a:effectLst/>
                        </a:rPr>
                        <a:t>619</a:t>
                      </a:r>
                      <a:endParaRPr lang="en-US" sz="1600" dirty="0">
                        <a:effectLst/>
                        <a:latin typeface="Calibri" panose="020F0502020204030204" pitchFamily="34" charset="0"/>
                        <a:ea typeface="Calibri" panose="020F0502020204030204" pitchFamily="34" charset="0"/>
                      </a:endParaRPr>
                    </a:p>
                  </a:txBody>
                  <a:tcPr marL="62780" marR="62780" marT="0" marB="0"/>
                </a:tc>
                <a:extLst>
                  <a:ext uri="{0D108BD9-81ED-4DB2-BD59-A6C34878D82A}">
                    <a16:rowId xmlns:a16="http://schemas.microsoft.com/office/drawing/2014/main" val="3361264156"/>
                  </a:ext>
                </a:extLst>
              </a:tr>
              <a:tr h="349390">
                <a:tc>
                  <a:txBody>
                    <a:bodyPr/>
                    <a:lstStyle/>
                    <a:p>
                      <a:pPr marL="0" marR="0" algn="r">
                        <a:spcBef>
                          <a:spcPts val="0"/>
                        </a:spcBef>
                        <a:spcAft>
                          <a:spcPts val="0"/>
                        </a:spcAft>
                      </a:pPr>
                      <a:r>
                        <a:rPr lang="en-US" sz="1400" dirty="0">
                          <a:effectLst/>
                        </a:rPr>
                        <a:t>Orange</a:t>
                      </a:r>
                      <a:endParaRPr lang="en-US" sz="1600" dirty="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54</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4%</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1460</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dirty="0">
                          <a:effectLst/>
                        </a:rPr>
                        <a:t>96%</a:t>
                      </a:r>
                      <a:endParaRPr lang="en-US" sz="1600" dirty="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1514</a:t>
                      </a:r>
                      <a:endParaRPr lang="en-US" sz="1600">
                        <a:effectLst/>
                        <a:latin typeface="Calibri" panose="020F0502020204030204" pitchFamily="34" charset="0"/>
                        <a:ea typeface="Calibri" panose="020F0502020204030204" pitchFamily="34" charset="0"/>
                      </a:endParaRPr>
                    </a:p>
                  </a:txBody>
                  <a:tcPr marL="62780" marR="62780" marT="0" marB="0"/>
                </a:tc>
                <a:extLst>
                  <a:ext uri="{0D108BD9-81ED-4DB2-BD59-A6C34878D82A}">
                    <a16:rowId xmlns:a16="http://schemas.microsoft.com/office/drawing/2014/main" val="3531495243"/>
                  </a:ext>
                </a:extLst>
              </a:tr>
              <a:tr h="349390">
                <a:tc>
                  <a:txBody>
                    <a:bodyPr/>
                    <a:lstStyle/>
                    <a:p>
                      <a:pPr marL="0" marR="0" algn="r">
                        <a:spcBef>
                          <a:spcPts val="0"/>
                        </a:spcBef>
                        <a:spcAft>
                          <a:spcPts val="0"/>
                        </a:spcAft>
                      </a:pPr>
                      <a:r>
                        <a:rPr lang="en-US" sz="1400" dirty="0">
                          <a:effectLst/>
                        </a:rPr>
                        <a:t>Zain</a:t>
                      </a:r>
                      <a:endParaRPr lang="en-US" sz="1600" dirty="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1002</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23%</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3305</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dirty="0">
                          <a:effectLst/>
                        </a:rPr>
                        <a:t>77%</a:t>
                      </a:r>
                      <a:endParaRPr lang="en-US" sz="1600" dirty="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dirty="0">
                          <a:effectLst/>
                        </a:rPr>
                        <a:t>4307</a:t>
                      </a:r>
                      <a:endParaRPr lang="en-US" sz="1600" dirty="0">
                        <a:effectLst/>
                        <a:latin typeface="Calibri" panose="020F0502020204030204" pitchFamily="34" charset="0"/>
                        <a:ea typeface="Calibri" panose="020F0502020204030204" pitchFamily="34" charset="0"/>
                      </a:endParaRPr>
                    </a:p>
                  </a:txBody>
                  <a:tcPr marL="62780" marR="62780" marT="0" marB="0"/>
                </a:tc>
                <a:extLst>
                  <a:ext uri="{0D108BD9-81ED-4DB2-BD59-A6C34878D82A}">
                    <a16:rowId xmlns:a16="http://schemas.microsoft.com/office/drawing/2014/main" val="3944130703"/>
                  </a:ext>
                </a:extLst>
              </a:tr>
              <a:tr h="361438">
                <a:tc>
                  <a:txBody>
                    <a:bodyPr/>
                    <a:lstStyle/>
                    <a:p>
                      <a:pPr marL="0" marR="0" algn="ctr">
                        <a:spcBef>
                          <a:spcPts val="0"/>
                        </a:spcBef>
                        <a:spcAft>
                          <a:spcPts val="0"/>
                        </a:spcAft>
                      </a:pPr>
                      <a:r>
                        <a:rPr lang="en-US" sz="1400" dirty="0">
                          <a:effectLst/>
                        </a:rPr>
                        <a:t>Grand Total</a:t>
                      </a:r>
                      <a:endParaRPr lang="en-US" sz="1600" dirty="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1763</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18%</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8169</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a:effectLst/>
                        </a:rPr>
                        <a:t>82%</a:t>
                      </a:r>
                      <a:endParaRPr lang="en-US" sz="1600">
                        <a:effectLst/>
                        <a:latin typeface="Calibri" panose="020F0502020204030204" pitchFamily="34" charset="0"/>
                        <a:ea typeface="Calibri" panose="020F0502020204030204" pitchFamily="34" charset="0"/>
                      </a:endParaRPr>
                    </a:p>
                  </a:txBody>
                  <a:tcPr marL="62780" marR="62780" marT="0" marB="0"/>
                </a:tc>
                <a:tc>
                  <a:txBody>
                    <a:bodyPr/>
                    <a:lstStyle/>
                    <a:p>
                      <a:pPr marL="0" marR="0" algn="ctr">
                        <a:spcBef>
                          <a:spcPts val="0"/>
                        </a:spcBef>
                        <a:spcAft>
                          <a:spcPts val="0"/>
                        </a:spcAft>
                      </a:pPr>
                      <a:r>
                        <a:rPr lang="en-US" sz="1400" dirty="0">
                          <a:effectLst/>
                        </a:rPr>
                        <a:t>9932</a:t>
                      </a:r>
                      <a:endParaRPr lang="en-US" sz="1600" dirty="0">
                        <a:effectLst/>
                        <a:latin typeface="Calibri" panose="020F0502020204030204" pitchFamily="34" charset="0"/>
                        <a:ea typeface="Calibri" panose="020F0502020204030204" pitchFamily="34" charset="0"/>
                      </a:endParaRPr>
                    </a:p>
                  </a:txBody>
                  <a:tcPr marL="62780" marR="62780" marT="0" marB="0"/>
                </a:tc>
                <a:extLst>
                  <a:ext uri="{0D108BD9-81ED-4DB2-BD59-A6C34878D82A}">
                    <a16:rowId xmlns:a16="http://schemas.microsoft.com/office/drawing/2014/main" val="3824447751"/>
                  </a:ext>
                </a:extLst>
              </a:tr>
            </a:tbl>
          </a:graphicData>
        </a:graphic>
      </p:graphicFrame>
      <p:sp>
        <p:nvSpPr>
          <p:cNvPr id="7" name="Rectangle 6">
            <a:extLst>
              <a:ext uri="{FF2B5EF4-FFF2-40B4-BE49-F238E27FC236}">
                <a16:creationId xmlns:a16="http://schemas.microsoft.com/office/drawing/2014/main" id="{74D5D879-80B9-412C-A0FF-0ADB1A569B49}"/>
              </a:ext>
            </a:extLst>
          </p:cNvPr>
          <p:cNvSpPr/>
          <p:nvPr/>
        </p:nvSpPr>
        <p:spPr>
          <a:xfrm rot="10800000" flipV="1">
            <a:off x="3300410" y="5911851"/>
            <a:ext cx="5133975" cy="581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1"/>
            <a:r>
              <a:rPr lang="en-US" dirty="0"/>
              <a:t>“</a:t>
            </a:r>
            <a:r>
              <a:rPr lang="ar-SA" dirty="0"/>
              <a:t> تم شحن خطك ب10 جيجا من </a:t>
            </a:r>
            <a:r>
              <a:rPr lang="en-US" dirty="0"/>
              <a:t>UNICEF</a:t>
            </a:r>
            <a:r>
              <a:rPr lang="ar-SA" dirty="0"/>
              <a:t> . يرجى التأكد من فعالية </a:t>
            </a:r>
            <a:endParaRPr lang="en-US" dirty="0"/>
          </a:p>
          <a:p>
            <a:pPr rtl="1"/>
            <a:r>
              <a:rPr lang="ar-SA" dirty="0"/>
              <a:t>. الخط للإستفادة من حزمة البيانات المجانية</a:t>
            </a:r>
            <a:r>
              <a:rPr lang="en-US" dirty="0"/>
              <a:t>”</a:t>
            </a:r>
          </a:p>
        </p:txBody>
      </p:sp>
    </p:spTree>
    <p:extLst>
      <p:ext uri="{BB962C8B-B14F-4D97-AF65-F5344CB8AC3E}">
        <p14:creationId xmlns:p14="http://schemas.microsoft.com/office/powerpoint/2010/main" val="3508279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logo&#10;&#10;Description automatically generated">
            <a:extLst>
              <a:ext uri="{FF2B5EF4-FFF2-40B4-BE49-F238E27FC236}">
                <a16:creationId xmlns:a16="http://schemas.microsoft.com/office/drawing/2014/main" id="{AA9F6A30-6E1B-49A6-B02D-3B031FDB0C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280" y="0"/>
            <a:ext cx="12192000" cy="6858000"/>
          </a:xfrm>
          <a:prstGeom prst="rect">
            <a:avLst/>
          </a:prstGeom>
        </p:spPr>
      </p:pic>
      <p:sp>
        <p:nvSpPr>
          <p:cNvPr id="2" name="Title 1">
            <a:extLst>
              <a:ext uri="{FF2B5EF4-FFF2-40B4-BE49-F238E27FC236}">
                <a16:creationId xmlns:a16="http://schemas.microsoft.com/office/drawing/2014/main" id="{0091BCE4-EAEA-45F0-B3EE-3EB883659276}"/>
              </a:ext>
            </a:extLst>
          </p:cNvPr>
          <p:cNvSpPr>
            <a:spLocks noGrp="1"/>
          </p:cNvSpPr>
          <p:nvPr>
            <p:ph type="title"/>
          </p:nvPr>
        </p:nvSpPr>
        <p:spPr/>
        <p:txBody>
          <a:bodyPr/>
          <a:lstStyle/>
          <a:p>
            <a:r>
              <a:rPr lang="en-US" b="1" dirty="0"/>
              <a:t>Messages communicated to the camps</a:t>
            </a:r>
            <a:br>
              <a:rPr lang="en-US" b="1" dirty="0"/>
            </a:br>
            <a:r>
              <a:rPr lang="en-US" b="1" dirty="0"/>
              <a:t>community  </a:t>
            </a:r>
          </a:p>
        </p:txBody>
      </p:sp>
      <p:sp>
        <p:nvSpPr>
          <p:cNvPr id="3" name="Content Placeholder 2">
            <a:extLst>
              <a:ext uri="{FF2B5EF4-FFF2-40B4-BE49-F238E27FC236}">
                <a16:creationId xmlns:a16="http://schemas.microsoft.com/office/drawing/2014/main" id="{A7774D4E-1965-47AD-82F7-78220F350532}"/>
              </a:ext>
            </a:extLst>
          </p:cNvPr>
          <p:cNvSpPr>
            <a:spLocks noGrp="1"/>
          </p:cNvSpPr>
          <p:nvPr>
            <p:ph idx="1"/>
          </p:nvPr>
        </p:nvSpPr>
        <p:spPr>
          <a:xfrm>
            <a:off x="838200" y="1493520"/>
            <a:ext cx="9779000" cy="4999355"/>
          </a:xfrm>
        </p:spPr>
        <p:txBody>
          <a:bodyPr>
            <a:normAutofit/>
          </a:bodyPr>
          <a:lstStyle/>
          <a:p>
            <a:pPr marL="0" indent="0" algn="r" rtl="1">
              <a:buNone/>
            </a:pPr>
            <a:r>
              <a:rPr lang="en-US" sz="6400" dirty="0"/>
              <a:t> </a:t>
            </a:r>
            <a:endParaRPr lang="en-US" dirty="0"/>
          </a:p>
        </p:txBody>
      </p:sp>
      <p:sp>
        <p:nvSpPr>
          <p:cNvPr id="7" name="Rectangle 6">
            <a:extLst>
              <a:ext uri="{FF2B5EF4-FFF2-40B4-BE49-F238E27FC236}">
                <a16:creationId xmlns:a16="http://schemas.microsoft.com/office/drawing/2014/main" id="{516A51E0-8AD1-43D1-BBCE-C999F8F62F62}"/>
              </a:ext>
            </a:extLst>
          </p:cNvPr>
          <p:cNvSpPr/>
          <p:nvPr/>
        </p:nvSpPr>
        <p:spPr>
          <a:xfrm>
            <a:off x="838200" y="1881749"/>
            <a:ext cx="9629775" cy="2100768"/>
          </a:xfrm>
          <a:prstGeom prst="rect">
            <a:avLst/>
          </a:prstGeom>
        </p:spPr>
        <p:txBody>
          <a:bodyPr wrap="square">
            <a:spAutoFit/>
          </a:bodyPr>
          <a:lstStyle/>
          <a:p>
            <a:pPr algn="r" rtl="1">
              <a:lnSpc>
                <a:spcPct val="107000"/>
              </a:lnSpc>
              <a:spcAft>
                <a:spcPts val="800"/>
              </a:spcAft>
            </a:pPr>
            <a:r>
              <a:rPr lang="ar-JO" dirty="0">
                <a:latin typeface="Calibri" panose="020F0502020204030204" pitchFamily="34" charset="0"/>
                <a:ea typeface="Calibri" panose="020F0502020204030204" pitchFamily="34" charset="0"/>
              </a:rPr>
              <a:t>الأهالي الكرام, يرجى العلم انه سوف يتم شحن حزم أنترنت  بواقع 10 جيجا  لجميع الأهالي الذين لديهم أطفال ملتحقين بالمدارس داخل مخيمي الزعتري والأزرق حسب البيانات المدرسية وذالك لدعم عملية التعلم عن بعد </a:t>
            </a:r>
            <a:r>
              <a:rPr lang="en-US" dirty="0">
                <a:latin typeface="Calibri" panose="020F0502020204030204" pitchFamily="34" charset="0"/>
                <a:ea typeface="Calibri" panose="020F0502020204030204" pitchFamily="34" charset="0"/>
                <a:cs typeface="Arial" panose="020B0604020202020204" pitchFamily="34"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JO" dirty="0">
                <a:latin typeface="Calibri" panose="020F0502020204030204" pitchFamily="34" charset="0"/>
                <a:ea typeface="Calibri" panose="020F0502020204030204" pitchFamily="34" charset="0"/>
              </a:rPr>
              <a:t>لجميع لأهالي الذين لديهم أطفال ملتحقين بالمدارس من الصف الأول و حتى الثاني عشر في مخيمي الزعتري والأزرق  ولم يتم أضافة حزمة انترنت  لهم يرجى التواصل على الخط الساخن التابع لليونسيف </a:t>
            </a:r>
            <a:r>
              <a:rPr lang="en-US" dirty="0">
                <a:latin typeface="Calibri" panose="020F0502020204030204" pitchFamily="34" charset="0"/>
                <a:ea typeface="Calibri" panose="020F0502020204030204" pitchFamily="34" charset="0"/>
                <a:cs typeface="Arial" panose="020B0604020202020204" pitchFamily="34" charset="0"/>
              </a:rPr>
              <a:t>065509677  </a:t>
            </a:r>
            <a:r>
              <a:rPr lang="ar-JO" dirty="0">
                <a:latin typeface="Calibri" panose="020F0502020204030204" pitchFamily="34" charset="0"/>
                <a:ea typeface="Calibri" panose="020F0502020204030204" pitchFamily="34" charset="0"/>
              </a:rPr>
              <a:t> حسب الجدول أدناه </a:t>
            </a:r>
            <a:endParaRPr lang="en-US" dirty="0">
              <a:latin typeface="Calibri" panose="020F0502020204030204" pitchFamily="34" charset="0"/>
              <a:ea typeface="Calibri" panose="020F0502020204030204" pitchFamily="34" charset="0"/>
            </a:endParaRPr>
          </a:p>
          <a:p>
            <a:pPr algn="r" rtl="1">
              <a:lnSpc>
                <a:spcPct val="107000"/>
              </a:lnSpc>
              <a:spcAft>
                <a:spcPts val="800"/>
              </a:spcAft>
            </a:pP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AC793F66-D415-47F3-955D-42E941641BD4}"/>
              </a:ext>
            </a:extLst>
          </p:cNvPr>
          <p:cNvGraphicFramePr>
            <a:graphicFrameLocks noGrp="1"/>
          </p:cNvGraphicFramePr>
          <p:nvPr>
            <p:extLst>
              <p:ext uri="{D42A27DB-BD31-4B8C-83A1-F6EECF244321}">
                <p14:modId xmlns:p14="http://schemas.microsoft.com/office/powerpoint/2010/main" val="1336736323"/>
              </p:ext>
            </p:extLst>
          </p:nvPr>
        </p:nvGraphicFramePr>
        <p:xfrm>
          <a:off x="3804920" y="3509428"/>
          <a:ext cx="5937250" cy="582353"/>
        </p:xfrm>
        <a:graphic>
          <a:graphicData uri="http://schemas.openxmlformats.org/drawingml/2006/table">
            <a:tbl>
              <a:tblPr rtl="1" firstRow="1" firstCol="1" bandRow="1">
                <a:tableStyleId>{5C22544A-7EE6-4342-B048-85BDC9FD1C3A}</a:tableStyleId>
              </a:tblPr>
              <a:tblGrid>
                <a:gridCol w="2893695">
                  <a:extLst>
                    <a:ext uri="{9D8B030D-6E8A-4147-A177-3AD203B41FA5}">
                      <a16:colId xmlns:a16="http://schemas.microsoft.com/office/drawing/2014/main" val="155455856"/>
                    </a:ext>
                  </a:extLst>
                </a:gridCol>
                <a:gridCol w="3043555">
                  <a:extLst>
                    <a:ext uri="{9D8B030D-6E8A-4147-A177-3AD203B41FA5}">
                      <a16:colId xmlns:a16="http://schemas.microsoft.com/office/drawing/2014/main" val="1522788787"/>
                    </a:ext>
                  </a:extLst>
                </a:gridCol>
              </a:tblGrid>
              <a:tr h="100462">
                <a:tc>
                  <a:txBody>
                    <a:bodyPr/>
                    <a:lstStyle/>
                    <a:p>
                      <a:pPr marL="0" marR="0" algn="r" rtl="1">
                        <a:lnSpc>
                          <a:spcPct val="107000"/>
                        </a:lnSpc>
                        <a:spcBef>
                          <a:spcPts val="0"/>
                        </a:spcBef>
                        <a:spcAft>
                          <a:spcPts val="0"/>
                        </a:spcAft>
                      </a:pPr>
                      <a:r>
                        <a:rPr lang="ar-JO" sz="1200">
                          <a:effectLst/>
                        </a:rPr>
                        <a:t>لأحد و لأثنين</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rtl="1">
                        <a:lnSpc>
                          <a:spcPct val="107000"/>
                        </a:lnSpc>
                        <a:spcBef>
                          <a:spcPts val="0"/>
                        </a:spcBef>
                        <a:spcAft>
                          <a:spcPts val="0"/>
                        </a:spcAft>
                      </a:pPr>
                      <a:r>
                        <a:rPr lang="ar-JO" sz="1200" dirty="0">
                          <a:effectLst/>
                        </a:rPr>
                        <a:t>مخيم الزعتري</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584700539"/>
                  </a:ext>
                </a:extLst>
              </a:tr>
              <a:tr h="0">
                <a:tc>
                  <a:txBody>
                    <a:bodyPr/>
                    <a:lstStyle/>
                    <a:p>
                      <a:pPr marL="0" marR="0" algn="r" rtl="1">
                        <a:lnSpc>
                          <a:spcPct val="107000"/>
                        </a:lnSpc>
                        <a:spcBef>
                          <a:spcPts val="0"/>
                        </a:spcBef>
                        <a:spcAft>
                          <a:spcPts val="0"/>
                        </a:spcAft>
                      </a:pPr>
                      <a:r>
                        <a:rPr lang="ar-JO" sz="1200">
                          <a:effectLst/>
                        </a:rPr>
                        <a:t>الثلاثاء و لاربعاء</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rtl="1">
                        <a:lnSpc>
                          <a:spcPct val="107000"/>
                        </a:lnSpc>
                        <a:spcBef>
                          <a:spcPts val="0"/>
                        </a:spcBef>
                        <a:spcAft>
                          <a:spcPts val="0"/>
                        </a:spcAft>
                      </a:pPr>
                      <a:r>
                        <a:rPr lang="ar-JO" sz="1200">
                          <a:effectLst/>
                        </a:rPr>
                        <a:t>مخيم لأزرق</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697202965"/>
                  </a:ext>
                </a:extLst>
              </a:tr>
              <a:tr h="210623">
                <a:tc>
                  <a:txBody>
                    <a:bodyPr/>
                    <a:lstStyle/>
                    <a:p>
                      <a:pPr marL="0" marR="0" algn="r" rtl="1">
                        <a:lnSpc>
                          <a:spcPct val="107000"/>
                        </a:lnSpc>
                        <a:spcBef>
                          <a:spcPts val="0"/>
                        </a:spcBef>
                        <a:spcAft>
                          <a:spcPts val="0"/>
                        </a:spcAft>
                      </a:pPr>
                      <a:r>
                        <a:rPr lang="ar-JO" sz="1200">
                          <a:effectLst/>
                        </a:rPr>
                        <a:t>الخميس</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rtl="1">
                        <a:lnSpc>
                          <a:spcPct val="107000"/>
                        </a:lnSpc>
                        <a:spcBef>
                          <a:spcPts val="0"/>
                        </a:spcBef>
                        <a:spcAft>
                          <a:spcPts val="0"/>
                        </a:spcAft>
                      </a:pPr>
                      <a:r>
                        <a:rPr lang="ar-JO" sz="1200" dirty="0">
                          <a:effectLst/>
                        </a:rPr>
                        <a:t>مخيم الزعتري</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822758006"/>
                  </a:ext>
                </a:extLst>
              </a:tr>
            </a:tbl>
          </a:graphicData>
        </a:graphic>
      </p:graphicFrame>
      <p:sp>
        <p:nvSpPr>
          <p:cNvPr id="9" name="Rectangle 8">
            <a:extLst>
              <a:ext uri="{FF2B5EF4-FFF2-40B4-BE49-F238E27FC236}">
                <a16:creationId xmlns:a16="http://schemas.microsoft.com/office/drawing/2014/main" id="{7E3C8091-54CC-4AD5-95E0-2E45912B63CE}"/>
              </a:ext>
            </a:extLst>
          </p:cNvPr>
          <p:cNvSpPr/>
          <p:nvPr/>
        </p:nvSpPr>
        <p:spPr>
          <a:xfrm>
            <a:off x="1139825" y="4320972"/>
            <a:ext cx="9629775" cy="1959960"/>
          </a:xfrm>
          <a:prstGeom prst="rect">
            <a:avLst/>
          </a:prstGeom>
        </p:spPr>
        <p:txBody>
          <a:bodyPr wrap="square">
            <a:spAutoFit/>
          </a:bodyPr>
          <a:lstStyle/>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Dear parents, please note that 10 GB internet bundles will be recharged for all families who have children enrolled in schools inside </a:t>
            </a:r>
            <a:r>
              <a:rPr lang="en-US" dirty="0" err="1">
                <a:latin typeface="Calibri" panose="020F0502020204030204" pitchFamily="34" charset="0"/>
                <a:ea typeface="Calibri" panose="020F0502020204030204" pitchFamily="34" charset="0"/>
                <a:cs typeface="Arial" panose="020B0604020202020204" pitchFamily="34" charset="0"/>
              </a:rPr>
              <a:t>Zaatari</a:t>
            </a:r>
            <a:r>
              <a:rPr lang="en-US" dirty="0">
                <a:latin typeface="Calibri" panose="020F0502020204030204" pitchFamily="34" charset="0"/>
                <a:ea typeface="Calibri" panose="020F0502020204030204" pitchFamily="34" charset="0"/>
                <a:cs typeface="Arial" panose="020B0604020202020204" pitchFamily="34" charset="0"/>
              </a:rPr>
              <a:t> and </a:t>
            </a:r>
            <a:r>
              <a:rPr lang="en-US" dirty="0" err="1">
                <a:latin typeface="Calibri" panose="020F0502020204030204" pitchFamily="34" charset="0"/>
                <a:ea typeface="Calibri" panose="020F0502020204030204" pitchFamily="34" charset="0"/>
                <a:cs typeface="Arial" panose="020B0604020202020204" pitchFamily="34" charset="0"/>
              </a:rPr>
              <a:t>Azraq</a:t>
            </a:r>
            <a:r>
              <a:rPr lang="en-US" dirty="0">
                <a:latin typeface="Calibri" panose="020F0502020204030204" pitchFamily="34" charset="0"/>
                <a:ea typeface="Calibri" panose="020F0502020204030204" pitchFamily="34" charset="0"/>
                <a:cs typeface="Arial" panose="020B0604020202020204" pitchFamily="34" charset="0"/>
              </a:rPr>
              <a:t> camps based on schools data in efforts to support distance learning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Parents who have children enrolled in schools</a:t>
            </a:r>
            <a:r>
              <a:rPr lang="en-US" dirty="0">
                <a:latin typeface="Arial" panose="020B0604020202020204" pitchFamily="34" charset="0"/>
                <a:ea typeface="Calibri" panose="020F0502020204030204" pitchFamily="34" charset="0"/>
                <a:cs typeface="Arial" panose="020B0604020202020204" pitchFamily="34" charset="0"/>
              </a:rPr>
              <a:t> </a:t>
            </a:r>
            <a:r>
              <a:rPr lang="en-US" dirty="0">
                <a:latin typeface="Calibri" panose="020F0502020204030204" pitchFamily="34" charset="0"/>
                <a:ea typeface="Calibri" panose="020F0502020204030204" pitchFamily="34" charset="0"/>
                <a:cs typeface="Arial" panose="020B0604020202020204" pitchFamily="34" charset="0"/>
              </a:rPr>
              <a:t>from grade 1 to grade 12  in </a:t>
            </a:r>
            <a:r>
              <a:rPr lang="en-US" dirty="0" err="1">
                <a:latin typeface="Calibri" panose="020F0502020204030204" pitchFamily="34" charset="0"/>
                <a:ea typeface="Calibri" panose="020F0502020204030204" pitchFamily="34" charset="0"/>
                <a:cs typeface="Arial" panose="020B0604020202020204" pitchFamily="34" charset="0"/>
              </a:rPr>
              <a:t>Zaatari</a:t>
            </a:r>
            <a:r>
              <a:rPr lang="en-US" dirty="0">
                <a:latin typeface="Calibri" panose="020F0502020204030204" pitchFamily="34" charset="0"/>
                <a:ea typeface="Calibri" panose="020F0502020204030204" pitchFamily="34" charset="0"/>
                <a:cs typeface="Arial" panose="020B0604020202020204" pitchFamily="34" charset="0"/>
              </a:rPr>
              <a:t> and </a:t>
            </a:r>
            <a:r>
              <a:rPr lang="en-US" dirty="0" err="1">
                <a:latin typeface="Calibri" panose="020F0502020204030204" pitchFamily="34" charset="0"/>
                <a:ea typeface="Calibri" panose="020F0502020204030204" pitchFamily="34" charset="0"/>
                <a:cs typeface="Arial" panose="020B0604020202020204" pitchFamily="34" charset="0"/>
              </a:rPr>
              <a:t>Azraq</a:t>
            </a:r>
            <a:r>
              <a:rPr lang="en-US" dirty="0">
                <a:latin typeface="Calibri" panose="020F0502020204030204" pitchFamily="34" charset="0"/>
                <a:ea typeface="Calibri" panose="020F0502020204030204" pitchFamily="34" charset="0"/>
                <a:cs typeface="Arial" panose="020B0604020202020204" pitchFamily="34" charset="0"/>
              </a:rPr>
              <a:t> camps and have not received a recharge, please contact UNICEF’s helpline 065509677 According to the table below</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871711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logo&#10;&#10;Description automatically generated">
            <a:extLst>
              <a:ext uri="{FF2B5EF4-FFF2-40B4-BE49-F238E27FC236}">
                <a16:creationId xmlns:a16="http://schemas.microsoft.com/office/drawing/2014/main" id="{AA9F6A30-6E1B-49A6-B02D-3B031FDB0C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091BCE4-EAEA-45F0-B3EE-3EB883659276}"/>
              </a:ext>
            </a:extLst>
          </p:cNvPr>
          <p:cNvSpPr>
            <a:spLocks noGrp="1"/>
          </p:cNvSpPr>
          <p:nvPr>
            <p:ph type="title"/>
          </p:nvPr>
        </p:nvSpPr>
        <p:spPr/>
        <p:txBody>
          <a:bodyPr/>
          <a:lstStyle/>
          <a:p>
            <a:r>
              <a:rPr lang="en-US" b="1" dirty="0"/>
              <a:t>Lessons Learned </a:t>
            </a:r>
          </a:p>
        </p:txBody>
      </p:sp>
      <p:sp>
        <p:nvSpPr>
          <p:cNvPr id="3" name="Content Placeholder 2">
            <a:extLst>
              <a:ext uri="{FF2B5EF4-FFF2-40B4-BE49-F238E27FC236}">
                <a16:creationId xmlns:a16="http://schemas.microsoft.com/office/drawing/2014/main" id="{A7774D4E-1965-47AD-82F7-78220F350532}"/>
              </a:ext>
            </a:extLst>
          </p:cNvPr>
          <p:cNvSpPr>
            <a:spLocks noGrp="1"/>
          </p:cNvSpPr>
          <p:nvPr>
            <p:ph idx="1"/>
          </p:nvPr>
        </p:nvSpPr>
        <p:spPr>
          <a:xfrm>
            <a:off x="838200" y="1493520"/>
            <a:ext cx="9779000" cy="4999355"/>
          </a:xfrm>
        </p:spPr>
        <p:txBody>
          <a:bodyPr>
            <a:normAutofit fontScale="70000" lnSpcReduction="20000"/>
          </a:bodyPr>
          <a:lstStyle/>
          <a:p>
            <a:r>
              <a:rPr lang="en-US" dirty="0"/>
              <a:t>Verification takes time- UNICEF had to call 10,000 families to check their phone numbers, using multiple databases (RAIS, BAYANATI and EMIS);</a:t>
            </a:r>
          </a:p>
          <a:p>
            <a:pPr marL="0" lvl="0" indent="0">
              <a:buNone/>
            </a:pPr>
            <a:endParaRPr lang="en-US" dirty="0"/>
          </a:p>
          <a:p>
            <a:pPr lvl="0"/>
            <a:r>
              <a:rPr lang="en-US" dirty="0"/>
              <a:t>A proportion of numbers won’t be recharged due to issues with payment of subscription/de-activated numbers;</a:t>
            </a:r>
          </a:p>
          <a:p>
            <a:pPr marL="0" lvl="0" indent="0">
              <a:buNone/>
            </a:pPr>
            <a:endParaRPr lang="en-US" dirty="0"/>
          </a:p>
          <a:p>
            <a:pPr lvl="0"/>
            <a:r>
              <a:rPr lang="en-US" dirty="0"/>
              <a:t>At that scale, a hotline with large capacity and well-trained operators is of critical importance- UNICEF had to manage up to 500 complaints per day.</a:t>
            </a:r>
          </a:p>
          <a:p>
            <a:pPr marL="0" lvl="0" indent="0">
              <a:buNone/>
            </a:pPr>
            <a:endParaRPr lang="en-US" dirty="0"/>
          </a:p>
          <a:p>
            <a:pPr lvl="0"/>
            <a:r>
              <a:rPr lang="en-US" dirty="0"/>
              <a:t>Communication with the target group before and throughout the exercise is essential, using all communication cannels available (in camps: mass SMS, WhatsApp messaging, etc.);</a:t>
            </a:r>
          </a:p>
          <a:p>
            <a:pPr lvl="0"/>
            <a:endParaRPr lang="en-US" dirty="0"/>
          </a:p>
          <a:p>
            <a:pPr lvl="0"/>
            <a:r>
              <a:rPr lang="en-US" dirty="0"/>
              <a:t>Around 10% of families with children in schools in camps do not own a smart device.</a:t>
            </a:r>
          </a:p>
          <a:p>
            <a:pPr marL="0" lvl="0" indent="0" algn="r" rtl="1">
              <a:buNone/>
            </a:pPr>
            <a:r>
              <a:rPr lang="en-US" sz="6400" dirty="0"/>
              <a:t> </a:t>
            </a:r>
            <a:endParaRPr lang="en-US" dirty="0"/>
          </a:p>
        </p:txBody>
      </p:sp>
    </p:spTree>
    <p:extLst>
      <p:ext uri="{BB962C8B-B14F-4D97-AF65-F5344CB8AC3E}">
        <p14:creationId xmlns:p14="http://schemas.microsoft.com/office/powerpoint/2010/main" val="10302641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dirty="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69832D343301140AF13480C27C5D9AD" ma:contentTypeVersion="10" ma:contentTypeDescription="Create a new document." ma:contentTypeScope="" ma:versionID="df16e933f0123816fea3432699b960fc">
  <xsd:schema xmlns:xsd="http://www.w3.org/2001/XMLSchema" xmlns:xs="http://www.w3.org/2001/XMLSchema" xmlns:p="http://schemas.microsoft.com/office/2006/metadata/properties" xmlns:ns3="f323b314-7874-4038-819c-97738d7f6768" targetNamespace="http://schemas.microsoft.com/office/2006/metadata/properties" ma:root="true" ma:fieldsID="cbad1ec445dc2d033f1f3ffe813bf824" ns3:_="">
    <xsd:import namespace="f323b314-7874-4038-819c-97738d7f6768"/>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23b314-7874-4038-819c-97738d7f676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7F6DB3A-4075-4068-8F62-309BC7EA421A}">
  <ds:schemaRefs>
    <ds:schemaRef ds:uri="http://purl.org/dc/dcmitype/"/>
    <ds:schemaRef ds:uri="http://schemas.openxmlformats.org/package/2006/metadata/core-properties"/>
    <ds:schemaRef ds:uri="http://schemas.microsoft.com/office/2006/documentManagement/types"/>
    <ds:schemaRef ds:uri="http://purl.org/dc/terms/"/>
    <ds:schemaRef ds:uri="http://schemas.microsoft.com/office/2006/metadata/properties"/>
    <ds:schemaRef ds:uri="f323b314-7874-4038-819c-97738d7f6768"/>
    <ds:schemaRef ds:uri="http://purl.org/dc/elements/1.1/"/>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34510228-5C06-425A-8A35-B1ADEB4531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23b314-7874-4038-819c-97738d7f67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63D568-72CE-4E48-A4E7-A9C16FA7A3D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1511</TotalTime>
  <Words>624</Words>
  <Application>Microsoft Office PowerPoint</Application>
  <PresentationFormat>Widescreen</PresentationFormat>
  <Paragraphs>157</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UNICEF Data Bundles  Support </vt:lpstr>
      <vt:lpstr>PowerPoint Presentation</vt:lpstr>
      <vt:lpstr>Data Collection and Verification Process </vt:lpstr>
      <vt:lpstr>Messages for data verification Camps – Formal Education and Catch Up </vt:lpstr>
      <vt:lpstr>Messages for data verification  HC – Catch Up </vt:lpstr>
      <vt:lpstr>Targets reached – Camps </vt:lpstr>
      <vt:lpstr>Messages communicated to the camps community  </vt:lpstr>
      <vt:lpstr>Lessons Learned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Meeting with Relief International</dc:title>
  <dc:creator>Misa Miura</dc:creator>
  <cp:lastModifiedBy>Rana Kawar</cp:lastModifiedBy>
  <cp:revision>50</cp:revision>
  <dcterms:created xsi:type="dcterms:W3CDTF">2020-05-17T09:25:18Z</dcterms:created>
  <dcterms:modified xsi:type="dcterms:W3CDTF">2020-05-21T07:55:38Z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0x010100D69832D343301140AF13480C27C5D9AD</vt:lpwstr>
  </property>
</Properties>
</file>