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Raleway"/>
      <p:regular r:id="rId16"/>
      <p:bold r:id="rId17"/>
      <p:italic r:id="rId18"/>
      <p:boldItalic r:id="rId19"/>
    </p:embeddedFont>
    <p:embeddedFont>
      <p:font typeface="Lat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regular.fntdata"/><Relationship Id="rId11" Type="http://schemas.openxmlformats.org/officeDocument/2006/relationships/slide" Target="slides/slide6.xml"/><Relationship Id="rId22" Type="http://schemas.openxmlformats.org/officeDocument/2006/relationships/font" Target="fonts/Lato-italic.fntdata"/><Relationship Id="rId10" Type="http://schemas.openxmlformats.org/officeDocument/2006/relationships/slide" Target="slides/slide5.xml"/><Relationship Id="rId21" Type="http://schemas.openxmlformats.org/officeDocument/2006/relationships/font" Target="fonts/Lato-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La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aleway-bold.fntdata"/><Relationship Id="rId16" Type="http://schemas.openxmlformats.org/officeDocument/2006/relationships/font" Target="fonts/Raleway-regular.fntdata"/><Relationship Id="rId5" Type="http://schemas.openxmlformats.org/officeDocument/2006/relationships/notesMaster" Target="notesMasters/notesMaster1.xml"/><Relationship Id="rId19" Type="http://schemas.openxmlformats.org/officeDocument/2006/relationships/font" Target="fonts/Raleway-boldItalic.fntdata"/><Relationship Id="rId6" Type="http://schemas.openxmlformats.org/officeDocument/2006/relationships/slide" Target="slides/slide1.xml"/><Relationship Id="rId18" Type="http://schemas.openxmlformats.org/officeDocument/2006/relationships/font" Target="fonts/Raleway-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c6fa3c898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c6fa3c89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c6fa3c898_0_7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c6fa3c898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c6fa3c898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c6fa3c89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c6fa3c898_0_1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c6fa3c89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a:solidFill>
                  <a:schemeClr val="dk2"/>
                </a:solidFill>
              </a:rPr>
              <a:t>		 	 	 		</a:t>
            </a:r>
            <a:endParaRPr>
              <a:solidFill>
                <a:schemeClr val="dk2"/>
              </a:solidFill>
            </a:endParaRPr>
          </a:p>
          <a:p>
            <a:pPr indent="0" lvl="0" marL="0" rtl="0" algn="l">
              <a:spcBef>
                <a:spcPts val="0"/>
              </a:spcBef>
              <a:spcAft>
                <a:spcPts val="0"/>
              </a:spcAft>
              <a:buClr>
                <a:schemeClr val="dk2"/>
              </a:buClr>
              <a:buSzPts val="1100"/>
              <a:buFont typeface="Arial"/>
              <a:buNone/>
            </a:pPr>
            <a:r>
              <a:rPr lang="en">
                <a:solidFill>
                  <a:schemeClr val="dk2"/>
                </a:solidFill>
              </a:rPr>
              <a:t>			</a:t>
            </a:r>
            <a:endParaRPr>
              <a:solidFill>
                <a:schemeClr val="dk2"/>
              </a:solidFill>
            </a:endParaRPr>
          </a:p>
          <a:p>
            <a:pPr indent="0" lvl="0" marL="0" rtl="0" algn="l">
              <a:spcBef>
                <a:spcPts val="0"/>
              </a:spcBef>
              <a:spcAft>
                <a:spcPts val="0"/>
              </a:spcAft>
              <a:buClr>
                <a:schemeClr val="dk2"/>
              </a:buClr>
              <a:buSzPts val="1100"/>
              <a:buFont typeface="Arial"/>
              <a:buNone/>
            </a:pPr>
            <a:r>
              <a:rPr lang="en">
                <a:solidFill>
                  <a:schemeClr val="dk2"/>
                </a:solidFill>
              </a:rPr>
              <a:t>				</a:t>
            </a:r>
            <a:endParaRPr>
              <a:solidFill>
                <a:schemeClr val="dk2"/>
              </a:solidFill>
            </a:endParaRPr>
          </a:p>
          <a:p>
            <a:pPr indent="0" lvl="0" marL="0" rtl="0" algn="l">
              <a:spcBef>
                <a:spcPts val="0"/>
              </a:spcBef>
              <a:spcAft>
                <a:spcPts val="0"/>
              </a:spcAft>
              <a:buClr>
                <a:schemeClr val="dk2"/>
              </a:buClr>
              <a:buSzPts val="1100"/>
              <a:buFont typeface="Arial"/>
              <a:buNone/>
            </a:pPr>
            <a:r>
              <a:rPr lang="en">
                <a:solidFill>
                  <a:schemeClr val="dk2"/>
                </a:solidFill>
              </a:rPr>
              <a:t>					</a:t>
            </a:r>
            <a:endParaRPr>
              <a:solidFill>
                <a:schemeClr val="dk2"/>
              </a:solidFill>
            </a:endParaRPr>
          </a:p>
          <a:p>
            <a:pPr indent="-228600" lvl="0" marL="457200" rtl="0" algn="l">
              <a:lnSpc>
                <a:spcPct val="115000"/>
              </a:lnSpc>
              <a:spcBef>
                <a:spcPts val="1200"/>
              </a:spcBef>
              <a:spcAft>
                <a:spcPts val="0"/>
              </a:spcAft>
              <a:buClr>
                <a:schemeClr val="dk2"/>
              </a:buClr>
              <a:buSzPts val="1100"/>
              <a:buNone/>
            </a:pPr>
            <a:r>
              <a:rPr lang="en">
                <a:solidFill>
                  <a:schemeClr val="dk2"/>
                </a:solidFill>
              </a:rPr>
              <a:t>						 							</a:t>
            </a:r>
            <a:r>
              <a:rPr lang="en" sz="1000">
                <a:solidFill>
                  <a:schemeClr val="dk2"/>
                </a:solidFill>
              </a:rPr>
              <a:t> </a:t>
            </a:r>
            <a:br>
              <a:rPr lang="en" sz="1000">
                <a:solidFill>
                  <a:schemeClr val="dk2"/>
                </a:solidFill>
              </a:rPr>
            </a:br>
            <a:r>
              <a:rPr lang="en">
                <a:solidFill>
                  <a:schemeClr val="dk2"/>
                </a:solidFill>
              </a:rPr>
              <a:t> 						</a:t>
            </a:r>
            <a:endParaRPr>
              <a:solidFill>
                <a:schemeClr val="dk2"/>
              </a:solidFill>
            </a:endParaRPr>
          </a:p>
          <a:p>
            <a:pPr indent="0" lvl="0" marL="0" rtl="0" algn="l">
              <a:lnSpc>
                <a:spcPct val="115000"/>
              </a:lnSpc>
              <a:spcBef>
                <a:spcPts val="1200"/>
              </a:spcBef>
              <a:spcAft>
                <a:spcPts val="0"/>
              </a:spcAft>
              <a:buClr>
                <a:schemeClr val="dk2"/>
              </a:buClr>
              <a:buSzPts val="1100"/>
              <a:buFont typeface="Arial"/>
              <a:buNone/>
            </a:pPr>
            <a:r>
              <a:rPr lang="en">
                <a:solidFill>
                  <a:schemeClr val="dk2"/>
                </a:solidFill>
              </a:rPr>
              <a:t>					 				</a:t>
            </a:r>
            <a:endParaRPr>
              <a:solidFill>
                <a:schemeClr val="dk2"/>
              </a:solidFill>
            </a:endParaRPr>
          </a:p>
          <a:p>
            <a:pPr indent="0" lvl="0" marL="0" rtl="0" algn="l">
              <a:spcBef>
                <a:spcPts val="0"/>
              </a:spcBef>
              <a:spcAft>
                <a:spcPts val="0"/>
              </a:spcAft>
              <a:buClr>
                <a:schemeClr val="dk2"/>
              </a:buClr>
              <a:buSzPts val="1100"/>
              <a:buFont typeface="Arial"/>
              <a:buNone/>
            </a:pPr>
            <a:r>
              <a:rPr lang="en">
                <a:solidFill>
                  <a:schemeClr val="dk2"/>
                </a:solidFill>
              </a:rPr>
              <a:t>			</a:t>
            </a:r>
            <a:endParaRPr>
              <a:solidFill>
                <a:schemeClr val="dk2"/>
              </a:solidFill>
            </a:endParaRPr>
          </a:p>
          <a:p>
            <a:pPr indent="0" lvl="0" marL="0" rtl="0" algn="l">
              <a:spcBef>
                <a:spcPts val="0"/>
              </a:spcBef>
              <a:spcAft>
                <a:spcPts val="0"/>
              </a:spcAft>
              <a:buClr>
                <a:schemeClr val="dk2"/>
              </a:buClr>
              <a:buSzPts val="1100"/>
              <a:buFont typeface="Arial"/>
              <a:buNone/>
            </a:pPr>
            <a:r>
              <a:rPr lang="en">
                <a:solidFill>
                  <a:schemeClr val="dk2"/>
                </a:solidFill>
              </a:rPr>
              <a:t>		</a:t>
            </a:r>
            <a:endParaRPr>
              <a:solidFill>
                <a:schemeClr val="dk2"/>
              </a:solidFill>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c6fa3c898_0_2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c6fa3c898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a:solidFill>
                  <a:schemeClr val="dk2"/>
                </a:solidFill>
              </a:rPr>
              <a:t>		 	 	 		</a:t>
            </a:r>
            <a:endParaRPr>
              <a:solidFill>
                <a:schemeClr val="dk2"/>
              </a:solidFill>
            </a:endParaRPr>
          </a:p>
          <a:p>
            <a:pPr indent="0" lvl="0" marL="0" rtl="0" algn="l">
              <a:spcBef>
                <a:spcPts val="0"/>
              </a:spcBef>
              <a:spcAft>
                <a:spcPts val="0"/>
              </a:spcAft>
              <a:buClr>
                <a:schemeClr val="dk2"/>
              </a:buClr>
              <a:buSzPts val="1100"/>
              <a:buFont typeface="Arial"/>
              <a:buNone/>
            </a:pPr>
            <a:r>
              <a:rPr lang="en">
                <a:solidFill>
                  <a:schemeClr val="dk2"/>
                </a:solidFill>
              </a:rPr>
              <a:t>			</a:t>
            </a:r>
            <a:endParaRPr>
              <a:solidFill>
                <a:schemeClr val="dk2"/>
              </a:solidFill>
            </a:endParaRPr>
          </a:p>
          <a:p>
            <a:pPr indent="0" lvl="0" marL="0" rtl="0" algn="l">
              <a:spcBef>
                <a:spcPts val="0"/>
              </a:spcBef>
              <a:spcAft>
                <a:spcPts val="0"/>
              </a:spcAft>
              <a:buClr>
                <a:schemeClr val="dk2"/>
              </a:buClr>
              <a:buSzPts val="1100"/>
              <a:buFont typeface="Arial"/>
              <a:buNone/>
            </a:pPr>
            <a:r>
              <a:rPr lang="en">
                <a:solidFill>
                  <a:schemeClr val="dk2"/>
                </a:solidFill>
              </a:rPr>
              <a:t>				</a:t>
            </a:r>
            <a:endParaRPr>
              <a:solidFill>
                <a:schemeClr val="dk2"/>
              </a:solidFill>
            </a:endParaRPr>
          </a:p>
          <a:p>
            <a:pPr indent="0" lvl="0" marL="0" rtl="0" algn="l">
              <a:spcBef>
                <a:spcPts val="0"/>
              </a:spcBef>
              <a:spcAft>
                <a:spcPts val="0"/>
              </a:spcAft>
              <a:buClr>
                <a:schemeClr val="dk2"/>
              </a:buClr>
              <a:buSzPts val="1100"/>
              <a:buFont typeface="Arial"/>
              <a:buNone/>
            </a:pPr>
            <a:r>
              <a:rPr lang="en">
                <a:solidFill>
                  <a:schemeClr val="dk2"/>
                </a:solidFill>
              </a:rPr>
              <a:t>					</a:t>
            </a:r>
            <a:endParaRPr>
              <a:solidFill>
                <a:schemeClr val="dk2"/>
              </a:solidFill>
            </a:endParaRPr>
          </a:p>
          <a:p>
            <a:pPr indent="-228600" lvl="0" marL="457200" rtl="0" algn="l">
              <a:lnSpc>
                <a:spcPct val="115000"/>
              </a:lnSpc>
              <a:spcBef>
                <a:spcPts val="1200"/>
              </a:spcBef>
              <a:spcAft>
                <a:spcPts val="0"/>
              </a:spcAft>
              <a:buClr>
                <a:schemeClr val="dk2"/>
              </a:buClr>
              <a:buSzPts val="1100"/>
              <a:buNone/>
            </a:pPr>
            <a:r>
              <a:rPr lang="en">
                <a:solidFill>
                  <a:schemeClr val="dk2"/>
                </a:solidFill>
              </a:rPr>
              <a:t>						 							</a:t>
            </a:r>
            <a:br>
              <a:rPr lang="en">
                <a:solidFill>
                  <a:schemeClr val="dk2"/>
                </a:solidFill>
              </a:rPr>
            </a:br>
            <a:r>
              <a:rPr lang="en" sz="1000">
                <a:solidFill>
                  <a:schemeClr val="dk2"/>
                </a:solidFill>
              </a:rPr>
              <a:t>In spite of the multiple impacts of COVID-19 on young people’s lives, many adolescents and youth have mobilized immediately to respond to the crisis. </a:t>
            </a:r>
            <a:br>
              <a:rPr lang="en" sz="1000">
                <a:solidFill>
                  <a:schemeClr val="dk2"/>
                </a:solidFill>
              </a:rPr>
            </a:br>
            <a:r>
              <a:rPr lang="en">
                <a:solidFill>
                  <a:schemeClr val="dk2"/>
                </a:solidFill>
              </a:rPr>
              <a:t> 						</a:t>
            </a:r>
            <a:endParaRPr>
              <a:solidFill>
                <a:schemeClr val="dk2"/>
              </a:solidFill>
            </a:endParaRPr>
          </a:p>
          <a:p>
            <a:pPr indent="0" lvl="0" marL="0" rtl="0" algn="l">
              <a:lnSpc>
                <a:spcPct val="115000"/>
              </a:lnSpc>
              <a:spcBef>
                <a:spcPts val="1200"/>
              </a:spcBef>
              <a:spcAft>
                <a:spcPts val="0"/>
              </a:spcAft>
              <a:buClr>
                <a:schemeClr val="dk2"/>
              </a:buClr>
              <a:buSzPts val="1100"/>
              <a:buFont typeface="Arial"/>
              <a:buNone/>
            </a:pPr>
            <a:r>
              <a:rPr lang="en">
                <a:solidFill>
                  <a:schemeClr val="dk2"/>
                </a:solidFill>
              </a:rPr>
              <a:t>					 				</a:t>
            </a:r>
            <a:endParaRPr>
              <a:solidFill>
                <a:schemeClr val="dk2"/>
              </a:solidFill>
            </a:endParaRPr>
          </a:p>
          <a:p>
            <a:pPr indent="0" lvl="0" marL="0" rtl="0" algn="l">
              <a:spcBef>
                <a:spcPts val="0"/>
              </a:spcBef>
              <a:spcAft>
                <a:spcPts val="0"/>
              </a:spcAft>
              <a:buClr>
                <a:schemeClr val="dk2"/>
              </a:buClr>
              <a:buSzPts val="1100"/>
              <a:buFont typeface="Arial"/>
              <a:buNone/>
            </a:pPr>
            <a:r>
              <a:rPr lang="en">
                <a:solidFill>
                  <a:schemeClr val="dk2"/>
                </a:solidFill>
              </a:rPr>
              <a:t>			</a:t>
            </a:r>
            <a:endParaRPr>
              <a:solidFill>
                <a:schemeClr val="dk2"/>
              </a:solidFill>
            </a:endParaRPr>
          </a:p>
          <a:p>
            <a:pPr indent="0" lvl="0" marL="0" rtl="0" algn="l">
              <a:spcBef>
                <a:spcPts val="0"/>
              </a:spcBef>
              <a:spcAft>
                <a:spcPts val="0"/>
              </a:spcAft>
              <a:buClr>
                <a:schemeClr val="dk2"/>
              </a:buClr>
              <a:buSzPts val="1100"/>
              <a:buFont typeface="Arial"/>
              <a:buNone/>
            </a:pPr>
            <a:r>
              <a:rPr lang="en">
                <a:solidFill>
                  <a:schemeClr val="dk2"/>
                </a:solidFill>
              </a:rPr>
              <a:t>		</a:t>
            </a:r>
            <a:endParaRPr>
              <a:solidFill>
                <a:schemeClr val="dk2"/>
              </a:solidFill>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87d68dd86c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87d68dd86c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87d68dd86c_0_1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87d68dd86c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rPr>
              <a:t>		 	 	 		</a:t>
            </a:r>
            <a:endParaRPr>
              <a:solidFill>
                <a:schemeClr val="dk2"/>
              </a:solidFill>
            </a:endParaRPr>
          </a:p>
          <a:p>
            <a:pPr indent="0" lvl="0" marL="0" rtl="0" algn="l">
              <a:spcBef>
                <a:spcPts val="0"/>
              </a:spcBef>
              <a:spcAft>
                <a:spcPts val="0"/>
              </a:spcAft>
              <a:buNone/>
            </a:pPr>
            <a:r>
              <a:rPr lang="en">
                <a:solidFill>
                  <a:schemeClr val="dk2"/>
                </a:solidFill>
              </a:rPr>
              <a:t>			</a:t>
            </a:r>
            <a:endParaRPr>
              <a:solidFill>
                <a:schemeClr val="dk2"/>
              </a:solidFill>
            </a:endParaRPr>
          </a:p>
          <a:p>
            <a:pPr indent="0" lvl="0" marL="0" rtl="0" algn="l">
              <a:spcBef>
                <a:spcPts val="0"/>
              </a:spcBef>
              <a:spcAft>
                <a:spcPts val="0"/>
              </a:spcAft>
              <a:buNone/>
            </a:pPr>
            <a:r>
              <a:rPr lang="en">
                <a:solidFill>
                  <a:schemeClr val="dk2"/>
                </a:solidFill>
              </a:rPr>
              <a:t>				</a:t>
            </a:r>
            <a:endParaRPr>
              <a:solidFill>
                <a:schemeClr val="dk2"/>
              </a:solidFill>
            </a:endParaRPr>
          </a:p>
          <a:p>
            <a:pPr indent="0" lvl="0" marL="0" rtl="0" algn="l">
              <a:spcBef>
                <a:spcPts val="0"/>
              </a:spcBef>
              <a:spcAft>
                <a:spcPts val="0"/>
              </a:spcAft>
              <a:buNone/>
            </a:pPr>
            <a:r>
              <a:rPr lang="en">
                <a:solidFill>
                  <a:schemeClr val="dk2"/>
                </a:solidFill>
              </a:rPr>
              <a:t>					</a:t>
            </a:r>
            <a:endParaRPr>
              <a:solidFill>
                <a:schemeClr val="dk2"/>
              </a:solidFill>
            </a:endParaRPr>
          </a:p>
          <a:p>
            <a:pPr indent="-228600" lvl="0" marL="457200" rtl="0" algn="l">
              <a:lnSpc>
                <a:spcPct val="115000"/>
              </a:lnSpc>
              <a:spcBef>
                <a:spcPts val="1200"/>
              </a:spcBef>
              <a:spcAft>
                <a:spcPts val="0"/>
              </a:spcAft>
              <a:buClr>
                <a:schemeClr val="dk2"/>
              </a:buClr>
              <a:buSzPts val="1100"/>
              <a:buNone/>
            </a:pPr>
            <a:r>
              <a:rPr lang="en">
                <a:solidFill>
                  <a:schemeClr val="dk2"/>
                </a:solidFill>
              </a:rPr>
              <a:t>						 							</a:t>
            </a:r>
            <a:br>
              <a:rPr lang="en">
                <a:solidFill>
                  <a:schemeClr val="dk2"/>
                </a:solidFill>
              </a:rPr>
            </a:br>
            <a:r>
              <a:rPr lang="en" sz="1000">
                <a:solidFill>
                  <a:schemeClr val="dk2"/>
                </a:solidFill>
              </a:rPr>
              <a:t>In spite of the multiple impacts of COVID-19 on young people’s lives, many adolescents and youth have mobilized immediately to respond to the crisis. </a:t>
            </a:r>
            <a:br>
              <a:rPr lang="en" sz="1000">
                <a:solidFill>
                  <a:schemeClr val="dk2"/>
                </a:solidFill>
              </a:rPr>
            </a:br>
            <a:r>
              <a:rPr lang="en">
                <a:solidFill>
                  <a:schemeClr val="dk2"/>
                </a:solidFill>
              </a:rPr>
              <a:t> 						</a:t>
            </a:r>
            <a:endParaRPr>
              <a:solidFill>
                <a:schemeClr val="dk2"/>
              </a:solidFill>
            </a:endParaRPr>
          </a:p>
          <a:p>
            <a:pPr indent="0" lvl="0" marL="0" rtl="0" algn="l">
              <a:lnSpc>
                <a:spcPct val="115000"/>
              </a:lnSpc>
              <a:spcBef>
                <a:spcPts val="1200"/>
              </a:spcBef>
              <a:spcAft>
                <a:spcPts val="0"/>
              </a:spcAft>
              <a:buNone/>
            </a:pPr>
            <a:r>
              <a:rPr lang="en">
                <a:solidFill>
                  <a:schemeClr val="dk2"/>
                </a:solidFill>
              </a:rPr>
              <a:t>					 				</a:t>
            </a:r>
            <a:endParaRPr>
              <a:solidFill>
                <a:schemeClr val="dk2"/>
              </a:solidFill>
            </a:endParaRPr>
          </a:p>
          <a:p>
            <a:pPr indent="0" lvl="0" marL="0" rtl="0" algn="l">
              <a:spcBef>
                <a:spcPts val="0"/>
              </a:spcBef>
              <a:spcAft>
                <a:spcPts val="0"/>
              </a:spcAft>
              <a:buNone/>
            </a:pPr>
            <a:r>
              <a:rPr lang="en">
                <a:solidFill>
                  <a:schemeClr val="dk2"/>
                </a:solidFill>
              </a:rPr>
              <a:t>			</a:t>
            </a:r>
            <a:endParaRPr>
              <a:solidFill>
                <a:schemeClr val="dk2"/>
              </a:solidFill>
            </a:endParaRPr>
          </a:p>
          <a:p>
            <a:pPr indent="0" lvl="0" marL="0" rtl="0" algn="l">
              <a:spcBef>
                <a:spcPts val="0"/>
              </a:spcBef>
              <a:spcAft>
                <a:spcPts val="0"/>
              </a:spcAft>
              <a:buNone/>
            </a:pPr>
            <a:r>
              <a:rPr lang="en">
                <a:solidFill>
                  <a:schemeClr val="dk2"/>
                </a:solidFill>
              </a:rPr>
              <a:t>		</a:t>
            </a:r>
            <a:endParaRPr>
              <a:solidFill>
                <a:schemeClr val="dk2"/>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c6fa3c898_0_1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c6fa3c898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c6fa3c898_0_2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c6fa3c898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c6fa3c898_0_6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c6fa3c898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3"/>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COVID-19: Guidance Working with and for young people  </a:t>
            </a:r>
            <a:endParaRPr/>
          </a:p>
        </p:txBody>
      </p:sp>
      <p:sp>
        <p:nvSpPr>
          <p:cNvPr id="73" name="Google Shape;73;p13"/>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Compact For Young People in Humanitarian Action, June 2020</a:t>
            </a:r>
            <a:r>
              <a:rPr lang="en"/>
              <a:t> </a:t>
            </a:r>
            <a:endParaRPr/>
          </a:p>
          <a:p>
            <a:pPr indent="0" lvl="0" marL="0" rtl="0" algn="l">
              <a:spcBef>
                <a:spcPts val="0"/>
              </a:spcBef>
              <a:spcAft>
                <a:spcPts val="0"/>
              </a:spcAft>
              <a:buNone/>
            </a:pPr>
            <a:r>
              <a:rPr lang="en"/>
              <a:t>Presentation Prepared by: Bothaina Qamar, UNFPA for the Zaatari Camp YTF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22"/>
          <p:cNvSpPr txBox="1"/>
          <p:nvPr>
            <p:ph type="title"/>
          </p:nvPr>
        </p:nvSpPr>
        <p:spPr>
          <a:xfrm>
            <a:off x="265500" y="1912650"/>
            <a:ext cx="4045200" cy="1318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Questions? </a:t>
            </a:r>
            <a:endParaRPr/>
          </a:p>
          <a:p>
            <a:pPr indent="0" lvl="0" marL="0" rtl="0" algn="ctr">
              <a:spcBef>
                <a:spcPts val="0"/>
              </a:spcBef>
              <a:spcAft>
                <a:spcPts val="0"/>
              </a:spcAft>
              <a:buNone/>
            </a:pPr>
            <a:r>
              <a:rPr lang="en"/>
              <a:t>Suggestions? </a:t>
            </a:r>
            <a:endParaRPr/>
          </a:p>
        </p:txBody>
      </p:sp>
      <p:sp>
        <p:nvSpPr>
          <p:cNvPr id="130" name="Google Shape;130;p22"/>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457200" rtl="0" algn="l">
              <a:spcBef>
                <a:spcPts val="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4"/>
          <p:cNvSpPr txBox="1"/>
          <p:nvPr>
            <p:ph type="title"/>
          </p:nvPr>
        </p:nvSpPr>
        <p:spPr>
          <a:xfrm>
            <a:off x="265500" y="1912650"/>
            <a:ext cx="4045200" cy="1318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9" name="Google Shape;79;p14"/>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2"/>
              </a:buClr>
              <a:buSzPts val="1100"/>
              <a:buFont typeface="Arial"/>
              <a:buNone/>
            </a:pPr>
            <a:r>
              <a:rPr b="1" lang="en"/>
              <a:t>This guidance note is meant to assist humanitarian actors, youth-led organizations, and young people themselves across sectors, working at local, country, regional, and global levels in their response to the novel coronavirus pandemic.</a:t>
            </a:r>
            <a:r>
              <a:rPr b="1" lang="en" sz="1200">
                <a:solidFill>
                  <a:schemeClr val="dk2"/>
                </a:solidFill>
                <a:latin typeface="Arial"/>
                <a:ea typeface="Arial"/>
                <a:cs typeface="Arial"/>
                <a:sym typeface="Arial"/>
              </a:rPr>
              <a:t> </a:t>
            </a:r>
            <a:endParaRPr b="1"/>
          </a:p>
          <a:p>
            <a:pPr indent="-304800" lvl="0" marL="457200" rtl="0" algn="l">
              <a:lnSpc>
                <a:spcPct val="100000"/>
              </a:lnSpc>
              <a:spcBef>
                <a:spcPts val="0"/>
              </a:spcBef>
              <a:spcAft>
                <a:spcPts val="0"/>
              </a:spcAft>
              <a:buSzPts val="1200"/>
              <a:buAutoNum type="arabicPeriod"/>
            </a:pPr>
            <a:r>
              <a:rPr b="1" lang="en" sz="1500"/>
              <a:t>E</a:t>
            </a:r>
            <a:r>
              <a:rPr b="1" lang="en" sz="1500"/>
              <a:t>xploring the impacts of (COVID-19) on young people.</a:t>
            </a:r>
            <a:endParaRPr b="1" sz="1500"/>
          </a:p>
          <a:p>
            <a:pPr indent="-285750" lvl="0" marL="457200" rtl="0" algn="l">
              <a:lnSpc>
                <a:spcPct val="100000"/>
              </a:lnSpc>
              <a:spcBef>
                <a:spcPts val="0"/>
              </a:spcBef>
              <a:spcAft>
                <a:spcPts val="0"/>
              </a:spcAft>
              <a:buClr>
                <a:schemeClr val="dk2"/>
              </a:buClr>
              <a:buSzPts val="900"/>
              <a:buFont typeface="Arial"/>
              <a:buAutoNum type="arabicPeriod"/>
            </a:pPr>
            <a:r>
              <a:rPr b="1" lang="en" sz="1500"/>
              <a:t>Proposes a series of actions to ensure that COVID-19 preparedness, response plans and actions, are youth-inclusive and youth-focused – with and for young people.</a:t>
            </a:r>
            <a:endParaRPr b="1" sz="1500"/>
          </a:p>
          <a:p>
            <a:pPr indent="-285750" lvl="0" marL="457200" rtl="0" algn="l">
              <a:lnSpc>
                <a:spcPct val="100000"/>
              </a:lnSpc>
              <a:spcBef>
                <a:spcPts val="0"/>
              </a:spcBef>
              <a:spcAft>
                <a:spcPts val="0"/>
              </a:spcAft>
              <a:buClr>
                <a:schemeClr val="dk2"/>
              </a:buClr>
              <a:buSzPts val="900"/>
              <a:buFont typeface="Arial"/>
              <a:buAutoNum type="arabicPeriod"/>
            </a:pPr>
            <a:r>
              <a:rPr b="1" lang="en" sz="1500"/>
              <a:t>Recommendations are structured around the five key actions of the Compact for Young People in Humanitarian Action:</a:t>
            </a:r>
            <a:endParaRPr b="1" sz="1500"/>
          </a:p>
          <a:p>
            <a:pPr indent="0" lvl="0" marL="0" rtl="0" algn="l">
              <a:lnSpc>
                <a:spcPct val="100000"/>
              </a:lnSpc>
              <a:spcBef>
                <a:spcPts val="0"/>
              </a:spcBef>
              <a:spcAft>
                <a:spcPts val="0"/>
              </a:spcAft>
              <a:buNone/>
            </a:pPr>
            <a:r>
              <a:t/>
            </a:r>
            <a:endParaRPr b="1" sz="1500"/>
          </a:p>
          <a:p>
            <a:pPr indent="0" lvl="0" marL="0" rtl="0" algn="l">
              <a:lnSpc>
                <a:spcPct val="100000"/>
              </a:lnSpc>
              <a:spcBef>
                <a:spcPts val="0"/>
              </a:spcBef>
              <a:spcAft>
                <a:spcPts val="0"/>
              </a:spcAft>
              <a:buNone/>
            </a:pPr>
            <a:r>
              <a:rPr b="1" lang="en" sz="1500"/>
              <a:t>**This is a Green Document  </a:t>
            </a:r>
            <a:endParaRPr b="1" sz="1500"/>
          </a:p>
        </p:txBody>
      </p:sp>
      <p:pic>
        <p:nvPicPr>
          <p:cNvPr id="80" name="Google Shape;80;p14"/>
          <p:cNvPicPr preferRelativeResize="0"/>
          <p:nvPr/>
        </p:nvPicPr>
        <p:blipFill>
          <a:blip r:embed="rId3">
            <a:alphaModFix/>
          </a:blip>
          <a:stretch>
            <a:fillRect/>
          </a:stretch>
        </p:blipFill>
        <p:spPr>
          <a:xfrm>
            <a:off x="484038" y="0"/>
            <a:ext cx="3608120"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5"/>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100"/>
              <a:t>Part One  - Young People are Seriously Affected by COVID-19, are Part of the Global Response </a:t>
            </a:r>
            <a:endParaRPr sz="2100"/>
          </a:p>
        </p:txBody>
      </p:sp>
      <p:sp>
        <p:nvSpPr>
          <p:cNvPr id="86" name="Google Shape;86;p15"/>
          <p:cNvSpPr txBox="1"/>
          <p:nvPr>
            <p:ph idx="1" type="body"/>
          </p:nvPr>
        </p:nvSpPr>
        <p:spPr>
          <a:xfrm>
            <a:off x="2400253" y="1435275"/>
            <a:ext cx="30714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100">
                <a:solidFill>
                  <a:schemeClr val="dk1"/>
                </a:solidFill>
              </a:rPr>
              <a:t>Specific </a:t>
            </a:r>
            <a:r>
              <a:rPr b="1" lang="en" sz="2100">
                <a:solidFill>
                  <a:schemeClr val="dk1"/>
                </a:solidFill>
              </a:rPr>
              <a:t>Vulnerabilities</a:t>
            </a:r>
            <a:r>
              <a:rPr b="1" lang="en" sz="2100">
                <a:solidFill>
                  <a:schemeClr val="dk1"/>
                </a:solidFill>
              </a:rPr>
              <a:t> </a:t>
            </a:r>
            <a:endParaRPr b="1" sz="2100">
              <a:solidFill>
                <a:schemeClr val="dk1"/>
              </a:solidFill>
            </a:endParaRPr>
          </a:p>
          <a:p>
            <a:pPr indent="0" lvl="0" marL="0" rtl="0" algn="l">
              <a:spcBef>
                <a:spcPts val="1600"/>
              </a:spcBef>
              <a:spcAft>
                <a:spcPts val="1200"/>
              </a:spcAft>
              <a:buNone/>
            </a:pPr>
            <a:r>
              <a:rPr lang="en" sz="1600"/>
              <a:t>R</a:t>
            </a:r>
            <a:r>
              <a:rPr lang="en" sz="1600"/>
              <a:t>efugees, asylum seekers, and internally displaced persons, young people living in poverty and high density areas, young people experiencing homelessness, young migrants, young people seperated from parents, young people with disabilitues, LGBTQI, adolesents girls and young women, young people with </a:t>
            </a:r>
            <a:endParaRPr sz="1600"/>
          </a:p>
        </p:txBody>
      </p:sp>
      <p:sp>
        <p:nvSpPr>
          <p:cNvPr id="87" name="Google Shape;87;p15"/>
          <p:cNvSpPr txBox="1"/>
          <p:nvPr>
            <p:ph idx="2" type="body"/>
          </p:nvPr>
        </p:nvSpPr>
        <p:spPr>
          <a:xfrm>
            <a:off x="5650447" y="1435275"/>
            <a:ext cx="3071400" cy="3002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2"/>
              </a:buClr>
              <a:buSzPts val="1100"/>
              <a:buNone/>
            </a:pPr>
            <a:r>
              <a:rPr b="1" lang="en" sz="2100">
                <a:solidFill>
                  <a:schemeClr val="dk1"/>
                </a:solidFill>
              </a:rPr>
              <a:t>Vulnerabilities related to:</a:t>
            </a:r>
            <a:endParaRPr b="1" sz="2100">
              <a:solidFill>
                <a:schemeClr val="dk1"/>
              </a:solidFill>
            </a:endParaRPr>
          </a:p>
          <a:p>
            <a:pPr indent="-330200" lvl="0" marL="457200" rtl="0" algn="l">
              <a:lnSpc>
                <a:spcPct val="100000"/>
              </a:lnSpc>
              <a:spcBef>
                <a:spcPts val="1600"/>
              </a:spcBef>
              <a:spcAft>
                <a:spcPts val="0"/>
              </a:spcAft>
              <a:buSzPts val="1600"/>
              <a:buChar char="●"/>
            </a:pPr>
            <a:r>
              <a:rPr lang="en" sz="1600"/>
              <a:t>Health Impact </a:t>
            </a:r>
            <a:endParaRPr sz="1600"/>
          </a:p>
          <a:p>
            <a:pPr indent="-330200" lvl="0" marL="457200" rtl="0" algn="l">
              <a:lnSpc>
                <a:spcPct val="100000"/>
              </a:lnSpc>
              <a:spcBef>
                <a:spcPts val="1200"/>
              </a:spcBef>
              <a:spcAft>
                <a:spcPts val="0"/>
              </a:spcAft>
              <a:buSzPts val="1600"/>
              <a:buChar char="●"/>
            </a:pPr>
            <a:r>
              <a:rPr lang="en" sz="1600"/>
              <a:t>Safety</a:t>
            </a:r>
            <a:r>
              <a:rPr lang="en" sz="1600"/>
              <a:t> and protection issues </a:t>
            </a:r>
            <a:endParaRPr sz="1600"/>
          </a:p>
          <a:p>
            <a:pPr indent="-330200" lvl="0" marL="457200" rtl="0" algn="l">
              <a:lnSpc>
                <a:spcPct val="100000"/>
              </a:lnSpc>
              <a:spcBef>
                <a:spcPts val="1200"/>
              </a:spcBef>
              <a:spcAft>
                <a:spcPts val="0"/>
              </a:spcAft>
              <a:buSzPts val="1600"/>
              <a:buChar char="●"/>
            </a:pPr>
            <a:r>
              <a:rPr lang="en" sz="1600"/>
              <a:t>Educational Impacts </a:t>
            </a:r>
            <a:endParaRPr sz="1600"/>
          </a:p>
          <a:p>
            <a:pPr indent="-330200" lvl="0" marL="457200" rtl="0" algn="l">
              <a:lnSpc>
                <a:spcPct val="100000"/>
              </a:lnSpc>
              <a:spcBef>
                <a:spcPts val="1200"/>
              </a:spcBef>
              <a:spcAft>
                <a:spcPts val="0"/>
              </a:spcAft>
              <a:buSzPts val="1600"/>
              <a:buChar char="●"/>
            </a:pPr>
            <a:r>
              <a:rPr lang="en" sz="1600"/>
              <a:t>Economic Impacts </a:t>
            </a:r>
            <a:endParaRPr sz="1600"/>
          </a:p>
          <a:p>
            <a:pPr indent="-330200" lvl="0" marL="457200" rtl="0" algn="l">
              <a:spcBef>
                <a:spcPts val="1200"/>
              </a:spcBef>
              <a:spcAft>
                <a:spcPts val="0"/>
              </a:spcAft>
              <a:buSzPts val="1600"/>
              <a:buChar char="●"/>
            </a:pPr>
            <a:r>
              <a:rPr lang="en" sz="1600"/>
              <a:t>Impact on civic space and participation </a:t>
            </a:r>
            <a:endParaRPr sz="1600"/>
          </a:p>
          <a:p>
            <a:pPr indent="0" lvl="0" marL="457200" rtl="0" algn="l">
              <a:spcBef>
                <a:spcPts val="1200"/>
              </a:spcBef>
              <a:spcAft>
                <a:spcPts val="1200"/>
              </a:spcAft>
              <a:buNone/>
            </a:pPr>
            <a:r>
              <a:t/>
            </a:r>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6"/>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Young People </a:t>
            </a:r>
            <a:r>
              <a:rPr lang="en"/>
              <a:t>Mobilize</a:t>
            </a:r>
            <a:r>
              <a:rPr lang="en"/>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7"/>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98" name="Google Shape;98;p17"/>
          <p:cNvPicPr preferRelativeResize="0"/>
          <p:nvPr/>
        </p:nvPicPr>
        <p:blipFill>
          <a:blip r:embed="rId3">
            <a:alphaModFix/>
          </a:blip>
          <a:stretch>
            <a:fillRect/>
          </a:stretch>
        </p:blipFill>
        <p:spPr>
          <a:xfrm>
            <a:off x="1333500" y="504825"/>
            <a:ext cx="6477000" cy="4133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18"/>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Key Actions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19"/>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Key Actions </a:t>
            </a:r>
            <a:endParaRPr/>
          </a:p>
        </p:txBody>
      </p:sp>
      <p:sp>
        <p:nvSpPr>
          <p:cNvPr id="109" name="Google Shape;109;p19"/>
          <p:cNvSpPr txBox="1"/>
          <p:nvPr>
            <p:ph idx="1" type="body"/>
          </p:nvPr>
        </p:nvSpPr>
        <p:spPr>
          <a:xfrm>
            <a:off x="2400303" y="1602675"/>
            <a:ext cx="30714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100">
                <a:solidFill>
                  <a:schemeClr val="dk1"/>
                </a:solidFill>
              </a:rPr>
              <a:t>Action 1: Services </a:t>
            </a:r>
            <a:endParaRPr b="1" sz="2100">
              <a:solidFill>
                <a:schemeClr val="dk1"/>
              </a:solidFill>
            </a:endParaRPr>
          </a:p>
          <a:p>
            <a:pPr indent="0" lvl="0" marL="0" rtl="0" algn="l">
              <a:spcBef>
                <a:spcPts val="1600"/>
              </a:spcBef>
              <a:spcAft>
                <a:spcPts val="0"/>
              </a:spcAft>
              <a:buNone/>
            </a:pPr>
            <a:r>
              <a:rPr b="1" lang="en" sz="2100">
                <a:solidFill>
                  <a:schemeClr val="dk1"/>
                </a:solidFill>
              </a:rPr>
              <a:t>Action 2: Participation </a:t>
            </a:r>
            <a:endParaRPr b="1" sz="2100">
              <a:solidFill>
                <a:schemeClr val="dk1"/>
              </a:solidFill>
            </a:endParaRPr>
          </a:p>
          <a:p>
            <a:pPr indent="0" lvl="0" marL="0" rtl="0" algn="l">
              <a:spcBef>
                <a:spcPts val="1600"/>
              </a:spcBef>
              <a:spcAft>
                <a:spcPts val="0"/>
              </a:spcAft>
              <a:buNone/>
            </a:pPr>
            <a:r>
              <a:rPr b="1" lang="en" sz="2100">
                <a:solidFill>
                  <a:schemeClr val="dk1"/>
                </a:solidFill>
              </a:rPr>
              <a:t>Action 3: Capacity </a:t>
            </a:r>
            <a:endParaRPr b="1" sz="2100">
              <a:solidFill>
                <a:schemeClr val="dk1"/>
              </a:solidFill>
            </a:endParaRPr>
          </a:p>
          <a:p>
            <a:pPr indent="0" lvl="0" marL="0" rtl="0" algn="l">
              <a:spcBef>
                <a:spcPts val="1600"/>
              </a:spcBef>
              <a:spcAft>
                <a:spcPts val="0"/>
              </a:spcAft>
              <a:buNone/>
            </a:pPr>
            <a:r>
              <a:rPr b="1" lang="en" sz="2100">
                <a:solidFill>
                  <a:schemeClr val="dk1"/>
                </a:solidFill>
              </a:rPr>
              <a:t>Action 4: Resource </a:t>
            </a:r>
            <a:endParaRPr b="1" sz="2100">
              <a:solidFill>
                <a:schemeClr val="dk1"/>
              </a:solidFill>
            </a:endParaRPr>
          </a:p>
          <a:p>
            <a:pPr indent="0" lvl="0" marL="0" rtl="0" algn="l">
              <a:spcBef>
                <a:spcPts val="1600"/>
              </a:spcBef>
              <a:spcAft>
                <a:spcPts val="0"/>
              </a:spcAft>
              <a:buClr>
                <a:schemeClr val="dk2"/>
              </a:buClr>
              <a:buSzPts val="1100"/>
              <a:buFont typeface="Arial"/>
              <a:buNone/>
            </a:pPr>
            <a:r>
              <a:rPr b="1" lang="en" sz="2100">
                <a:solidFill>
                  <a:schemeClr val="dk1"/>
                </a:solidFill>
              </a:rPr>
              <a:t>Action 5: Data </a:t>
            </a:r>
            <a:endParaRPr b="1" sz="2100">
              <a:solidFill>
                <a:schemeClr val="dk1"/>
              </a:solidFill>
            </a:endParaRPr>
          </a:p>
          <a:p>
            <a:pPr indent="0" lvl="0" marL="0" rtl="0" algn="l">
              <a:spcBef>
                <a:spcPts val="1600"/>
              </a:spcBef>
              <a:spcAft>
                <a:spcPts val="0"/>
              </a:spcAft>
              <a:buNone/>
            </a:pPr>
            <a:r>
              <a:t/>
            </a:r>
            <a:endParaRPr b="1" sz="2100">
              <a:solidFill>
                <a:schemeClr val="dk1"/>
              </a:solidFill>
            </a:endParaRPr>
          </a:p>
          <a:p>
            <a:pPr indent="0" lvl="0" marL="0" rtl="0" algn="l">
              <a:spcBef>
                <a:spcPts val="1600"/>
              </a:spcBef>
              <a:spcAft>
                <a:spcPts val="1200"/>
              </a:spcAft>
              <a:buNone/>
            </a:pPr>
            <a:r>
              <a:t/>
            </a:r>
            <a:endParaRPr sz="1600"/>
          </a:p>
        </p:txBody>
      </p:sp>
      <p:sp>
        <p:nvSpPr>
          <p:cNvPr id="110" name="Google Shape;110;p19"/>
          <p:cNvSpPr txBox="1"/>
          <p:nvPr>
            <p:ph idx="2" type="body"/>
          </p:nvPr>
        </p:nvSpPr>
        <p:spPr>
          <a:xfrm>
            <a:off x="5650572" y="1602675"/>
            <a:ext cx="30714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100">
                <a:solidFill>
                  <a:schemeClr val="dk1"/>
                </a:solidFill>
              </a:rPr>
              <a:t>Check out the Summary </a:t>
            </a:r>
            <a:endParaRPr b="1" sz="2100">
              <a:solidFill>
                <a:schemeClr val="dk1"/>
              </a:solidFill>
            </a:endParaRPr>
          </a:p>
          <a:p>
            <a:pPr indent="0" lvl="0" marL="457200" rtl="0" algn="l">
              <a:spcBef>
                <a:spcPts val="1600"/>
              </a:spcBef>
              <a:spcAft>
                <a:spcPts val="1200"/>
              </a:spcAft>
              <a:buNone/>
            </a:pPr>
            <a:r>
              <a:t/>
            </a:r>
            <a:endParaRPr sz="1800"/>
          </a:p>
        </p:txBody>
      </p:sp>
      <p:pic>
        <p:nvPicPr>
          <p:cNvPr id="111" name="Google Shape;111;p19"/>
          <p:cNvPicPr preferRelativeResize="0"/>
          <p:nvPr/>
        </p:nvPicPr>
        <p:blipFill>
          <a:blip r:embed="rId3">
            <a:alphaModFix/>
          </a:blip>
          <a:stretch>
            <a:fillRect/>
          </a:stretch>
        </p:blipFill>
        <p:spPr>
          <a:xfrm>
            <a:off x="6138525" y="2063750"/>
            <a:ext cx="2095503" cy="297737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20"/>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Action 1: Services </a:t>
            </a:r>
            <a:endParaRPr/>
          </a:p>
        </p:txBody>
      </p:sp>
      <p:sp>
        <p:nvSpPr>
          <p:cNvPr id="117" name="Google Shape;117;p20"/>
          <p:cNvSpPr txBox="1"/>
          <p:nvPr>
            <p:ph idx="1" type="body"/>
          </p:nvPr>
        </p:nvSpPr>
        <p:spPr>
          <a:xfrm>
            <a:off x="2400303" y="1602675"/>
            <a:ext cx="30714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100">
                <a:solidFill>
                  <a:schemeClr val="dk1"/>
                </a:solidFill>
              </a:rPr>
              <a:t>Health </a:t>
            </a:r>
            <a:endParaRPr b="1" sz="2100">
              <a:solidFill>
                <a:schemeClr val="dk1"/>
              </a:solidFill>
            </a:endParaRPr>
          </a:p>
          <a:p>
            <a:pPr indent="0" lvl="0" marL="0" rtl="0" algn="l">
              <a:spcBef>
                <a:spcPts val="1600"/>
              </a:spcBef>
              <a:spcAft>
                <a:spcPts val="0"/>
              </a:spcAft>
              <a:buNone/>
            </a:pPr>
            <a:r>
              <a:rPr b="1" lang="en" sz="2100">
                <a:solidFill>
                  <a:schemeClr val="dk1"/>
                </a:solidFill>
              </a:rPr>
              <a:t>WASH </a:t>
            </a:r>
            <a:endParaRPr b="1" sz="2100">
              <a:solidFill>
                <a:schemeClr val="dk1"/>
              </a:solidFill>
            </a:endParaRPr>
          </a:p>
          <a:p>
            <a:pPr indent="0" lvl="0" marL="0" rtl="0" algn="l">
              <a:spcBef>
                <a:spcPts val="1600"/>
              </a:spcBef>
              <a:spcAft>
                <a:spcPts val="0"/>
              </a:spcAft>
              <a:buNone/>
            </a:pPr>
            <a:r>
              <a:rPr b="1" lang="en" sz="2100">
                <a:solidFill>
                  <a:schemeClr val="dk1"/>
                </a:solidFill>
              </a:rPr>
              <a:t>Education </a:t>
            </a:r>
            <a:endParaRPr b="1" sz="2100">
              <a:solidFill>
                <a:schemeClr val="dk1"/>
              </a:solidFill>
            </a:endParaRPr>
          </a:p>
          <a:p>
            <a:pPr indent="0" lvl="0" marL="0" rtl="0" algn="l">
              <a:spcBef>
                <a:spcPts val="1600"/>
              </a:spcBef>
              <a:spcAft>
                <a:spcPts val="0"/>
              </a:spcAft>
              <a:buNone/>
            </a:pPr>
            <a:r>
              <a:rPr b="1" lang="en" sz="2100">
                <a:solidFill>
                  <a:schemeClr val="dk1"/>
                </a:solidFill>
              </a:rPr>
              <a:t>Protection </a:t>
            </a:r>
            <a:endParaRPr b="1" sz="2100">
              <a:solidFill>
                <a:schemeClr val="dk1"/>
              </a:solidFill>
            </a:endParaRPr>
          </a:p>
          <a:p>
            <a:pPr indent="0" lvl="0" marL="0" rtl="0" algn="l">
              <a:spcBef>
                <a:spcPts val="1600"/>
              </a:spcBef>
              <a:spcAft>
                <a:spcPts val="0"/>
              </a:spcAft>
              <a:buNone/>
            </a:pPr>
            <a:r>
              <a:rPr b="1" lang="en" sz="2100">
                <a:solidFill>
                  <a:schemeClr val="dk1"/>
                </a:solidFill>
              </a:rPr>
              <a:t>Livelihood, Cash and Markets </a:t>
            </a:r>
            <a:endParaRPr b="1" sz="2100">
              <a:solidFill>
                <a:schemeClr val="dk1"/>
              </a:solidFill>
            </a:endParaRPr>
          </a:p>
          <a:p>
            <a:pPr indent="0" lvl="0" marL="457200" rtl="0" algn="l">
              <a:spcBef>
                <a:spcPts val="1600"/>
              </a:spcBef>
              <a:spcAft>
                <a:spcPts val="1200"/>
              </a:spcAft>
              <a:buNone/>
            </a:pPr>
            <a:r>
              <a:t/>
            </a:r>
            <a:endParaRPr sz="1600"/>
          </a:p>
        </p:txBody>
      </p:sp>
      <p:sp>
        <p:nvSpPr>
          <p:cNvPr id="118" name="Google Shape;118;p20"/>
          <p:cNvSpPr txBox="1"/>
          <p:nvPr>
            <p:ph idx="2" type="body"/>
          </p:nvPr>
        </p:nvSpPr>
        <p:spPr>
          <a:xfrm>
            <a:off x="5650572" y="1602675"/>
            <a:ext cx="30714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Clr>
                <a:schemeClr val="dk2"/>
              </a:buClr>
              <a:buSzPts val="1100"/>
              <a:buFont typeface="Arial"/>
              <a:buNone/>
            </a:pPr>
            <a:r>
              <a:t/>
            </a: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21"/>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Next steps </a:t>
            </a:r>
            <a:endParaRPr/>
          </a:p>
        </p:txBody>
      </p:sp>
      <p:sp>
        <p:nvSpPr>
          <p:cNvPr id="124" name="Google Shape;124;p21"/>
          <p:cNvSpPr txBox="1"/>
          <p:nvPr>
            <p:ph idx="1" type="body"/>
          </p:nvPr>
        </p:nvSpPr>
        <p:spPr>
          <a:xfrm>
            <a:off x="2318812" y="1211351"/>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100">
                <a:solidFill>
                  <a:schemeClr val="dk1"/>
                </a:solidFill>
              </a:rPr>
              <a:t>National</a:t>
            </a:r>
            <a:r>
              <a:rPr b="1" lang="en" sz="2100">
                <a:solidFill>
                  <a:schemeClr val="dk1"/>
                </a:solidFill>
              </a:rPr>
              <a:t> Level/ UNFPA office</a:t>
            </a:r>
            <a:endParaRPr b="1" sz="2100">
              <a:solidFill>
                <a:schemeClr val="dk1"/>
              </a:solidFill>
            </a:endParaRPr>
          </a:p>
          <a:p>
            <a:pPr indent="0" lvl="0" marL="0" rtl="0" algn="l">
              <a:spcBef>
                <a:spcPts val="0"/>
              </a:spcBef>
              <a:spcAft>
                <a:spcPts val="0"/>
              </a:spcAft>
              <a:buNone/>
            </a:pPr>
            <a:r>
              <a:rPr lang="en" sz="1600"/>
              <a:t>High Level Event to </a:t>
            </a:r>
            <a:r>
              <a:rPr lang="en" sz="1600"/>
              <a:t>officially launch the Compact and the COVID-19 guidance / MOY, UNFPA, UNICEF, UNHCR, and NRC </a:t>
            </a:r>
            <a:r>
              <a:rPr lang="en" sz="1600"/>
              <a:t> </a:t>
            </a:r>
            <a:endParaRPr sz="1600"/>
          </a:p>
          <a:p>
            <a:pPr indent="0" lvl="0" marL="0" rtl="0" algn="l">
              <a:spcBef>
                <a:spcPts val="1600"/>
              </a:spcBef>
              <a:spcAft>
                <a:spcPts val="0"/>
              </a:spcAft>
              <a:buNone/>
            </a:pPr>
            <a:r>
              <a:rPr b="1" lang="en" sz="2100">
                <a:solidFill>
                  <a:schemeClr val="dk1"/>
                </a:solidFill>
              </a:rPr>
              <a:t>Humanitarian</a:t>
            </a:r>
            <a:r>
              <a:rPr b="1" lang="en" sz="2100">
                <a:solidFill>
                  <a:schemeClr val="dk1"/>
                </a:solidFill>
              </a:rPr>
              <a:t> Response/ Coordination </a:t>
            </a:r>
            <a:endParaRPr b="1" sz="2100">
              <a:solidFill>
                <a:schemeClr val="dk1"/>
              </a:solidFill>
            </a:endParaRPr>
          </a:p>
          <a:p>
            <a:pPr indent="0" lvl="0" marL="0" rtl="0" algn="l">
              <a:spcBef>
                <a:spcPts val="0"/>
              </a:spcBef>
              <a:spcAft>
                <a:spcPts val="0"/>
              </a:spcAft>
              <a:buNone/>
            </a:pPr>
            <a:r>
              <a:rPr lang="en" sz="1600"/>
              <a:t>Presentation at ISWG and other </a:t>
            </a:r>
            <a:r>
              <a:rPr lang="en" sz="1600"/>
              <a:t>relevant</a:t>
            </a:r>
            <a:r>
              <a:rPr lang="en" sz="1600"/>
              <a:t> WG’s</a:t>
            </a:r>
            <a:endParaRPr sz="1600"/>
          </a:p>
          <a:p>
            <a:pPr indent="0" lvl="0" marL="0" rtl="0" algn="l">
              <a:spcBef>
                <a:spcPts val="1200"/>
              </a:spcBef>
              <a:spcAft>
                <a:spcPts val="0"/>
              </a:spcAft>
              <a:buNone/>
            </a:pPr>
            <a:r>
              <a:rPr b="1" lang="en" sz="2100">
                <a:solidFill>
                  <a:schemeClr val="dk1"/>
                </a:solidFill>
              </a:rPr>
              <a:t>Zaatari Camp/ YTF level + Azraq Camp/ PWG </a:t>
            </a:r>
            <a:endParaRPr b="1" sz="2100">
              <a:solidFill>
                <a:schemeClr val="dk1"/>
              </a:solidFill>
            </a:endParaRPr>
          </a:p>
          <a:p>
            <a:pPr indent="0" lvl="0" marL="0" rtl="0" algn="l">
              <a:spcBef>
                <a:spcPts val="1200"/>
              </a:spcBef>
              <a:spcAft>
                <a:spcPts val="0"/>
              </a:spcAft>
              <a:buNone/>
            </a:pPr>
            <a:r>
              <a:rPr lang="en" sz="1600"/>
              <a:t>YTF Presentation + Presentation and advocacy with relevant WG’s including CMC, Health, Protection, BNLWG, and Education </a:t>
            </a:r>
            <a:endParaRPr sz="1600"/>
          </a:p>
          <a:p>
            <a:pPr indent="0" lvl="0" marL="0" rtl="0" algn="l">
              <a:spcBef>
                <a:spcPts val="1600"/>
              </a:spcBef>
              <a:spcAft>
                <a:spcPts val="0"/>
              </a:spcAft>
              <a:buNone/>
            </a:pPr>
            <a:r>
              <a:t/>
            </a:r>
            <a:endParaRPr sz="1600"/>
          </a:p>
          <a:p>
            <a:pPr indent="0" lvl="0" marL="0" rtl="0" algn="l">
              <a:spcBef>
                <a:spcPts val="0"/>
              </a:spcBef>
              <a:spcAft>
                <a:spcPts val="0"/>
              </a:spcAft>
              <a:buClr>
                <a:schemeClr val="dk2"/>
              </a:buClr>
              <a:buSzPts val="1100"/>
              <a:buFont typeface="Arial"/>
              <a:buNone/>
            </a:pPr>
            <a:r>
              <a:t/>
            </a:r>
            <a:endParaRPr sz="1600"/>
          </a:p>
          <a:p>
            <a:pPr indent="0" lvl="0" marL="0" rtl="0" algn="l">
              <a:spcBef>
                <a:spcPts val="1600"/>
              </a:spcBef>
              <a:spcAft>
                <a:spcPts val="1600"/>
              </a:spcAft>
              <a:buNone/>
            </a:pPr>
            <a:r>
              <a:t/>
            </a:r>
            <a:endParaRPr sz="2400"/>
          </a:p>
        </p:txBody>
      </p:sp>
    </p:spTree>
  </p:cSld>
  <p:clrMapOvr>
    <a:masterClrMapping/>
  </p:clrMapOvr>
</p:sld>
</file>

<file path=ppt/theme/theme1.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