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82"/>
    <p:sldMasterId id="2147483666" r:id="rId83"/>
  </p:sldMasterIdLst>
  <p:notesMasterIdLst>
    <p:notesMasterId r:id="rId117"/>
  </p:notesMasterIdLst>
  <p:handoutMasterIdLst>
    <p:handoutMasterId r:id="rId118"/>
  </p:handoutMasterIdLst>
  <p:sldIdLst>
    <p:sldId id="424" r:id="rId84"/>
    <p:sldId id="1034" r:id="rId85"/>
    <p:sldId id="867" r:id="rId86"/>
    <p:sldId id="1115" r:id="rId87"/>
    <p:sldId id="854" r:id="rId88"/>
    <p:sldId id="858" r:id="rId89"/>
    <p:sldId id="856" r:id="rId90"/>
    <p:sldId id="848" r:id="rId91"/>
    <p:sldId id="857" r:id="rId92"/>
    <p:sldId id="849" r:id="rId93"/>
    <p:sldId id="852" r:id="rId94"/>
    <p:sldId id="851" r:id="rId95"/>
    <p:sldId id="850" r:id="rId96"/>
    <p:sldId id="855" r:id="rId97"/>
    <p:sldId id="859" r:id="rId98"/>
    <p:sldId id="1049" r:id="rId99"/>
    <p:sldId id="1139" r:id="rId100"/>
    <p:sldId id="1044" r:id="rId101"/>
    <p:sldId id="1051" r:id="rId102"/>
    <p:sldId id="264" r:id="rId103"/>
    <p:sldId id="990" r:id="rId104"/>
    <p:sldId id="887" r:id="rId105"/>
    <p:sldId id="950" r:id="rId106"/>
    <p:sldId id="978" r:id="rId107"/>
    <p:sldId id="994" r:id="rId108"/>
    <p:sldId id="976" r:id="rId109"/>
    <p:sldId id="951" r:id="rId110"/>
    <p:sldId id="983" r:id="rId111"/>
    <p:sldId id="980" r:id="rId112"/>
    <p:sldId id="979" r:id="rId113"/>
    <p:sldId id="970" r:id="rId114"/>
    <p:sldId id="912" r:id="rId115"/>
    <p:sldId id="1140" r:id="rId11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iba Taha" initials="HT" lastIdx="2" clrIdx="6">
    <p:extLst>
      <p:ext uri="{19B8F6BF-5375-455C-9EA6-DF929625EA0E}">
        <p15:presenceInfo xmlns:p15="http://schemas.microsoft.com/office/powerpoint/2012/main" userId="Hiba Taha" providerId="None"/>
      </p:ext>
    </p:extLst>
  </p:cmAuthor>
  <p:cmAuthor id="1" name="jad ghosn" initials="jg" lastIdx="1" clrIdx="0"/>
  <p:cmAuthor id="8" name="Carol Ann Sparks" initials="CAS" lastIdx="1" clrIdx="7">
    <p:extLst>
      <p:ext uri="{19B8F6BF-5375-455C-9EA6-DF929625EA0E}">
        <p15:presenceInfo xmlns:p15="http://schemas.microsoft.com/office/powerpoint/2012/main" userId="S::sparks@unhcr.org::734d1feb-3a30-48f3-b431-856b7f32db68" providerId="AD"/>
      </p:ext>
    </p:extLst>
  </p:cmAuthor>
  <p:cmAuthor id="2" name="Lauren Panetta" initials="LP" lastIdx="2" clrIdx="1">
    <p:extLst>
      <p:ext uri="{19B8F6BF-5375-455C-9EA6-DF929625EA0E}">
        <p15:presenceInfo xmlns:p15="http://schemas.microsoft.com/office/powerpoint/2012/main" userId="S-1-5-21-2676355427-447894320-4283101651-33237" providerId="AD"/>
      </p:ext>
    </p:extLst>
  </p:cmAuthor>
  <p:cmAuthor id="3" name="margunn indreboe" initials="mi" lastIdx="1" clrIdx="2">
    <p:extLst>
      <p:ext uri="{19B8F6BF-5375-455C-9EA6-DF929625EA0E}">
        <p15:presenceInfo xmlns:p15="http://schemas.microsoft.com/office/powerpoint/2012/main" userId="S-1-5-21-2178196093-3774164539-1446334944-1549" providerId="AD"/>
      </p:ext>
    </p:extLst>
  </p:cmAuthor>
  <p:cmAuthor id="4" name="Author" initials="Aut" lastIdx="1" clrIdx="3">
    <p:extLst>
      <p:ext uri="{19B8F6BF-5375-455C-9EA6-DF929625EA0E}">
        <p15:presenceInfo xmlns:p15="http://schemas.microsoft.com/office/powerpoint/2012/main" userId="Author" providerId="None"/>
      </p:ext>
    </p:extLst>
  </p:cmAuthor>
  <p:cmAuthor id="5" name="Emmanuel Gignac" initials="EG" lastIdx="4" clrIdx="4">
    <p:extLst>
      <p:ext uri="{19B8F6BF-5375-455C-9EA6-DF929625EA0E}">
        <p15:presenceInfo xmlns:p15="http://schemas.microsoft.com/office/powerpoint/2012/main" userId="S-1-5-21-2676355427-447894320-4283101651-28101" providerId="AD"/>
      </p:ext>
    </p:extLst>
  </p:cmAuthor>
  <p:cmAuthor id="6" name="Yendi Ghossein" initials="YG" lastIdx="2" clrIdx="5">
    <p:extLst>
      <p:ext uri="{19B8F6BF-5375-455C-9EA6-DF929625EA0E}">
        <p15:presenceInfo xmlns:p15="http://schemas.microsoft.com/office/powerpoint/2012/main" userId="S-1-5-21-2178196093-3774164539-1446334944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D0"/>
    <a:srgbClr val="4F81BD"/>
    <a:srgbClr val="C80000"/>
    <a:srgbClr val="FBA919"/>
    <a:srgbClr val="F0796C"/>
    <a:srgbClr val="FF8F8F"/>
    <a:srgbClr val="EA8F16"/>
    <a:srgbClr val="FFCC66"/>
    <a:srgbClr val="FF5353"/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AE934-A9C9-4DB0-A816-7F6334597AAF}" v="24" dt="2021-02-22T13:10:21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32" autoAdjust="0"/>
  </p:normalViewPr>
  <p:slideViewPr>
    <p:cSldViewPr snapToGrid="0">
      <p:cViewPr varScale="1">
        <p:scale>
          <a:sx n="91" d="100"/>
          <a:sy n="91" d="100"/>
        </p:scale>
        <p:origin x="21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08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notesMaster" Target="notesMasters/notesMaster1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" Target="slides/slide1.xml"/><Relationship Id="rId89" Type="http://schemas.openxmlformats.org/officeDocument/2006/relationships/slide" Target="slides/slide6.xml"/><Relationship Id="rId112" Type="http://schemas.openxmlformats.org/officeDocument/2006/relationships/slide" Target="slides/slide29.xml"/><Relationship Id="rId16" Type="http://schemas.openxmlformats.org/officeDocument/2006/relationships/customXml" Target="../customXml/item16.xml"/><Relationship Id="rId107" Type="http://schemas.openxmlformats.org/officeDocument/2006/relationships/slide" Target="slides/slide24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slide" Target="slides/slide19.xml"/><Relationship Id="rId123" Type="http://schemas.openxmlformats.org/officeDocument/2006/relationships/tableStyles" Target="tableStyles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Master" Target="slideMasters/slideMaster1.xml"/><Relationship Id="rId90" Type="http://schemas.openxmlformats.org/officeDocument/2006/relationships/slide" Target="slides/slide7.xml"/><Relationship Id="rId95" Type="http://schemas.openxmlformats.org/officeDocument/2006/relationships/slide" Target="slides/slide1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17.xml"/><Relationship Id="rId105" Type="http://schemas.openxmlformats.org/officeDocument/2006/relationships/slide" Target="slides/slide22.xml"/><Relationship Id="rId113" Type="http://schemas.openxmlformats.org/officeDocument/2006/relationships/slide" Target="slides/slide30.xml"/><Relationship Id="rId118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slide" Target="slides/slide2.xml"/><Relationship Id="rId93" Type="http://schemas.openxmlformats.org/officeDocument/2006/relationships/slide" Target="slides/slide10.xml"/><Relationship Id="rId98" Type="http://schemas.openxmlformats.org/officeDocument/2006/relationships/slide" Target="slides/slide15.xml"/><Relationship Id="rId12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20.xml"/><Relationship Id="rId108" Type="http://schemas.openxmlformats.org/officeDocument/2006/relationships/slide" Target="slides/slide25.xml"/><Relationship Id="rId116" Type="http://schemas.openxmlformats.org/officeDocument/2006/relationships/slide" Target="slides/slide33.xml"/><Relationship Id="rId124" Type="http://schemas.microsoft.com/office/2016/11/relationships/changesInfo" Target="changesInfos/changesInfo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slideMaster" Target="slideMasters/slideMaster2.xml"/><Relationship Id="rId88" Type="http://schemas.openxmlformats.org/officeDocument/2006/relationships/slide" Target="slides/slide5.xml"/><Relationship Id="rId91" Type="http://schemas.openxmlformats.org/officeDocument/2006/relationships/slide" Target="slides/slide8.xml"/><Relationship Id="rId96" Type="http://schemas.openxmlformats.org/officeDocument/2006/relationships/slide" Target="slides/slide13.xml"/><Relationship Id="rId111" Type="http://schemas.openxmlformats.org/officeDocument/2006/relationships/slide" Target="slides/slide2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23.xml"/><Relationship Id="rId114" Type="http://schemas.openxmlformats.org/officeDocument/2006/relationships/slide" Target="slides/slide31.xml"/><Relationship Id="rId119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slide" Target="slides/slide3.xml"/><Relationship Id="rId94" Type="http://schemas.openxmlformats.org/officeDocument/2006/relationships/slide" Target="slides/slide11.xml"/><Relationship Id="rId99" Type="http://schemas.openxmlformats.org/officeDocument/2006/relationships/slide" Target="slides/slide16.xml"/><Relationship Id="rId101" Type="http://schemas.openxmlformats.org/officeDocument/2006/relationships/slide" Target="slides/slide18.xml"/><Relationship Id="rId12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26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14.xml"/><Relationship Id="rId104" Type="http://schemas.openxmlformats.org/officeDocument/2006/relationships/slide" Target="slides/slide21.xml"/><Relationship Id="rId120" Type="http://schemas.openxmlformats.org/officeDocument/2006/relationships/presProps" Target="presProps.xml"/><Relationship Id="rId125" Type="http://schemas.microsoft.com/office/2015/10/relationships/revisionInfo" Target="revisionInfo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9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slide" Target="slides/slide4.xml"/><Relationship Id="rId110" Type="http://schemas.openxmlformats.org/officeDocument/2006/relationships/slide" Target="slides/slide27.xml"/><Relationship Id="rId115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ba RAMADAN" userId="ce616ca7-b25e-4e68-89d3-1a044a546b0b" providerId="ADAL" clId="{853AE934-A9C9-4DB0-A816-7F6334597AAF}"/>
    <pc:docChg chg="delSld modSld">
      <pc:chgData name="Hiba RAMADAN" userId="ce616ca7-b25e-4e68-89d3-1a044a546b0b" providerId="ADAL" clId="{853AE934-A9C9-4DB0-A816-7F6334597AAF}" dt="2021-02-22T13:55:01.189" v="31" actId="2696"/>
      <pc:docMkLst>
        <pc:docMk/>
      </pc:docMkLst>
      <pc:sldChg chg="modSp">
        <pc:chgData name="Hiba RAMADAN" userId="ce616ca7-b25e-4e68-89d3-1a044a546b0b" providerId="ADAL" clId="{853AE934-A9C9-4DB0-A816-7F6334597AAF}" dt="2021-02-22T13:08:01.951" v="4"/>
        <pc:sldMkLst>
          <pc:docMk/>
          <pc:sldMk cId="2180570689" sldId="264"/>
        </pc:sldMkLst>
        <pc:spChg chg="mod">
          <ac:chgData name="Hiba RAMADAN" userId="ce616ca7-b25e-4e68-89d3-1a044a546b0b" providerId="ADAL" clId="{853AE934-A9C9-4DB0-A816-7F6334597AAF}" dt="2021-02-22T13:08:01.951" v="4"/>
          <ac:spMkLst>
            <pc:docMk/>
            <pc:sldMk cId="2180570689" sldId="264"/>
            <ac:spMk id="2" creationId="{0B3598F7-78D3-4440-8354-5D334745FF95}"/>
          </ac:spMkLst>
        </pc:spChg>
      </pc:sldChg>
      <pc:sldChg chg="modSp delDesignElem">
        <pc:chgData name="Hiba RAMADAN" userId="ce616ca7-b25e-4e68-89d3-1a044a546b0b" providerId="ADAL" clId="{853AE934-A9C9-4DB0-A816-7F6334597AAF}" dt="2021-02-22T13:08:56.071" v="13"/>
        <pc:sldMkLst>
          <pc:docMk/>
          <pc:sldMk cId="3414489306" sldId="887"/>
        </pc:sldMkLst>
        <pc:spChg chg="mod">
          <ac:chgData name="Hiba RAMADAN" userId="ce616ca7-b25e-4e68-89d3-1a044a546b0b" providerId="ADAL" clId="{853AE934-A9C9-4DB0-A816-7F6334597AAF}" dt="2021-02-22T13:08:56.071" v="13"/>
          <ac:spMkLst>
            <pc:docMk/>
            <pc:sldMk cId="3414489306" sldId="887"/>
            <ac:spMk id="4" creationId="{DFCF4339-1C3B-43FA-B434-72FD3C65D6A7}"/>
          </ac:spMkLst>
        </pc:spChg>
        <pc:spChg chg="mod">
          <ac:chgData name="Hiba RAMADAN" userId="ce616ca7-b25e-4e68-89d3-1a044a546b0b" providerId="ADAL" clId="{853AE934-A9C9-4DB0-A816-7F6334597AAF}" dt="2021-02-22T13:08:56.071" v="13"/>
          <ac:spMkLst>
            <pc:docMk/>
            <pc:sldMk cId="3414489306" sldId="887"/>
            <ac:spMk id="5" creationId="{3BCACA2A-DC88-4F7A-92D5-D9BB08727768}"/>
          </ac:spMkLst>
        </pc:spChg>
      </pc:sldChg>
      <pc:sldChg chg="modSp">
        <pc:chgData name="Hiba RAMADAN" userId="ce616ca7-b25e-4e68-89d3-1a044a546b0b" providerId="ADAL" clId="{853AE934-A9C9-4DB0-A816-7F6334597AAF}" dt="2021-02-22T13:10:21.260" v="29"/>
        <pc:sldMkLst>
          <pc:docMk/>
          <pc:sldMk cId="3085856467" sldId="912"/>
        </pc:sldMkLst>
        <pc:spChg chg="mod">
          <ac:chgData name="Hiba RAMADAN" userId="ce616ca7-b25e-4e68-89d3-1a044a546b0b" providerId="ADAL" clId="{853AE934-A9C9-4DB0-A816-7F6334597AAF}" dt="2021-02-22T13:10:21.260" v="29"/>
          <ac:spMkLst>
            <pc:docMk/>
            <pc:sldMk cId="3085856467" sldId="912"/>
            <ac:spMk id="4" creationId="{BE93B0C1-75A7-43C5-8727-59C34E860393}"/>
          </ac:spMkLst>
        </pc:spChg>
      </pc:sldChg>
      <pc:sldChg chg="modSp">
        <pc:chgData name="Hiba RAMADAN" userId="ce616ca7-b25e-4e68-89d3-1a044a546b0b" providerId="ADAL" clId="{853AE934-A9C9-4DB0-A816-7F6334597AAF}" dt="2021-02-22T13:08:58.966" v="14"/>
        <pc:sldMkLst>
          <pc:docMk/>
          <pc:sldMk cId="1818910419" sldId="950"/>
        </pc:sldMkLst>
        <pc:spChg chg="mod">
          <ac:chgData name="Hiba RAMADAN" userId="ce616ca7-b25e-4e68-89d3-1a044a546b0b" providerId="ADAL" clId="{853AE934-A9C9-4DB0-A816-7F6334597AAF}" dt="2021-02-22T13:08:58.966" v="14"/>
          <ac:spMkLst>
            <pc:docMk/>
            <pc:sldMk cId="1818910419" sldId="950"/>
            <ac:spMk id="2" creationId="{1E487CA4-5D81-8D47-88E6-E81DC7159260}"/>
          </ac:spMkLst>
        </pc:spChg>
      </pc:sldChg>
      <pc:sldChg chg="modSp">
        <pc:chgData name="Hiba RAMADAN" userId="ce616ca7-b25e-4e68-89d3-1a044a546b0b" providerId="ADAL" clId="{853AE934-A9C9-4DB0-A816-7F6334597AAF}" dt="2021-02-22T13:09:32.741" v="18"/>
        <pc:sldMkLst>
          <pc:docMk/>
          <pc:sldMk cId="622396324" sldId="951"/>
        </pc:sldMkLst>
        <pc:spChg chg="mod">
          <ac:chgData name="Hiba RAMADAN" userId="ce616ca7-b25e-4e68-89d3-1a044a546b0b" providerId="ADAL" clId="{853AE934-A9C9-4DB0-A816-7F6334597AAF}" dt="2021-02-22T13:09:32.741" v="18"/>
          <ac:spMkLst>
            <pc:docMk/>
            <pc:sldMk cId="622396324" sldId="951"/>
            <ac:spMk id="4" creationId="{BE93B0C1-75A7-43C5-8727-59C34E860393}"/>
          </ac:spMkLst>
        </pc:spChg>
      </pc:sldChg>
      <pc:sldChg chg="modNotesTx">
        <pc:chgData name="Hiba RAMADAN" userId="ce616ca7-b25e-4e68-89d3-1a044a546b0b" providerId="ADAL" clId="{853AE934-A9C9-4DB0-A816-7F6334597AAF}" dt="2021-02-22T13:08:39.082" v="9" actId="20577"/>
        <pc:sldMkLst>
          <pc:docMk/>
          <pc:sldMk cId="3176162570" sldId="970"/>
        </pc:sldMkLst>
      </pc:sldChg>
      <pc:sldChg chg="modSp delDesignElem modNotesTx">
        <pc:chgData name="Hiba RAMADAN" userId="ce616ca7-b25e-4e68-89d3-1a044a546b0b" providerId="ADAL" clId="{853AE934-A9C9-4DB0-A816-7F6334597AAF}" dt="2021-02-22T13:09:19.532" v="17"/>
        <pc:sldMkLst>
          <pc:docMk/>
          <pc:sldMk cId="4284957330" sldId="976"/>
        </pc:sldMkLst>
        <pc:spChg chg="mod">
          <ac:chgData name="Hiba RAMADAN" userId="ce616ca7-b25e-4e68-89d3-1a044a546b0b" providerId="ADAL" clId="{853AE934-A9C9-4DB0-A816-7F6334597AAF}" dt="2021-02-22T13:09:19.532" v="17"/>
          <ac:spMkLst>
            <pc:docMk/>
            <pc:sldMk cId="4284957330" sldId="976"/>
            <ac:spMk id="2" creationId="{86AB6EF6-B97D-436E-BA77-1E172BFDB48E}"/>
          </ac:spMkLst>
        </pc:spChg>
      </pc:sldChg>
      <pc:sldChg chg="modSp delDesignElem">
        <pc:chgData name="Hiba RAMADAN" userId="ce616ca7-b25e-4e68-89d3-1a044a546b0b" providerId="ADAL" clId="{853AE934-A9C9-4DB0-A816-7F6334597AAF}" dt="2021-02-22T13:09:05.663" v="15"/>
        <pc:sldMkLst>
          <pc:docMk/>
          <pc:sldMk cId="1866923391" sldId="978"/>
        </pc:sldMkLst>
        <pc:spChg chg="mod">
          <ac:chgData name="Hiba RAMADAN" userId="ce616ca7-b25e-4e68-89d3-1a044a546b0b" providerId="ADAL" clId="{853AE934-A9C9-4DB0-A816-7F6334597AAF}" dt="2021-02-22T13:09:05.663" v="15"/>
          <ac:spMkLst>
            <pc:docMk/>
            <pc:sldMk cId="1866923391" sldId="978"/>
            <ac:spMk id="2" creationId="{860EB4C0-EBAD-4A9F-8BB4-7D54A40ECD93}"/>
          </ac:spMkLst>
        </pc:spChg>
      </pc:sldChg>
      <pc:sldChg chg="modSp">
        <pc:chgData name="Hiba RAMADAN" userId="ce616ca7-b25e-4e68-89d3-1a044a546b0b" providerId="ADAL" clId="{853AE934-A9C9-4DB0-A816-7F6334597AAF}" dt="2021-02-22T13:09:48.532" v="21"/>
        <pc:sldMkLst>
          <pc:docMk/>
          <pc:sldMk cId="596653312" sldId="979"/>
        </pc:sldMkLst>
        <pc:spChg chg="mod">
          <ac:chgData name="Hiba RAMADAN" userId="ce616ca7-b25e-4e68-89d3-1a044a546b0b" providerId="ADAL" clId="{853AE934-A9C9-4DB0-A816-7F6334597AAF}" dt="2021-02-22T13:09:48.532" v="21"/>
          <ac:spMkLst>
            <pc:docMk/>
            <pc:sldMk cId="596653312" sldId="979"/>
            <ac:spMk id="4" creationId="{5A819F68-3676-4748-AD7C-789B3D906B2C}"/>
          </ac:spMkLst>
        </pc:spChg>
        <pc:spChg chg="mod">
          <ac:chgData name="Hiba RAMADAN" userId="ce616ca7-b25e-4e68-89d3-1a044a546b0b" providerId="ADAL" clId="{853AE934-A9C9-4DB0-A816-7F6334597AAF}" dt="2021-02-22T13:09:48.532" v="21"/>
          <ac:spMkLst>
            <pc:docMk/>
            <pc:sldMk cId="596653312" sldId="979"/>
            <ac:spMk id="7" creationId="{0342CF4C-6BBC-4FC7-817A-521708E7299D}"/>
          </ac:spMkLst>
        </pc:spChg>
      </pc:sldChg>
      <pc:sldChg chg="modSp delDesignElem">
        <pc:chgData name="Hiba RAMADAN" userId="ce616ca7-b25e-4e68-89d3-1a044a546b0b" providerId="ADAL" clId="{853AE934-A9C9-4DB0-A816-7F6334597AAF}" dt="2021-02-22T13:09:45.224" v="20"/>
        <pc:sldMkLst>
          <pc:docMk/>
          <pc:sldMk cId="2129719045" sldId="980"/>
        </pc:sldMkLst>
        <pc:spChg chg="mod">
          <ac:chgData name="Hiba RAMADAN" userId="ce616ca7-b25e-4e68-89d3-1a044a546b0b" providerId="ADAL" clId="{853AE934-A9C9-4DB0-A816-7F6334597AAF}" dt="2021-02-22T13:09:45.224" v="20"/>
          <ac:spMkLst>
            <pc:docMk/>
            <pc:sldMk cId="2129719045" sldId="980"/>
            <ac:spMk id="2" creationId="{F39FE9C5-FB9F-4200-B101-20C56EA8C96B}"/>
          </ac:spMkLst>
        </pc:spChg>
      </pc:sldChg>
      <pc:sldChg chg="modSp modNotesTx">
        <pc:chgData name="Hiba RAMADAN" userId="ce616ca7-b25e-4e68-89d3-1a044a546b0b" providerId="ADAL" clId="{853AE934-A9C9-4DB0-A816-7F6334597AAF}" dt="2021-02-22T13:09:42.642" v="19"/>
        <pc:sldMkLst>
          <pc:docMk/>
          <pc:sldMk cId="1713764850" sldId="983"/>
        </pc:sldMkLst>
        <pc:spChg chg="mod">
          <ac:chgData name="Hiba RAMADAN" userId="ce616ca7-b25e-4e68-89d3-1a044a546b0b" providerId="ADAL" clId="{853AE934-A9C9-4DB0-A816-7F6334597AAF}" dt="2021-02-22T13:09:42.642" v="19"/>
          <ac:spMkLst>
            <pc:docMk/>
            <pc:sldMk cId="1713764850" sldId="983"/>
            <ac:spMk id="2" creationId="{D4BCD3AA-755C-4A2A-9A10-9004C6ECF282}"/>
          </ac:spMkLst>
        </pc:spChg>
        <pc:spChg chg="mod">
          <ac:chgData name="Hiba RAMADAN" userId="ce616ca7-b25e-4e68-89d3-1a044a546b0b" providerId="ADAL" clId="{853AE934-A9C9-4DB0-A816-7F6334597AAF}" dt="2021-02-22T13:09:42.642" v="19"/>
          <ac:spMkLst>
            <pc:docMk/>
            <pc:sldMk cId="1713764850" sldId="983"/>
            <ac:spMk id="3" creationId="{26063245-0B3B-42F4-A660-3A2AC3B5E35D}"/>
          </ac:spMkLst>
        </pc:spChg>
      </pc:sldChg>
      <pc:sldChg chg="addSp delSp modSp modNotesTx">
        <pc:chgData name="Hiba RAMADAN" userId="ce616ca7-b25e-4e68-89d3-1a044a546b0b" providerId="ADAL" clId="{853AE934-A9C9-4DB0-A816-7F6334597AAF}" dt="2021-02-22T13:08:51.313" v="12"/>
        <pc:sldMkLst>
          <pc:docMk/>
          <pc:sldMk cId="2631503429" sldId="990"/>
        </pc:sldMkLst>
        <pc:spChg chg="add del mod">
          <ac:chgData name="Hiba RAMADAN" userId="ce616ca7-b25e-4e68-89d3-1a044a546b0b" providerId="ADAL" clId="{853AE934-A9C9-4DB0-A816-7F6334597AAF}" dt="2021-02-22T13:08:49.315" v="11"/>
          <ac:spMkLst>
            <pc:docMk/>
            <pc:sldMk cId="2631503429" sldId="990"/>
            <ac:spMk id="12" creationId="{37577CE8-5447-4E70-9994-BC7A5298F653}"/>
          </ac:spMkLst>
        </pc:spChg>
        <pc:spChg chg="add del mod">
          <ac:chgData name="Hiba RAMADAN" userId="ce616ca7-b25e-4e68-89d3-1a044a546b0b" providerId="ADAL" clId="{853AE934-A9C9-4DB0-A816-7F6334597AAF}" dt="2021-02-22T13:08:49.315" v="11"/>
          <ac:spMkLst>
            <pc:docMk/>
            <pc:sldMk cId="2631503429" sldId="990"/>
            <ac:spMk id="19" creationId="{B2692251-8139-4F95-9FC7-3FF77C83BDD6}"/>
          </ac:spMkLst>
        </pc:spChg>
        <pc:spChg chg="add del mod">
          <ac:chgData name="Hiba RAMADAN" userId="ce616ca7-b25e-4e68-89d3-1a044a546b0b" providerId="ADAL" clId="{853AE934-A9C9-4DB0-A816-7F6334597AAF}" dt="2021-02-22T13:08:49.315" v="11"/>
          <ac:spMkLst>
            <pc:docMk/>
            <pc:sldMk cId="2631503429" sldId="990"/>
            <ac:spMk id="25" creationId="{E0375DF2-BE70-4E08-9C60-AE54D0578A5B}"/>
          </ac:spMkLst>
        </pc:spChg>
        <pc:spChg chg="add del mod">
          <ac:chgData name="Hiba RAMADAN" userId="ce616ca7-b25e-4e68-89d3-1a044a546b0b" providerId="ADAL" clId="{853AE934-A9C9-4DB0-A816-7F6334597AAF}" dt="2021-02-22T13:08:49.315" v="11"/>
          <ac:spMkLst>
            <pc:docMk/>
            <pc:sldMk cId="2631503429" sldId="990"/>
            <ac:spMk id="26" creationId="{AC40A8E9-0F5E-4D0D-9914-5A5FBAAD4100}"/>
          </ac:spMkLst>
        </pc:spChg>
        <pc:spChg chg="mod">
          <ac:chgData name="Hiba RAMADAN" userId="ce616ca7-b25e-4e68-89d3-1a044a546b0b" providerId="ADAL" clId="{853AE934-A9C9-4DB0-A816-7F6334597AAF}" dt="2021-02-22T13:08:51.313" v="12"/>
          <ac:spMkLst>
            <pc:docMk/>
            <pc:sldMk cId="2631503429" sldId="990"/>
            <ac:spMk id="32" creationId="{369C3E79-51AF-48F5-88DD-F49E3459DC3B}"/>
          </ac:spMkLst>
        </pc:spChg>
      </pc:sldChg>
      <pc:sldChg chg="modSp modNotesTx">
        <pc:chgData name="Hiba RAMADAN" userId="ce616ca7-b25e-4e68-89d3-1a044a546b0b" providerId="ADAL" clId="{853AE934-A9C9-4DB0-A816-7F6334597AAF}" dt="2021-02-22T13:09:10.470" v="16"/>
        <pc:sldMkLst>
          <pc:docMk/>
          <pc:sldMk cId="4101977189" sldId="994"/>
        </pc:sldMkLst>
        <pc:spChg chg="mod">
          <ac:chgData name="Hiba RAMADAN" userId="ce616ca7-b25e-4e68-89d3-1a044a546b0b" providerId="ADAL" clId="{853AE934-A9C9-4DB0-A816-7F6334597AAF}" dt="2021-02-22T13:09:10.470" v="16"/>
          <ac:spMkLst>
            <pc:docMk/>
            <pc:sldMk cId="4101977189" sldId="994"/>
            <ac:spMk id="2" creationId="{00000000-0000-0000-0000-000000000000}"/>
          </ac:spMkLst>
        </pc:spChg>
        <pc:graphicFrameChg chg="mod">
          <ac:chgData name="Hiba RAMADAN" userId="ce616ca7-b25e-4e68-89d3-1a044a546b0b" providerId="ADAL" clId="{853AE934-A9C9-4DB0-A816-7F6334597AAF}" dt="2021-02-22T13:09:10.470" v="16"/>
          <ac:graphicFrameMkLst>
            <pc:docMk/>
            <pc:sldMk cId="4101977189" sldId="994"/>
            <ac:graphicFrameMk id="8" creationId="{A3B82592-38DD-4253-8DE7-3E63F1B8EA61}"/>
          </ac:graphicFrameMkLst>
        </pc:graphicFrameChg>
      </pc:sldChg>
      <pc:sldChg chg="del">
        <pc:chgData name="Hiba RAMADAN" userId="ce616ca7-b25e-4e68-89d3-1a044a546b0b" providerId="ADAL" clId="{853AE934-A9C9-4DB0-A816-7F6334597AAF}" dt="2021-02-22T13:55:01.189" v="31" actId="2696"/>
        <pc:sldMkLst>
          <pc:docMk/>
          <pc:sldMk cId="1500151498" sldId="1045"/>
        </pc:sldMkLst>
      </pc:sldChg>
      <pc:sldChg chg="del">
        <pc:chgData name="Hiba RAMADAN" userId="ce616ca7-b25e-4e68-89d3-1a044a546b0b" providerId="ADAL" clId="{853AE934-A9C9-4DB0-A816-7F6334597AAF}" dt="2021-02-22T13:54:59.047" v="30" actId="2696"/>
        <pc:sldMkLst>
          <pc:docMk/>
          <pc:sldMk cId="4030696627" sldId="1052"/>
        </pc:sldMkLst>
      </pc:sldChg>
      <pc:sldChg chg="addSp delSp modSp">
        <pc:chgData name="Hiba RAMADAN" userId="ce616ca7-b25e-4e68-89d3-1a044a546b0b" providerId="ADAL" clId="{853AE934-A9C9-4DB0-A816-7F6334597AAF}" dt="2021-02-22T13:10:20.578" v="28" actId="478"/>
        <pc:sldMkLst>
          <pc:docMk/>
          <pc:sldMk cId="3945081798" sldId="1140"/>
        </pc:sldMkLst>
        <pc:spChg chg="add del mod">
          <ac:chgData name="Hiba RAMADAN" userId="ce616ca7-b25e-4e68-89d3-1a044a546b0b" providerId="ADAL" clId="{853AE934-A9C9-4DB0-A816-7F6334597AAF}" dt="2021-02-22T13:10:13.625" v="25"/>
          <ac:spMkLst>
            <pc:docMk/>
            <pc:sldMk cId="3945081798" sldId="1140"/>
            <ac:spMk id="3" creationId="{B7A2790A-9F2F-442A-90A2-D4EC40C217AB}"/>
          </ac:spMkLst>
        </pc:spChg>
        <pc:spChg chg="add del mod">
          <ac:chgData name="Hiba RAMADAN" userId="ce616ca7-b25e-4e68-89d3-1a044a546b0b" providerId="ADAL" clId="{853AE934-A9C9-4DB0-A816-7F6334597AAF}" dt="2021-02-22T13:10:13.625" v="25"/>
          <ac:spMkLst>
            <pc:docMk/>
            <pc:sldMk cId="3945081798" sldId="1140"/>
            <ac:spMk id="4" creationId="{3E92E299-5335-445C-993C-38182B302138}"/>
          </ac:spMkLst>
        </pc:spChg>
        <pc:spChg chg="add del mod">
          <ac:chgData name="Hiba RAMADAN" userId="ce616ca7-b25e-4e68-89d3-1a044a546b0b" providerId="ADAL" clId="{853AE934-A9C9-4DB0-A816-7F6334597AAF}" dt="2021-02-22T13:10:13.625" v="25"/>
          <ac:spMkLst>
            <pc:docMk/>
            <pc:sldMk cId="3945081798" sldId="1140"/>
            <ac:spMk id="5" creationId="{313F374D-2775-4974-B2D9-6F18EFFDDC1C}"/>
          </ac:spMkLst>
        </pc:spChg>
        <pc:spChg chg="add del mod">
          <ac:chgData name="Hiba RAMADAN" userId="ce616ca7-b25e-4e68-89d3-1a044a546b0b" providerId="ADAL" clId="{853AE934-A9C9-4DB0-A816-7F6334597AAF}" dt="2021-02-22T13:10:20.211" v="27"/>
          <ac:spMkLst>
            <pc:docMk/>
            <pc:sldMk cId="3945081798" sldId="1140"/>
            <ac:spMk id="6" creationId="{1933FEA1-582A-4478-B25E-1440C4881855}"/>
          </ac:spMkLst>
        </pc:spChg>
        <pc:spChg chg="add del mod">
          <ac:chgData name="Hiba RAMADAN" userId="ce616ca7-b25e-4e68-89d3-1a044a546b0b" providerId="ADAL" clId="{853AE934-A9C9-4DB0-A816-7F6334597AAF}" dt="2021-02-22T13:10:20.211" v="27"/>
          <ac:spMkLst>
            <pc:docMk/>
            <pc:sldMk cId="3945081798" sldId="1140"/>
            <ac:spMk id="7" creationId="{EAF7F823-C8E5-4FEB-AC95-F74C1811BDA4}"/>
          </ac:spMkLst>
        </pc:spChg>
        <pc:spChg chg="add del mod">
          <ac:chgData name="Hiba RAMADAN" userId="ce616ca7-b25e-4e68-89d3-1a044a546b0b" providerId="ADAL" clId="{853AE934-A9C9-4DB0-A816-7F6334597AAF}" dt="2021-02-22T13:10:20.211" v="27"/>
          <ac:spMkLst>
            <pc:docMk/>
            <pc:sldMk cId="3945081798" sldId="1140"/>
            <ac:spMk id="8" creationId="{1F0640F7-3E34-493B-AE81-C54D5B0EDE61}"/>
          </ac:spMkLst>
        </pc:spChg>
        <pc:spChg chg="mod">
          <ac:chgData name="Hiba RAMADAN" userId="ce616ca7-b25e-4e68-89d3-1a044a546b0b" providerId="ADAL" clId="{853AE934-A9C9-4DB0-A816-7F6334597AAF}" dt="2021-02-22T13:10:20.211" v="27"/>
          <ac:spMkLst>
            <pc:docMk/>
            <pc:sldMk cId="3945081798" sldId="1140"/>
            <ac:spMk id="43009" creationId="{00000000-0000-0000-0000-000000000000}"/>
          </ac:spMkLst>
        </pc:spChg>
        <pc:picChg chg="add del">
          <ac:chgData name="Hiba RAMADAN" userId="ce616ca7-b25e-4e68-89d3-1a044a546b0b" providerId="ADAL" clId="{853AE934-A9C9-4DB0-A816-7F6334597AAF}" dt="2021-02-22T13:10:20.578" v="28" actId="478"/>
          <ac:picMkLst>
            <pc:docMk/>
            <pc:sldMk cId="3945081798" sldId="1140"/>
            <ac:picMk id="1026" creationId="{00000000-0000-0000-0000-000000000000}"/>
          </ac:picMkLst>
        </pc:picChg>
      </pc:sldChg>
    </pc:docChg>
  </pc:docChgLst>
  <pc:docChgLst>
    <pc:chgData name="Hiba RAMADAN" userId="ce616ca7-b25e-4e68-89d3-1a044a546b0b" providerId="ADAL" clId="{F5B33B5E-FD70-4607-AAE6-8831C7597026}"/>
    <pc:docChg chg="modSld">
      <pc:chgData name="Hiba RAMADAN" userId="ce616ca7-b25e-4e68-89d3-1a044a546b0b" providerId="ADAL" clId="{F5B33B5E-FD70-4607-AAE6-8831C7597026}" dt="2021-02-22T11:37:07.299" v="4" actId="20577"/>
      <pc:docMkLst>
        <pc:docMk/>
      </pc:docMkLst>
      <pc:sldChg chg="modNotesTx">
        <pc:chgData name="Hiba RAMADAN" userId="ce616ca7-b25e-4e68-89d3-1a044a546b0b" providerId="ADAL" clId="{F5B33B5E-FD70-4607-AAE6-8831C7597026}" dt="2021-02-22T11:37:07.299" v="4" actId="20577"/>
        <pc:sldMkLst>
          <pc:docMk/>
          <pc:sldMk cId="1500151498" sldId="1045"/>
        </pc:sldMkLst>
      </pc:sldChg>
      <pc:sldChg chg="modNotesTx">
        <pc:chgData name="Hiba RAMADAN" userId="ce616ca7-b25e-4e68-89d3-1a044a546b0b" providerId="ADAL" clId="{F5B33B5E-FD70-4607-AAE6-8831C7597026}" dt="2021-02-22T11:36:52.705" v="0" actId="20577"/>
        <pc:sldMkLst>
          <pc:docMk/>
          <pc:sldMk cId="3699303870" sldId="1049"/>
        </pc:sldMkLst>
      </pc:sldChg>
      <pc:sldChg chg="modNotesTx">
        <pc:chgData name="Hiba RAMADAN" userId="ce616ca7-b25e-4e68-89d3-1a044a546b0b" providerId="ADAL" clId="{F5B33B5E-FD70-4607-AAE6-8831C7597026}" dt="2021-02-22T11:37:00.112" v="2" actId="20577"/>
        <pc:sldMkLst>
          <pc:docMk/>
          <pc:sldMk cId="3959214602" sldId="1051"/>
        </pc:sldMkLst>
      </pc:sldChg>
      <pc:sldChg chg="modNotesTx">
        <pc:chgData name="Hiba RAMADAN" userId="ce616ca7-b25e-4e68-89d3-1a044a546b0b" providerId="ADAL" clId="{F5B33B5E-FD70-4607-AAE6-8831C7597026}" dt="2021-02-22T11:37:04.127" v="3" actId="20577"/>
        <pc:sldMkLst>
          <pc:docMk/>
          <pc:sldMk cId="4030696627" sldId="1052"/>
        </pc:sldMkLst>
      </pc:sldChg>
      <pc:sldChg chg="modNotesTx">
        <pc:chgData name="Hiba RAMADAN" userId="ce616ca7-b25e-4e68-89d3-1a044a546b0b" providerId="ADAL" clId="{F5B33B5E-FD70-4607-AAE6-8831C7597026}" dt="2021-02-22T11:36:55.188" v="1" actId="20577"/>
        <pc:sldMkLst>
          <pc:docMk/>
          <pc:sldMk cId="1002297894" sldId="113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dl.saleh\Desktop\ARK%20WAVE%209\w9crosstabulations_cumulative_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dl.saleh\Desktop\ARK%20WAVE%209\w9crosstabulations_cumulative_tabl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dl.saleh\Desktop\ARK%20WAVE%209\w9crosstabulations_cumulative_tabl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dl.saleh\Desktop\ARK%20WAVE%209\w9crosstabulations_cumulative_t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dl.saleh\Desktop\ARK%20WAVE%209\w9crosstabulations_cumulative_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dl.saleh\Desktop\ARK%20WAVE%209\w9crosstabulations_cumulative_tab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dl.saleh\Desktop\ark_w8uplift_crosstabs_inclusive_p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dl.saleh\Desktop\ARK%20WAVE%209\w9crosstabulations_cumulative_tab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dl.saleh\Desktop\ARK%20WAVE%209\w9crosstabulations_cumulative_tab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dl.saleh\Desktop\ARK%20WAVE%209\w9crosstabulations_cumulative_tabl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dl.saleh\Desktop\ARK%20WAVE%209\w9crosstabulations_cumulative_tabl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US"/>
              <a:t>Lebanese</a:t>
            </a:r>
            <a:r>
              <a:rPr lang="en-US" baseline="0"/>
              <a:t> Respondents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166666666666667E-2"/>
          <c:y val="7.9655554331769074E-2"/>
          <c:w val="0.95416666666666672"/>
          <c:h val="0.77841393452798946"/>
        </c:manualLayout>
      </c:layout>
      <c:lineChart>
        <c:grouping val="standard"/>
        <c:varyColors val="0"/>
        <c:ser>
          <c:idx val="0"/>
          <c:order val="0"/>
          <c:tx>
            <c:strRef>
              <c:f>Sheet5!$P$36</c:f>
              <c:strCache>
                <c:ptCount val="1"/>
                <c:pt idx="0">
                  <c:v>Positive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Sheet5!$O$37:$O$46</c:f>
              <c:numCache>
                <c:formatCode>mmm\-yy</c:formatCode>
                <c:ptCount val="10"/>
                <c:pt idx="0">
                  <c:v>42917</c:v>
                </c:pt>
                <c:pt idx="1">
                  <c:v>42948</c:v>
                </c:pt>
                <c:pt idx="2">
                  <c:v>43132</c:v>
                </c:pt>
                <c:pt idx="3">
                  <c:v>43282</c:v>
                </c:pt>
                <c:pt idx="4">
                  <c:v>43556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44044</c:v>
                </c:pt>
                <c:pt idx="9">
                  <c:v>44197</c:v>
                </c:pt>
              </c:numCache>
            </c:numRef>
          </c:cat>
          <c:val>
            <c:numRef>
              <c:f>Sheet5!$P$37:$P$46</c:f>
              <c:numCache>
                <c:formatCode>General</c:formatCode>
                <c:ptCount val="10"/>
                <c:pt idx="0">
                  <c:v>27.900000000000002</c:v>
                </c:pt>
                <c:pt idx="1">
                  <c:v>22.5</c:v>
                </c:pt>
                <c:pt idx="2">
                  <c:v>29.900000000000002</c:v>
                </c:pt>
                <c:pt idx="3">
                  <c:v>30.2</c:v>
                </c:pt>
                <c:pt idx="4">
                  <c:v>23</c:v>
                </c:pt>
                <c:pt idx="5">
                  <c:v>20.799999999999997</c:v>
                </c:pt>
                <c:pt idx="6">
                  <c:v>15.3</c:v>
                </c:pt>
                <c:pt idx="7">
                  <c:v>14.5</c:v>
                </c:pt>
                <c:pt idx="8">
                  <c:v>15</c:v>
                </c:pt>
                <c:pt idx="9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98-4552-AA4F-6194D6B6EA94}"/>
            </c:ext>
          </c:extLst>
        </c:ser>
        <c:ser>
          <c:idx val="1"/>
          <c:order val="1"/>
          <c:tx>
            <c:strRef>
              <c:f>Sheet5!$Q$36</c:f>
              <c:strCache>
                <c:ptCount val="1"/>
                <c:pt idx="0">
                  <c:v>Neutral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Sheet5!$O$37:$O$46</c:f>
              <c:numCache>
                <c:formatCode>mmm\-yy</c:formatCode>
                <c:ptCount val="10"/>
                <c:pt idx="0">
                  <c:v>42917</c:v>
                </c:pt>
                <c:pt idx="1">
                  <c:v>42948</c:v>
                </c:pt>
                <c:pt idx="2">
                  <c:v>43132</c:v>
                </c:pt>
                <c:pt idx="3">
                  <c:v>43282</c:v>
                </c:pt>
                <c:pt idx="4">
                  <c:v>43556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44044</c:v>
                </c:pt>
                <c:pt idx="9">
                  <c:v>44197</c:v>
                </c:pt>
              </c:numCache>
            </c:numRef>
          </c:cat>
          <c:val>
            <c:numRef>
              <c:f>Sheet5!$Q$37:$Q$46</c:f>
              <c:numCache>
                <c:formatCode>General</c:formatCode>
                <c:ptCount val="10"/>
                <c:pt idx="0">
                  <c:v>37.299999999999997</c:v>
                </c:pt>
                <c:pt idx="1">
                  <c:v>39.9</c:v>
                </c:pt>
                <c:pt idx="2">
                  <c:v>44.9</c:v>
                </c:pt>
                <c:pt idx="3">
                  <c:v>47.6</c:v>
                </c:pt>
                <c:pt idx="4">
                  <c:v>38.4</c:v>
                </c:pt>
                <c:pt idx="5">
                  <c:v>46.2</c:v>
                </c:pt>
                <c:pt idx="6">
                  <c:v>52.6</c:v>
                </c:pt>
                <c:pt idx="7">
                  <c:v>51.2</c:v>
                </c:pt>
                <c:pt idx="8">
                  <c:v>38.9</c:v>
                </c:pt>
                <c:pt idx="9">
                  <c:v>48.7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98-4552-AA4F-6194D6B6EA94}"/>
            </c:ext>
          </c:extLst>
        </c:ser>
        <c:ser>
          <c:idx val="2"/>
          <c:order val="2"/>
          <c:tx>
            <c:strRef>
              <c:f>Sheet5!$R$36</c:f>
              <c:strCache>
                <c:ptCount val="1"/>
                <c:pt idx="0">
                  <c:v>Negative</c:v>
                </c:pt>
              </c:strCache>
            </c:strRef>
          </c:tx>
          <c:spPr>
            <a:ln w="19050" cap="rnd" cmpd="sng" algn="ctr">
              <a:solidFill>
                <a:srgbClr val="FF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4"/>
              <c:layout>
                <c:manualLayout>
                  <c:x val="-4.6458333333333407E-2"/>
                  <c:y val="-3.5037077546963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93-4CEC-BE10-38DFFFAF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Sheet5!$O$37:$O$46</c:f>
              <c:numCache>
                <c:formatCode>mmm\-yy</c:formatCode>
                <c:ptCount val="10"/>
                <c:pt idx="0">
                  <c:v>42917</c:v>
                </c:pt>
                <c:pt idx="1">
                  <c:v>42948</c:v>
                </c:pt>
                <c:pt idx="2">
                  <c:v>43132</c:v>
                </c:pt>
                <c:pt idx="3">
                  <c:v>43282</c:v>
                </c:pt>
                <c:pt idx="4">
                  <c:v>43556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44044</c:v>
                </c:pt>
                <c:pt idx="9">
                  <c:v>44197</c:v>
                </c:pt>
              </c:numCache>
            </c:numRef>
          </c:cat>
          <c:val>
            <c:numRef>
              <c:f>Sheet5!$R$37:$R$46</c:f>
              <c:numCache>
                <c:formatCode>General</c:formatCode>
                <c:ptCount val="10"/>
                <c:pt idx="0">
                  <c:v>34.799999999999997</c:v>
                </c:pt>
                <c:pt idx="1">
                  <c:v>37.6</c:v>
                </c:pt>
                <c:pt idx="2">
                  <c:v>25.200000000000003</c:v>
                </c:pt>
                <c:pt idx="3">
                  <c:v>22.200000000000003</c:v>
                </c:pt>
                <c:pt idx="4">
                  <c:v>38.6</c:v>
                </c:pt>
                <c:pt idx="5">
                  <c:v>33</c:v>
                </c:pt>
                <c:pt idx="6">
                  <c:v>32.1</c:v>
                </c:pt>
                <c:pt idx="7">
                  <c:v>34.200000000000003</c:v>
                </c:pt>
                <c:pt idx="8">
                  <c:v>46</c:v>
                </c:pt>
                <c:pt idx="9">
                  <c:v>27.299999999999997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98-4552-AA4F-6194D6B6EA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44421400"/>
        <c:axId val="744429272"/>
      </c:lineChart>
      <c:catAx>
        <c:axId val="7444214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429272"/>
        <c:crosses val="autoZero"/>
        <c:auto val="0"/>
        <c:lblAlgn val="ctr"/>
        <c:lblOffset val="100"/>
        <c:noMultiLvlLbl val="0"/>
      </c:catAx>
      <c:valAx>
        <c:axId val="744429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442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solidFill>
                  <a:schemeClr val="tx1"/>
                </a:solidFill>
                <a:effectLst/>
              </a:rPr>
              <a:t>Percentage of population considering that NGOs or international agencies like the UN, as well as Municipal authorities somewhat improved life</a:t>
            </a:r>
            <a:endParaRPr lang="en-US" sz="1400" b="1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0688888888888891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84494664155679E-3"/>
          <c:y val="0.13545178148034645"/>
          <c:w val="0.97237915881983683"/>
          <c:h val="0.73956748406336303"/>
        </c:manualLayout>
      </c:layout>
      <c:lineChart>
        <c:grouping val="standard"/>
        <c:varyColors val="0"/>
        <c:ser>
          <c:idx val="0"/>
          <c:order val="0"/>
          <c:tx>
            <c:strRef>
              <c:f>Sheet9!$O$4</c:f>
              <c:strCache>
                <c:ptCount val="1"/>
                <c:pt idx="0">
                  <c:v>NGOs or international agencies like the UN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433219152690666E-2"/>
                  <c:y val="3.9830391529612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80-4ACF-A083-6963CB272168}"/>
                </c:ext>
              </c:extLst>
            </c:dLbl>
            <c:dLbl>
              <c:idx val="1"/>
              <c:layout>
                <c:manualLayout>
                  <c:x val="-2.2922233590857641E-2"/>
                  <c:y val="3.9830391529612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280-4ACF-A083-6963CB272168}"/>
                </c:ext>
              </c:extLst>
            </c:dLbl>
            <c:dLbl>
              <c:idx val="2"/>
              <c:layout>
                <c:manualLayout>
                  <c:x val="-1.915575524810811E-2"/>
                  <c:y val="6.8280671193621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80-4ACF-A083-6963CB272168}"/>
                </c:ext>
              </c:extLst>
            </c:dLbl>
            <c:dLbl>
              <c:idx val="3"/>
              <c:layout>
                <c:manualLayout>
                  <c:x val="-9.422522749628048E-3"/>
                  <c:y val="-5.6900559328017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280-4ACF-A083-6963CB272168}"/>
                </c:ext>
              </c:extLst>
            </c:dLbl>
            <c:dLbl>
              <c:idx val="4"/>
              <c:layout>
                <c:manualLayout>
                  <c:x val="-2.1666740809941132E-2"/>
                  <c:y val="5.1210503395216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280-4ACF-A083-6963CB272168}"/>
                </c:ext>
              </c:extLst>
            </c:dLbl>
            <c:dLbl>
              <c:idx val="5"/>
              <c:layout>
                <c:manualLayout>
                  <c:x val="-2.2922233590857731E-2"/>
                  <c:y val="5.1210503395215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280-4ACF-A083-6963CB272168}"/>
                </c:ext>
              </c:extLst>
            </c:dLbl>
            <c:dLbl>
              <c:idx val="6"/>
              <c:layout>
                <c:manualLayout>
                  <c:x val="-1.0367305781692543E-2"/>
                  <c:y val="4.5520447462414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280-4ACF-A083-6963CB272168}"/>
                </c:ext>
              </c:extLst>
            </c:dLbl>
            <c:dLbl>
              <c:idx val="7"/>
              <c:layout>
                <c:manualLayout>
                  <c:x val="-1.2878291343525562E-2"/>
                  <c:y val="5.9745587294418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280-4ACF-A083-6963CB272168}"/>
                </c:ext>
              </c:extLst>
            </c:dLbl>
            <c:dLbl>
              <c:idx val="8"/>
              <c:layout>
                <c:manualLayout>
                  <c:x val="-2.1666740809941222E-2"/>
                  <c:y val="-4.8365475428815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280-4ACF-A083-6963CB272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Sheet9!$N$5:$N$14</c:f>
              <c:numCache>
                <c:formatCode>mmm\-yy</c:formatCode>
                <c:ptCount val="10"/>
                <c:pt idx="0">
                  <c:v>42917</c:v>
                </c:pt>
                <c:pt idx="1">
                  <c:v>42948</c:v>
                </c:pt>
                <c:pt idx="2">
                  <c:v>43132</c:v>
                </c:pt>
                <c:pt idx="3">
                  <c:v>43282</c:v>
                </c:pt>
                <c:pt idx="4">
                  <c:v>43556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44044</c:v>
                </c:pt>
                <c:pt idx="9">
                  <c:v>44197</c:v>
                </c:pt>
              </c:numCache>
            </c:numRef>
          </c:cat>
          <c:val>
            <c:numRef>
              <c:f>Sheet9!$O$5:$O$14</c:f>
              <c:numCache>
                <c:formatCode>General</c:formatCode>
                <c:ptCount val="10"/>
                <c:pt idx="0">
                  <c:v>50.8</c:v>
                </c:pt>
                <c:pt idx="1">
                  <c:v>47.199999999999996</c:v>
                </c:pt>
                <c:pt idx="2">
                  <c:v>60.7</c:v>
                </c:pt>
                <c:pt idx="3">
                  <c:v>50</c:v>
                </c:pt>
                <c:pt idx="4">
                  <c:v>50.4</c:v>
                </c:pt>
                <c:pt idx="5">
                  <c:v>53.3</c:v>
                </c:pt>
                <c:pt idx="6">
                  <c:v>37.4</c:v>
                </c:pt>
                <c:pt idx="7">
                  <c:v>45.7</c:v>
                </c:pt>
                <c:pt idx="8">
                  <c:v>69.900000000000006</c:v>
                </c:pt>
                <c:pt idx="9">
                  <c:v>58.5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80-4ACF-A083-6963CB272168}"/>
            </c:ext>
          </c:extLst>
        </c:ser>
        <c:ser>
          <c:idx val="1"/>
          <c:order val="1"/>
          <c:tx>
            <c:strRef>
              <c:f>Sheet9!$P$4</c:f>
              <c:strCache>
                <c:ptCount val="1"/>
                <c:pt idx="0">
                  <c:v>Municipal authorities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94420471452369E-2"/>
                  <c:y val="-4.2675419496013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80-4ACF-A083-6963CB272168}"/>
                </c:ext>
              </c:extLst>
            </c:dLbl>
            <c:dLbl>
              <c:idx val="1"/>
              <c:layout>
                <c:manualLayout>
                  <c:x val="-2.2922233590857641E-2"/>
                  <c:y val="-4.2675419496013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80-4ACF-A083-6963CB272168}"/>
                </c:ext>
              </c:extLst>
            </c:dLbl>
            <c:dLbl>
              <c:idx val="2"/>
              <c:layout>
                <c:manualLayout>
                  <c:x val="-2.1666740809941132E-2"/>
                  <c:y val="-2.8450279664008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80-4ACF-A083-6963CB272168}"/>
                </c:ext>
              </c:extLst>
            </c:dLbl>
            <c:dLbl>
              <c:idx val="3"/>
              <c:layout>
                <c:manualLayout>
                  <c:x val="-2.1666740809941132E-2"/>
                  <c:y val="4.2675419496013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80-4ACF-A083-6963CB272168}"/>
                </c:ext>
              </c:extLst>
            </c:dLbl>
            <c:dLbl>
              <c:idx val="4"/>
              <c:layout>
                <c:manualLayout>
                  <c:x val="-2.0411248029024713E-2"/>
                  <c:y val="4.2675419496013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80-4ACF-A083-6963CB272168}"/>
                </c:ext>
              </c:extLst>
            </c:dLbl>
            <c:dLbl>
              <c:idx val="5"/>
              <c:layout>
                <c:manualLayout>
                  <c:x val="-6.6008274389431059E-3"/>
                  <c:y val="-4.2675419496013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80-4ACF-A083-6963CB272168}"/>
                </c:ext>
              </c:extLst>
            </c:dLbl>
            <c:dLbl>
              <c:idx val="6"/>
              <c:layout>
                <c:manualLayout>
                  <c:x val="-2.1666740809941132E-2"/>
                  <c:y val="-5.1210503395216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80-4ACF-A083-6963CB272168}"/>
                </c:ext>
              </c:extLst>
            </c:dLbl>
            <c:dLbl>
              <c:idx val="7"/>
              <c:layout>
                <c:manualLayout>
                  <c:x val="-1.6644769686275183E-2"/>
                  <c:y val="-3.41403355968107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280-4ACF-A083-6963CB272168}"/>
                </c:ext>
              </c:extLst>
            </c:dLbl>
            <c:dLbl>
              <c:idx val="8"/>
              <c:layout>
                <c:manualLayout>
                  <c:x val="-2.1666740809941222E-2"/>
                  <c:y val="5.1210503395216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80-4ACF-A083-6963CB272168}"/>
                </c:ext>
              </c:extLst>
            </c:dLbl>
            <c:dLbl>
              <c:idx val="9"/>
              <c:layout>
                <c:manualLayout>
                  <c:x val="-9.1118130007760336E-3"/>
                  <c:y val="5.9745587294418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280-4ACF-A083-6963CB272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Sheet9!$N$5:$N$14</c:f>
              <c:numCache>
                <c:formatCode>mmm\-yy</c:formatCode>
                <c:ptCount val="10"/>
                <c:pt idx="0">
                  <c:v>42917</c:v>
                </c:pt>
                <c:pt idx="1">
                  <c:v>42948</c:v>
                </c:pt>
                <c:pt idx="2">
                  <c:v>43132</c:v>
                </c:pt>
                <c:pt idx="3">
                  <c:v>43282</c:v>
                </c:pt>
                <c:pt idx="4">
                  <c:v>43556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44044</c:v>
                </c:pt>
                <c:pt idx="9">
                  <c:v>44197</c:v>
                </c:pt>
              </c:numCache>
            </c:numRef>
          </c:cat>
          <c:val>
            <c:numRef>
              <c:f>Sheet9!$P$5:$P$14</c:f>
              <c:numCache>
                <c:formatCode>General</c:formatCode>
                <c:ptCount val="10"/>
                <c:pt idx="0">
                  <c:v>70.599999999999994</c:v>
                </c:pt>
                <c:pt idx="1">
                  <c:v>71.3</c:v>
                </c:pt>
                <c:pt idx="2">
                  <c:v>83.4</c:v>
                </c:pt>
                <c:pt idx="3">
                  <c:v>79.5</c:v>
                </c:pt>
                <c:pt idx="4">
                  <c:v>77.099999999999994</c:v>
                </c:pt>
                <c:pt idx="5">
                  <c:v>70.599999999999994</c:v>
                </c:pt>
                <c:pt idx="6">
                  <c:v>45.8</c:v>
                </c:pt>
                <c:pt idx="7">
                  <c:v>59.4</c:v>
                </c:pt>
                <c:pt idx="8">
                  <c:v>44.4</c:v>
                </c:pt>
                <c:pt idx="9">
                  <c:v>50.1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80-4ACF-A083-6963CB2721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25592192"/>
        <c:axId val="825596784"/>
      </c:lineChart>
      <c:catAx>
        <c:axId val="8255921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596784"/>
        <c:crosses val="autoZero"/>
        <c:auto val="0"/>
        <c:lblAlgn val="ctr"/>
        <c:lblOffset val="100"/>
        <c:noMultiLvlLbl val="0"/>
      </c:catAx>
      <c:valAx>
        <c:axId val="825596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559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55528655172914E-2"/>
          <c:y val="6.5367791252480698E-2"/>
          <c:w val="0.96194447134482708"/>
          <c:h val="0.781818857802977"/>
        </c:manualLayout>
      </c:layout>
      <c:lineChart>
        <c:grouping val="standard"/>
        <c:varyColors val="0"/>
        <c:ser>
          <c:idx val="0"/>
          <c:order val="0"/>
          <c:tx>
            <c:strRef>
              <c:f>Sheet8!$C$16</c:f>
              <c:strCache>
                <c:ptCount val="1"/>
                <c:pt idx="0">
                  <c:v>Agreement with statement,  'Vulnerable Lebanese have been neglected in international aid/assistance programmes'.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852069688199367E-2"/>
                  <c:y val="-3.3726812816188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19-423A-9D14-15FBF6888A04}"/>
                </c:ext>
              </c:extLst>
            </c:dLbl>
            <c:dLbl>
              <c:idx val="1"/>
              <c:layout>
                <c:manualLayout>
                  <c:x val="-1.8171583035079597E-2"/>
                  <c:y val="-3.3726812816188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19-423A-9D14-15FBF6888A04}"/>
                </c:ext>
              </c:extLst>
            </c:dLbl>
            <c:dLbl>
              <c:idx val="2"/>
              <c:layout>
                <c:manualLayout>
                  <c:x val="-1.8171583035079628E-2"/>
                  <c:y val="-3.5975267003934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19-423A-9D14-15FBF6888A04}"/>
                </c:ext>
              </c:extLst>
            </c:dLbl>
            <c:dLbl>
              <c:idx val="3"/>
              <c:layout>
                <c:manualLayout>
                  <c:x val="-2.9852069688199367E-2"/>
                  <c:y val="2.473299606520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19-423A-9D14-15FBF6888A04}"/>
                </c:ext>
              </c:extLst>
            </c:dLbl>
            <c:dLbl>
              <c:idx val="4"/>
              <c:layout>
                <c:manualLayout>
                  <c:x val="-2.3360973306239603E-2"/>
                  <c:y val="4.4969083754918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19-423A-9D14-15FBF6888A04}"/>
                </c:ext>
              </c:extLst>
            </c:dLbl>
            <c:dLbl>
              <c:idx val="5"/>
              <c:layout>
                <c:manualLayout>
                  <c:x val="-2.2932882659986175E-2"/>
                  <c:y val="4.2720629567172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19-423A-9D14-15FBF6888A04}"/>
                </c:ext>
              </c:extLst>
            </c:dLbl>
            <c:dLbl>
              <c:idx val="6"/>
              <c:layout>
                <c:manualLayout>
                  <c:x val="1.2842719387602915E-3"/>
                  <c:y val="5.3962900505902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19-423A-9D14-15FBF6888A04}"/>
                </c:ext>
              </c:extLst>
            </c:dLbl>
            <c:dLbl>
              <c:idx val="7"/>
              <c:layout>
                <c:manualLayout>
                  <c:x val="-5.6349150894529658E-3"/>
                  <c:y val="4.0472175379426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19-423A-9D14-15FBF6888A04}"/>
                </c:ext>
              </c:extLst>
            </c:dLbl>
            <c:dLbl>
              <c:idx val="8"/>
              <c:layout>
                <c:manualLayout>
                  <c:x val="-3.3311663202306122E-2"/>
                  <c:y val="4.0472175379426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19-423A-9D14-15FBF6888A04}"/>
                </c:ext>
              </c:extLst>
            </c:dLbl>
            <c:dLbl>
              <c:idx val="9"/>
              <c:layout>
                <c:manualLayout>
                  <c:x val="-2.4299558302527415E-2"/>
                  <c:y val="4.2720629567172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19-423A-9D14-15FBF6888A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Sheet8!$B$17:$B$26</c:f>
              <c:numCache>
                <c:formatCode>mmm\-yy</c:formatCode>
                <c:ptCount val="10"/>
                <c:pt idx="0">
                  <c:v>42917</c:v>
                </c:pt>
                <c:pt idx="1">
                  <c:v>42948</c:v>
                </c:pt>
                <c:pt idx="2">
                  <c:v>43132</c:v>
                </c:pt>
                <c:pt idx="3">
                  <c:v>43282</c:v>
                </c:pt>
                <c:pt idx="4">
                  <c:v>43556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44044</c:v>
                </c:pt>
                <c:pt idx="9">
                  <c:v>44197</c:v>
                </c:pt>
              </c:numCache>
            </c:numRef>
          </c:cat>
          <c:val>
            <c:numRef>
              <c:f>Sheet8!$C$17:$C$26</c:f>
              <c:numCache>
                <c:formatCode>General</c:formatCode>
                <c:ptCount val="10"/>
                <c:pt idx="0">
                  <c:v>87.9</c:v>
                </c:pt>
                <c:pt idx="1">
                  <c:v>82</c:v>
                </c:pt>
                <c:pt idx="2">
                  <c:v>81</c:v>
                </c:pt>
                <c:pt idx="3">
                  <c:v>74.8</c:v>
                </c:pt>
                <c:pt idx="4">
                  <c:v>77</c:v>
                </c:pt>
                <c:pt idx="5">
                  <c:v>75.3</c:v>
                </c:pt>
                <c:pt idx="6">
                  <c:v>83.1</c:v>
                </c:pt>
                <c:pt idx="7">
                  <c:v>84.1</c:v>
                </c:pt>
                <c:pt idx="8">
                  <c:v>79.899999999999991</c:v>
                </c:pt>
                <c:pt idx="9">
                  <c:v>77.3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19-423A-9D14-15FBF6888A04}"/>
            </c:ext>
          </c:extLst>
        </c:ser>
        <c:ser>
          <c:idx val="1"/>
          <c:order val="1"/>
          <c:tx>
            <c:strRef>
              <c:f>Sheet8!$D$16</c:f>
              <c:strCache>
                <c:ptCount val="1"/>
                <c:pt idx="0">
                  <c:v>Agreement with statement,  'International aid/assistance goes to the people who most deserve it'.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60963077283915E-2"/>
                  <c:y val="-2.4732996065205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019-423A-9D14-15FBF6888A04}"/>
                </c:ext>
              </c:extLst>
            </c:dLbl>
            <c:dLbl>
              <c:idx val="1"/>
              <c:layout>
                <c:manualLayout>
                  <c:x val="-2.9852069688199367E-2"/>
                  <c:y val="2.2484541877459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19-423A-9D14-15FBF6888A04}"/>
                </c:ext>
              </c:extLst>
            </c:dLbl>
            <c:dLbl>
              <c:idx val="2"/>
              <c:layout>
                <c:manualLayout>
                  <c:x val="-1.4283898874719569E-2"/>
                  <c:y val="4.9465992130410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019-423A-9D14-15FBF6888A04}"/>
                </c:ext>
              </c:extLst>
            </c:dLbl>
            <c:dLbl>
              <c:idx val="3"/>
              <c:layout>
                <c:manualLayout>
                  <c:x val="-2.2932882659986109E-2"/>
                  <c:y val="4.2720629567172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019-423A-9D14-15FBF6888A04}"/>
                </c:ext>
              </c:extLst>
            </c:dLbl>
            <c:dLbl>
              <c:idx val="4"/>
              <c:layout>
                <c:manualLayout>
                  <c:x val="-3.5041459959359249E-2"/>
                  <c:y val="4.7217537942664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019-423A-9D14-15FBF6888A04}"/>
                </c:ext>
              </c:extLst>
            </c:dLbl>
            <c:dLbl>
              <c:idx val="5"/>
              <c:layout>
                <c:manualLayout>
                  <c:x val="-3.1581866445252745E-2"/>
                  <c:y val="4.2720629567172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019-423A-9D14-15FBF6888A04}"/>
                </c:ext>
              </c:extLst>
            </c:dLbl>
            <c:dLbl>
              <c:idx val="6"/>
              <c:layout>
                <c:manualLayout>
                  <c:x val="-1.6013695631772851E-2"/>
                  <c:y val="3.3726812816188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019-423A-9D14-15FBF6888A04}"/>
                </c:ext>
              </c:extLst>
            </c:dLbl>
            <c:dLbl>
              <c:idx val="7"/>
              <c:layout>
                <c:manualLayout>
                  <c:x val="-2.4662679417039424E-2"/>
                  <c:y val="-3.8223721191680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019-423A-9D14-15FBF6888A04}"/>
                </c:ext>
              </c:extLst>
            </c:dLbl>
            <c:dLbl>
              <c:idx val="8"/>
              <c:layout>
                <c:manualLayout>
                  <c:x val="4.7438654528669201E-3"/>
                  <c:y val="-2.9229904440697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019-423A-9D14-15FBF6888A04}"/>
                </c:ext>
              </c:extLst>
            </c:dLbl>
            <c:dLbl>
              <c:idx val="9"/>
              <c:layout>
                <c:manualLayout>
                  <c:x val="-1.5650574517260842E-2"/>
                  <c:y val="-3.5975267003934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019-423A-9D14-15FBF6888A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Sheet8!$B$17:$B$26</c:f>
              <c:numCache>
                <c:formatCode>mmm\-yy</c:formatCode>
                <c:ptCount val="10"/>
                <c:pt idx="0">
                  <c:v>42917</c:v>
                </c:pt>
                <c:pt idx="1">
                  <c:v>42948</c:v>
                </c:pt>
                <c:pt idx="2">
                  <c:v>43132</c:v>
                </c:pt>
                <c:pt idx="3">
                  <c:v>43282</c:v>
                </c:pt>
                <c:pt idx="4">
                  <c:v>43556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44044</c:v>
                </c:pt>
                <c:pt idx="9">
                  <c:v>44197</c:v>
                </c:pt>
              </c:numCache>
            </c:numRef>
          </c:cat>
          <c:val>
            <c:numRef>
              <c:f>Sheet8!$D$17:$D$26</c:f>
              <c:numCache>
                <c:formatCode>General</c:formatCode>
                <c:ptCount val="10"/>
                <c:pt idx="0">
                  <c:v>48.5</c:v>
                </c:pt>
                <c:pt idx="1">
                  <c:v>32.700000000000003</c:v>
                </c:pt>
                <c:pt idx="2">
                  <c:v>39.300000000000004</c:v>
                </c:pt>
                <c:pt idx="3">
                  <c:v>43.5</c:v>
                </c:pt>
                <c:pt idx="4">
                  <c:v>52.599999999999994</c:v>
                </c:pt>
                <c:pt idx="5">
                  <c:v>48.3</c:v>
                </c:pt>
                <c:pt idx="6">
                  <c:v>38.9</c:v>
                </c:pt>
                <c:pt idx="7">
                  <c:v>43.1</c:v>
                </c:pt>
                <c:pt idx="8">
                  <c:v>42.7</c:v>
                </c:pt>
                <c:pt idx="9">
                  <c:v>37.9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19-423A-9D14-15FBF6888A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25589568"/>
        <c:axId val="825590224"/>
      </c:lineChart>
      <c:catAx>
        <c:axId val="82558956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590224"/>
        <c:crosses val="autoZero"/>
        <c:auto val="0"/>
        <c:lblAlgn val="ctr"/>
        <c:lblOffset val="100"/>
        <c:noMultiLvlLbl val="0"/>
      </c:catAx>
      <c:valAx>
        <c:axId val="82559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558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US"/>
              <a:t>Syrian Respondents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Sheet5!$W$36</c:f>
              <c:strCache>
                <c:ptCount val="1"/>
                <c:pt idx="0">
                  <c:v>Positive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Sheet5!$V$37:$V$46</c:f>
              <c:numCache>
                <c:formatCode>mmm\-yy</c:formatCode>
                <c:ptCount val="10"/>
                <c:pt idx="0">
                  <c:v>42917</c:v>
                </c:pt>
                <c:pt idx="1">
                  <c:v>42948</c:v>
                </c:pt>
                <c:pt idx="2">
                  <c:v>43132</c:v>
                </c:pt>
                <c:pt idx="3">
                  <c:v>43282</c:v>
                </c:pt>
                <c:pt idx="4">
                  <c:v>43556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44044</c:v>
                </c:pt>
                <c:pt idx="9">
                  <c:v>44197</c:v>
                </c:pt>
              </c:numCache>
            </c:numRef>
          </c:cat>
          <c:val>
            <c:numRef>
              <c:f>Sheet5!$W$37:$W$46</c:f>
              <c:numCache>
                <c:formatCode>General</c:formatCode>
                <c:ptCount val="10"/>
                <c:pt idx="0">
                  <c:v>50.4</c:v>
                </c:pt>
                <c:pt idx="1">
                  <c:v>41.7</c:v>
                </c:pt>
                <c:pt idx="2">
                  <c:v>48.1</c:v>
                </c:pt>
                <c:pt idx="3">
                  <c:v>42.5</c:v>
                </c:pt>
                <c:pt idx="4">
                  <c:v>39.700000000000003</c:v>
                </c:pt>
                <c:pt idx="5">
                  <c:v>43</c:v>
                </c:pt>
                <c:pt idx="6">
                  <c:v>34.6</c:v>
                </c:pt>
                <c:pt idx="7">
                  <c:v>30.099999999999998</c:v>
                </c:pt>
                <c:pt idx="8">
                  <c:v>29</c:v>
                </c:pt>
                <c:pt idx="9">
                  <c:v>38.9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10-4EA1-97E8-16D39D18CED2}"/>
            </c:ext>
          </c:extLst>
        </c:ser>
        <c:ser>
          <c:idx val="1"/>
          <c:order val="1"/>
          <c:tx>
            <c:strRef>
              <c:f>Sheet5!$X$36</c:f>
              <c:strCache>
                <c:ptCount val="1"/>
                <c:pt idx="0">
                  <c:v>Neutral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5"/>
              <c:layout>
                <c:manualLayout>
                  <c:x val="-5.4703248031496066E-2"/>
                  <c:y val="-4.04273971695728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10-4EA1-97E8-16D39D18C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Sheet5!$V$37:$V$46</c:f>
              <c:numCache>
                <c:formatCode>mmm\-yy</c:formatCode>
                <c:ptCount val="10"/>
                <c:pt idx="0">
                  <c:v>42917</c:v>
                </c:pt>
                <c:pt idx="1">
                  <c:v>42948</c:v>
                </c:pt>
                <c:pt idx="2">
                  <c:v>43132</c:v>
                </c:pt>
                <c:pt idx="3">
                  <c:v>43282</c:v>
                </c:pt>
                <c:pt idx="4">
                  <c:v>43556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44044</c:v>
                </c:pt>
                <c:pt idx="9">
                  <c:v>44197</c:v>
                </c:pt>
              </c:numCache>
            </c:numRef>
          </c:cat>
          <c:val>
            <c:numRef>
              <c:f>Sheet5!$X$37:$X$46</c:f>
              <c:numCache>
                <c:formatCode>General</c:formatCode>
                <c:ptCount val="10"/>
                <c:pt idx="0">
                  <c:v>33.700000000000003</c:v>
                </c:pt>
                <c:pt idx="1">
                  <c:v>35.299999999999997</c:v>
                </c:pt>
                <c:pt idx="2">
                  <c:v>39.4</c:v>
                </c:pt>
                <c:pt idx="3">
                  <c:v>40.9</c:v>
                </c:pt>
                <c:pt idx="4">
                  <c:v>45.1</c:v>
                </c:pt>
                <c:pt idx="5">
                  <c:v>42.3</c:v>
                </c:pt>
                <c:pt idx="6">
                  <c:v>54.1</c:v>
                </c:pt>
                <c:pt idx="7">
                  <c:v>52.6</c:v>
                </c:pt>
                <c:pt idx="8">
                  <c:v>53.6</c:v>
                </c:pt>
                <c:pt idx="9">
                  <c:v>52.2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10-4EA1-97E8-16D39D18CED2}"/>
            </c:ext>
          </c:extLst>
        </c:ser>
        <c:ser>
          <c:idx val="2"/>
          <c:order val="2"/>
          <c:tx>
            <c:strRef>
              <c:f>Sheet5!$Y$36</c:f>
              <c:strCache>
                <c:ptCount val="1"/>
                <c:pt idx="0">
                  <c:v>Negative</c:v>
                </c:pt>
              </c:strCache>
            </c:strRef>
          </c:tx>
          <c:spPr>
            <a:ln w="19050" cap="rnd" cmpd="sng" algn="ctr">
              <a:solidFill>
                <a:srgbClr val="FF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Sheet5!$V$37:$V$46</c:f>
              <c:numCache>
                <c:formatCode>mmm\-yy</c:formatCode>
                <c:ptCount val="10"/>
                <c:pt idx="0">
                  <c:v>42917</c:v>
                </c:pt>
                <c:pt idx="1">
                  <c:v>42948</c:v>
                </c:pt>
                <c:pt idx="2">
                  <c:v>43132</c:v>
                </c:pt>
                <c:pt idx="3">
                  <c:v>43282</c:v>
                </c:pt>
                <c:pt idx="4">
                  <c:v>43556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44044</c:v>
                </c:pt>
                <c:pt idx="9">
                  <c:v>44197</c:v>
                </c:pt>
              </c:numCache>
            </c:numRef>
          </c:cat>
          <c:val>
            <c:numRef>
              <c:f>Sheet5!$Y$37:$Y$46</c:f>
              <c:numCache>
                <c:formatCode>General</c:formatCode>
                <c:ptCount val="10"/>
                <c:pt idx="0">
                  <c:v>15.9</c:v>
                </c:pt>
                <c:pt idx="1">
                  <c:v>23</c:v>
                </c:pt>
                <c:pt idx="2">
                  <c:v>12.5</c:v>
                </c:pt>
                <c:pt idx="3">
                  <c:v>16.600000000000001</c:v>
                </c:pt>
                <c:pt idx="4">
                  <c:v>15.2</c:v>
                </c:pt>
                <c:pt idx="5">
                  <c:v>14.700000000000001</c:v>
                </c:pt>
                <c:pt idx="6">
                  <c:v>11.3</c:v>
                </c:pt>
                <c:pt idx="7">
                  <c:v>17.399999999999999</c:v>
                </c:pt>
                <c:pt idx="8">
                  <c:v>17.3</c:v>
                </c:pt>
                <c:pt idx="9">
                  <c:v>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10-4EA1-97E8-16D39D18CE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1768776"/>
        <c:axId val="731773040"/>
      </c:lineChart>
      <c:catAx>
        <c:axId val="7317687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773040"/>
        <c:crosses val="autoZero"/>
        <c:auto val="0"/>
        <c:lblAlgn val="ctr"/>
        <c:lblOffset val="100"/>
        <c:noMultiLvlLbl val="0"/>
      </c:catAx>
      <c:valAx>
        <c:axId val="731773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76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69359751025057E-3"/>
          <c:y val="8.8480267036475324E-2"/>
          <c:w val="0.97445820122110638"/>
          <c:h val="0.81704987841398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Sheet5!$N$13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Sheet5!$M$14:$M$21</c:f>
              <c:strCache>
                <c:ptCount val="8"/>
                <c:pt idx="0">
                  <c:v>Akkar</c:v>
                </c:pt>
                <c:pt idx="1">
                  <c:v>Baalbek-Hermel</c:v>
                </c:pt>
                <c:pt idx="2">
                  <c:v>Beirut</c:v>
                </c:pt>
                <c:pt idx="3">
                  <c:v>Beqaa</c:v>
                </c:pt>
                <c:pt idx="4">
                  <c:v>Mount Lebanon</c:v>
                </c:pt>
                <c:pt idx="5">
                  <c:v>Nabatiye</c:v>
                </c:pt>
                <c:pt idx="6">
                  <c:v>North</c:v>
                </c:pt>
                <c:pt idx="7">
                  <c:v>South</c:v>
                </c:pt>
              </c:strCache>
            </c:strRef>
          </c:cat>
          <c:val>
            <c:numRef>
              <c:f>Sheet5!$N$14:$N$21</c:f>
              <c:numCache>
                <c:formatCode>General</c:formatCode>
                <c:ptCount val="8"/>
                <c:pt idx="0">
                  <c:v>3.4</c:v>
                </c:pt>
                <c:pt idx="1">
                  <c:v>13.7</c:v>
                </c:pt>
                <c:pt idx="2">
                  <c:v>15.8</c:v>
                </c:pt>
                <c:pt idx="3">
                  <c:v>4.8000000000000007</c:v>
                </c:pt>
                <c:pt idx="4">
                  <c:v>27.7</c:v>
                </c:pt>
                <c:pt idx="5">
                  <c:v>62.5</c:v>
                </c:pt>
                <c:pt idx="6">
                  <c:v>39.6</c:v>
                </c:pt>
                <c:pt idx="7">
                  <c:v>11.700000000000001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2-4087-8E53-A615AA090AE4}"/>
            </c:ext>
          </c:extLst>
        </c:ser>
        <c:ser>
          <c:idx val="1"/>
          <c:order val="1"/>
          <c:tx>
            <c:strRef>
              <c:f>Sheet5!$O$13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Sheet5!$M$14:$M$21</c:f>
              <c:strCache>
                <c:ptCount val="8"/>
                <c:pt idx="0">
                  <c:v>Akkar</c:v>
                </c:pt>
                <c:pt idx="1">
                  <c:v>Baalbek-Hermel</c:v>
                </c:pt>
                <c:pt idx="2">
                  <c:v>Beirut</c:v>
                </c:pt>
                <c:pt idx="3">
                  <c:v>Beqaa</c:v>
                </c:pt>
                <c:pt idx="4">
                  <c:v>Mount Lebanon</c:v>
                </c:pt>
                <c:pt idx="5">
                  <c:v>Nabatiye</c:v>
                </c:pt>
                <c:pt idx="6">
                  <c:v>North</c:v>
                </c:pt>
                <c:pt idx="7">
                  <c:v>South</c:v>
                </c:pt>
              </c:strCache>
            </c:strRef>
          </c:cat>
          <c:val>
            <c:numRef>
              <c:f>Sheet5!$O$14:$O$21</c:f>
              <c:numCache>
                <c:formatCode>General</c:formatCode>
                <c:ptCount val="8"/>
                <c:pt idx="0">
                  <c:v>45.7</c:v>
                </c:pt>
                <c:pt idx="1">
                  <c:v>49.9</c:v>
                </c:pt>
                <c:pt idx="2">
                  <c:v>71.8</c:v>
                </c:pt>
                <c:pt idx="3">
                  <c:v>37.1</c:v>
                </c:pt>
                <c:pt idx="4">
                  <c:v>53.3</c:v>
                </c:pt>
                <c:pt idx="5">
                  <c:v>36.299999999999997</c:v>
                </c:pt>
                <c:pt idx="6">
                  <c:v>32.6</c:v>
                </c:pt>
                <c:pt idx="7">
                  <c:v>57.9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2-4087-8E53-A615AA090AE4}"/>
            </c:ext>
          </c:extLst>
        </c:ser>
        <c:ser>
          <c:idx val="2"/>
          <c:order val="2"/>
          <c:tx>
            <c:strRef>
              <c:f>Sheet5!$P$13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Sheet5!$M$14:$M$21</c:f>
              <c:strCache>
                <c:ptCount val="8"/>
                <c:pt idx="0">
                  <c:v>Akkar</c:v>
                </c:pt>
                <c:pt idx="1">
                  <c:v>Baalbek-Hermel</c:v>
                </c:pt>
                <c:pt idx="2">
                  <c:v>Beirut</c:v>
                </c:pt>
                <c:pt idx="3">
                  <c:v>Beqaa</c:v>
                </c:pt>
                <c:pt idx="4">
                  <c:v>Mount Lebanon</c:v>
                </c:pt>
                <c:pt idx="5">
                  <c:v>Nabatiye</c:v>
                </c:pt>
                <c:pt idx="6">
                  <c:v>North</c:v>
                </c:pt>
                <c:pt idx="7">
                  <c:v>South</c:v>
                </c:pt>
              </c:strCache>
            </c:strRef>
          </c:cat>
          <c:val>
            <c:numRef>
              <c:f>Sheet5!$P$14:$P$21</c:f>
              <c:numCache>
                <c:formatCode>General</c:formatCode>
                <c:ptCount val="8"/>
                <c:pt idx="0">
                  <c:v>51</c:v>
                </c:pt>
                <c:pt idx="1">
                  <c:v>36.5</c:v>
                </c:pt>
                <c:pt idx="2">
                  <c:v>12.299999999999999</c:v>
                </c:pt>
                <c:pt idx="3">
                  <c:v>58.1</c:v>
                </c:pt>
                <c:pt idx="4">
                  <c:v>19.100000000000001</c:v>
                </c:pt>
                <c:pt idx="5">
                  <c:v>1.1000000000000001</c:v>
                </c:pt>
                <c:pt idx="6">
                  <c:v>27.8</c:v>
                </c:pt>
                <c:pt idx="7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02-4087-8E53-A615AA090A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30902136"/>
        <c:axId val="730897872"/>
      </c:barChart>
      <c:catAx>
        <c:axId val="730902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897872"/>
        <c:crosses val="autoZero"/>
        <c:auto val="1"/>
        <c:lblAlgn val="ctr"/>
        <c:lblOffset val="100"/>
        <c:noMultiLvlLbl val="0"/>
      </c:catAx>
      <c:valAx>
        <c:axId val="730897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0902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Inter-Communal Tension Drivers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451757389022025"/>
          <c:y val="0.10828163659086011"/>
          <c:w val="0.81548242610977972"/>
          <c:h val="0.862531938452034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88888888888889E-4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BA-4D9E-BF75-7E0E38209B66}"/>
                </c:ext>
              </c:extLst>
            </c:dLbl>
            <c:dLbl>
              <c:idx val="1"/>
              <c:layout>
                <c:manualLayout>
                  <c:x val="2.9166666666666668E-3"/>
                  <c:y val="-4.62962962962971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BA-4D9E-BF75-7E0E38209B66}"/>
                </c:ext>
              </c:extLst>
            </c:dLbl>
            <c:dLbl>
              <c:idx val="2"/>
              <c:layout>
                <c:manualLayout>
                  <c:x val="-2.638888888888889E-3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BA-4D9E-BF75-7E0E38209B66}"/>
                </c:ext>
              </c:extLst>
            </c:dLbl>
            <c:dLbl>
              <c:idx val="3"/>
              <c:layout>
                <c:manualLayout>
                  <c:x val="-5.416666666666666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BA-4D9E-BF75-7E0E38209B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Sheet10!$C$11:$F$11</c:f>
              <c:strCache>
                <c:ptCount val="4"/>
                <c:pt idx="0">
                  <c:v>Job Competition </c:v>
                </c:pt>
                <c:pt idx="1">
                  <c:v>Services &amp; Utilities</c:v>
                </c:pt>
                <c:pt idx="2">
                  <c:v>Cultural </c:v>
                </c:pt>
                <c:pt idx="3">
                  <c:v>Establishment of Businesses </c:v>
                </c:pt>
              </c:strCache>
            </c:strRef>
          </c:cat>
          <c:val>
            <c:numRef>
              <c:f>Sheet10!$C$12:$F$12</c:f>
              <c:numCache>
                <c:formatCode>General</c:formatCode>
                <c:ptCount val="4"/>
                <c:pt idx="0">
                  <c:v>61.2</c:v>
                </c:pt>
                <c:pt idx="1">
                  <c:v>32.799999999999997</c:v>
                </c:pt>
                <c:pt idx="2">
                  <c:v>17.100000000000001</c:v>
                </c:pt>
                <c:pt idx="3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BA-4D9E-BF75-7E0E38209B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02389024"/>
        <c:axId val="602388696"/>
      </c:barChart>
      <c:valAx>
        <c:axId val="602388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2389024"/>
        <c:crosses val="autoZero"/>
        <c:crossBetween val="between"/>
      </c:valAx>
      <c:catAx>
        <c:axId val="60238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388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Sheet5!$A$3</c:f>
              <c:strCache>
                <c:ptCount val="1"/>
                <c:pt idx="0">
                  <c:v>Wave VIII+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Sheet5!$B$1:$F$2</c:f>
              <c:strCache>
                <c:ptCount val="5"/>
                <c:pt idx="0">
                  <c:v>Unemployment</c:v>
                </c:pt>
                <c:pt idx="1">
                  <c:v>Sectarianism</c:v>
                </c:pt>
                <c:pt idx="2">
                  <c:v>Lack of Electricity</c:v>
                </c:pt>
                <c:pt idx="3">
                  <c:v>Poor Economic Growth</c:v>
                </c:pt>
                <c:pt idx="4">
                  <c:v>Corruption</c:v>
                </c:pt>
              </c:strCache>
            </c:strRef>
          </c:cat>
          <c:val>
            <c:numRef>
              <c:f>Sheet5!$B$3:$F$3</c:f>
              <c:numCache>
                <c:formatCode>0.0%</c:formatCode>
                <c:ptCount val="5"/>
                <c:pt idx="0">
                  <c:v>0.54039077346278697</c:v>
                </c:pt>
                <c:pt idx="1">
                  <c:v>0.32217414389201199</c:v>
                </c:pt>
                <c:pt idx="2">
                  <c:v>0.14473240386988001</c:v>
                </c:pt>
                <c:pt idx="3">
                  <c:v>0.354200045077883</c:v>
                </c:pt>
                <c:pt idx="4">
                  <c:v>0.241656035359715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0-4A82-9C70-671766F551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67468208"/>
        <c:axId val="267470832"/>
      </c:barChart>
      <c:catAx>
        <c:axId val="267468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470832"/>
        <c:crosses val="autoZero"/>
        <c:auto val="1"/>
        <c:lblAlgn val="ctr"/>
        <c:lblOffset val="100"/>
        <c:noMultiLvlLbl val="0"/>
      </c:catAx>
      <c:valAx>
        <c:axId val="26747083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6746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 reported</a:t>
            </a:r>
            <a:r>
              <a:rPr lang="en-US" baseline="0"/>
              <a:t> by Syrian Respondents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873447069116361"/>
          <c:y val="0.17171296296296298"/>
          <c:w val="0.70804330708661423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87777281953146E-3"/>
                  <c:y val="4.6296296296295444E-3"/>
                </c:manualLayout>
              </c:layout>
              <c:tx>
                <c:rich>
                  <a:bodyPr/>
                  <a:lstStyle/>
                  <a:p>
                    <a:fld id="{FFFAF696-8533-4087-B08C-838420F2E50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689-47C9-9067-2C64884430FF}"/>
                </c:ext>
              </c:extLst>
            </c:dLbl>
            <c:dLbl>
              <c:idx val="1"/>
              <c:layout>
                <c:manualLayout>
                  <c:x val="-1.0810385447705691E-2"/>
                  <c:y val="0"/>
                </c:manualLayout>
              </c:layout>
              <c:tx>
                <c:rich>
                  <a:bodyPr/>
                  <a:lstStyle/>
                  <a:p>
                    <a:fld id="{E4D85B6F-EEFC-46F7-A7BF-1839C25DD30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89-47C9-9067-2C64884430FF}"/>
                </c:ext>
              </c:extLst>
            </c:dLbl>
            <c:dLbl>
              <c:idx val="2"/>
              <c:layout>
                <c:manualLayout>
                  <c:x val="-3.8877772819531013E-3"/>
                  <c:y val="0"/>
                </c:manualLayout>
              </c:layout>
              <c:tx>
                <c:rich>
                  <a:bodyPr/>
                  <a:lstStyle/>
                  <a:p>
                    <a:fld id="{0C688F8C-BFB4-4789-9C95-E23A0DDA32F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689-47C9-9067-2C6488443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Sheet6!$B$1:$B$3</c:f>
              <c:strCache>
                <c:ptCount val="3"/>
                <c:pt idx="0">
                  <c:v>Physical Harrasment</c:v>
                </c:pt>
                <c:pt idx="1">
                  <c:v>Verbal Harrassment</c:v>
                </c:pt>
                <c:pt idx="2">
                  <c:v>Evictions </c:v>
                </c:pt>
              </c:strCache>
            </c:strRef>
          </c:cat>
          <c:val>
            <c:numRef>
              <c:f>Sheet6!$C$1:$C$3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24.3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9-47C9-9067-2C64884430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02337528"/>
        <c:axId val="602335888"/>
      </c:barChart>
      <c:catAx>
        <c:axId val="602337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335888"/>
        <c:crosses val="autoZero"/>
        <c:auto val="1"/>
        <c:lblAlgn val="ctr"/>
        <c:lblOffset val="100"/>
        <c:noMultiLvlLbl val="0"/>
      </c:catAx>
      <c:valAx>
        <c:axId val="602335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233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US" sz="1000"/>
              <a:t>Agreement with statement, 'The presence of a large number of Syrian refugees in this community has contributed to more incidents of crime and violence'. </a:t>
            </a:r>
          </a:p>
        </c:rich>
      </c:tx>
      <c:layout>
        <c:manualLayout>
          <c:xMode val="edge"/>
          <c:yMode val="edge"/>
          <c:x val="0.13443744531933507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Sheet6!$D$34</c:f>
              <c:strCache>
                <c:ptCount val="1"/>
                <c:pt idx="0">
                  <c:v>Agree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Sheet6!$C$35:$C$43</c:f>
              <c:numCache>
                <c:formatCode>mmm\-yy</c:formatCode>
                <c:ptCount val="9"/>
                <c:pt idx="0">
                  <c:v>42917</c:v>
                </c:pt>
                <c:pt idx="1">
                  <c:v>42948</c:v>
                </c:pt>
                <c:pt idx="2">
                  <c:v>43132</c:v>
                </c:pt>
                <c:pt idx="3">
                  <c:v>43282</c:v>
                </c:pt>
                <c:pt idx="4">
                  <c:v>43556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44197</c:v>
                </c:pt>
              </c:numCache>
            </c:numRef>
          </c:cat>
          <c:val>
            <c:numRef>
              <c:f>Sheet6!$D$35:$D$43</c:f>
              <c:numCache>
                <c:formatCode>General</c:formatCode>
                <c:ptCount val="9"/>
                <c:pt idx="0">
                  <c:v>80.099999999999994</c:v>
                </c:pt>
                <c:pt idx="1">
                  <c:v>78.099999999999994</c:v>
                </c:pt>
                <c:pt idx="2">
                  <c:v>79.900000000000006</c:v>
                </c:pt>
                <c:pt idx="3">
                  <c:v>80.2</c:v>
                </c:pt>
                <c:pt idx="4">
                  <c:v>81</c:v>
                </c:pt>
                <c:pt idx="5">
                  <c:v>77.5</c:v>
                </c:pt>
                <c:pt idx="6">
                  <c:v>80.599999999999994</c:v>
                </c:pt>
                <c:pt idx="7">
                  <c:v>70</c:v>
                </c:pt>
                <c:pt idx="8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40-4E66-A7C7-367C9DE6176C}"/>
            </c:ext>
          </c:extLst>
        </c:ser>
        <c:ser>
          <c:idx val="1"/>
          <c:order val="1"/>
          <c:tx>
            <c:strRef>
              <c:f>Sheet6!$E$34</c:f>
              <c:strCache>
                <c:ptCount val="1"/>
                <c:pt idx="0">
                  <c:v>Disagree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Sheet6!$C$35:$C$43</c:f>
              <c:numCache>
                <c:formatCode>mmm\-yy</c:formatCode>
                <c:ptCount val="9"/>
                <c:pt idx="0">
                  <c:v>42917</c:v>
                </c:pt>
                <c:pt idx="1">
                  <c:v>42948</c:v>
                </c:pt>
                <c:pt idx="2">
                  <c:v>43132</c:v>
                </c:pt>
                <c:pt idx="3">
                  <c:v>43282</c:v>
                </c:pt>
                <c:pt idx="4">
                  <c:v>43556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44197</c:v>
                </c:pt>
              </c:numCache>
            </c:numRef>
          </c:cat>
          <c:val>
            <c:numRef>
              <c:f>Sheet6!$E$35:$E$43</c:f>
              <c:numCache>
                <c:formatCode>General</c:formatCode>
                <c:ptCount val="9"/>
                <c:pt idx="0">
                  <c:v>20</c:v>
                </c:pt>
                <c:pt idx="1">
                  <c:v>21.9</c:v>
                </c:pt>
                <c:pt idx="2">
                  <c:v>20.100000000000001</c:v>
                </c:pt>
                <c:pt idx="3">
                  <c:v>19.8</c:v>
                </c:pt>
                <c:pt idx="4">
                  <c:v>19</c:v>
                </c:pt>
                <c:pt idx="5">
                  <c:v>22.5</c:v>
                </c:pt>
                <c:pt idx="6">
                  <c:v>19.299999999999997</c:v>
                </c:pt>
                <c:pt idx="7">
                  <c:v>30</c:v>
                </c:pt>
                <c:pt idx="8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40-4E66-A7C7-367C9DE617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44440752"/>
        <c:axId val="744449280"/>
      </c:lineChart>
      <c:catAx>
        <c:axId val="74444075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449280"/>
        <c:crosses val="autoZero"/>
        <c:auto val="0"/>
        <c:lblAlgn val="ctr"/>
        <c:lblOffset val="100"/>
        <c:noMultiLvlLbl val="0"/>
      </c:catAx>
      <c:valAx>
        <c:axId val="744449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444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And in your opinion, how long do you think it will take for Syrian refugees to return to Syria? </a:t>
            </a:r>
          </a:p>
        </c:rich>
      </c:tx>
      <c:layout>
        <c:manualLayout>
          <c:xMode val="edge"/>
          <c:yMode val="edge"/>
          <c:x val="0.1201318897637795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Sheet12!$A$4</c:f>
              <c:strCache>
                <c:ptCount val="1"/>
                <c:pt idx="0">
                  <c:v>Jan-20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Sheet12!$B$3:$F$3</c:f>
              <c:strCache>
                <c:ptCount val="5"/>
                <c:pt idx="0">
                  <c:v>Less than one year</c:v>
                </c:pt>
                <c:pt idx="1">
                  <c:v>Between one and two years</c:v>
                </c:pt>
                <c:pt idx="2">
                  <c:v>Between two and three years</c:v>
                </c:pt>
                <c:pt idx="3">
                  <c:v>More than three years, but less than five</c:v>
                </c:pt>
                <c:pt idx="4">
                  <c:v>Five years or more</c:v>
                </c:pt>
              </c:strCache>
            </c:strRef>
          </c:cat>
          <c:val>
            <c:numRef>
              <c:f>Sheet12!$B$4:$F$4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28.4</c:v>
                </c:pt>
                <c:pt idx="2">
                  <c:v>30.6</c:v>
                </c:pt>
                <c:pt idx="3">
                  <c:v>10.9</c:v>
                </c:pt>
                <c:pt idx="4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2-4672-B534-D02946B5B9CE}"/>
            </c:ext>
          </c:extLst>
        </c:ser>
        <c:ser>
          <c:idx val="1"/>
          <c:order val="1"/>
          <c:tx>
            <c:strRef>
              <c:f>Sheet12!$A$5</c:f>
              <c:strCache>
                <c:ptCount val="1"/>
                <c:pt idx="0">
                  <c:v>Jul-20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Sheet12!$B$3:$F$3</c:f>
              <c:strCache>
                <c:ptCount val="5"/>
                <c:pt idx="0">
                  <c:v>Less than one year</c:v>
                </c:pt>
                <c:pt idx="1">
                  <c:v>Between one and two years</c:v>
                </c:pt>
                <c:pt idx="2">
                  <c:v>Between two and three years</c:v>
                </c:pt>
                <c:pt idx="3">
                  <c:v>More than three years, but less than five</c:v>
                </c:pt>
                <c:pt idx="4">
                  <c:v>Five years or more</c:v>
                </c:pt>
              </c:strCache>
            </c:strRef>
          </c:cat>
          <c:val>
            <c:numRef>
              <c:f>Sheet12!$B$5:$F$5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22.7</c:v>
                </c:pt>
                <c:pt idx="2">
                  <c:v>26.7</c:v>
                </c:pt>
                <c:pt idx="3">
                  <c:v>13.4</c:v>
                </c:pt>
                <c:pt idx="4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2-4672-B534-D02946B5B9CE}"/>
            </c:ext>
          </c:extLst>
        </c:ser>
        <c:ser>
          <c:idx val="2"/>
          <c:order val="2"/>
          <c:tx>
            <c:strRef>
              <c:f>Sheet12!$A$6</c:f>
              <c:strCache>
                <c:ptCount val="1"/>
                <c:pt idx="0">
                  <c:v>Jan-21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Sheet12!$B$3:$F$3</c:f>
              <c:strCache>
                <c:ptCount val="5"/>
                <c:pt idx="0">
                  <c:v>Less than one year</c:v>
                </c:pt>
                <c:pt idx="1">
                  <c:v>Between one and two years</c:v>
                </c:pt>
                <c:pt idx="2">
                  <c:v>Between two and three years</c:v>
                </c:pt>
                <c:pt idx="3">
                  <c:v>More than three years, but less than five</c:v>
                </c:pt>
                <c:pt idx="4">
                  <c:v>Five years or more</c:v>
                </c:pt>
              </c:strCache>
            </c:strRef>
          </c:cat>
          <c:val>
            <c:numRef>
              <c:f>Sheet12!$B$6:$F$6</c:f>
              <c:numCache>
                <c:formatCode>General</c:formatCode>
                <c:ptCount val="5"/>
                <c:pt idx="0">
                  <c:v>4</c:v>
                </c:pt>
                <c:pt idx="1">
                  <c:v>27.4</c:v>
                </c:pt>
                <c:pt idx="2">
                  <c:v>26.4</c:v>
                </c:pt>
                <c:pt idx="3">
                  <c:v>11.5</c:v>
                </c:pt>
                <c:pt idx="4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32-4672-B534-D02946B5B9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02334248"/>
        <c:axId val="602333264"/>
      </c:barChart>
      <c:catAx>
        <c:axId val="602334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333264"/>
        <c:crosses val="autoZero"/>
        <c:auto val="1"/>
        <c:lblAlgn val="ctr"/>
        <c:lblOffset val="100"/>
        <c:noMultiLvlLbl val="0"/>
      </c:catAx>
      <c:valAx>
        <c:axId val="602333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2334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Agreement with statement, 'Violence is sometimes necessary when your interests are being threatened'. </a:t>
            </a:r>
          </a:p>
        </c:rich>
      </c:tx>
      <c:layout>
        <c:manualLayout>
          <c:xMode val="edge"/>
          <c:yMode val="edge"/>
          <c:x val="0.13977077865266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4914260717410326E-2"/>
          <c:y val="0.13077193839142201"/>
          <c:w val="0.94453018372703434"/>
          <c:h val="0.67813526216199704"/>
        </c:manualLayout>
      </c:layout>
      <c:lineChart>
        <c:grouping val="standard"/>
        <c:varyColors val="0"/>
        <c:ser>
          <c:idx val="0"/>
          <c:order val="0"/>
          <c:tx>
            <c:strRef>
              <c:f>Sheet7!$C$15</c:f>
              <c:strCache>
                <c:ptCount val="1"/>
                <c:pt idx="0">
                  <c:v>Agree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376387291072513E-2"/>
                  <c:y val="-3.8759689922480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3F-4F9E-8A3B-D7F8E6E69BAD}"/>
                </c:ext>
              </c:extLst>
            </c:dLbl>
            <c:dLbl>
              <c:idx val="1"/>
              <c:layout>
                <c:manualLayout>
                  <c:x val="-1.6793617482617169E-2"/>
                  <c:y val="3.6175710594315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3F-4F9E-8A3B-D7F8E6E69BAD}"/>
                </c:ext>
              </c:extLst>
            </c:dLbl>
            <c:dLbl>
              <c:idx val="2"/>
              <c:layout>
                <c:manualLayout>
                  <c:x val="-3.1306091210897419E-2"/>
                  <c:y val="5.4263565891472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3F-4F9E-8A3B-D7F8E6E69BAD}"/>
                </c:ext>
              </c:extLst>
            </c:dLbl>
            <c:dLbl>
              <c:idx val="3"/>
              <c:layout>
                <c:manualLayout>
                  <c:x val="-3.3120150426932407E-2"/>
                  <c:y val="4.1343669250646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3F-4F9E-8A3B-D7F8E6E69BAD}"/>
                </c:ext>
              </c:extLst>
            </c:dLbl>
            <c:dLbl>
              <c:idx val="4"/>
              <c:layout>
                <c:manualLayout>
                  <c:x val="-4.0376387291072513E-2"/>
                  <c:y val="3.6175710594315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3F-4F9E-8A3B-D7F8E6E69BAD}"/>
                </c:ext>
              </c:extLst>
            </c:dLbl>
            <c:dLbl>
              <c:idx val="5"/>
              <c:layout>
                <c:manualLayout>
                  <c:x val="-3.6748268859002529E-2"/>
                  <c:y val="-3.6175710594315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3F-4F9E-8A3B-D7F8E6E69BAD}"/>
                </c:ext>
              </c:extLst>
            </c:dLbl>
            <c:dLbl>
              <c:idx val="7"/>
              <c:layout>
                <c:manualLayout>
                  <c:x val="-2.7677972778827328E-2"/>
                  <c:y val="-2.0671834625323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3F-4F9E-8A3B-D7F8E6E69BAD}"/>
                </c:ext>
              </c:extLst>
            </c:dLbl>
            <c:dLbl>
              <c:idx val="8"/>
              <c:layout>
                <c:manualLayout>
                  <c:x val="-2.2235795130722248E-2"/>
                  <c:y val="-2.3255813953488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3F-4F9E-8A3B-D7F8E6E69BAD}"/>
                </c:ext>
              </c:extLst>
            </c:dLbl>
            <c:dLbl>
              <c:idx val="9"/>
              <c:layout>
                <c:manualLayout>
                  <c:x val="-4.0952029703719851E-3"/>
                  <c:y val="-7.75193798449612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3F-4F9E-8A3B-D7F8E6E69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Sheet7!$B$16:$B$25</c:f>
              <c:numCache>
                <c:formatCode>mmm\-yy</c:formatCode>
                <c:ptCount val="10"/>
                <c:pt idx="0">
                  <c:v>42917</c:v>
                </c:pt>
                <c:pt idx="1">
                  <c:v>42948</c:v>
                </c:pt>
                <c:pt idx="2">
                  <c:v>43132</c:v>
                </c:pt>
                <c:pt idx="3">
                  <c:v>43282</c:v>
                </c:pt>
                <c:pt idx="4">
                  <c:v>43556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44044</c:v>
                </c:pt>
                <c:pt idx="9">
                  <c:v>44197</c:v>
                </c:pt>
              </c:numCache>
            </c:numRef>
          </c:cat>
          <c:val>
            <c:numRef>
              <c:f>Sheet7!$C$16:$C$25</c:f>
              <c:numCache>
                <c:formatCode>General</c:formatCode>
                <c:ptCount val="10"/>
                <c:pt idx="0">
                  <c:v>50.2</c:v>
                </c:pt>
                <c:pt idx="1">
                  <c:v>60.900000000000006</c:v>
                </c:pt>
                <c:pt idx="2">
                  <c:v>73.599999999999994</c:v>
                </c:pt>
                <c:pt idx="3">
                  <c:v>72.900000000000006</c:v>
                </c:pt>
                <c:pt idx="4">
                  <c:v>63.400000000000006</c:v>
                </c:pt>
                <c:pt idx="5">
                  <c:v>59.2</c:v>
                </c:pt>
                <c:pt idx="6">
                  <c:v>68.2</c:v>
                </c:pt>
                <c:pt idx="7">
                  <c:v>62.199999999999996</c:v>
                </c:pt>
                <c:pt idx="8">
                  <c:v>58.7</c:v>
                </c:pt>
                <c:pt idx="9">
                  <c:v>61.1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3F-4F9E-8A3B-D7F8E6E69BAD}"/>
            </c:ext>
          </c:extLst>
        </c:ser>
        <c:ser>
          <c:idx val="1"/>
          <c:order val="1"/>
          <c:tx>
            <c:strRef>
              <c:f>Sheet7!$D$15</c:f>
              <c:strCache>
                <c:ptCount val="1"/>
                <c:pt idx="0">
                  <c:v>Disagree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004505723142566E-2"/>
                  <c:y val="4.3927648578811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83F-4F9E-8A3B-D7F8E6E69BAD}"/>
                </c:ext>
              </c:extLst>
            </c:dLbl>
            <c:dLbl>
              <c:idx val="1"/>
              <c:layout>
                <c:manualLayout>
                  <c:x val="-1.1351439834512091E-2"/>
                  <c:y val="-1.0335917312661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83F-4F9E-8A3B-D7F8E6E69BAD}"/>
                </c:ext>
              </c:extLst>
            </c:dLbl>
            <c:dLbl>
              <c:idx val="2"/>
              <c:layout>
                <c:manualLayout>
                  <c:x val="-3.1306091210897419E-2"/>
                  <c:y val="2.8423772609819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83F-4F9E-8A3B-D7F8E6E69BAD}"/>
                </c:ext>
              </c:extLst>
            </c:dLbl>
            <c:dLbl>
              <c:idx val="3"/>
              <c:layout>
                <c:manualLayout>
                  <c:x val="-4.2190446507107605E-2"/>
                  <c:y val="-3.1007751937984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83F-4F9E-8A3B-D7F8E6E69BAD}"/>
                </c:ext>
              </c:extLst>
            </c:dLbl>
            <c:dLbl>
              <c:idx val="4"/>
              <c:layout>
                <c:manualLayout>
                  <c:x val="-3.1306091210897384E-2"/>
                  <c:y val="2.5839793281653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83F-4F9E-8A3B-D7F8E6E69BAD}"/>
                </c:ext>
              </c:extLst>
            </c:dLbl>
            <c:dLbl>
              <c:idx val="5"/>
              <c:layout>
                <c:manualLayout>
                  <c:x val="-3.4934209642967499E-2"/>
                  <c:y val="-1.8087855297157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83F-4F9E-8A3B-D7F8E6E69BAD}"/>
                </c:ext>
              </c:extLst>
            </c:dLbl>
            <c:dLbl>
              <c:idx val="6"/>
              <c:layout>
                <c:manualLayout>
                  <c:x val="-3.674826885900246E-2"/>
                  <c:y val="3.1007751937984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83F-4F9E-8A3B-D7F8E6E69BAD}"/>
                </c:ext>
              </c:extLst>
            </c:dLbl>
            <c:dLbl>
              <c:idx val="7"/>
              <c:layout>
                <c:manualLayout>
                  <c:x val="-4.5818564939177728E-2"/>
                  <c:y val="-3.875968992248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83F-4F9E-8A3B-D7F8E6E69BAD}"/>
                </c:ext>
              </c:extLst>
            </c:dLbl>
            <c:dLbl>
              <c:idx val="8"/>
              <c:layout>
                <c:manualLayout>
                  <c:x val="-2.2235795130722248E-2"/>
                  <c:y val="5.426356589147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83F-4F9E-8A3B-D7F8E6E69BAD}"/>
                </c:ext>
              </c:extLst>
            </c:dLbl>
            <c:dLbl>
              <c:idx val="9"/>
              <c:layout>
                <c:manualLayout>
                  <c:x val="-2.4498941132207207E-2"/>
                  <c:y val="2.8423772609819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3F-4F9E-8A3B-D7F8E6E69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Sheet7!$B$16:$B$25</c:f>
              <c:numCache>
                <c:formatCode>mmm\-yy</c:formatCode>
                <c:ptCount val="10"/>
                <c:pt idx="0">
                  <c:v>42917</c:v>
                </c:pt>
                <c:pt idx="1">
                  <c:v>42948</c:v>
                </c:pt>
                <c:pt idx="2">
                  <c:v>43132</c:v>
                </c:pt>
                <c:pt idx="3">
                  <c:v>43282</c:v>
                </c:pt>
                <c:pt idx="4">
                  <c:v>43556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44044</c:v>
                </c:pt>
                <c:pt idx="9">
                  <c:v>44197</c:v>
                </c:pt>
              </c:numCache>
            </c:numRef>
          </c:cat>
          <c:val>
            <c:numRef>
              <c:f>Sheet7!$D$16:$D$25</c:f>
              <c:numCache>
                <c:formatCode>General</c:formatCode>
                <c:ptCount val="10"/>
                <c:pt idx="0">
                  <c:v>49.8</c:v>
                </c:pt>
                <c:pt idx="1">
                  <c:v>39.200000000000003</c:v>
                </c:pt>
                <c:pt idx="2">
                  <c:v>26.4</c:v>
                </c:pt>
                <c:pt idx="3">
                  <c:v>27.1</c:v>
                </c:pt>
                <c:pt idx="4">
                  <c:v>36.5</c:v>
                </c:pt>
                <c:pt idx="5">
                  <c:v>40.700000000000003</c:v>
                </c:pt>
                <c:pt idx="6">
                  <c:v>31.7</c:v>
                </c:pt>
                <c:pt idx="7">
                  <c:v>37.799999999999997</c:v>
                </c:pt>
                <c:pt idx="8">
                  <c:v>41.3</c:v>
                </c:pt>
                <c:pt idx="9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3F-4F9E-8A3B-D7F8E6E69B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38985056"/>
        <c:axId val="738990632"/>
      </c:lineChart>
      <c:catAx>
        <c:axId val="7389850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990632"/>
        <c:crosses val="autoZero"/>
        <c:auto val="0"/>
        <c:lblAlgn val="ctr"/>
        <c:lblOffset val="100"/>
        <c:noMultiLvlLbl val="0"/>
      </c:catAx>
      <c:valAx>
        <c:axId val="738990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898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41582408139324"/>
          <c:y val="0.88126737064843641"/>
          <c:w val="0.23516820899790511"/>
          <c:h val="4.1213249506602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57388C-F778-4AF6-902F-F8C8A9869F4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8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8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C8FD23-8EFB-44E4-B4A1-B0707B77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647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BD909A-4267-45F0-9B83-521F3885AD2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7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8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8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9C8C49-0BC4-4726-BA02-98F0D0ADF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667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C8C49-0BC4-4726-BA02-98F0D0ADFF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4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C8C49-0BC4-4726-BA02-98F0D0ADFF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80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F84FF-8A92-4207-A897-34616145E3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68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B903A-AB0A-491B-AAB1-EFE2F5A753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67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7771D-E228-4DDF-8C8F-A0751BE4A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929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F84FF-8A92-4207-A897-34616145E3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22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F84FF-8A92-4207-A897-34616145E3F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58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F84FF-8A92-4207-A897-34616145E3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26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B903A-AB0A-491B-AAB1-EFE2F5A753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10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C8C49-0BC4-4726-BA02-98F0D0ADFFD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5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C8C49-0BC4-4726-BA02-98F0D0ADFF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38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C8C49-0BC4-4726-BA02-98F0D0ADFF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9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C8C49-0BC4-4726-BA02-98F0D0ADFF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49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C8C49-0BC4-4726-BA02-98F0D0ADFF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8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C8C49-0BC4-4726-BA02-98F0D0ADFF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75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C8C49-0BC4-4726-BA02-98F0D0ADFF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012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C8C49-0BC4-4726-BA02-98F0D0ADFF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49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C8C49-0BC4-4726-BA02-98F0D0ADFF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95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8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8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NHCR 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38" y="153988"/>
            <a:ext cx="43195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016000" y="5637213"/>
            <a:ext cx="3997325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FFFFFF"/>
                </a:solidFill>
              </a:rPr>
              <a:t>30/09/2014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540250"/>
            <a:ext cx="6883400" cy="1749425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1160990"/>
            <a:ext cx="9144000" cy="343640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080440" y="5564748"/>
            <a:ext cx="4403283" cy="295313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1300" b="0" cap="sm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0439" y="5078941"/>
            <a:ext cx="5786028" cy="36300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4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80440" y="5336154"/>
            <a:ext cx="5811427" cy="344979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1600" b="0" cap="sm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96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83E9-4D57-4931-B8AC-FABC91AD9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05FE6-0390-4810-82C5-385E2C732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5437D-F463-46DE-9F68-B4328842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9B4-1C48-411B-90AD-3C56E74BA84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53BA5-D74A-46DA-94FD-F7A4E8A3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9725-5131-44E3-BB08-1FF80122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93B2-6523-4E4C-8982-34951C498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3DC4-80E8-4574-B3D0-D668B259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4C37-3FC8-4AF7-AD08-09D3DFDBA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F0EE8-A9BE-40AA-B86F-2F59EF382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9B4-1C48-411B-90AD-3C56E74BA84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CFF51-945A-4A29-BB33-855AFAE2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7FC49-AF61-44A2-A6A7-41D635AA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93B2-6523-4E4C-8982-34951C498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92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613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9C1E-5896-4695-BB16-E2E33B7F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8AAF5-F06C-4952-8424-2FCDCE939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8BC5F-1C0C-493D-B588-8A435D603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42F18-CBA1-497D-8368-7862C104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9B4-1C48-411B-90AD-3C56E74BA84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64FAE-2B03-46AB-8F81-6ACA727B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44712-F383-492A-AB5F-525F7F67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93B2-6523-4E4C-8982-34951C498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27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9F4B-0895-4B33-A056-C68D47B1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71621-91DB-4A70-BEAB-107D5E1CE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2E64A-BF50-4796-ACC7-DBD78B4BE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088F9-E2BE-41ED-9DC7-08B1591E0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B3D2EB-F498-4DF3-A5B0-0A5FD9FA2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2366D-8625-42D4-B47F-2DD14F86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9B4-1C48-411B-90AD-3C56E74BA84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CF5A5C-A79B-4061-8E0A-4E4DA6FD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A4F4C8-3651-49EC-985C-F9B04199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93B2-6523-4E4C-8982-34951C498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9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A240-A441-401C-8428-B7A7D59A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1F51D-21E9-4E6A-96C1-C04A793F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9B4-1C48-411B-90AD-3C56E74BA84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5F474-98B6-406A-895A-A6F3A3FE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64CC0-B6E4-4EEA-873F-A9841638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93B2-6523-4E4C-8982-34951C498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65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793161-595B-431D-95E3-36E079FB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9B4-1C48-411B-90AD-3C56E74BA84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E6E13-5920-48FC-806C-1E01942C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9E1B8-1409-4EFF-871C-008D2B6C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93B2-6523-4E4C-8982-34951C498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0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43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2864-A546-44D7-8644-23BE291B4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74FA-9EF7-4E64-A973-F67FD940D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90D16-6F45-456A-A4F7-31BBE4EBE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BA66-C0DE-4B67-AC61-4DF2D77E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9B4-1C48-411B-90AD-3C56E74BA84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09FA-6083-4EED-8649-215A184F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B2D8F-B83E-48B3-B239-E066DC49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93B2-6523-4E4C-8982-34951C498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36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2171-2383-4D03-8890-3969B54F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7C1A9E-EA47-4E8B-B99A-837C62F54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C221A-2056-4059-A5DE-716671F65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63A75-8E1C-4F32-BA9D-B358F668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9B4-1C48-411B-90AD-3C56E74BA84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DA930-AB19-433F-9F1B-8B956728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4EA20-0D44-48CB-9E6B-B7C4137D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93B2-6523-4E4C-8982-34951C498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1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2C69-C790-4282-9CB6-E623FAA7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420FF-697C-4B2E-9D96-542A70F79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1AECA-0C02-4140-9714-719619FE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9B4-1C48-411B-90AD-3C56E74BA84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D0EB1-FEF3-46E6-BA9B-98A0DF7A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40957-C77C-49B0-8F8E-1E06F13E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93B2-6523-4E4C-8982-34951C498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8C7BFF-0E93-4A69-9532-8710A3F82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32259-E1CF-4A9C-95F2-C5E6DDBAD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EF1E8-FEF0-464F-8447-8A7D8F7D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9B4-1C48-411B-90AD-3C56E74BA84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DD93B-098F-44CF-BA20-5F00C3B7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CA1A5-97FB-46D1-91FE-D0B1838D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93B2-6523-4E4C-8982-34951C498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93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6883400" cy="546099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078" y="24971"/>
            <a:ext cx="2209800" cy="5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5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066648" y="2271905"/>
            <a:ext cx="7543952" cy="1506345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rgbClr val="232323"/>
                </a:solidFill>
                <a:latin typeface="Arial"/>
                <a:cs typeface="Arial"/>
              </a:defRPr>
            </a:lvl1pPr>
            <a:lvl2pPr marL="0">
              <a:lnSpc>
                <a:spcPts val="1700"/>
              </a:lnSpc>
              <a:spcBef>
                <a:spcPts val="0"/>
              </a:spcBef>
              <a:buNone/>
              <a:defRPr sz="1300" b="0" cap="none">
                <a:solidFill>
                  <a:srgbClr val="706C62"/>
                </a:solidFill>
                <a:latin typeface="Arial"/>
                <a:cs typeface="Arial"/>
              </a:defRPr>
            </a:lvl2pPr>
          </a:lstStyle>
          <a:p>
            <a:pPr lvl="0"/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513" y="1104631"/>
            <a:ext cx="6368520" cy="351635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200" b="1" cap="none">
                <a:solidFill>
                  <a:srgbClr val="0069B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Title of Page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76513" y="906182"/>
            <a:ext cx="6368520" cy="158783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200" b="0" i="0" cap="none" spc="0">
                <a:solidFill>
                  <a:srgbClr val="23232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Title of section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6883400" cy="546099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rot="10800000">
            <a:off x="1058333" y="1728788"/>
            <a:ext cx="7542742" cy="1588"/>
          </a:xfrm>
          <a:prstGeom prst="line">
            <a:avLst/>
          </a:prstGeom>
          <a:ln>
            <a:solidFill>
              <a:srgbClr val="0069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060450" y="4000500"/>
            <a:ext cx="7550150" cy="1905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68"/>
              </a:spcBef>
              <a:buFontTx/>
              <a:buNone/>
              <a:defRPr sz="1800" kern="1200" cap="all">
                <a:solidFill>
                  <a:srgbClr val="0069B4"/>
                </a:solidFill>
                <a:latin typeface=""/>
              </a:defRPr>
            </a:lvl1pPr>
            <a:lvl2pPr marL="0" indent="0">
              <a:spcBef>
                <a:spcPts val="168"/>
              </a:spcBef>
              <a:buFontTx/>
              <a:buNone/>
              <a:defRPr sz="1800" kern="1200">
                <a:solidFill>
                  <a:srgbClr val="232323"/>
                </a:solidFill>
                <a:latin typeface=""/>
              </a:defRPr>
            </a:lvl2pPr>
            <a:lvl3pPr marL="0" indent="0">
              <a:spcBef>
                <a:spcPts val="168"/>
              </a:spcBef>
              <a:buFontTx/>
              <a:buNone/>
              <a:defRPr sz="1800" kern="1200">
                <a:solidFill>
                  <a:srgbClr val="232323"/>
                </a:solidFill>
                <a:latin typeface=""/>
              </a:defRPr>
            </a:lvl3pPr>
            <a:lvl4pPr marL="0" indent="0">
              <a:spcBef>
                <a:spcPts val="168"/>
              </a:spcBef>
              <a:buFontTx/>
              <a:buNone/>
              <a:defRPr sz="1800" kern="1200">
                <a:solidFill>
                  <a:srgbClr val="232323"/>
                </a:solidFill>
                <a:latin typeface=""/>
              </a:defRPr>
            </a:lvl4pPr>
          </a:lstStyle>
          <a:p>
            <a:pPr lvl="0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078" y="24971"/>
            <a:ext cx="2209800" cy="5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3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6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4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6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4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5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71CA-2917-473E-A18E-A8966A104D2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62EE-317A-424D-A7FC-6A474C62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271CA-2917-473E-A18E-A8966A104D2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962EE-317A-424D-A7FC-6A474C62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FE970-0D29-4C4A-8CCE-FB01652B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FA668-C8F6-4205-BCB1-CF4AE787C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9DA86-6E77-462F-BBF3-C995A47D4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D9B4-1C48-411B-90AD-3C56E74BA84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BD733-EFB5-4B0D-BC59-9A4A615DF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324BC-A42F-4F11-8D2E-D113D5C18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593B2-6523-4E4C-8982-34951C498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0600" y="5029200"/>
            <a:ext cx="6028267" cy="1219200"/>
          </a:xfrm>
        </p:spPr>
        <p:txBody>
          <a:bodyPr vert="horz" lIns="0" tIns="0" rIns="0" bIns="0" rtlCol="0" anchor="t">
            <a:normAutofit/>
          </a:bodyPr>
          <a:lstStyle/>
          <a:p>
            <a:pPr rtl="1"/>
            <a:r>
              <a:rPr lang="en-US" sz="2000" cap="none"/>
              <a:t>National Inter-Agency Meeting</a:t>
            </a:r>
          </a:p>
          <a:p>
            <a:pPr rtl="1"/>
            <a:r>
              <a:rPr lang="en-US" sz="2000" cap="none"/>
              <a:t>12 February 2021  </a:t>
            </a:r>
            <a:endParaRPr lang="en-US" sz="2800" cap="none"/>
          </a:p>
        </p:txBody>
      </p:sp>
      <p:sp>
        <p:nvSpPr>
          <p:cNvPr id="2" name="TextBox 1"/>
          <p:cNvSpPr txBox="1"/>
          <p:nvPr/>
        </p:nvSpPr>
        <p:spPr>
          <a:xfrm>
            <a:off x="457200" y="152400"/>
            <a:ext cx="5791200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24100"/>
            <a:ext cx="2819400" cy="6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5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6800" y="609600"/>
            <a:ext cx="6368520" cy="1066800"/>
          </a:xfrm>
        </p:spPr>
        <p:txBody>
          <a:bodyPr>
            <a:normAutofit/>
          </a:bodyPr>
          <a:lstStyle/>
          <a:p>
            <a:r>
              <a:rPr lang="en-US" sz="3900"/>
              <a:t>Livelihoods </a:t>
            </a:r>
          </a:p>
          <a:p>
            <a:r>
              <a:rPr lang="en-US"/>
              <a:t>Outcomes, Target and Budget</a:t>
            </a:r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1040" y="2304594"/>
          <a:ext cx="6734280" cy="3291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05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 Target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681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u="none" kern="1200"/>
                        <a:t>Outcome 1  </a:t>
                      </a:r>
                      <a:r>
                        <a:rPr lang="en-US" sz="1800" u="none" kern="1200"/>
                        <a:t>– </a:t>
                      </a:r>
                      <a:r>
                        <a:rPr lang="en-US" u="none"/>
                        <a:t>Stimulate local economic development and market systems to create income generating opportunities and employment</a:t>
                      </a:r>
                      <a:endParaRPr lang="en-US" b="1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92,035 people</a:t>
                      </a: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/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3,000 MSMEs</a:t>
                      </a: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/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500 municipalities</a:t>
                      </a: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/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6 ministries </a:t>
                      </a: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(MOSA, MOET, MOL, </a:t>
                      </a:r>
                      <a:r>
                        <a:rPr lang="en-US" sz="1800" b="0" i="0" u="none" strike="noStrike" noProof="0" err="1">
                          <a:latin typeface="Calibri"/>
                        </a:rPr>
                        <a:t>MOInd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, MOA, MEHE)</a:t>
                      </a:r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/>
                        <a:t>Outcome 2 </a:t>
                      </a:r>
                      <a:r>
                        <a:rPr lang="en-US" sz="1800" u="none" kern="1200"/>
                        <a:t>– </a:t>
                      </a:r>
                      <a:r>
                        <a:rPr lang="en-US" u="none"/>
                        <a:t>Improve workforce employability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2623"/>
                  </a:ext>
                </a:extLst>
              </a:tr>
              <a:tr h="942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/>
                        <a:t>Outcome 3 </a:t>
                      </a:r>
                      <a:r>
                        <a:rPr lang="en-US" sz="1800" u="none" kern="1200"/>
                        <a:t>– </a:t>
                      </a:r>
                      <a:r>
                        <a:rPr lang="en-US" u="none"/>
                        <a:t>Strengthen policy development and enabling environment for job creation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43445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467600" y="3505200"/>
            <a:ext cx="1676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Partner Appeal  </a:t>
            </a:r>
            <a:r>
              <a:rPr lang="en-US" b="1">
                <a:solidFill>
                  <a:srgbClr val="781134"/>
                </a:solidFill>
              </a:rPr>
              <a:t>$199M </a:t>
            </a:r>
            <a:endParaRPr lang="en-GB" b="1">
              <a:solidFill>
                <a:srgbClr val="7811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6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29049" y="714463"/>
            <a:ext cx="7829725" cy="1066800"/>
          </a:xfrm>
        </p:spPr>
        <p:txBody>
          <a:bodyPr vert="horz" lIns="0" tIns="0" rIns="0" bIns="0" rtlCol="0" anchor="t">
            <a:normAutofit fontScale="92500"/>
          </a:bodyPr>
          <a:lstStyle/>
          <a:p>
            <a:r>
              <a:rPr lang="en-US" sz="3900"/>
              <a:t>Protection - Protection, SGBV, CP</a:t>
            </a:r>
          </a:p>
          <a:p>
            <a:r>
              <a:rPr lang="en-US"/>
              <a:t>Outcomes, Target and Budget</a:t>
            </a:r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800" y="2057400"/>
          <a:ext cx="6324600" cy="430630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 Target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02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u="none" kern="1200"/>
                        <a:t>Outcome 1  </a:t>
                      </a:r>
                      <a:r>
                        <a:rPr lang="en-US" sz="1800" u="none" kern="1200"/>
                        <a:t>–  Women, men, boys and girls have their fundamental rights respected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1,884,800 people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u="none" kern="1200"/>
                        <a:t>Outcome 2 </a:t>
                      </a:r>
                      <a:r>
                        <a:rPr lang="en-US" sz="1800" u="none" kern="1200"/>
                        <a:t>– Women, men, boys and girls are protected by a strong and accountable system against all risks of violence, exploitation and abuse, including sexual and gender-based violence (SGBV), violence against children and sexual abuse and exploitation (SEA)</a:t>
                      </a:r>
                      <a:r>
                        <a:rPr lang="en-US" u="none"/>
                        <a:t> 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262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Outcome 3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  – Women, girls, men and boys live with dignity and are resilient to shocks</a:t>
                      </a:r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129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435320" y="3887387"/>
            <a:ext cx="1676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Partner Appeal 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$213M</a:t>
            </a:r>
            <a:endParaRPr lang="en-GB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9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6800" y="609600"/>
            <a:ext cx="6368520" cy="1066800"/>
          </a:xfrm>
        </p:spPr>
        <p:txBody>
          <a:bodyPr>
            <a:normAutofit/>
          </a:bodyPr>
          <a:lstStyle/>
          <a:p>
            <a:r>
              <a:rPr lang="en-US" sz="3900"/>
              <a:t>Shelter</a:t>
            </a:r>
          </a:p>
          <a:p>
            <a:r>
              <a:rPr lang="en-US"/>
              <a:t>Outcomes, Target and Budget</a:t>
            </a:r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800" y="2133600"/>
          <a:ext cx="6324600" cy="350309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u="none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 Target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681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u="none" kern="1200"/>
                        <a:t>Outcome 1  </a:t>
                      </a:r>
                      <a:r>
                        <a:rPr lang="en-US" sz="1800" u="none" kern="1200"/>
                        <a:t>– Reduce</a:t>
                      </a:r>
                      <a:r>
                        <a:rPr lang="en-US" sz="1800" u="none" kern="1200" baseline="0"/>
                        <a:t> immediate protection-related shelter needs of the most vulnerable households</a:t>
                      </a:r>
                      <a:endParaRPr lang="en-US" b="1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727,682 </a:t>
                      </a:r>
                      <a:r>
                        <a:rPr lang="en-US"/>
                        <a:t>people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58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u="none" kern="1200"/>
                        <a:t>Outcome 2 </a:t>
                      </a:r>
                      <a:r>
                        <a:rPr lang="en-US" sz="1800" u="none" kern="1200"/>
                        <a:t>– </a:t>
                      </a:r>
                      <a:r>
                        <a:rPr lang="en-US" sz="1800" b="0" i="0" u="none" strike="noStrike" kern="1200" noProof="0">
                          <a:latin typeface="Calibri"/>
                        </a:rPr>
                        <a:t>Improve access to adequate shelter as part of a multi-sectoral approach in disadvantaged areas for enhanced stability</a:t>
                      </a:r>
                      <a:endParaRPr lang="en-US" b="0" i="0" u="none" strike="noStrike" noProof="0">
                        <a:latin typeface="Calibri"/>
                      </a:endParaRPr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2623"/>
                  </a:ext>
                </a:extLst>
              </a:tr>
              <a:tr h="942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/>
                        <a:t>Outcome 3 </a:t>
                      </a:r>
                      <a:r>
                        <a:rPr lang="en-US" sz="1800" u="none" kern="1200"/>
                        <a:t>– Enhance</a:t>
                      </a:r>
                      <a:r>
                        <a:rPr lang="en-US" sz="1800" u="none" kern="1200" baseline="0"/>
                        <a:t> contribution of national institutions and organizations to the housing situation in Lebanon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43445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402033" y="3657600"/>
            <a:ext cx="1676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Partner Appeal  </a:t>
            </a:r>
          </a:p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$88M</a:t>
            </a:r>
            <a:endParaRPr lang="en-GB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3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43300" y="609600"/>
            <a:ext cx="6368520" cy="10668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900"/>
              <a:t>Social Stability </a:t>
            </a:r>
          </a:p>
          <a:p>
            <a:r>
              <a:rPr lang="en-US"/>
              <a:t>Outcomes, Target and Budget</a:t>
            </a:r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43300" y="2137778"/>
          <a:ext cx="6324600" cy="3596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 Target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681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u="none" kern="1200"/>
                        <a:t>Outcome 1  </a:t>
                      </a:r>
                      <a:r>
                        <a:rPr lang="en-US" sz="1800" u="none" kern="1200"/>
                        <a:t>– </a:t>
                      </a:r>
                      <a:r>
                        <a:rPr lang="en-US" u="none"/>
                        <a:t>Strengthen the ability of municipalities and national and local institutions to alleviate resource pressure </a:t>
                      </a:r>
                      <a:endParaRPr lang="en-US" b="1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2,593,547 people</a:t>
                      </a: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/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244 municipalities</a:t>
                      </a: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/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46 unions</a:t>
                      </a: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/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66 SDCs</a:t>
                      </a: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/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6 ministries</a:t>
                      </a: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/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7 governor offices</a:t>
                      </a: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/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26 districts</a:t>
                      </a: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/>
                        <a:t> </a:t>
                      </a: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LAF and ISF</a:t>
                      </a:r>
                    </a:p>
                  </a:txBody>
                  <a:tcPr anchor="ctr"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/>
                        <a:t>Outcome 2 </a:t>
                      </a:r>
                      <a:r>
                        <a:rPr lang="en-US" sz="1800" u="none" kern="1200"/>
                        <a:t>– </a:t>
                      </a:r>
                      <a:r>
                        <a:rPr lang="en-US" u="none"/>
                        <a:t>Strengthen municipal and local community capacity to foster dialogue and address sources of tensions and conflicts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2623"/>
                  </a:ext>
                </a:extLst>
              </a:tr>
              <a:tr h="942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/>
                        <a:t>Outcome 3 </a:t>
                      </a:r>
                      <a:r>
                        <a:rPr lang="en-US" sz="1800" u="none" kern="1200"/>
                        <a:t>– </a:t>
                      </a:r>
                      <a:r>
                        <a:rPr lang="en-US" u="none"/>
                        <a:t>Enhance LCRP capacities on early warning and conflict sensitivity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43445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367900" y="3428998"/>
            <a:ext cx="1926566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Partner Appeal  </a:t>
            </a:r>
            <a:r>
              <a:rPr lang="en-US" b="1">
                <a:solidFill>
                  <a:srgbClr val="781134"/>
                </a:solidFill>
              </a:rPr>
              <a:t>$131M</a:t>
            </a:r>
            <a:endParaRPr lang="en-GB" b="1">
              <a:solidFill>
                <a:srgbClr val="7811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9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6800" y="609600"/>
            <a:ext cx="6368520" cy="1066800"/>
          </a:xfrm>
        </p:spPr>
        <p:txBody>
          <a:bodyPr>
            <a:normAutofit/>
          </a:bodyPr>
          <a:lstStyle/>
          <a:p>
            <a:r>
              <a:rPr lang="en-US" sz="3900"/>
              <a:t>Water</a:t>
            </a:r>
          </a:p>
          <a:p>
            <a:r>
              <a:rPr lang="en-US"/>
              <a:t>Outcomes, Target and Budget</a:t>
            </a:r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7359" y="1934561"/>
          <a:ext cx="6490694" cy="3810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8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 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27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u="none" kern="1200"/>
                        <a:t>Outcome 1  </a:t>
                      </a:r>
                      <a:r>
                        <a:rPr lang="en-US" sz="1800" u="none" kern="1200"/>
                        <a:t>– </a:t>
                      </a:r>
                      <a:r>
                        <a:rPr lang="en-GB" sz="1800" u="none" kern="1200"/>
                        <a:t>More vulnerable people in Lebanon are using safely managed drinking water and sanitation services while</a:t>
                      </a:r>
                      <a:r>
                        <a:rPr lang="en-GB" sz="1800" u="none" kern="1200" baseline="0"/>
                        <a:t> reducing </a:t>
                      </a:r>
                      <a:r>
                        <a:rPr lang="en-GB" sz="1800" u="none" kern="1200"/>
                        <a:t>health and environmental risks and improving water quality by increasing</a:t>
                      </a:r>
                      <a:r>
                        <a:rPr lang="en-GB" sz="1800" u="none" kern="1200" baseline="0"/>
                        <a:t> the proportion of wastewater that is safely treated</a:t>
                      </a:r>
                      <a:endParaRPr lang="en-US" b="1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>
                          <a:latin typeface="Calibri"/>
                        </a:rPr>
                        <a:t>1,810,843 people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baseline="0" noProof="0"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>
                          <a:latin typeface="Calibri"/>
                        </a:rPr>
                        <a:t>Institutions targeted include central ministries, Water Establishments and </a:t>
                      </a:r>
                      <a:r>
                        <a:rPr lang="en-US" sz="1800" b="0" i="0" u="none" strike="noStrike" baseline="0" noProof="0" err="1">
                          <a:latin typeface="Calibri"/>
                        </a:rPr>
                        <a:t>Litani</a:t>
                      </a:r>
                      <a:r>
                        <a:rPr lang="en-US" sz="1800" b="0" i="0" u="none" strike="noStrike" baseline="0" noProof="0">
                          <a:latin typeface="Calibri"/>
                        </a:rPr>
                        <a:t> River Authority, union of municipalities, municipalities, Palestinian camps/gatherings and schools</a:t>
                      </a:r>
                      <a:endParaRPr lang="en-US" sz="1800" b="0" i="0" u="none" strike="noStrike" noProof="0"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435320" y="3516855"/>
            <a:ext cx="1676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Partner Appeal  </a:t>
            </a:r>
          </a:p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$183M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6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6800" y="990600"/>
            <a:ext cx="7918412" cy="762000"/>
          </a:xfrm>
        </p:spPr>
        <p:txBody>
          <a:bodyPr>
            <a:normAutofit/>
          </a:bodyPr>
          <a:lstStyle/>
          <a:p>
            <a:r>
              <a:rPr lang="en-US" sz="3200"/>
              <a:t>Estimated 2021 LCRP Appeal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540390-7757-4D1E-8E12-22FB8875E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29705"/>
              </p:ext>
            </p:extLst>
          </p:nvPr>
        </p:nvGraphicFramePr>
        <p:xfrm>
          <a:off x="803082" y="2978608"/>
          <a:ext cx="8062861" cy="372945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14953">
                  <a:extLst>
                    <a:ext uri="{9D8B030D-6E8A-4147-A177-3AD203B41FA5}">
                      <a16:colId xmlns:a16="http://schemas.microsoft.com/office/drawing/2014/main" val="1245780123"/>
                    </a:ext>
                  </a:extLst>
                </a:gridCol>
                <a:gridCol w="2020186">
                  <a:extLst>
                    <a:ext uri="{9D8B030D-6E8A-4147-A177-3AD203B41FA5}">
                      <a16:colId xmlns:a16="http://schemas.microsoft.com/office/drawing/2014/main" val="1260209326"/>
                    </a:ext>
                  </a:extLst>
                </a:gridCol>
                <a:gridCol w="2259635">
                  <a:extLst>
                    <a:ext uri="{9D8B030D-6E8A-4147-A177-3AD203B41FA5}">
                      <a16:colId xmlns:a16="http://schemas.microsoft.com/office/drawing/2014/main" val="284477776"/>
                    </a:ext>
                  </a:extLst>
                </a:gridCol>
                <a:gridCol w="1568087">
                  <a:extLst>
                    <a:ext uri="{9D8B030D-6E8A-4147-A177-3AD203B41FA5}">
                      <a16:colId xmlns:a16="http://schemas.microsoft.com/office/drawing/2014/main" val="829373101"/>
                    </a:ext>
                  </a:extLst>
                </a:gridCol>
              </a:tblGrid>
              <a:tr h="468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Sectors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2021 Sector Budget </a:t>
                      </a: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2021 Prioritized Appeal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# Appealing partners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extLst>
                  <a:ext uri="{0D108BD9-81ED-4DB2-BD59-A6C34878D82A}">
                    <a16:rowId xmlns:a16="http://schemas.microsoft.com/office/drawing/2014/main" val="541958212"/>
                  </a:ext>
                </a:extLst>
              </a:tr>
              <a:tr h="192077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>
                          <a:effectLst/>
                        </a:rPr>
                        <a:t>Basic Assistance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$582 M</a:t>
                      </a:r>
                      <a:endPara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$414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extLst>
                  <a:ext uri="{0D108BD9-81ED-4DB2-BD59-A6C34878D82A}">
                    <a16:rowId xmlns:a16="http://schemas.microsoft.com/office/drawing/2014/main" val="2461942809"/>
                  </a:ext>
                </a:extLst>
              </a:tr>
              <a:tr h="192077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>
                          <a:effectLst/>
                        </a:rPr>
                        <a:t>Education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$395 M</a:t>
                      </a:r>
                      <a:endPara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$430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extLst>
                  <a:ext uri="{0D108BD9-81ED-4DB2-BD59-A6C34878D82A}">
                    <a16:rowId xmlns:a16="http://schemas.microsoft.com/office/drawing/2014/main" val="3203583518"/>
                  </a:ext>
                </a:extLst>
              </a:tr>
              <a:tr h="280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>
                          <a:effectLst/>
                        </a:rPr>
                        <a:t>Energy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$99 M</a:t>
                      </a:r>
                      <a:endPara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$22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extLst>
                  <a:ext uri="{0D108BD9-81ED-4DB2-BD59-A6C34878D82A}">
                    <a16:rowId xmlns:a16="http://schemas.microsoft.com/office/drawing/2014/main" val="2399512902"/>
                  </a:ext>
                </a:extLst>
              </a:tr>
              <a:tr h="192077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>
                          <a:effectLst/>
                        </a:rPr>
                        <a:t>Food Security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$858 M</a:t>
                      </a:r>
                      <a:endPara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$826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extLst>
                  <a:ext uri="{0D108BD9-81ED-4DB2-BD59-A6C34878D82A}">
                    <a16:rowId xmlns:a16="http://schemas.microsoft.com/office/drawing/2014/main" val="1160501206"/>
                  </a:ext>
                </a:extLst>
              </a:tr>
              <a:tr h="192077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>
                          <a:effectLst/>
                        </a:rPr>
                        <a:t>Health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$286 M</a:t>
                      </a:r>
                      <a:endPara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$239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44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extLst>
                  <a:ext uri="{0D108BD9-81ED-4DB2-BD59-A6C34878D82A}">
                    <a16:rowId xmlns:a16="http://schemas.microsoft.com/office/drawing/2014/main" val="1710935427"/>
                  </a:ext>
                </a:extLst>
              </a:tr>
              <a:tr h="37821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>
                          <a:effectLst/>
                        </a:rPr>
                        <a:t>Protection, CP, SGBV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$214 M</a:t>
                      </a:r>
                      <a:endPara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$213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extLst>
                  <a:ext uri="{0D108BD9-81ED-4DB2-BD59-A6C34878D82A}">
                    <a16:rowId xmlns:a16="http://schemas.microsoft.com/office/drawing/2014/main" val="2907165070"/>
                  </a:ext>
                </a:extLst>
              </a:tr>
              <a:tr h="192077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>
                          <a:effectLst/>
                        </a:rPr>
                        <a:t>Shelter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$163 M</a:t>
                      </a:r>
                      <a:endPara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$88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extLst>
                  <a:ext uri="{0D108BD9-81ED-4DB2-BD59-A6C34878D82A}">
                    <a16:rowId xmlns:a16="http://schemas.microsoft.com/office/drawing/2014/main" val="3092893827"/>
                  </a:ext>
                </a:extLst>
              </a:tr>
              <a:tr h="192077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>
                          <a:effectLst/>
                        </a:rPr>
                        <a:t>Water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$223 M</a:t>
                      </a:r>
                      <a:endPara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$183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extLst>
                  <a:ext uri="{0D108BD9-81ED-4DB2-BD59-A6C34878D82A}">
                    <a16:rowId xmlns:a16="http://schemas.microsoft.com/office/drawing/2014/main" val="2021822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>
                          <a:effectLst/>
                        </a:rPr>
                        <a:t>Social Stability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$140 M</a:t>
                      </a:r>
                      <a:endPara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$131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1980" marR="1980" marT="1980" marB="0" anchor="ctr"/>
                </a:tc>
                <a:extLst>
                  <a:ext uri="{0D108BD9-81ED-4DB2-BD59-A6C34878D82A}">
                    <a16:rowId xmlns:a16="http://schemas.microsoft.com/office/drawing/2014/main" val="1718017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>
                          <a:effectLst/>
                        </a:rPr>
                        <a:t>Livelihoods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$274 M</a:t>
                      </a:r>
                      <a:endPara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$199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extLst>
                  <a:ext uri="{0D108BD9-81ED-4DB2-BD59-A6C34878D82A}">
                    <a16:rowId xmlns:a16="http://schemas.microsoft.com/office/drawing/2014/main" val="2828630930"/>
                  </a:ext>
                </a:extLst>
              </a:tr>
              <a:tr h="32885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3.23 Billion</a:t>
                      </a: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$2.75 Billion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112 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980" marR="1980" marT="1980" marB="0" anchor="ctr"/>
                </a:tc>
                <a:extLst>
                  <a:ext uri="{0D108BD9-81ED-4DB2-BD59-A6C34878D82A}">
                    <a16:rowId xmlns:a16="http://schemas.microsoft.com/office/drawing/2014/main" val="146952085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86EDFF-BE59-4957-9419-4CA818F01BBF}"/>
              </a:ext>
            </a:extLst>
          </p:cNvPr>
          <p:cNvSpPr txBox="1"/>
          <p:nvPr/>
        </p:nvSpPr>
        <p:spPr>
          <a:xfrm>
            <a:off x="858741" y="1826995"/>
            <a:ext cx="8062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Sectors have developed sector strategies and budgets based on needs, reaching an overall 2021 budget of  $3.23 Billion USD.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Partners submitted a prioritized appeal based on their capacities, with an overall partner appeal of $2.75 Billion USD. </a:t>
            </a:r>
          </a:p>
        </p:txBody>
      </p:sp>
    </p:spTree>
    <p:extLst>
      <p:ext uri="{BB962C8B-B14F-4D97-AF65-F5344CB8AC3E}">
        <p14:creationId xmlns:p14="http://schemas.microsoft.com/office/powerpoint/2010/main" val="3867814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80D31-B96F-4BD9-990D-026CA683B6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3439" y="1123789"/>
            <a:ext cx="7543800" cy="275435"/>
          </a:xfrm>
        </p:spPr>
        <p:txBody>
          <a:bodyPr>
            <a:normAutofit lnSpcReduction="10000"/>
          </a:bodyPr>
          <a:lstStyle/>
          <a:p>
            <a:r>
              <a:rPr lang="en-US"/>
              <a:t>2021 Inter-Sector Priorities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769B821-5821-4871-966D-8EF4A3DCC49A}"/>
              </a:ext>
            </a:extLst>
          </p:cNvPr>
          <p:cNvSpPr txBox="1"/>
          <p:nvPr/>
        </p:nvSpPr>
        <p:spPr>
          <a:xfrm>
            <a:off x="268200" y="1915545"/>
            <a:ext cx="8597504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 b="1">
                <a:cs typeface="Calibri"/>
              </a:rPr>
              <a:t>2021 Focus: </a:t>
            </a:r>
            <a:r>
              <a:rPr lang="en-US" sz="1700" b="1">
                <a:ea typeface="+mn-lt"/>
                <a:cs typeface="+mn-lt"/>
              </a:rPr>
              <a:t>Harmonized and streamlined inter-sector response that builds on progress and informs future planning - inclusive engagement</a:t>
            </a:r>
          </a:p>
          <a:p>
            <a:r>
              <a:rPr lang="en-US" sz="1700" b="1">
                <a:ea typeface="+mn-lt"/>
                <a:cs typeface="+mn-lt"/>
              </a:rPr>
              <a:t> </a:t>
            </a:r>
            <a:endParaRPr lang="en-US" sz="170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700" i="1">
                <a:ea typeface="+mn-lt"/>
                <a:cs typeface="+mn-lt"/>
              </a:rPr>
              <a:t>Field level</a:t>
            </a:r>
            <a:r>
              <a:rPr lang="en-US" sz="1700">
                <a:ea typeface="+mn-lt"/>
                <a:cs typeface="+mn-lt"/>
              </a:rPr>
              <a:t>: increase support and guidance to help design cross-sectoral programming (based on joined-up assessments, context analysis </a:t>
            </a:r>
            <a:r>
              <a:rPr lang="en-US" sz="1700" err="1">
                <a:ea typeface="+mn-lt"/>
                <a:cs typeface="+mn-lt"/>
              </a:rPr>
              <a:t>etc</a:t>
            </a:r>
            <a:r>
              <a:rPr lang="en-US" sz="1700">
                <a:ea typeface="+mn-lt"/>
                <a:cs typeface="+mn-lt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endParaRPr lang="en-US" sz="170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700" i="1">
                <a:ea typeface="+mn-lt"/>
                <a:cs typeface="+mn-lt"/>
              </a:rPr>
              <a:t>National level</a:t>
            </a:r>
            <a:r>
              <a:rPr lang="en-US" sz="1700">
                <a:ea typeface="+mn-lt"/>
                <a:cs typeface="+mn-lt"/>
              </a:rPr>
              <a:t>: aligned planning and reporting across response plans, under a holistic communications plan for partners with increased training on tools. Improved and prioritized reporting</a:t>
            </a:r>
          </a:p>
          <a:p>
            <a:pPr marL="742950" lvl="1" indent="-285750">
              <a:buFont typeface="Arial"/>
              <a:buChar char="•"/>
            </a:pPr>
            <a:endParaRPr lang="en-US" sz="1700" i="1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700" i="1">
                <a:cs typeface="Calibri"/>
              </a:rPr>
              <a:t>Inclusive &amp; accountable</a:t>
            </a:r>
            <a:r>
              <a:rPr lang="en-US" sz="1700">
                <a:cs typeface="Calibri"/>
              </a:rPr>
              <a:t>: enabled co-leadership/co-coordination by NGOs &amp; more regular JTF and SC meetings</a:t>
            </a:r>
          </a:p>
          <a:p>
            <a:pPr marL="742950" lvl="1" indent="-285750">
              <a:buFont typeface="Arial"/>
              <a:buChar char="•"/>
            </a:pPr>
            <a:endParaRPr lang="en-US" sz="170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700">
                <a:cs typeface="Calibri"/>
              </a:rPr>
              <a:t>Joint cross-sectoral engagement on </a:t>
            </a:r>
            <a:r>
              <a:rPr lang="en-US" sz="1700" i="1">
                <a:cs typeface="Calibri"/>
              </a:rPr>
              <a:t>time-bound thematic priorities and issues </a:t>
            </a:r>
            <a:r>
              <a:rPr lang="en-US" sz="1700">
                <a:cs typeface="Calibri"/>
              </a:rPr>
              <a:t>where there is opportunity for impact and change (example: evictions, support to persons with specific needs and removal of subsidies) Focal points for sectors to contribute?</a:t>
            </a:r>
          </a:p>
          <a:p>
            <a:pPr marL="742950" lvl="1" indent="-285750">
              <a:buFont typeface="Arial"/>
              <a:buChar char="•"/>
            </a:pPr>
            <a:endParaRPr lang="en-US" sz="1700" i="1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700" i="1">
                <a:cs typeface="Calibri"/>
              </a:rPr>
              <a:t>Stakeholder engagement and advocacy plans</a:t>
            </a:r>
            <a:r>
              <a:rPr lang="en-US" sz="1700">
                <a:cs typeface="Calibri"/>
              </a:rPr>
              <a:t> developed based on priorities: donors, national authorities, local authorities</a:t>
            </a:r>
          </a:p>
          <a:p>
            <a:pPr lvl="1"/>
            <a:endParaRPr lang="en-US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30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5D28F-F420-4CDD-88C4-6F6BB8DE8F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2021 Joint Inter-Sector Priorities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7D67DD-F1F0-46EF-83D9-3BDD7FEDD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017102"/>
              </p:ext>
            </p:extLst>
          </p:nvPr>
        </p:nvGraphicFramePr>
        <p:xfrm>
          <a:off x="137176" y="1047493"/>
          <a:ext cx="8869647" cy="5341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892">
                  <a:extLst>
                    <a:ext uri="{9D8B030D-6E8A-4147-A177-3AD203B41FA5}">
                      <a16:colId xmlns:a16="http://schemas.microsoft.com/office/drawing/2014/main" val="3564436724"/>
                    </a:ext>
                  </a:extLst>
                </a:gridCol>
                <a:gridCol w="6108755">
                  <a:extLst>
                    <a:ext uri="{9D8B030D-6E8A-4147-A177-3AD203B41FA5}">
                      <a16:colId xmlns:a16="http://schemas.microsoft.com/office/drawing/2014/main" val="158543157"/>
                    </a:ext>
                  </a:extLst>
                </a:gridCol>
              </a:tblGrid>
              <a:tr h="273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Inter-Sector Analysis  - </a:t>
                      </a:r>
                      <a:r>
                        <a:rPr lang="en-US" sz="1200" b="0" i="1">
                          <a:solidFill>
                            <a:schemeClr val="tx1"/>
                          </a:solidFill>
                        </a:rPr>
                        <a:t>Strengthen joint analysis to guide evidence-based planning, programming and advocacy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Quarterly process to identify thematic priorities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Update and continue rolling out research questions (and collaboration with academia).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Continue producing regular situation analysis and in-focus pieces 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Sector focal points for advocacy 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Use and integrating data from NGO into analysis and accelerate data sharing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940787"/>
                  </a:ext>
                </a:extLst>
              </a:tr>
              <a:tr h="870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Emergency preparedness and response  - </a:t>
                      </a:r>
                      <a:r>
                        <a:rPr lang="en-US" sz="1200" i="1"/>
                        <a:t>Strengthen and refine emergency preparedness and contingency planning </a:t>
                      </a:r>
                    </a:p>
                    <a:p>
                      <a:endParaRPr lang="en-US" sz="1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* Increased focus on feedback from affected population</a:t>
                      </a:r>
                    </a:p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* Quarterly update the Inter-Sector on progress </a:t>
                      </a:r>
                    </a:p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* Regularly review and update on gaps </a:t>
                      </a:r>
                    </a:p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* Ensure communication in case of emergencies and outbreaks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8209362"/>
                  </a:ext>
                </a:extLst>
              </a:tr>
              <a:tr h="671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Inter-Agency Referrals - </a:t>
                      </a:r>
                      <a:r>
                        <a:rPr lang="en-US" sz="1200" i="1"/>
                        <a:t>Strengthen the IA referral system aims to increase accountability to affected populations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Communication on the tools, check with the field to make sure it makes sense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Continue training on the IA referral system 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Regular communication at national/field to update Service Mapping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9959535"/>
                  </a:ext>
                </a:extLst>
              </a:tr>
              <a:tr h="1070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Sustainability (nexus, localization) - </a:t>
                      </a:r>
                      <a:r>
                        <a:rPr lang="en-US" sz="12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Stabilization including localization, </a:t>
                      </a:r>
                      <a:r>
                        <a:rPr lang="en-US" sz="1200" b="0" i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strengthening institutions, contribute to  resilience</a:t>
                      </a:r>
                    </a:p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Synergies across frameworks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Stakeholder consultation and produce action plan/steps for localization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Anticipating future risks/changes 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Look at capacity building/providing quality programming 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Inclusive, effective and transparent coordination processes 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87650"/>
                  </a:ext>
                </a:extLst>
              </a:tr>
              <a:tr h="676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M&amp;E and Reporting  - </a:t>
                      </a:r>
                      <a:r>
                        <a:rPr lang="en-US" sz="1200" i="1"/>
                        <a:t>Ensure timely, harmonized and systematized reporting. </a:t>
                      </a:r>
                      <a:endParaRPr lang="en-US" sz="1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1">
                          <a:solidFill>
                            <a:schemeClr val="tx1"/>
                          </a:solidFill>
                        </a:rPr>
                        <a:t>Includes higher-level M&amp;E; Brussels Commitment; and tracking sector progress 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Communicate on the tools, training and systematic follow up with partners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 better ways of simplifying reporting across responses (for example in Health).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1180952"/>
                  </a:ext>
                </a:extLst>
              </a:tr>
              <a:tr h="1070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Coordination &amp; Working Modalities - </a:t>
                      </a:r>
                      <a:r>
                        <a:rPr lang="en-US" sz="1200" i="1">
                          <a:solidFill>
                            <a:schemeClr val="tx1"/>
                          </a:solidFill>
                        </a:rPr>
                        <a:t>Continuously review modalities for an inclusive and coordinated response.</a:t>
                      </a: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Regular Steering Committee and Joint Task Force meetings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Focal points per sector, joint thematic discussions to inform advocacy  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Coordinate assessment through LASER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Coordination with non-LCRP partners 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Strengthen NGO co-leadership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2309256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B1EEEE-41E6-40A0-BA0B-AEC05866B1BC}"/>
              </a:ext>
            </a:extLst>
          </p:cNvPr>
          <p:cNvSpPr txBox="1">
            <a:spLocks/>
          </p:cNvSpPr>
          <p:nvPr/>
        </p:nvSpPr>
        <p:spPr>
          <a:xfrm>
            <a:off x="232624" y="662910"/>
            <a:ext cx="7543800" cy="27543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none">
                <a:solidFill>
                  <a:srgbClr val="0069B4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2021 Key deliverables under priority areas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9B23CC-62A8-45F3-96AC-D2A2F4AB5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986733"/>
              </p:ext>
            </p:extLst>
          </p:nvPr>
        </p:nvGraphicFramePr>
        <p:xfrm>
          <a:off x="137176" y="6389375"/>
          <a:ext cx="8869647" cy="468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892">
                  <a:extLst>
                    <a:ext uri="{9D8B030D-6E8A-4147-A177-3AD203B41FA5}">
                      <a16:colId xmlns:a16="http://schemas.microsoft.com/office/drawing/2014/main" val="750455041"/>
                    </a:ext>
                  </a:extLst>
                </a:gridCol>
                <a:gridCol w="6108755">
                  <a:extLst>
                    <a:ext uri="{9D8B030D-6E8A-4147-A177-3AD203B41FA5}">
                      <a16:colId xmlns:a16="http://schemas.microsoft.com/office/drawing/2014/main" val="2937222970"/>
                    </a:ext>
                  </a:extLst>
                </a:gridCol>
              </a:tblGrid>
              <a:tr h="468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Mainstreaming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Protection, Conflict Sensitivity, PSEA, Gender, AAP, Environment: identify task teams to lead on nationwide progress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553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297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B81897-A3DD-4A3B-A51E-A03B741727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2. Update on LCRP Funding</a:t>
            </a:r>
            <a:endParaRPr lang="en-GB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7F7C9FEB-3B32-4677-9D40-F84AF01F3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12" y="2026905"/>
            <a:ext cx="6913983" cy="1713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ACF031-D850-452C-A560-5007AFA2AF54}"/>
              </a:ext>
            </a:extLst>
          </p:cNvPr>
          <p:cNvSpPr txBox="1"/>
          <p:nvPr/>
        </p:nvSpPr>
        <p:spPr>
          <a:xfrm>
            <a:off x="184556" y="3934123"/>
            <a:ext cx="861549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ea typeface="+mn-lt"/>
                <a:cs typeface="+mn-lt"/>
              </a:rPr>
              <a:t>*Preliminary funding results are based on partner reporting, and are pending verification with donor disbursement reports</a:t>
            </a:r>
          </a:p>
          <a:p>
            <a:r>
              <a:rPr lang="en-US">
                <a:ea typeface="+mn-lt"/>
                <a:cs typeface="+mn-lt"/>
              </a:rPr>
              <a:t> 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79% of the funding went to UN agencies, 18% by INGOs and 3% by NNGOs.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4%  (</a:t>
            </a:r>
            <a:r>
              <a:rPr lang="en-US" b="1">
                <a:ea typeface="+mn-lt"/>
                <a:cs typeface="+mn-lt"/>
              </a:rPr>
              <a:t>$67 M)</a:t>
            </a:r>
            <a:r>
              <a:rPr lang="en-US">
                <a:ea typeface="+mn-lt"/>
                <a:cs typeface="+mn-lt"/>
              </a:rPr>
              <a:t> was reprogrammed for COViD-19 activities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$2.9M</a:t>
            </a:r>
            <a:r>
              <a:rPr lang="en-US">
                <a:ea typeface="+mn-lt"/>
                <a:cs typeface="+mn-lt"/>
              </a:rPr>
              <a:t> was reprogrammed for Beirut Blast activities.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32% (or </a:t>
            </a:r>
            <a:r>
              <a:rPr lang="en-US" b="1">
                <a:ea typeface="+mn-lt"/>
                <a:cs typeface="+mn-lt"/>
              </a:rPr>
              <a:t>$458.6 M</a:t>
            </a:r>
            <a:r>
              <a:rPr lang="en-US">
                <a:ea typeface="+mn-lt"/>
                <a:cs typeface="+mn-lt"/>
              </a:rPr>
              <a:t>)  of the funds received between January and Dec 2020 were for multiyear projects (projects longer than 24months). Out of this, $69.1 M are for multi-year projects that will end in 2020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831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B81897-A3DD-4A3B-A51E-A03B741727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Update on LCRP Funding – breakdown per sector</a:t>
            </a:r>
            <a:endParaRPr lang="en-GB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6F1444E-0780-43C0-86E5-2CD1E1003B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1" b="12232"/>
          <a:stretch/>
        </p:blipFill>
        <p:spPr>
          <a:xfrm>
            <a:off x="884673" y="1873460"/>
            <a:ext cx="5786475" cy="45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1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80D31-B96F-4BD9-990D-026CA683B6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3000" y="1066800"/>
            <a:ext cx="6368520" cy="351635"/>
          </a:xfrm>
        </p:spPr>
        <p:txBody>
          <a:bodyPr/>
          <a:lstStyle/>
          <a:p>
            <a:r>
              <a:rPr lang="en-US"/>
              <a:t>National LCRP Inter-Agency Meeting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B16FFE-45E4-40FA-8291-A61AFEBDD4D7}"/>
              </a:ext>
            </a:extLst>
          </p:cNvPr>
          <p:cNvSpPr txBox="1"/>
          <p:nvPr/>
        </p:nvSpPr>
        <p:spPr>
          <a:xfrm>
            <a:off x="838200" y="1752600"/>
            <a:ext cx="8305800" cy="54901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/>
              <a:t>Agenda:</a:t>
            </a: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/>
          </a:p>
          <a:p>
            <a:pPr marL="342900" lvl="0" indent="-342900">
              <a:buFont typeface="+mj-lt"/>
              <a:buAutoNum type="arabicPeriod"/>
            </a:pPr>
            <a:r>
              <a:rPr lang="en-CA" sz="2000" b="1"/>
              <a:t>Opening </a:t>
            </a:r>
          </a:p>
          <a:p>
            <a:pPr marL="342900" lvl="0" indent="-342900">
              <a:buFont typeface="+mj-lt"/>
              <a:buAutoNum type="arabicPeriod"/>
            </a:pPr>
            <a:endParaRPr lang="en-CA" sz="2000" b="1"/>
          </a:p>
          <a:p>
            <a:pPr marL="342900" lvl="0" indent="-342900">
              <a:buFont typeface="+mj-lt"/>
              <a:buAutoNum type="arabicPeriod"/>
            </a:pPr>
            <a:r>
              <a:rPr lang="en-CA" sz="2000" b="1"/>
              <a:t>LCRP 2021 – Sector Strategies and Inter-Sector Priorities </a:t>
            </a:r>
          </a:p>
          <a:p>
            <a:pPr marL="342900" lvl="0" indent="-342900">
              <a:buFont typeface="+mj-lt"/>
              <a:buAutoNum type="arabicPeriod"/>
            </a:pPr>
            <a:endParaRPr lang="en-CA" sz="2000" b="1"/>
          </a:p>
          <a:p>
            <a:pPr marL="342900" lvl="0" indent="-342900">
              <a:buFont typeface="+mj-lt"/>
              <a:buAutoNum type="arabicPeriod"/>
            </a:pPr>
            <a:r>
              <a:rPr lang="en-CA" sz="2000" b="1"/>
              <a:t>LCRP Funding Update </a:t>
            </a:r>
          </a:p>
          <a:p>
            <a:pPr marL="342900" lvl="0" indent="-342900">
              <a:buFont typeface="+mj-lt"/>
              <a:buAutoNum type="arabicPeriod"/>
            </a:pPr>
            <a:endParaRPr lang="en-CA" sz="2000" b="1"/>
          </a:p>
          <a:p>
            <a:pPr marL="342900" indent="-342900">
              <a:buFont typeface="+mj-lt"/>
              <a:buAutoNum type="arabicPeriod"/>
            </a:pPr>
            <a:r>
              <a:rPr lang="en-CA" sz="2000" b="1"/>
              <a:t>Update on tensions </a:t>
            </a:r>
            <a:endParaRPr lang="en-CA" sz="2000" b="1">
              <a:cs typeface="Calibri"/>
            </a:endParaRPr>
          </a:p>
          <a:p>
            <a:pPr marL="342900" indent="-342900">
              <a:buAutoNum type="arabicPeriod"/>
            </a:pPr>
            <a:endParaRPr lang="en-CA" sz="2000" b="1"/>
          </a:p>
          <a:p>
            <a:pPr marL="342900" lvl="0" indent="-342900">
              <a:buFont typeface="+mj-lt"/>
              <a:buAutoNum type="arabicPeriod"/>
            </a:pPr>
            <a:r>
              <a:rPr lang="en-CA" sz="2000" b="1"/>
              <a:t>Presentation: Neighbourhood profiling </a:t>
            </a:r>
          </a:p>
          <a:p>
            <a:pPr marL="342900" lvl="0" indent="-342900">
              <a:buFont typeface="+mj-lt"/>
              <a:buAutoNum type="arabicPeriod"/>
            </a:pPr>
            <a:endParaRPr lang="en-CA" sz="2000" b="1"/>
          </a:p>
          <a:p>
            <a:pPr marL="342900" lvl="0" indent="-342900">
              <a:buFont typeface="+mj-lt"/>
              <a:buAutoNum type="arabicPeriod"/>
            </a:pPr>
            <a:r>
              <a:rPr lang="en-CA" sz="2000" b="1"/>
              <a:t>AOB</a:t>
            </a:r>
          </a:p>
          <a:p>
            <a:pPr lvl="0"/>
            <a:endParaRPr lang="en-CA" sz="2000" b="1"/>
          </a:p>
          <a:p>
            <a:pPr lvl="0"/>
            <a:endParaRPr lang="en-CA" sz="2000" b="1"/>
          </a:p>
          <a:p>
            <a:pPr marL="342900" lvl="0" indent="-342900">
              <a:buFont typeface="+mj-lt"/>
              <a:buAutoNum type="arabicPeriod"/>
            </a:pPr>
            <a:endParaRPr lang="en-CA" sz="2000" b="1"/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1"/>
          </a:p>
        </p:txBody>
      </p:sp>
    </p:spTree>
    <p:extLst>
      <p:ext uri="{BB962C8B-B14F-4D97-AF65-F5344CB8AC3E}">
        <p14:creationId xmlns:p14="http://schemas.microsoft.com/office/powerpoint/2010/main" val="3781488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98F7-78D3-4440-8354-5D334745FF9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770188"/>
            <a:ext cx="8380413" cy="3109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Tensions Monitoring Update </a:t>
            </a:r>
            <a:br>
              <a:rPr lang="en-US" sz="3300" dirty="0"/>
            </a:br>
            <a:br>
              <a:rPr lang="en-US" sz="3600" dirty="0"/>
            </a:br>
            <a:br>
              <a:rPr lang="en-US" sz="1800" dirty="0"/>
            </a:br>
            <a:br>
              <a:rPr lang="en-US" sz="2100" dirty="0"/>
            </a:br>
            <a:r>
              <a:rPr lang="en-US" sz="2100" dirty="0"/>
              <a:t>February 2021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180570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D16FF14A-532E-499F-88F9-82276478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35" t="45525" r="67025" b="13324"/>
          <a:stretch/>
        </p:blipFill>
        <p:spPr>
          <a:xfrm>
            <a:off x="4633679" y="3655167"/>
            <a:ext cx="716156" cy="1009366"/>
          </a:xfrm>
          <a:prstGeom prst="rect">
            <a:avLst/>
          </a:prstGeom>
        </p:spPr>
      </p:pic>
      <p:sp>
        <p:nvSpPr>
          <p:cNvPr id="7" name="ZoneTexte 19">
            <a:extLst>
              <a:ext uri="{FF2B5EF4-FFF2-40B4-BE49-F238E27FC236}">
                <a16:creationId xmlns:a16="http://schemas.microsoft.com/office/drawing/2014/main" id="{5A1F5131-C032-4F3F-AF62-0193DD4FBB98}"/>
              </a:ext>
            </a:extLst>
          </p:cNvPr>
          <p:cNvSpPr txBox="1"/>
          <p:nvPr/>
        </p:nvSpPr>
        <p:spPr>
          <a:xfrm>
            <a:off x="266182" y="1773712"/>
            <a:ext cx="24673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70C0"/>
                </a:solidFill>
                <a:latin typeface="Arial" panose="020B0604020202020204"/>
              </a:rPr>
              <a:t>1. An e</a:t>
            </a:r>
            <a:r>
              <a:rPr lang="en-US" sz="1350" b="1" dirty="0" err="1">
                <a:solidFill>
                  <a:srgbClr val="0070C0"/>
                </a:solidFill>
                <a:latin typeface="Arial" panose="020B0604020202020204"/>
              </a:rPr>
              <a:t>cosystem</a:t>
            </a:r>
            <a:r>
              <a:rPr lang="en-US" sz="1350" b="1" dirty="0">
                <a:solidFill>
                  <a:srgbClr val="0070C0"/>
                </a:solidFill>
                <a:latin typeface="Arial" panose="020B0604020202020204"/>
              </a:rPr>
              <a:t> of sources</a:t>
            </a:r>
          </a:p>
        </p:txBody>
      </p:sp>
      <p:grpSp>
        <p:nvGrpSpPr>
          <p:cNvPr id="8" name="Groupe 38">
            <a:extLst>
              <a:ext uri="{FF2B5EF4-FFF2-40B4-BE49-F238E27FC236}">
                <a16:creationId xmlns:a16="http://schemas.microsoft.com/office/drawing/2014/main" id="{FE033BFD-FAC0-43F6-A988-03337F2685E0}"/>
              </a:ext>
            </a:extLst>
          </p:cNvPr>
          <p:cNvGrpSpPr/>
          <p:nvPr/>
        </p:nvGrpSpPr>
        <p:grpSpPr>
          <a:xfrm>
            <a:off x="408967" y="2104752"/>
            <a:ext cx="1817954" cy="3195289"/>
            <a:chOff x="551902" y="1144189"/>
            <a:chExt cx="2423938" cy="420847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367DAAA3-80EF-4CFE-834A-32BF74E29B1E}"/>
                </a:ext>
              </a:extLst>
            </p:cNvPr>
            <p:cNvSpPr/>
            <p:nvPr/>
          </p:nvSpPr>
          <p:spPr>
            <a:xfrm>
              <a:off x="551902" y="1144189"/>
              <a:ext cx="2419815" cy="5129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825" b="1" dirty="0">
                  <a:solidFill>
                    <a:srgbClr val="0468B1"/>
                  </a:solidFill>
                  <a:latin typeface="Arial" panose="020B0604020202020204"/>
                </a:rPr>
                <a:t>1. Monthly Tensions Inputs &amp; Social</a:t>
              </a:r>
              <a:br>
                <a:rPr lang="en-US" sz="825" b="1" dirty="0">
                  <a:solidFill>
                    <a:srgbClr val="0468B1"/>
                  </a:solidFill>
                  <a:latin typeface="Arial" panose="020B0604020202020204"/>
                </a:rPr>
              </a:br>
              <a:r>
                <a:rPr lang="en-US" sz="825" b="1" dirty="0">
                  <a:solidFill>
                    <a:srgbClr val="0468B1"/>
                  </a:solidFill>
                  <a:latin typeface="Arial" panose="020B0604020202020204"/>
                </a:rPr>
                <a:t>Stability WhatsApp groups 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35A08C25-64FE-47EE-B403-74986857F90C}"/>
                </a:ext>
              </a:extLst>
            </p:cNvPr>
            <p:cNvSpPr/>
            <p:nvPr/>
          </p:nvSpPr>
          <p:spPr>
            <a:xfrm>
              <a:off x="551902" y="1760823"/>
              <a:ext cx="2419815" cy="5129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825" b="1" dirty="0">
                  <a:solidFill>
                    <a:srgbClr val="0468B1"/>
                  </a:solidFill>
                  <a:cs typeface="Arial" panose="020B0604020202020204" pitchFamily="34" charset="0"/>
                </a:rPr>
                <a:t>2. Tension Task Forces (regional</a:t>
              </a:r>
              <a:r>
                <a:rPr lang="en-US" sz="825" b="1" dirty="0">
                  <a:solidFill>
                    <a:srgbClr val="0468B1"/>
                  </a:solidFill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8629AA38-49E3-42B2-B753-D459611AE9FC}"/>
                </a:ext>
              </a:extLst>
            </p:cNvPr>
            <p:cNvSpPr/>
            <p:nvPr/>
          </p:nvSpPr>
          <p:spPr>
            <a:xfrm>
              <a:off x="551902" y="2377457"/>
              <a:ext cx="2419815" cy="5129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825" b="1" dirty="0">
                  <a:solidFill>
                    <a:srgbClr val="0468B1"/>
                  </a:solidFill>
                  <a:latin typeface="Arial" panose="020B0604020202020204"/>
                </a:rPr>
                <a:t>3. Social Media Monitoring 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E3B6EBD8-AD2B-416D-8ABD-257E057905B0}"/>
                </a:ext>
              </a:extLst>
            </p:cNvPr>
            <p:cNvSpPr/>
            <p:nvPr/>
          </p:nvSpPr>
          <p:spPr>
            <a:xfrm>
              <a:off x="551902" y="3009901"/>
              <a:ext cx="2419815" cy="5129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825" b="1" dirty="0">
                  <a:solidFill>
                    <a:srgbClr val="0468B1"/>
                  </a:solidFill>
                  <a:latin typeface="Arial" panose="020B0604020202020204"/>
                </a:rPr>
                <a:t>4. WhatsApp Surveying of Hotspots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84CEE5D2-CD20-476C-9C89-5046BE39B3D7}"/>
                </a:ext>
              </a:extLst>
            </p:cNvPr>
            <p:cNvSpPr/>
            <p:nvPr/>
          </p:nvSpPr>
          <p:spPr>
            <a:xfrm>
              <a:off x="551902" y="3627839"/>
              <a:ext cx="2419815" cy="5129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825" b="1" dirty="0">
                  <a:solidFill>
                    <a:srgbClr val="0468B1"/>
                  </a:solidFill>
                  <a:latin typeface="Arial" panose="020B0604020202020204"/>
                </a:rPr>
                <a:t>5. Conflict Incident Mapping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D427799A-6E23-4033-A095-0EA0BE804DD1}"/>
                </a:ext>
              </a:extLst>
            </p:cNvPr>
            <p:cNvSpPr/>
            <p:nvPr/>
          </p:nvSpPr>
          <p:spPr>
            <a:xfrm>
              <a:off x="551902" y="4224049"/>
              <a:ext cx="2419815" cy="5129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825" b="1" dirty="0">
                  <a:solidFill>
                    <a:srgbClr val="0468B1"/>
                  </a:solidFill>
                  <a:latin typeface="Arial" panose="020B0604020202020204"/>
                </a:rPr>
                <a:t>6. Perception Survey 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1BB2D123-39CC-451C-B9C2-A64771E4ACE1}"/>
                </a:ext>
              </a:extLst>
            </p:cNvPr>
            <p:cNvSpPr/>
            <p:nvPr/>
          </p:nvSpPr>
          <p:spPr>
            <a:xfrm>
              <a:off x="556025" y="4839701"/>
              <a:ext cx="2419815" cy="5129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825" b="1" dirty="0">
                  <a:solidFill>
                    <a:srgbClr val="0468B1"/>
                  </a:solidFill>
                  <a:latin typeface="Arial" panose="020B0604020202020204"/>
                </a:rPr>
                <a:t>7. Academic Research </a:t>
              </a:r>
            </a:p>
          </p:txBody>
        </p:sp>
      </p:grpSp>
      <p:sp>
        <p:nvSpPr>
          <p:cNvPr id="17" name="Triangle 17">
            <a:extLst>
              <a:ext uri="{FF2B5EF4-FFF2-40B4-BE49-F238E27FC236}">
                <a16:creationId xmlns:a16="http://schemas.microsoft.com/office/drawing/2014/main" id="{F30B9487-C94B-4578-B7BB-0E939B233558}"/>
              </a:ext>
            </a:extLst>
          </p:cNvPr>
          <p:cNvSpPr/>
          <p:nvPr/>
        </p:nvSpPr>
        <p:spPr>
          <a:xfrm rot="5400000">
            <a:off x="1224463" y="3901391"/>
            <a:ext cx="2788538" cy="17309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1" name="ZoneTexte 22">
            <a:extLst>
              <a:ext uri="{FF2B5EF4-FFF2-40B4-BE49-F238E27FC236}">
                <a16:creationId xmlns:a16="http://schemas.microsoft.com/office/drawing/2014/main" id="{70CC35A9-733B-425D-B155-E125136D20DE}"/>
              </a:ext>
            </a:extLst>
          </p:cNvPr>
          <p:cNvSpPr txBox="1"/>
          <p:nvPr/>
        </p:nvSpPr>
        <p:spPr>
          <a:xfrm>
            <a:off x="2806084" y="1777972"/>
            <a:ext cx="51496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468B1"/>
                </a:solidFill>
                <a:latin typeface="Arial" panose="020B0604020202020204"/>
              </a:rPr>
              <a:t>2. Resulting in a variety of outputs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69C3E79-51AF-48F5-88DD-F49E3459DC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23925"/>
            <a:ext cx="7886700" cy="754063"/>
          </a:xfrm>
        </p:spPr>
        <p:txBody>
          <a:bodyPr>
            <a:normAutofit/>
          </a:bodyPr>
          <a:lstStyle/>
          <a:p>
            <a:r>
              <a:rPr lang="en-US" sz="3000" b="1" dirty="0"/>
              <a:t>Tensions Monitoring System</a:t>
            </a:r>
            <a:endParaRPr lang="en-US" sz="30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10D2253-F130-4181-8A77-541B2427D99A}"/>
              </a:ext>
            </a:extLst>
          </p:cNvPr>
          <p:cNvSpPr/>
          <p:nvPr/>
        </p:nvSpPr>
        <p:spPr>
          <a:xfrm>
            <a:off x="6370632" y="2104753"/>
            <a:ext cx="2361310" cy="360439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defRPr/>
            </a:pPr>
            <a:r>
              <a:rPr lang="en-US" sz="900" b="1" dirty="0">
                <a:solidFill>
                  <a:srgbClr val="0468B1">
                    <a:lumMod val="75000"/>
                  </a:srgbClr>
                </a:solidFill>
                <a:latin typeface="Calibri" panose="020F0502020204030204"/>
              </a:rPr>
              <a:t>Central Level coordination system information, including:</a:t>
            </a:r>
          </a:p>
        </p:txBody>
      </p:sp>
      <p:sp>
        <p:nvSpPr>
          <p:cNvPr id="58" name="Rectangle : coins arrondis 36">
            <a:extLst>
              <a:ext uri="{FF2B5EF4-FFF2-40B4-BE49-F238E27FC236}">
                <a16:creationId xmlns:a16="http://schemas.microsoft.com/office/drawing/2014/main" id="{6ABA72FE-CDEA-43EE-86C1-DB697A6224EF}"/>
              </a:ext>
            </a:extLst>
          </p:cNvPr>
          <p:cNvSpPr/>
          <p:nvPr/>
        </p:nvSpPr>
        <p:spPr>
          <a:xfrm>
            <a:off x="6625984" y="2593670"/>
            <a:ext cx="1814861" cy="3847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825" b="1" dirty="0">
                <a:solidFill>
                  <a:srgbClr val="0468B1"/>
                </a:solidFill>
                <a:latin typeface="Arial" panose="020B0604020202020204"/>
              </a:rPr>
              <a:t>1. Tension Task Force (Central):</a:t>
            </a:r>
          </a:p>
          <a:p>
            <a:pPr algn="ctr" defTabSz="685800">
              <a:defRPr/>
            </a:pPr>
            <a:r>
              <a:rPr lang="en-US" sz="825" b="1" dirty="0">
                <a:solidFill>
                  <a:srgbClr val="0468B1"/>
                </a:solidFill>
                <a:latin typeface="Arial" panose="020B0604020202020204"/>
              </a:rPr>
              <a:t>Coordination with UNDP, UNHCR, MOIM, MOSA</a:t>
            </a:r>
          </a:p>
        </p:txBody>
      </p:sp>
      <p:sp>
        <p:nvSpPr>
          <p:cNvPr id="60" name="Rectangle : coins arrondis 37">
            <a:extLst>
              <a:ext uri="{FF2B5EF4-FFF2-40B4-BE49-F238E27FC236}">
                <a16:creationId xmlns:a16="http://schemas.microsoft.com/office/drawing/2014/main" id="{FD2F48F0-9D1C-497F-9419-E691C8C5E252}"/>
              </a:ext>
            </a:extLst>
          </p:cNvPr>
          <p:cNvSpPr/>
          <p:nvPr/>
        </p:nvSpPr>
        <p:spPr>
          <a:xfrm>
            <a:off x="6625984" y="3155647"/>
            <a:ext cx="1814861" cy="3847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825" b="1" dirty="0">
                <a:solidFill>
                  <a:srgbClr val="0468B1"/>
                </a:solidFill>
                <a:latin typeface="Arial" panose="020B0604020202020204"/>
              </a:rPr>
              <a:t>2. Sector core groups for strategic orientations</a:t>
            </a:r>
            <a:endParaRPr lang="en-US" sz="1350" b="1" dirty="0">
              <a:solidFill>
                <a:srgbClr val="0468B1"/>
              </a:solidFill>
              <a:latin typeface="Arial" panose="020B0604020202020204"/>
            </a:endParaRPr>
          </a:p>
        </p:txBody>
      </p:sp>
      <p:sp>
        <p:nvSpPr>
          <p:cNvPr id="62" name="Rectangle : coins arrondis 35">
            <a:extLst>
              <a:ext uri="{FF2B5EF4-FFF2-40B4-BE49-F238E27FC236}">
                <a16:creationId xmlns:a16="http://schemas.microsoft.com/office/drawing/2014/main" id="{26D30C44-5CE0-40D4-9097-E7CDAA2F5D17}"/>
              </a:ext>
            </a:extLst>
          </p:cNvPr>
          <p:cNvSpPr/>
          <p:nvPr/>
        </p:nvSpPr>
        <p:spPr>
          <a:xfrm>
            <a:off x="6625984" y="3661744"/>
            <a:ext cx="1814861" cy="38471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0468B1"/>
                </a:solidFill>
                <a:cs typeface="Calibri" panose="020F0502020204030204" pitchFamily="34" charset="0"/>
              </a:rPr>
              <a:t>3. Sector working groups for programming information </a:t>
            </a:r>
          </a:p>
        </p:txBody>
      </p:sp>
      <p:sp>
        <p:nvSpPr>
          <p:cNvPr id="80" name="Triangle 17">
            <a:extLst>
              <a:ext uri="{FF2B5EF4-FFF2-40B4-BE49-F238E27FC236}">
                <a16:creationId xmlns:a16="http://schemas.microsoft.com/office/drawing/2014/main" id="{FF9D6ED8-C9C1-4A00-8F56-FA49194D6666}"/>
              </a:ext>
            </a:extLst>
          </p:cNvPr>
          <p:cNvSpPr/>
          <p:nvPr/>
        </p:nvSpPr>
        <p:spPr>
          <a:xfrm rot="5400000">
            <a:off x="4581459" y="3862513"/>
            <a:ext cx="2788538" cy="17309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A104C7-37A3-48A8-9C6B-F8C85110CD06}"/>
              </a:ext>
            </a:extLst>
          </p:cNvPr>
          <p:cNvSpPr/>
          <p:nvPr/>
        </p:nvSpPr>
        <p:spPr>
          <a:xfrm>
            <a:off x="2842813" y="2104753"/>
            <a:ext cx="2829767" cy="3604396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defRPr/>
            </a:pPr>
            <a:r>
              <a:rPr lang="en-US" sz="900" b="1" dirty="0">
                <a:solidFill>
                  <a:srgbClr val="0468B1">
                    <a:lumMod val="75000"/>
                  </a:srgbClr>
                </a:solidFill>
                <a:latin typeface="Calibri" panose="020F0502020204030204"/>
              </a:rPr>
              <a:t>Research and situation reports targeted at key stakeholders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74AC77-1540-44F8-9D8B-F2363B510970}"/>
              </a:ext>
            </a:extLst>
          </p:cNvPr>
          <p:cNvSpPr/>
          <p:nvPr/>
        </p:nvSpPr>
        <p:spPr>
          <a:xfrm>
            <a:off x="2921880" y="2416038"/>
            <a:ext cx="904485" cy="121268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652" b="-218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C3DE9-9EA7-4505-A291-79A9DD308D14}"/>
              </a:ext>
            </a:extLst>
          </p:cNvPr>
          <p:cNvSpPr/>
          <p:nvPr/>
        </p:nvSpPr>
        <p:spPr>
          <a:xfrm>
            <a:off x="3800569" y="2513337"/>
            <a:ext cx="959081" cy="123792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07" b="-907"/>
            </a:stretch>
          </a:blip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571422"/>
              <a:satOff val="4840"/>
              <a:lumOff val="-2091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29">
            <a:extLst>
              <a:ext uri="{FF2B5EF4-FFF2-40B4-BE49-F238E27FC236}">
                <a16:creationId xmlns:a16="http://schemas.microsoft.com/office/drawing/2014/main" id="{4E050301-FFA3-4001-B046-170FD5EEB4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539" y="2290012"/>
            <a:ext cx="865073" cy="115214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E3697E6B-BDEE-4195-9D8F-E143C13851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738" y="4371078"/>
            <a:ext cx="856628" cy="114089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F76E29D-BEB8-4F58-B66C-3EA5B8EAFDAE}"/>
              </a:ext>
            </a:extLst>
          </p:cNvPr>
          <p:cNvSpPr txBox="1"/>
          <p:nvPr/>
        </p:nvSpPr>
        <p:spPr>
          <a:xfrm>
            <a:off x="2856067" y="3625444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600" i="1" dirty="0">
                <a:solidFill>
                  <a:prstClr val="black"/>
                </a:solidFill>
                <a:latin typeface="Calibri" panose="020F0502020204030204"/>
              </a:rPr>
              <a:t>Perception reports &amp; dashboard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01B75D-D84E-4453-8F8A-739F7791579A}"/>
              </a:ext>
            </a:extLst>
          </p:cNvPr>
          <p:cNvSpPr txBox="1"/>
          <p:nvPr/>
        </p:nvSpPr>
        <p:spPr>
          <a:xfrm>
            <a:off x="4705053" y="3414422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600" i="1" dirty="0">
                <a:solidFill>
                  <a:prstClr val="black"/>
                </a:solidFill>
                <a:latin typeface="Calibri" panose="020F0502020204030204"/>
              </a:rPr>
              <a:t>Monthly and quarterly briefs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7855C9-FE89-4D29-9D99-01000E8CBED2}"/>
              </a:ext>
            </a:extLst>
          </p:cNvPr>
          <p:cNvSpPr txBox="1"/>
          <p:nvPr/>
        </p:nvSpPr>
        <p:spPr>
          <a:xfrm>
            <a:off x="3821032" y="5506678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600" i="1" dirty="0">
                <a:solidFill>
                  <a:prstClr val="black"/>
                </a:solidFill>
                <a:latin typeface="Calibri" panose="020F0502020204030204"/>
              </a:rPr>
              <a:t>Maps of hotspots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BA487D-8D96-4EC8-9D05-A19BAB1D7B70}"/>
              </a:ext>
            </a:extLst>
          </p:cNvPr>
          <p:cNvSpPr txBox="1"/>
          <p:nvPr/>
        </p:nvSpPr>
        <p:spPr>
          <a:xfrm>
            <a:off x="3868844" y="3745702"/>
            <a:ext cx="243414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600" i="1" dirty="0">
                <a:solidFill>
                  <a:prstClr val="black"/>
                </a:solidFill>
                <a:latin typeface="Calibri" panose="020F0502020204030204"/>
              </a:rPr>
              <a:t>Social media monitoring </a:t>
            </a:r>
          </a:p>
        </p:txBody>
      </p:sp>
      <p:sp>
        <p:nvSpPr>
          <p:cNvPr id="23" name="Rectangle : coins arrondis 35">
            <a:extLst>
              <a:ext uri="{FF2B5EF4-FFF2-40B4-BE49-F238E27FC236}">
                <a16:creationId xmlns:a16="http://schemas.microsoft.com/office/drawing/2014/main" id="{D8CE2600-9B4D-4438-9A88-55259030D838}"/>
              </a:ext>
            </a:extLst>
          </p:cNvPr>
          <p:cNvSpPr/>
          <p:nvPr/>
        </p:nvSpPr>
        <p:spPr>
          <a:xfrm>
            <a:off x="6625984" y="4178718"/>
            <a:ext cx="1814861" cy="38471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0468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Inter-Agency at national and regional level </a:t>
            </a:r>
          </a:p>
        </p:txBody>
      </p:sp>
      <p:sp>
        <p:nvSpPr>
          <p:cNvPr id="24" name="Rectangle : coins arrondis 35">
            <a:extLst>
              <a:ext uri="{FF2B5EF4-FFF2-40B4-BE49-F238E27FC236}">
                <a16:creationId xmlns:a16="http://schemas.microsoft.com/office/drawing/2014/main" id="{9AE8C611-E7BF-4862-8F6D-FCA1356A5CE7}"/>
              </a:ext>
            </a:extLst>
          </p:cNvPr>
          <p:cNvSpPr/>
          <p:nvPr/>
        </p:nvSpPr>
        <p:spPr>
          <a:xfrm>
            <a:off x="6625984" y="5144128"/>
            <a:ext cx="1814861" cy="38471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0468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UNCT, HCT, NGO and Donor Fora</a:t>
            </a:r>
          </a:p>
        </p:txBody>
      </p:sp>
      <p:sp>
        <p:nvSpPr>
          <p:cNvPr id="3" name="ZoneTexte 15">
            <a:extLst>
              <a:ext uri="{FF2B5EF4-FFF2-40B4-BE49-F238E27FC236}">
                <a16:creationId xmlns:a16="http://schemas.microsoft.com/office/drawing/2014/main" id="{23817DCD-19E9-4AF3-8A9E-874C29CF717E}"/>
              </a:ext>
            </a:extLst>
          </p:cNvPr>
          <p:cNvSpPr txBox="1"/>
          <p:nvPr/>
        </p:nvSpPr>
        <p:spPr>
          <a:xfrm>
            <a:off x="6094190" y="5719030"/>
            <a:ext cx="3014091" cy="25391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 i="1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33" name="Rectangle : coins arrondis 35">
            <a:extLst>
              <a:ext uri="{FF2B5EF4-FFF2-40B4-BE49-F238E27FC236}">
                <a16:creationId xmlns:a16="http://schemas.microsoft.com/office/drawing/2014/main" id="{E775AC49-A0E9-4AD7-885E-FAA74A8B4E23}"/>
              </a:ext>
            </a:extLst>
          </p:cNvPr>
          <p:cNvSpPr/>
          <p:nvPr/>
        </p:nvSpPr>
        <p:spPr>
          <a:xfrm>
            <a:off x="6625983" y="4665560"/>
            <a:ext cx="1814861" cy="38471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0468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Inter-Sector at national &amp; regional level </a:t>
            </a:r>
          </a:p>
        </p:txBody>
      </p:sp>
      <p:sp>
        <p:nvSpPr>
          <p:cNvPr id="34" name="ZoneTexte 22">
            <a:extLst>
              <a:ext uri="{FF2B5EF4-FFF2-40B4-BE49-F238E27FC236}">
                <a16:creationId xmlns:a16="http://schemas.microsoft.com/office/drawing/2014/main" id="{0313F3D7-43FE-453B-A51A-DEA4BC3B31C3}"/>
              </a:ext>
            </a:extLst>
          </p:cNvPr>
          <p:cNvSpPr txBox="1"/>
          <p:nvPr/>
        </p:nvSpPr>
        <p:spPr>
          <a:xfrm>
            <a:off x="6302989" y="1773712"/>
            <a:ext cx="26653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468B1"/>
                </a:solidFill>
                <a:latin typeface="Arial" panose="020B0604020202020204"/>
              </a:rPr>
              <a:t>3. Targeted at key a</a:t>
            </a:r>
            <a:r>
              <a:rPr lang="en-US" sz="1350" b="1" dirty="0" err="1">
                <a:solidFill>
                  <a:srgbClr val="0468B1"/>
                </a:solidFill>
                <a:latin typeface="Arial" panose="020B0604020202020204"/>
              </a:rPr>
              <a:t>udiences</a:t>
            </a:r>
            <a:r>
              <a:rPr lang="en-US" sz="1350" b="1" dirty="0">
                <a:solidFill>
                  <a:srgbClr val="0468B1"/>
                </a:solidFill>
                <a:latin typeface="Arial" panose="020B0604020202020204"/>
              </a:rPr>
              <a:t> 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F5A17D9-A186-4A35-A71C-0245DE919A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766" t="16346" r="62509" b="7696"/>
          <a:stretch/>
        </p:blipFill>
        <p:spPr>
          <a:xfrm>
            <a:off x="2960632" y="3809070"/>
            <a:ext cx="919481" cy="139864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B30CAC4-3DB3-4E87-9FE9-E2CE546D3B90}"/>
              </a:ext>
            </a:extLst>
          </p:cNvPr>
          <p:cNvSpPr txBox="1"/>
          <p:nvPr/>
        </p:nvSpPr>
        <p:spPr>
          <a:xfrm>
            <a:off x="2875501" y="5216808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600" i="1" dirty="0">
                <a:solidFill>
                  <a:prstClr val="black"/>
                </a:solidFill>
                <a:latin typeface="Calibri" panose="020F0502020204030204"/>
              </a:rPr>
              <a:t>Thematic Deep-dives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850870-EEBA-43DD-9128-DB53B1F4F537}"/>
              </a:ext>
            </a:extLst>
          </p:cNvPr>
          <p:cNvSpPr txBox="1"/>
          <p:nvPr/>
        </p:nvSpPr>
        <p:spPr>
          <a:xfrm>
            <a:off x="4625303" y="4637783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600" i="1" dirty="0">
                <a:solidFill>
                  <a:prstClr val="black"/>
                </a:solidFill>
                <a:latin typeface="Calibri" panose="020F0502020204030204"/>
              </a:rPr>
              <a:t> Qualitative research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19B59AA-D6D3-47DA-A4F5-F7AE5E21C8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598" y="4885280"/>
            <a:ext cx="1087103" cy="66599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6F392A9-8E28-4C68-A668-B453C7E43EAF}"/>
              </a:ext>
            </a:extLst>
          </p:cNvPr>
          <p:cNvSpPr txBox="1"/>
          <p:nvPr/>
        </p:nvSpPr>
        <p:spPr>
          <a:xfrm>
            <a:off x="4591892" y="5343329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600" i="1" dirty="0">
                <a:solidFill>
                  <a:prstClr val="black"/>
                </a:solidFill>
                <a:latin typeface="Calibri" panose="020F0502020204030204"/>
              </a:rPr>
              <a:t> Presentations </a:t>
            </a:r>
          </a:p>
        </p:txBody>
      </p:sp>
      <p:sp>
        <p:nvSpPr>
          <p:cNvPr id="39" name="Rectangle : coins arrondis 15">
            <a:extLst>
              <a:ext uri="{FF2B5EF4-FFF2-40B4-BE49-F238E27FC236}">
                <a16:creationId xmlns:a16="http://schemas.microsoft.com/office/drawing/2014/main" id="{E145EC7E-D5AC-44A6-A7CB-831E5710A8B1}"/>
              </a:ext>
            </a:extLst>
          </p:cNvPr>
          <p:cNvSpPr/>
          <p:nvPr/>
        </p:nvSpPr>
        <p:spPr>
          <a:xfrm>
            <a:off x="405875" y="5354082"/>
            <a:ext cx="1814861" cy="3894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825" b="1" dirty="0">
                <a:solidFill>
                  <a:srgbClr val="0468B1"/>
                </a:solidFill>
                <a:latin typeface="Arial" panose="020B0604020202020204"/>
              </a:rPr>
              <a:t>8. Conflict Sensitivity Mainstreaming Activities </a:t>
            </a:r>
          </a:p>
        </p:txBody>
      </p:sp>
    </p:spTree>
    <p:extLst>
      <p:ext uri="{BB962C8B-B14F-4D97-AF65-F5344CB8AC3E}">
        <p14:creationId xmlns:p14="http://schemas.microsoft.com/office/powerpoint/2010/main" val="2631503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CF4339-1C3B-43FA-B434-72FD3C65D6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435100"/>
            <a:ext cx="6969125" cy="309245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Key Findings</a:t>
            </a:r>
            <a:br>
              <a:rPr lang="en-US" sz="72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CACA2A-DC88-4F7A-92D5-D9BB0872776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5010150"/>
            <a:ext cx="6921500" cy="600075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January 2021 – Perception Survey  </a:t>
            </a:r>
          </a:p>
        </p:txBody>
      </p:sp>
    </p:spTree>
    <p:extLst>
      <p:ext uri="{BB962C8B-B14F-4D97-AF65-F5344CB8AC3E}">
        <p14:creationId xmlns:p14="http://schemas.microsoft.com/office/powerpoint/2010/main" val="3414489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5">
            <a:extLst>
              <a:ext uri="{FF2B5EF4-FFF2-40B4-BE49-F238E27FC236}">
                <a16:creationId xmlns:a16="http://schemas.microsoft.com/office/drawing/2014/main" id="{81E58FD6-9AFE-4505-85FA-67BE0FAB6AA6}"/>
              </a:ext>
            </a:extLst>
          </p:cNvPr>
          <p:cNvSpPr txBox="1"/>
          <p:nvPr/>
        </p:nvSpPr>
        <p:spPr>
          <a:xfrm>
            <a:off x="6094190" y="5287146"/>
            <a:ext cx="3014091" cy="6858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US" sz="1050" i="1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487CA4-5D81-8D47-88E6-E81DC71592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9700" y="884238"/>
            <a:ext cx="9004300" cy="92868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People are in general neutral about Inter-communal relations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- suggesting that tensions are driven by other factors than community relations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F8662C0-4443-CD4C-8AEF-90379026C314}"/>
              </a:ext>
            </a:extLst>
          </p:cNvPr>
          <p:cNvSpPr txBox="1">
            <a:spLocks/>
          </p:cNvSpPr>
          <p:nvPr/>
        </p:nvSpPr>
        <p:spPr>
          <a:xfrm>
            <a:off x="139303" y="1859119"/>
            <a:ext cx="8572500" cy="266576"/>
          </a:xfrm>
          <a:prstGeom prst="rect">
            <a:avLst/>
          </a:prstGeom>
        </p:spPr>
        <p:txBody>
          <a:bodyPr vert="horz" lIns="68580" tIns="34290" rIns="68580" bIns="34290" rtlCol="0">
            <a:normAutofit fontScale="40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-68580" defTabSz="685800">
              <a:spcBef>
                <a:spcPts val="975"/>
              </a:spcBef>
              <a:defRPr/>
            </a:pPr>
            <a:r>
              <a:rPr lang="en-US" sz="2175" b="1" i="1" dirty="0">
                <a:solidFill>
                  <a:schemeClr val="tx1"/>
                </a:solidFill>
                <a:latin typeface="Arial" panose="020B0604020202020204"/>
              </a:rPr>
              <a:t>Answers to the question: How would you describe current relations between Lebanese and Syrians who live in this area? Would you say they are positive or negative?</a:t>
            </a:r>
          </a:p>
          <a:p>
            <a:pPr marL="68580" indent="-68580" defTabSz="685800">
              <a:spcBef>
                <a:spcPts val="975"/>
              </a:spcBef>
              <a:defRPr/>
            </a:pPr>
            <a:endParaRPr lang="en-US" sz="1800" b="1" dirty="0">
              <a:solidFill>
                <a:schemeClr val="tx1"/>
              </a:solidFill>
              <a:latin typeface="Arial" panose="020B0604020202020204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541FA48-25A4-4E3D-934D-DD6663BF6B74}"/>
              </a:ext>
            </a:extLst>
          </p:cNvPr>
          <p:cNvGraphicFramePr>
            <a:graphicFrameLocks/>
          </p:cNvGraphicFramePr>
          <p:nvPr/>
        </p:nvGraphicFramePr>
        <p:xfrm>
          <a:off x="0" y="2171291"/>
          <a:ext cx="4572000" cy="362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6C6E6F-4534-4ADB-B25F-DB84DC85F715}"/>
              </a:ext>
            </a:extLst>
          </p:cNvPr>
          <p:cNvGraphicFramePr>
            <a:graphicFrameLocks/>
          </p:cNvGraphicFramePr>
          <p:nvPr/>
        </p:nvGraphicFramePr>
        <p:xfrm>
          <a:off x="4572000" y="2171288"/>
          <a:ext cx="4572000" cy="362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8202E2C-1E7A-44EB-AEFF-9C41DE78B17E}"/>
              </a:ext>
            </a:extLst>
          </p:cNvPr>
          <p:cNvSpPr/>
          <p:nvPr/>
        </p:nvSpPr>
        <p:spPr>
          <a:xfrm>
            <a:off x="2736056" y="2526520"/>
            <a:ext cx="1800225" cy="300000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lgDash"/>
          </a:ln>
          <a:effectLst/>
        </p:spPr>
        <p:txBody>
          <a:bodyPr rtlCol="0" anchor="t"/>
          <a:lstStyle/>
          <a:p>
            <a:pPr defTabSz="685800">
              <a:defRPr/>
            </a:pPr>
            <a:r>
              <a:rPr lang="en-US" sz="900" kern="0">
                <a:solidFill>
                  <a:srgbClr val="C00000"/>
                </a:solidFill>
                <a:latin typeface="Open Sans"/>
              </a:rPr>
              <a:t>Trend over the last year</a:t>
            </a:r>
            <a:endParaRPr lang="en-US" sz="900" kern="0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7BE684-483F-8E44-ADC8-80EBDE1CB426}"/>
              </a:ext>
            </a:extLst>
          </p:cNvPr>
          <p:cNvSpPr/>
          <p:nvPr/>
        </p:nvSpPr>
        <p:spPr>
          <a:xfrm>
            <a:off x="7296466" y="2526521"/>
            <a:ext cx="1811815" cy="300000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lgDash"/>
          </a:ln>
          <a:effectLst/>
        </p:spPr>
        <p:txBody>
          <a:bodyPr rtlCol="0" anchor="t"/>
          <a:lstStyle/>
          <a:p>
            <a:pPr defTabSz="685800">
              <a:defRPr/>
            </a:pPr>
            <a:r>
              <a:rPr lang="en-US" sz="900" kern="0">
                <a:solidFill>
                  <a:srgbClr val="C00000"/>
                </a:solidFill>
                <a:latin typeface="Open Sans"/>
              </a:rPr>
              <a:t>Trend over the last year</a:t>
            </a:r>
            <a:endParaRPr lang="en-US" sz="900" kern="0" dirty="0">
              <a:solidFill>
                <a:srgbClr val="C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18910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B4C0-EBAD-4A9F-8BB4-7D54A40ECD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84700"/>
            <a:ext cx="8193088" cy="844550"/>
          </a:xfr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75" dirty="0">
                <a:solidFill>
                  <a:srgbClr val="FFFFFF"/>
                </a:solidFill>
              </a:rPr>
              <a:t>Relations are particularly negative in </a:t>
            </a:r>
            <a:r>
              <a:rPr lang="en-US" sz="3075" dirty="0" err="1">
                <a:solidFill>
                  <a:srgbClr val="FFFFFF"/>
                </a:solidFill>
              </a:rPr>
              <a:t>Akkar</a:t>
            </a:r>
            <a:r>
              <a:rPr lang="en-US" sz="3075" dirty="0">
                <a:solidFill>
                  <a:srgbClr val="FFFFFF"/>
                </a:solidFill>
              </a:rPr>
              <a:t>, Baalbek-</a:t>
            </a:r>
            <a:r>
              <a:rPr lang="en-US" sz="3075" dirty="0" err="1">
                <a:solidFill>
                  <a:srgbClr val="FFFFFF"/>
                </a:solidFill>
              </a:rPr>
              <a:t>Hermel</a:t>
            </a:r>
            <a:r>
              <a:rPr lang="en-US" sz="3075" dirty="0">
                <a:solidFill>
                  <a:srgbClr val="FFFFFF"/>
                </a:solidFill>
              </a:rPr>
              <a:t> and Beqaa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894AD0C-1410-4EEE-945E-A2663747B619}"/>
              </a:ext>
            </a:extLst>
          </p:cNvPr>
          <p:cNvGraphicFramePr>
            <a:graphicFrameLocks/>
          </p:cNvGraphicFramePr>
          <p:nvPr/>
        </p:nvGraphicFramePr>
        <p:xfrm>
          <a:off x="394218" y="1053193"/>
          <a:ext cx="8204199" cy="313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34">
            <a:extLst>
              <a:ext uri="{FF2B5EF4-FFF2-40B4-BE49-F238E27FC236}">
                <a16:creationId xmlns:a16="http://schemas.microsoft.com/office/drawing/2014/main" id="{E3F5B1A6-BD2F-4951-AFA5-C2619F88D244}"/>
              </a:ext>
            </a:extLst>
          </p:cNvPr>
          <p:cNvSpPr/>
          <p:nvPr/>
        </p:nvSpPr>
        <p:spPr>
          <a:xfrm>
            <a:off x="1004434" y="2063874"/>
            <a:ext cx="431546" cy="248952"/>
          </a:xfrm>
          <a:custGeom>
            <a:avLst/>
            <a:gdLst/>
            <a:ahLst/>
            <a:cxnLst/>
            <a:rect l="0" t="0" r="0" b="0"/>
            <a:pathLst>
              <a:path w="398993" h="274321">
                <a:moveTo>
                  <a:pt x="30510" y="230772"/>
                </a:moveTo>
                <a:cubicBezTo>
                  <a:pt x="94303" y="261119"/>
                  <a:pt x="177307" y="262833"/>
                  <a:pt x="237300" y="248260"/>
                </a:cubicBezTo>
                <a:cubicBezTo>
                  <a:pt x="321022" y="228715"/>
                  <a:pt x="390157" y="204367"/>
                  <a:pt x="391390" y="151562"/>
                </a:cubicBezTo>
                <a:cubicBezTo>
                  <a:pt x="392623" y="98755"/>
                  <a:pt x="319892" y="34976"/>
                  <a:pt x="199804" y="23489"/>
                </a:cubicBezTo>
                <a:cubicBezTo>
                  <a:pt x="66259" y="10802"/>
                  <a:pt x="7602" y="96698"/>
                  <a:pt x="7602" y="124130"/>
                </a:cubicBezTo>
                <a:cubicBezTo>
                  <a:pt x="7602" y="151562"/>
                  <a:pt x="40474" y="176937"/>
                  <a:pt x="80230" y="183795"/>
                </a:cubicBezTo>
                <a:cubicBezTo>
                  <a:pt x="28764" y="194596"/>
                  <a:pt x="0" y="156361"/>
                  <a:pt x="0" y="124130"/>
                </a:cubicBezTo>
                <a:cubicBezTo>
                  <a:pt x="0" y="91898"/>
                  <a:pt x="48590" y="0"/>
                  <a:pt x="200421" y="11659"/>
                </a:cubicBezTo>
                <a:cubicBezTo>
                  <a:pt x="294108" y="18860"/>
                  <a:pt x="398992" y="74238"/>
                  <a:pt x="398376" y="151562"/>
                </a:cubicBezTo>
                <a:cubicBezTo>
                  <a:pt x="397759" y="228886"/>
                  <a:pt x="295135" y="247917"/>
                  <a:pt x="233807" y="261119"/>
                </a:cubicBezTo>
                <a:cubicBezTo>
                  <a:pt x="172479" y="274320"/>
                  <a:pt x="56808" y="270891"/>
                  <a:pt x="30510" y="230772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825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12" name="Freeform 34">
            <a:extLst>
              <a:ext uri="{FF2B5EF4-FFF2-40B4-BE49-F238E27FC236}">
                <a16:creationId xmlns:a16="http://schemas.microsoft.com/office/drawing/2014/main" id="{9E54E86D-6F9D-403D-A03B-CE96A3C831F2}"/>
              </a:ext>
            </a:extLst>
          </p:cNvPr>
          <p:cNvSpPr/>
          <p:nvPr/>
        </p:nvSpPr>
        <p:spPr>
          <a:xfrm>
            <a:off x="4006558" y="1814922"/>
            <a:ext cx="431546" cy="248952"/>
          </a:xfrm>
          <a:custGeom>
            <a:avLst/>
            <a:gdLst/>
            <a:ahLst/>
            <a:cxnLst/>
            <a:rect l="0" t="0" r="0" b="0"/>
            <a:pathLst>
              <a:path w="398993" h="274321">
                <a:moveTo>
                  <a:pt x="30510" y="230772"/>
                </a:moveTo>
                <a:cubicBezTo>
                  <a:pt x="94303" y="261119"/>
                  <a:pt x="177307" y="262833"/>
                  <a:pt x="237300" y="248260"/>
                </a:cubicBezTo>
                <a:cubicBezTo>
                  <a:pt x="321022" y="228715"/>
                  <a:pt x="390157" y="204367"/>
                  <a:pt x="391390" y="151562"/>
                </a:cubicBezTo>
                <a:cubicBezTo>
                  <a:pt x="392623" y="98755"/>
                  <a:pt x="319892" y="34976"/>
                  <a:pt x="199804" y="23489"/>
                </a:cubicBezTo>
                <a:cubicBezTo>
                  <a:pt x="66259" y="10802"/>
                  <a:pt x="7602" y="96698"/>
                  <a:pt x="7602" y="124130"/>
                </a:cubicBezTo>
                <a:cubicBezTo>
                  <a:pt x="7602" y="151562"/>
                  <a:pt x="40474" y="176937"/>
                  <a:pt x="80230" y="183795"/>
                </a:cubicBezTo>
                <a:cubicBezTo>
                  <a:pt x="28764" y="194596"/>
                  <a:pt x="0" y="156361"/>
                  <a:pt x="0" y="124130"/>
                </a:cubicBezTo>
                <a:cubicBezTo>
                  <a:pt x="0" y="91898"/>
                  <a:pt x="48590" y="0"/>
                  <a:pt x="200421" y="11659"/>
                </a:cubicBezTo>
                <a:cubicBezTo>
                  <a:pt x="294108" y="18860"/>
                  <a:pt x="398992" y="74238"/>
                  <a:pt x="398376" y="151562"/>
                </a:cubicBezTo>
                <a:cubicBezTo>
                  <a:pt x="397759" y="228886"/>
                  <a:pt x="295135" y="247917"/>
                  <a:pt x="233807" y="261119"/>
                </a:cubicBezTo>
                <a:cubicBezTo>
                  <a:pt x="172479" y="274320"/>
                  <a:pt x="56808" y="270891"/>
                  <a:pt x="30510" y="230772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825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13" name="Freeform 34">
            <a:extLst>
              <a:ext uri="{FF2B5EF4-FFF2-40B4-BE49-F238E27FC236}">
                <a16:creationId xmlns:a16="http://schemas.microsoft.com/office/drawing/2014/main" id="{0DED7D52-A739-47E8-8E29-EF9D754E24F7}"/>
              </a:ext>
            </a:extLst>
          </p:cNvPr>
          <p:cNvSpPr/>
          <p:nvPr/>
        </p:nvSpPr>
        <p:spPr>
          <a:xfrm>
            <a:off x="2005142" y="2494121"/>
            <a:ext cx="431546" cy="248952"/>
          </a:xfrm>
          <a:custGeom>
            <a:avLst/>
            <a:gdLst/>
            <a:ahLst/>
            <a:cxnLst/>
            <a:rect l="0" t="0" r="0" b="0"/>
            <a:pathLst>
              <a:path w="398993" h="274321">
                <a:moveTo>
                  <a:pt x="30510" y="230772"/>
                </a:moveTo>
                <a:cubicBezTo>
                  <a:pt x="94303" y="261119"/>
                  <a:pt x="177307" y="262833"/>
                  <a:pt x="237300" y="248260"/>
                </a:cubicBezTo>
                <a:cubicBezTo>
                  <a:pt x="321022" y="228715"/>
                  <a:pt x="390157" y="204367"/>
                  <a:pt x="391390" y="151562"/>
                </a:cubicBezTo>
                <a:cubicBezTo>
                  <a:pt x="392623" y="98755"/>
                  <a:pt x="319892" y="34976"/>
                  <a:pt x="199804" y="23489"/>
                </a:cubicBezTo>
                <a:cubicBezTo>
                  <a:pt x="66259" y="10802"/>
                  <a:pt x="7602" y="96698"/>
                  <a:pt x="7602" y="124130"/>
                </a:cubicBezTo>
                <a:cubicBezTo>
                  <a:pt x="7602" y="151562"/>
                  <a:pt x="40474" y="176937"/>
                  <a:pt x="80230" y="183795"/>
                </a:cubicBezTo>
                <a:cubicBezTo>
                  <a:pt x="28764" y="194596"/>
                  <a:pt x="0" y="156361"/>
                  <a:pt x="0" y="124130"/>
                </a:cubicBezTo>
                <a:cubicBezTo>
                  <a:pt x="0" y="91898"/>
                  <a:pt x="48590" y="0"/>
                  <a:pt x="200421" y="11659"/>
                </a:cubicBezTo>
                <a:cubicBezTo>
                  <a:pt x="294108" y="18860"/>
                  <a:pt x="398992" y="74238"/>
                  <a:pt x="398376" y="151562"/>
                </a:cubicBezTo>
                <a:cubicBezTo>
                  <a:pt x="397759" y="228886"/>
                  <a:pt x="295135" y="247917"/>
                  <a:pt x="233807" y="261119"/>
                </a:cubicBezTo>
                <a:cubicBezTo>
                  <a:pt x="172479" y="274320"/>
                  <a:pt x="56808" y="270891"/>
                  <a:pt x="30510" y="230772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825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66923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50900"/>
            <a:ext cx="8099425" cy="892175"/>
          </a:xfrm>
        </p:spPr>
        <p:txBody>
          <a:bodyPr>
            <a:noAutofit/>
          </a:bodyPr>
          <a:lstStyle/>
          <a:p>
            <a:r>
              <a:rPr lang="en-US" sz="2100" b="1" dirty="0"/>
              <a:t>Access to jobs is the no. 1 reason for tensions, with raising concerns for competition over access to services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3B82592-38DD-4253-8DE7-3E63F1B8EA6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971550" y="1938338"/>
          <a:ext cx="8172450" cy="37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15">
            <a:extLst>
              <a:ext uri="{FF2B5EF4-FFF2-40B4-BE49-F238E27FC236}">
                <a16:creationId xmlns:a16="http://schemas.microsoft.com/office/drawing/2014/main" id="{9442EE82-4EF2-41B0-B4EE-319FB4CE5069}"/>
              </a:ext>
            </a:extLst>
          </p:cNvPr>
          <p:cNvSpPr txBox="1"/>
          <p:nvPr/>
        </p:nvSpPr>
        <p:spPr>
          <a:xfrm>
            <a:off x="6094190" y="5287146"/>
            <a:ext cx="3014091" cy="6858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US" sz="1050" i="1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3" name="Freeform 34">
            <a:extLst>
              <a:ext uri="{FF2B5EF4-FFF2-40B4-BE49-F238E27FC236}">
                <a16:creationId xmlns:a16="http://schemas.microsoft.com/office/drawing/2014/main" id="{CBB681CE-C4A7-5C48-A0DC-248ED3B0FCDB}"/>
              </a:ext>
            </a:extLst>
          </p:cNvPr>
          <p:cNvSpPr/>
          <p:nvPr/>
        </p:nvSpPr>
        <p:spPr>
          <a:xfrm>
            <a:off x="7813346" y="5020541"/>
            <a:ext cx="431546" cy="248952"/>
          </a:xfrm>
          <a:custGeom>
            <a:avLst/>
            <a:gdLst/>
            <a:ahLst/>
            <a:cxnLst/>
            <a:rect l="0" t="0" r="0" b="0"/>
            <a:pathLst>
              <a:path w="398993" h="274321">
                <a:moveTo>
                  <a:pt x="30510" y="230772"/>
                </a:moveTo>
                <a:cubicBezTo>
                  <a:pt x="94303" y="261119"/>
                  <a:pt x="177307" y="262833"/>
                  <a:pt x="237300" y="248260"/>
                </a:cubicBezTo>
                <a:cubicBezTo>
                  <a:pt x="321022" y="228715"/>
                  <a:pt x="390157" y="204367"/>
                  <a:pt x="391390" y="151562"/>
                </a:cubicBezTo>
                <a:cubicBezTo>
                  <a:pt x="392623" y="98755"/>
                  <a:pt x="319892" y="34976"/>
                  <a:pt x="199804" y="23489"/>
                </a:cubicBezTo>
                <a:cubicBezTo>
                  <a:pt x="66259" y="10802"/>
                  <a:pt x="7602" y="96698"/>
                  <a:pt x="7602" y="124130"/>
                </a:cubicBezTo>
                <a:cubicBezTo>
                  <a:pt x="7602" y="151562"/>
                  <a:pt x="40474" y="176937"/>
                  <a:pt x="80230" y="183795"/>
                </a:cubicBezTo>
                <a:cubicBezTo>
                  <a:pt x="28764" y="194596"/>
                  <a:pt x="0" y="156361"/>
                  <a:pt x="0" y="124130"/>
                </a:cubicBezTo>
                <a:cubicBezTo>
                  <a:pt x="0" y="91898"/>
                  <a:pt x="48590" y="0"/>
                  <a:pt x="200421" y="11659"/>
                </a:cubicBezTo>
                <a:cubicBezTo>
                  <a:pt x="294108" y="18860"/>
                  <a:pt x="398992" y="74238"/>
                  <a:pt x="398376" y="151562"/>
                </a:cubicBezTo>
                <a:cubicBezTo>
                  <a:pt x="397759" y="228886"/>
                  <a:pt x="295135" y="247917"/>
                  <a:pt x="233807" y="261119"/>
                </a:cubicBezTo>
                <a:cubicBezTo>
                  <a:pt x="172479" y="274320"/>
                  <a:pt x="56808" y="270891"/>
                  <a:pt x="30510" y="230772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825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01977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6EF6-B97D-436E-BA77-1E172BFDB4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92613"/>
            <a:ext cx="8193088" cy="844550"/>
          </a:xfr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75" dirty="0">
                <a:solidFill>
                  <a:srgbClr val="FFFFFF"/>
                </a:solidFill>
              </a:rPr>
              <a:t>People’s main concerns remain socio-economic and basic needs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DDB7817-FF42-4A0B-B655-E06B8CE0E3F5}"/>
              </a:ext>
            </a:extLst>
          </p:cNvPr>
          <p:cNvGraphicFramePr>
            <a:graphicFrameLocks/>
          </p:cNvGraphicFramePr>
          <p:nvPr/>
        </p:nvGraphicFramePr>
        <p:xfrm>
          <a:off x="457200" y="1339851"/>
          <a:ext cx="8204199" cy="2692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4957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93B0C1-75A7-43C5-8727-59C34E8603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72175" y="1122363"/>
            <a:ext cx="3171825" cy="4613275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1800" dirty="0"/>
              <a:t>The overall perception is that the presence of Syrians has resulted in deteriorated safety</a:t>
            </a:r>
            <a:br>
              <a:rPr lang="en-US" sz="1800" dirty="0"/>
            </a:br>
            <a:br>
              <a:rPr lang="en-US" sz="1800" i="1" dirty="0"/>
            </a:br>
            <a:r>
              <a:rPr lang="en-US" sz="1800" i="1" dirty="0"/>
              <a:t>- 79% consider that when tensions are high, some restrictions on foreigners' movement or curfews can keep the area safe </a:t>
            </a:r>
            <a:br>
              <a:rPr lang="en-US" sz="1800" i="1" dirty="0"/>
            </a:br>
            <a:endParaRPr lang="en-US" sz="18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613B881-ED38-A143-878E-1D7CF24BD7FD}"/>
              </a:ext>
            </a:extLst>
          </p:cNvPr>
          <p:cNvSpPr txBox="1">
            <a:spLocks/>
          </p:cNvSpPr>
          <p:nvPr/>
        </p:nvSpPr>
        <p:spPr>
          <a:xfrm>
            <a:off x="1" y="713367"/>
            <a:ext cx="5461575" cy="103706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US" sz="2700" b="1" spc="-90" dirty="0">
                <a:solidFill>
                  <a:schemeClr val="accent1"/>
                </a:solidFill>
              </a:rPr>
              <a:t>Syrian refugees report an increasingly hostile environment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7FF32E-7699-4CBD-B393-E5BBC0BA14AF}"/>
              </a:ext>
            </a:extLst>
          </p:cNvPr>
          <p:cNvGraphicFramePr>
            <a:graphicFrameLocks/>
          </p:cNvGraphicFramePr>
          <p:nvPr/>
        </p:nvGraphicFramePr>
        <p:xfrm>
          <a:off x="0" y="1750431"/>
          <a:ext cx="5712212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C6742F9-9364-4762-B3EC-75A60B3259AD}"/>
              </a:ext>
            </a:extLst>
          </p:cNvPr>
          <p:cNvGraphicFramePr>
            <a:graphicFrameLocks/>
          </p:cNvGraphicFramePr>
          <p:nvPr/>
        </p:nvGraphicFramePr>
        <p:xfrm>
          <a:off x="0" y="3621881"/>
          <a:ext cx="5712212" cy="237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2396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D3AA-755C-4A2A-9A10-9004C6ECF2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17575"/>
            <a:ext cx="8078788" cy="1600200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/>
              <a:t>Discriminatory application of restrictive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63245-0B3B-42F4-A660-3A2AC3B5E3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3738" y="2517775"/>
            <a:ext cx="8450262" cy="3208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50" b="1" dirty="0"/>
              <a:t>Key finding from UNHCR Protection Monitoring - December 2020 (2,064 HHs consulted):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50" dirty="0"/>
              <a:t> 33% of restrictive measures apply more strictly to refugees (in December, up by 12% from November)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50" dirty="0"/>
              <a:t>9% apply only to refugees (up by 5% from November)</a:t>
            </a:r>
          </a:p>
          <a:p>
            <a:pPr lvl="0" fontAlgn="base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950" dirty="0"/>
              <a:t>Refugees in the </a:t>
            </a:r>
            <a:r>
              <a:rPr lang="en-US" sz="1950" dirty="0" err="1"/>
              <a:t>Bekaa</a:t>
            </a:r>
            <a:r>
              <a:rPr lang="en-US" sz="1950" dirty="0"/>
              <a:t> (37%) and South (36%) reported higher rates of stricter targeting by general measures (</a:t>
            </a:r>
            <a:r>
              <a:rPr lang="en-US" sz="1950" dirty="0" err="1"/>
              <a:t>e.g</a:t>
            </a:r>
            <a:r>
              <a:rPr lang="en-US" sz="1950" dirty="0"/>
              <a:t> movement restrictions) than host population</a:t>
            </a:r>
          </a:p>
          <a:p>
            <a:pPr lvl="0" fontAlgn="base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950" dirty="0"/>
              <a:t>Refugees in the South (24%) and BML (15%) particularly reported being subject to refugee-specific restrictions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64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E9C5-FB9F-4200-B101-20C56EA8C9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721225"/>
            <a:ext cx="8191500" cy="844550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075" dirty="0">
                <a:solidFill>
                  <a:srgbClr val="FFFFFF"/>
                </a:solidFill>
              </a:rPr>
              <a:t>The Majority of Return Perceptions Remain Varied in expectations, mostly centered between 1-3 years and 5 years or Above amongst Public.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0FC38A2-B6DF-4639-B3A9-8F40249FF8D8}"/>
              </a:ext>
            </a:extLst>
          </p:cNvPr>
          <p:cNvGraphicFramePr>
            <a:graphicFrameLocks/>
          </p:cNvGraphicFramePr>
          <p:nvPr/>
        </p:nvGraphicFramePr>
        <p:xfrm>
          <a:off x="0" y="857250"/>
          <a:ext cx="9144000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971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200"/>
              <a:t>Population in Need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BA1AD-D269-4539-BB01-1A7FF5E17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 t="26919" r="25000" b="24444"/>
          <a:stretch/>
        </p:blipFill>
        <p:spPr>
          <a:xfrm>
            <a:off x="639233" y="1790701"/>
            <a:ext cx="7552266" cy="3814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717A27-24EC-479C-B378-C09917DE4C77}"/>
              </a:ext>
            </a:extLst>
          </p:cNvPr>
          <p:cNvSpPr txBox="1"/>
          <p:nvPr/>
        </p:nvSpPr>
        <p:spPr>
          <a:xfrm>
            <a:off x="466165" y="5939581"/>
            <a:ext cx="830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* An additional 50,000 people in need will also be included in the LCRP. These are other UNRWA-eligible people that are not registered refugees, mainly persons married to non-refugees and persons without an identity document. </a:t>
            </a:r>
          </a:p>
        </p:txBody>
      </p:sp>
    </p:spTree>
    <p:extLst>
      <p:ext uri="{BB962C8B-B14F-4D97-AF65-F5344CB8AC3E}">
        <p14:creationId xmlns:p14="http://schemas.microsoft.com/office/powerpoint/2010/main" val="2906082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42CF4C-6BBC-4FC7-817A-521708E729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50913"/>
            <a:ext cx="5473700" cy="844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700" b="1" spc="-90" dirty="0">
                <a:solidFill>
                  <a:srgbClr val="50B4C8"/>
                </a:solidFill>
                <a:latin typeface="Calibri Light" panose="020F0302020204030204"/>
                <a:ea typeface="+mj-ea"/>
                <a:cs typeface="+mj-cs"/>
              </a:rPr>
              <a:t> A more volatile situation and increased propensity to violence</a:t>
            </a:r>
            <a:endParaRPr lang="en-US" sz="27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19F68-3676-4748-AD7C-789B3D906B2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980113" y="1108075"/>
            <a:ext cx="3163887" cy="4664075"/>
          </a:xfrm>
        </p:spPr>
        <p:txBody>
          <a:bodyPr>
            <a:normAutofit/>
          </a:bodyPr>
          <a:lstStyle/>
          <a:p>
            <a:endParaRPr lang="en-US" sz="1500" b="1" dirty="0"/>
          </a:p>
          <a:p>
            <a:endParaRPr lang="en-US" sz="15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1" dirty="0"/>
              <a:t>In December 2020, Social tensions manifested mainly in ‘community insecurity’ (59% of all incidents) - theft, armed clashes, and smuggling were predominant.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1" dirty="0"/>
              <a:t>‘Service-related’ tensions (such as lifting of subsidies, gas shortage, electricity cuts) comprised 13% of the incidents - mainly happening in the </a:t>
            </a:r>
            <a:r>
              <a:rPr lang="en-US" sz="1500" b="1" dirty="0" err="1"/>
              <a:t>Bekaa</a:t>
            </a:r>
            <a:r>
              <a:rPr lang="en-US" sz="1500" b="1" dirty="0"/>
              <a:t> and Northern Lebanon.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1" dirty="0"/>
              <a:t>Intra-communal relations are deteriorating – 21% of Lebanese describe relations as negative compared to 4% in 2018. 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0A36BF0-F3EE-4E20-940C-A2DC521D5501}"/>
              </a:ext>
            </a:extLst>
          </p:cNvPr>
          <p:cNvGraphicFramePr>
            <a:graphicFrameLocks/>
          </p:cNvGraphicFramePr>
          <p:nvPr/>
        </p:nvGraphicFramePr>
        <p:xfrm>
          <a:off x="0" y="1724998"/>
          <a:ext cx="5250656" cy="418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6653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6F18BC-9590-4756-8456-8BFB78EC1B72}"/>
              </a:ext>
            </a:extLst>
          </p:cNvPr>
          <p:cNvSpPr txBox="1">
            <a:spLocks/>
          </p:cNvSpPr>
          <p:nvPr/>
        </p:nvSpPr>
        <p:spPr>
          <a:xfrm>
            <a:off x="380341" y="85725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en-US" sz="2100" b="1" dirty="0">
              <a:latin typeface="Arial" panose="020B060402020202020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58459" y="1851422"/>
            <a:ext cx="7954510" cy="119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5">
            <a:extLst>
              <a:ext uri="{FF2B5EF4-FFF2-40B4-BE49-F238E27FC236}">
                <a16:creationId xmlns:a16="http://schemas.microsoft.com/office/drawing/2014/main" id="{3D34ECCB-DD5B-4E47-B3AF-A3E399D461BB}"/>
              </a:ext>
            </a:extLst>
          </p:cNvPr>
          <p:cNvSpPr txBox="1"/>
          <p:nvPr/>
        </p:nvSpPr>
        <p:spPr>
          <a:xfrm>
            <a:off x="6129909" y="5300243"/>
            <a:ext cx="3014091" cy="6858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US" sz="1050" i="1" dirty="0">
              <a:solidFill>
                <a:prstClr val="black"/>
              </a:solidFill>
              <a:latin typeface="Open San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55483E4-254E-4059-81C7-21C31742A033}"/>
              </a:ext>
            </a:extLst>
          </p:cNvPr>
          <p:cNvGraphicFramePr>
            <a:graphicFrameLocks/>
          </p:cNvGraphicFramePr>
          <p:nvPr/>
        </p:nvGraphicFramePr>
        <p:xfrm>
          <a:off x="572746" y="1965838"/>
          <a:ext cx="8356649" cy="3813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68F760-8971-429D-A24F-6232EB2293E0}"/>
              </a:ext>
            </a:extLst>
          </p:cNvPr>
          <p:cNvSpPr txBox="1"/>
          <p:nvPr/>
        </p:nvSpPr>
        <p:spPr>
          <a:xfrm>
            <a:off x="453224" y="927889"/>
            <a:ext cx="8420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700" b="1" spc="-90" dirty="0">
                <a:solidFill>
                  <a:srgbClr val="50B4C8"/>
                </a:solidFill>
                <a:latin typeface="Calibri Light" panose="020F0302020204030204"/>
                <a:ea typeface="+mj-ea"/>
                <a:cs typeface="+mj-cs"/>
              </a:rPr>
              <a:t>Municipalities and NGOs are still trusted for their services – but with increasing concerns regarding municipalities capacities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176162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93B0C1-75A7-43C5-8727-59C34E86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233" y="1231900"/>
            <a:ext cx="3171810" cy="4612598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br>
              <a:rPr lang="en-US" sz="2100" dirty="0"/>
            </a:br>
            <a:br>
              <a:rPr lang="en-US" sz="2100" dirty="0"/>
            </a:br>
            <a:r>
              <a:rPr lang="en-US" sz="2100" dirty="0"/>
              <a:t>* Physical confrontations in Beirut and the North during distribution of aid </a:t>
            </a:r>
            <a:br>
              <a:rPr lang="en-US" sz="2100" dirty="0"/>
            </a:br>
            <a:br>
              <a:rPr lang="en-US" sz="2100" dirty="0"/>
            </a:br>
            <a:r>
              <a:rPr lang="en-US" sz="2100" dirty="0"/>
              <a:t>* Intermittent Spikes in Social Media campaigns against assistance schemes. </a:t>
            </a:r>
            <a:br>
              <a:rPr lang="en-US" sz="2100" dirty="0"/>
            </a:br>
            <a:br>
              <a:rPr lang="en-US" sz="2100" dirty="0"/>
            </a:br>
            <a:r>
              <a:rPr lang="en-US" sz="2100" dirty="0"/>
              <a:t>* Requires CS and DNH mainstreaming and enhanced communications and community engagement </a:t>
            </a:r>
            <a:br>
              <a:rPr lang="en-US" sz="2100" dirty="0"/>
            </a:br>
            <a:br>
              <a:rPr lang="en-US" sz="2100" dirty="0"/>
            </a:br>
            <a:br>
              <a:rPr lang="en-US" sz="2100" dirty="0">
                <a:solidFill>
                  <a:schemeClr val="bg1"/>
                </a:solidFill>
              </a:rPr>
            </a:br>
            <a:endParaRPr lang="en-US" sz="21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4109F3E-7960-4000-97E4-C380152CC31E}"/>
              </a:ext>
            </a:extLst>
          </p:cNvPr>
          <p:cNvGraphicFramePr>
            <a:graphicFrameLocks/>
          </p:cNvGraphicFramePr>
          <p:nvPr/>
        </p:nvGraphicFramePr>
        <p:xfrm>
          <a:off x="1" y="1623130"/>
          <a:ext cx="5506427" cy="423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E5BEAFC-A2D8-9841-85BC-A6CEFB712170}"/>
              </a:ext>
            </a:extLst>
          </p:cNvPr>
          <p:cNvSpPr/>
          <p:nvPr/>
        </p:nvSpPr>
        <p:spPr>
          <a:xfrm>
            <a:off x="3350419" y="2017216"/>
            <a:ext cx="2156009" cy="344807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lgDash"/>
          </a:ln>
          <a:effectLst/>
        </p:spPr>
        <p:txBody>
          <a:bodyPr rtlCol="0" anchor="t"/>
          <a:lstStyle/>
          <a:p>
            <a:pPr defTabSz="685800">
              <a:defRPr/>
            </a:pPr>
            <a:r>
              <a:rPr lang="en-US" sz="900" kern="0" dirty="0">
                <a:solidFill>
                  <a:srgbClr val="C00000"/>
                </a:solidFill>
                <a:latin typeface="Open Sans"/>
              </a:rPr>
              <a:t>Trend over the last year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823A9B-A109-42B5-9CB4-E0A386F605EC}"/>
              </a:ext>
            </a:extLst>
          </p:cNvPr>
          <p:cNvSpPr txBox="1"/>
          <p:nvPr/>
        </p:nvSpPr>
        <p:spPr>
          <a:xfrm>
            <a:off x="252702" y="998626"/>
            <a:ext cx="553485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50" b="1" spc="-90" dirty="0">
                <a:solidFill>
                  <a:srgbClr val="50B4C8"/>
                </a:solidFill>
                <a:latin typeface="Calibri Light" panose="020F0302020204030204"/>
                <a:ea typeface="Cambria" panose="02040503050406030204" pitchFamily="18" charset="0"/>
                <a:cs typeface="+mj-cs"/>
              </a:rPr>
              <a:t>People feel that aid is biased – this requires </a:t>
            </a:r>
            <a:r>
              <a:rPr lang="en-US" sz="2250" b="1" spc="-90" dirty="0">
                <a:solidFill>
                  <a:srgbClr val="50B4C8"/>
                </a:solidFill>
                <a:latin typeface="Calibri Light" panose="020F0302020204030204"/>
                <a:ea typeface="Cambria" panose="02040503050406030204" pitchFamily="18" charset="0"/>
                <a:cs typeface="+mj-cs"/>
              </a:rPr>
              <a:t>mainstreaming and enhanced communications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085856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0600" y="5029200"/>
            <a:ext cx="6028267" cy="1219200"/>
          </a:xfrm>
        </p:spPr>
        <p:txBody>
          <a:bodyPr>
            <a:normAutofit/>
          </a:bodyPr>
          <a:lstStyle/>
          <a:p>
            <a:pPr rtl="1"/>
            <a:r>
              <a:rPr lang="en-US" sz="2000" cap="none"/>
              <a:t>AOB</a:t>
            </a:r>
            <a:endParaRPr lang="en-US" sz="2800" cap="none"/>
          </a:p>
        </p:txBody>
      </p:sp>
      <p:sp>
        <p:nvSpPr>
          <p:cNvPr id="2" name="TextBox 1"/>
          <p:cNvSpPr txBox="1"/>
          <p:nvPr/>
        </p:nvSpPr>
        <p:spPr>
          <a:xfrm>
            <a:off x="457200" y="152400"/>
            <a:ext cx="5791200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24100"/>
            <a:ext cx="2819400" cy="6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8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200"/>
              <a:t>Population Targeted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0BE3D2-835B-4D2B-9667-817C5253B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82" t="50000" r="57997" b="40932"/>
          <a:stretch/>
        </p:blipFill>
        <p:spPr>
          <a:xfrm>
            <a:off x="818883" y="1965595"/>
            <a:ext cx="5797580" cy="10590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6B1097-5E83-46B6-AC43-F26DBE22FEBD}"/>
              </a:ext>
            </a:extLst>
          </p:cNvPr>
          <p:cNvSpPr/>
          <p:nvPr/>
        </p:nvSpPr>
        <p:spPr>
          <a:xfrm>
            <a:off x="6990557" y="4522573"/>
            <a:ext cx="1535605" cy="473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9CD8F-2896-43B6-AE97-A9E26CA88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13" t="58806" r="31343" b="22428"/>
          <a:stretch/>
        </p:blipFill>
        <p:spPr>
          <a:xfrm>
            <a:off x="987693" y="3024691"/>
            <a:ext cx="5906381" cy="21919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0256AA-4C81-4858-851A-C379CE623D5B}"/>
              </a:ext>
            </a:extLst>
          </p:cNvPr>
          <p:cNvSpPr/>
          <p:nvPr/>
        </p:nvSpPr>
        <p:spPr>
          <a:xfrm>
            <a:off x="5298851" y="3534002"/>
            <a:ext cx="2586800" cy="130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3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6800" y="609600"/>
            <a:ext cx="6368520" cy="1066800"/>
          </a:xfrm>
        </p:spPr>
        <p:txBody>
          <a:bodyPr>
            <a:normAutofit/>
          </a:bodyPr>
          <a:lstStyle/>
          <a:p>
            <a:r>
              <a:rPr lang="en-US" sz="3900"/>
              <a:t>Basic Assistance</a:t>
            </a:r>
          </a:p>
          <a:p>
            <a:r>
              <a:rPr lang="en-US"/>
              <a:t>Outcomes, Target and Budget</a:t>
            </a:r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800" y="2057400"/>
          <a:ext cx="6324600" cy="351833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 Target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15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u="none" kern="1200"/>
                        <a:t>Outcome 1  </a:t>
                      </a:r>
                      <a:r>
                        <a:rPr lang="en-US" sz="1800" u="none" kern="1200"/>
                        <a:t>– </a:t>
                      </a:r>
                      <a:r>
                        <a:rPr lang="en-US" u="none"/>
                        <a:t>Strengthen the ability of vulnerable HHs, including female-headed, to meet their basic survival needs </a:t>
                      </a:r>
                      <a:endParaRPr lang="en-US" b="1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1,608,798 people</a:t>
                      </a:r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/>
                        <a:t>Outcome 2 </a:t>
                      </a:r>
                      <a:r>
                        <a:rPr lang="en-US" sz="1800" u="none" kern="1200"/>
                        <a:t>– </a:t>
                      </a:r>
                      <a:r>
                        <a:rPr lang="en-US" u="none"/>
                        <a:t>Strengthen the ability of populations affected by seasonal hazards and emergencies to secure additional basic survival needs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2623"/>
                  </a:ext>
                </a:extLst>
              </a:tr>
              <a:tr h="8818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u="none" kern="1200"/>
                        <a:t>Outcome 3 </a:t>
                      </a:r>
                      <a:r>
                        <a:rPr lang="en-US" sz="1800" u="none" kern="1200"/>
                        <a:t>– </a:t>
                      </a:r>
                      <a:r>
                        <a:rPr lang="en-US" u="none"/>
                        <a:t> Support the National Poverty Targeting </a:t>
                      </a:r>
                      <a:r>
                        <a:rPr lang="en-US" u="none" err="1"/>
                        <a:t>Programme</a:t>
                      </a:r>
                      <a:r>
                        <a:rPr lang="en-US" u="none"/>
                        <a:t> (NPTP) 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43445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467600" y="3710572"/>
            <a:ext cx="1676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Partner Appeal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$414M</a:t>
            </a:r>
          </a:p>
        </p:txBody>
      </p:sp>
    </p:spTree>
    <p:extLst>
      <p:ext uri="{BB962C8B-B14F-4D97-AF65-F5344CB8AC3E}">
        <p14:creationId xmlns:p14="http://schemas.microsoft.com/office/powerpoint/2010/main" val="278787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6800" y="609600"/>
            <a:ext cx="6368520" cy="1066800"/>
          </a:xfrm>
        </p:spPr>
        <p:txBody>
          <a:bodyPr>
            <a:normAutofit/>
          </a:bodyPr>
          <a:lstStyle/>
          <a:p>
            <a:r>
              <a:rPr lang="en-US" sz="3900"/>
              <a:t>Education</a:t>
            </a:r>
          </a:p>
          <a:p>
            <a:r>
              <a:rPr lang="en-US"/>
              <a:t>Outcomes, Target and Budget</a:t>
            </a:r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800" y="2057400"/>
          <a:ext cx="6324600" cy="4206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4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 Target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/>
                        <a:t>Outcome 1  </a:t>
                      </a:r>
                      <a:r>
                        <a:rPr lang="en-US" sz="1800" u="none" kern="1200"/>
                        <a:t>– </a:t>
                      </a:r>
                      <a:r>
                        <a:rPr lang="en-US"/>
                        <a:t>Enhance access to- and demand from children, youth and their caregivers for equitable formal or regulated non-formal education</a:t>
                      </a:r>
                      <a:endParaRPr lang="en-US" b="1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effectLst/>
                        </a:rPr>
                        <a:t>202,000 Syrian, 315,000 Lebanese, 4,812 PRS and 6,401 PRL children and youth.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/>
                        <a:t>Outcome 2 </a:t>
                      </a:r>
                      <a:r>
                        <a:rPr lang="en-US" sz="1800" u="none" kern="1200"/>
                        <a:t>–  Enhance quality of education services and learning environment to ensure grade-appropriate learning outcomes for children and youth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2623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US" sz="1800" b="1" u="none" kern="1200"/>
                        <a:t>Outcome 3 </a:t>
                      </a:r>
                      <a:r>
                        <a:rPr lang="en-US" sz="1800" u="none" kern="1200"/>
                        <a:t>–</a:t>
                      </a:r>
                      <a:r>
                        <a:rPr lang="en-US" u="none"/>
                        <a:t> Enhance governance and managerial capacities of RACE 2 implementing institutions to plan, budget, deliver, monitor and evaluate education services</a:t>
                      </a:r>
                      <a:endParaRPr lang="en-GB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467600" y="3837354"/>
            <a:ext cx="1676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>
                <a:ea typeface="+mn-lt"/>
                <a:cs typeface="+mn-lt"/>
              </a:rPr>
              <a:t>Partner Appeal </a:t>
            </a:r>
          </a:p>
          <a:p>
            <a:pPr algn="ctr"/>
            <a:r>
              <a:rPr lang="en-US" b="1">
                <a:solidFill>
                  <a:srgbClr val="953735"/>
                </a:solidFill>
                <a:ea typeface="+mn-lt"/>
                <a:cs typeface="+mn-lt"/>
              </a:rPr>
              <a:t>$430M</a:t>
            </a:r>
            <a:endParaRPr lang="en-US" b="1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3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6800" y="609600"/>
            <a:ext cx="6368520" cy="1066800"/>
          </a:xfrm>
        </p:spPr>
        <p:txBody>
          <a:bodyPr>
            <a:normAutofit/>
          </a:bodyPr>
          <a:lstStyle/>
          <a:p>
            <a:r>
              <a:rPr lang="en-US" sz="3900"/>
              <a:t>Energy</a:t>
            </a:r>
          </a:p>
          <a:p>
            <a:r>
              <a:rPr lang="en-US"/>
              <a:t>Outcomes, Target and Budget</a:t>
            </a:r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3360" y="2000250"/>
          <a:ext cx="6773260" cy="4359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 Target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u="none" kern="1200"/>
                        <a:t>Outcome 1  </a:t>
                      </a:r>
                      <a:r>
                        <a:rPr lang="en-US" sz="1800" u="none" kern="1200"/>
                        <a:t>– </a:t>
                      </a:r>
                      <a:r>
                        <a:rPr lang="en-US"/>
                        <a:t>Increase</a:t>
                      </a:r>
                      <a:r>
                        <a:rPr lang="en-US" baseline="0"/>
                        <a:t> in </a:t>
                      </a:r>
                      <a:r>
                        <a:rPr lang="en-US"/>
                        <a:t>energy production through implementation of renewable energy sources</a:t>
                      </a:r>
                      <a:endParaRPr lang="en-US" b="1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678,487 people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/>
                        <a:t>29 government hospitals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aseline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aseline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/>
                        <a:t>218 PHC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aseline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128</a:t>
                      </a:r>
                      <a:r>
                        <a:rPr lang="en-US" baseline="0"/>
                        <a:t> SHC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aseline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233 SDCs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343 public schools</a:t>
                      </a:r>
                      <a:r>
                        <a:rPr lang="en-US" baseline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aseline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4 Water Establishments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 251 municipalities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err="1"/>
                        <a:t>MoEW</a:t>
                      </a:r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/>
                        <a:t>Outcome 2 </a:t>
                      </a:r>
                      <a:r>
                        <a:rPr lang="en-US" sz="1800" u="none" kern="1200"/>
                        <a:t>– R</a:t>
                      </a:r>
                      <a:r>
                        <a:rPr lang="en-US" u="none"/>
                        <a:t>educe</a:t>
                      </a:r>
                      <a:r>
                        <a:rPr lang="en-US" u="none" baseline="0"/>
                        <a:t> </a:t>
                      </a:r>
                      <a:r>
                        <a:rPr lang="en-US" u="none"/>
                        <a:t>energy demand due to implementation of energy efficient initiatives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2623"/>
                  </a:ext>
                </a:extLst>
              </a:tr>
              <a:tr h="79155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u="none" kern="1200"/>
                        <a:t>Outcome 3 </a:t>
                      </a:r>
                      <a:r>
                        <a:rPr lang="en-US" sz="1800" u="none" kern="1200"/>
                        <a:t>–</a:t>
                      </a:r>
                      <a:r>
                        <a:rPr lang="en-US" u="none"/>
                        <a:t> </a:t>
                      </a:r>
                      <a:r>
                        <a:rPr lang="en-US" sz="1800" u="none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 access to electricity through rehabilitation and reinforcement works on the transmission and distribution networks</a:t>
                      </a:r>
                      <a:endParaRPr lang="en-US" sz="1800" u="non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434458"/>
                  </a:ext>
                </a:extLst>
              </a:tr>
              <a:tr h="80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/>
                        <a:t>Outcome 4 </a:t>
                      </a:r>
                      <a:r>
                        <a:rPr lang="en-US" sz="1800" u="none" kern="1200"/>
                        <a:t>–</a:t>
                      </a:r>
                      <a:r>
                        <a:rPr lang="en-US" u="none"/>
                        <a:t> Enhance capacity of </a:t>
                      </a:r>
                      <a:r>
                        <a:rPr lang="en-US" u="none" err="1"/>
                        <a:t>MoEW</a:t>
                      </a:r>
                      <a:r>
                        <a:rPr lang="en-US" u="none"/>
                        <a:t> to plan, budget and oversee energy sector initiatives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758594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332450" y="3856864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/>
              <a:t>Partner Appeal </a:t>
            </a:r>
          </a:p>
          <a:p>
            <a:pPr algn="ctr"/>
            <a:r>
              <a:rPr lang="en-US" b="1">
                <a:solidFill>
                  <a:srgbClr val="781134"/>
                </a:solidFill>
              </a:rPr>
              <a:t>$22M</a:t>
            </a:r>
          </a:p>
        </p:txBody>
      </p:sp>
    </p:spTree>
    <p:extLst>
      <p:ext uri="{BB962C8B-B14F-4D97-AF65-F5344CB8AC3E}">
        <p14:creationId xmlns:p14="http://schemas.microsoft.com/office/powerpoint/2010/main" val="382997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6800" y="609600"/>
            <a:ext cx="6368520" cy="1066800"/>
          </a:xfrm>
        </p:spPr>
        <p:txBody>
          <a:bodyPr>
            <a:normAutofit/>
          </a:bodyPr>
          <a:lstStyle/>
          <a:p>
            <a:r>
              <a:rPr lang="en-US" sz="3900"/>
              <a:t>Food Security</a:t>
            </a:r>
          </a:p>
          <a:p>
            <a:r>
              <a:rPr lang="en-US"/>
              <a:t>Outcomes, Target and Budget</a:t>
            </a:r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83939" y="2011680"/>
          <a:ext cx="6851381" cy="46280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5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 Target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64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u="none" kern="1200"/>
                        <a:t>Outcome 1  </a:t>
                      </a:r>
                      <a:r>
                        <a:rPr lang="en-US" sz="1800" u="none" kern="1200"/>
                        <a:t>– </a:t>
                      </a:r>
                      <a:r>
                        <a:rPr lang="en-US" u="none"/>
                        <a:t>Improve </a:t>
                      </a:r>
                      <a:r>
                        <a:rPr lang="en-US" b="1" u="none"/>
                        <a:t>food availability </a:t>
                      </a:r>
                      <a:r>
                        <a:rPr lang="en-US" u="none"/>
                        <a:t>through in-kind food assistance and sustainable food value chain</a:t>
                      </a:r>
                      <a:endParaRPr lang="en-US" b="1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1,799,475 people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5 institutions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/>
                        <a:t>Outcome 2 </a:t>
                      </a:r>
                      <a:r>
                        <a:rPr lang="en-US" sz="1800" u="none" kern="1200"/>
                        <a:t>– Improve </a:t>
                      </a:r>
                      <a:r>
                        <a:rPr lang="en-US" sz="1800" b="1" u="none" kern="1200"/>
                        <a:t>food access </a:t>
                      </a:r>
                      <a:r>
                        <a:rPr lang="en-US" sz="1800" u="none" kern="1200"/>
                        <a:t>through cash-based food assistance and agricultural livelihoods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2623"/>
                  </a:ext>
                </a:extLst>
              </a:tr>
              <a:tr h="1165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/>
                        <a:t>Outcome 3 </a:t>
                      </a:r>
                      <a:r>
                        <a:rPr lang="en-US" sz="1800" u="none" kern="1200"/>
                        <a:t>–</a:t>
                      </a:r>
                      <a:r>
                        <a:rPr lang="en-US" u="none"/>
                        <a:t> Improve </a:t>
                      </a:r>
                      <a:r>
                        <a:rPr lang="en-US" b="1" u="none"/>
                        <a:t>food utilization</a:t>
                      </a:r>
                      <a:r>
                        <a:rPr lang="en-US" u="none"/>
                        <a:t>: food safety and nutrition practices are improved through the promotion of consumption of diversified and quality food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434458"/>
                  </a:ext>
                </a:extLst>
              </a:tr>
              <a:tr h="14346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u="none" kern="1200"/>
                        <a:t>Outcome 4 </a:t>
                      </a:r>
                      <a:r>
                        <a:rPr lang="en-US" sz="1800" u="none" kern="1200"/>
                        <a:t>–</a:t>
                      </a:r>
                      <a:r>
                        <a:rPr lang="en-US" u="none"/>
                        <a:t> Promote and stabilize food security through support/capacity building and strengthening of national public institutions and their decentralized services 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758594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435320" y="3864774"/>
            <a:ext cx="16764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Partner Appeal </a:t>
            </a:r>
            <a:r>
              <a:rPr lang="en-US" b="1">
                <a:solidFill>
                  <a:srgbClr val="781134"/>
                </a:solidFill>
              </a:rPr>
              <a:t>$826M</a:t>
            </a:r>
            <a:endParaRPr lang="en-GB" b="1">
              <a:solidFill>
                <a:srgbClr val="7811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5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6800" y="609600"/>
            <a:ext cx="6368520" cy="1066800"/>
          </a:xfrm>
        </p:spPr>
        <p:txBody>
          <a:bodyPr>
            <a:normAutofit/>
          </a:bodyPr>
          <a:lstStyle/>
          <a:p>
            <a:r>
              <a:rPr lang="en-US" sz="3900"/>
              <a:t>Health</a:t>
            </a:r>
          </a:p>
          <a:p>
            <a:r>
              <a:rPr lang="en-US"/>
              <a:t>Outcomes, Target and Budget</a:t>
            </a:r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800" y="2057400"/>
          <a:ext cx="6324600" cy="41260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 Target</a:t>
                      </a:r>
                    </a:p>
                  </a:txBody>
                  <a:tcPr anchor="ctr"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u="none" kern="1200"/>
                        <a:t>Outcome 1  </a:t>
                      </a:r>
                      <a:r>
                        <a:rPr lang="en-US" sz="1800" u="none" kern="1200"/>
                        <a:t>– </a:t>
                      </a:r>
                      <a:r>
                        <a:rPr lang="en-US" u="none"/>
                        <a:t>Improve access to comprehensive primary healthcare</a:t>
                      </a:r>
                      <a:endParaRPr lang="en-US" b="1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2,475,381 people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40 hospitals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endParaRPr lang="en-US" sz="18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1,300 public schools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endParaRPr lang="en-US" sz="18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250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MoPH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-PHCs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/>
                    </a:p>
                  </a:txBody>
                  <a:tcPr anchor="ctr"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/>
                        <a:t>Outcome 2 </a:t>
                      </a:r>
                      <a:r>
                        <a:rPr lang="en-US" sz="1800" u="none" kern="1200"/>
                        <a:t>– Improve access to hospital (including ER care) and advanced referral care (advanced diagnostic laboratory and radiology care)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2623"/>
                  </a:ext>
                </a:extLst>
              </a:tr>
              <a:tr h="791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/>
                        <a:t>Outcome 3 </a:t>
                      </a:r>
                      <a:r>
                        <a:rPr lang="en-US" sz="1800" u="none" kern="1200"/>
                        <a:t>–</a:t>
                      </a:r>
                      <a:r>
                        <a:rPr lang="en-US" u="none"/>
                        <a:t> Improve outbreak control and infectious diseases control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434458"/>
                  </a:ext>
                </a:extLst>
              </a:tr>
              <a:tr h="80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/>
                        <a:t>Outcome 4 </a:t>
                      </a:r>
                      <a:r>
                        <a:rPr lang="en-US" sz="1800" u="none" kern="1200"/>
                        <a:t>–</a:t>
                      </a:r>
                      <a:r>
                        <a:rPr lang="en-US" u="none"/>
                        <a:t> Improve adolescent and youth Health</a:t>
                      </a:r>
                      <a:endParaRPr lang="en-US" b="0" u="none"/>
                    </a:p>
                  </a:txBody>
                  <a:tcPr>
                    <a:lnL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758594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419554" y="3962400"/>
            <a:ext cx="167640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/>
              <a:t>Partner Appeal</a:t>
            </a:r>
          </a:p>
          <a:p>
            <a:pPr algn="ctr"/>
            <a:r>
              <a:rPr lang="en-US" sz="1800" b="1" kern="1200" noProof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$239M</a:t>
            </a:r>
            <a:endParaRPr lang="en-US" sz="1800" b="1" kern="120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b="1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7205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C4C8F38390449A1A816B4B0D0D29A" ma:contentTypeVersion="4" ma:contentTypeDescription="Create a new document." ma:contentTypeScope="" ma:versionID="9f41043bfe2d9ef36b399d3cbb278716">
  <xsd:schema xmlns:xsd="http://www.w3.org/2001/XMLSchema" xmlns:xs="http://www.w3.org/2001/XMLSchema" xmlns:p="http://schemas.microsoft.com/office/2006/metadata/properties" xmlns:ns2="d12e2897-4d8b-4e23-a4ef-b1b5c62323c5" targetNamespace="http://schemas.microsoft.com/office/2006/metadata/properties" ma:root="true" ma:fieldsID="a3ad4e7bc430d51cfd83c780b68cdb3f" ns2:_="">
    <xsd:import namespace="d12e2897-4d8b-4e23-a4ef-b1b5c62323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e2897-4d8b-4e23-a4ef-b1b5c62323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4492861-499A-4046-96BC-A2DA1D6E881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E4B7A1E-63E0-43D9-A4BD-2A32A9AF563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759A5C5-8D8B-4863-89B7-4DAAB91D74B3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6BC47EB-1080-40DD-AFBF-E531ADA6FC9D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FAE7E8E-1519-4885-8A16-4CE96B753BC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A8396E9-E25E-4E4A-B34C-1770200B2225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4C80FFA7-A436-478E-AA79-F721E17D383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63E538AF-0910-43BF-8814-008B3DFFFCE2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CB99B8C3-10F3-4298-BF05-748CF37DBA4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72BCBCC0-0817-4D09-8692-8BB2AC8CA169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472C844E-687E-4AD4-B2B8-38A7E35DCB0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64E91C8-9717-478F-B6BB-0DA5D6BDA94C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58D74D6-CD4B-4599-B817-C54D2732EBC3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0335D326-30B0-4F80-BDDF-7619F8DA19AE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F0F30074-536A-41B9-A639-7973D8B54D3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444E87A2-8303-456B-9BAD-99140C2CEB44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ADC45B7-564A-44D7-9A64-B0363797C654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B4CA64FB-5032-4A0C-A3CA-51099EC294C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D8414C4D-E937-498B-A6E6-232CC3915DA9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417AE551-5E23-4952-BA1F-EAE31D4BFBCB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1E7F9373-A8A9-4CA6-91F4-DA1CAB87355F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BFF117BE-C544-409F-A0F9-FAEF9011FED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C54DDDB-BF2E-4CF5-9DEF-442E963A54F8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1C166C13-9922-4EB1-B38A-CC395C7E81F8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1D24BCDD-FE6C-4AF4-B72A-7DB0A617C5C4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895623D8-4F16-4015-A095-BEA8681DD954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940D170F-DA35-405D-9E4F-B6D63931D2EC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CACC28AB-84F6-45A9-91CE-3C8003BA6055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EB75FE62-B6F2-4DC3-A709-520C31C99E3B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50D00DA0-A754-42DE-B565-5A8EDD5BA04B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133C20D0-8117-4CA5-BE66-34091B824C92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6104F155-48DF-4115-9241-FBFC9B9BB01D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4ED07E9B-7888-44E0-A966-4708961EF56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3810574-3FE6-4E96-9BAF-6F82FDE18EAC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40FD901D-1F92-448A-B8E3-78730061A3DE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8EA175A-B295-4BA8-9720-C16D6E20E2B5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BD79F109-E034-45BF-B6DB-3FE0AB8BAC35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BF00B776-0B86-4A20-84FC-099013E190EB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194864F9-F8BA-4AF8-9481-728B765A4DF2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916DF95-287F-4916-99C8-25078F35BDE0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F3FA8BC4-C808-4E3B-8A79-874EB3CC80EE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26D4C701-A2A5-47E7-BF55-5713050BA096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F5AACD4B-9461-4562-89AD-C132476B7C18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0BE105B8-6528-4129-A560-BCB710BDF3D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64A66F0-1A9F-4743-B995-52BB08DD8E54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CDD71618-028A-44CD-A17D-CAFD4C865E6B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5A1C716B-5953-41CE-8B16-A03C8F93D516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A3982096-1E8B-41B8-ABF3-79682E2E2B34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87C181C9-C0DA-4462-8CCA-9CD0086E6764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974F5E10-3FFA-4DBB-AE6F-18DA20B6108F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723FECC9-D359-4D6A-9B8B-09CB7C26C88C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6BDDAF9C-BD71-4963-AD2E-B240D514FC43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00D07A8B-C406-469F-9DCA-1EAB01968B0F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07DFA524-2F75-4FDA-8B0D-68CE93CC0FCC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80AAB0CE-17F5-4234-BE91-4DF849E7DF8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FE1A769-DDF9-42B6-99EA-E344DDBD3777}">
  <ds:schemaRefs>
    <ds:schemaRef ds:uri="d12e2897-4d8b-4e23-a4ef-b1b5c62323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4BF73DBB-F287-4AA1-B6F3-8983314B0ED6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0F82AF27-E085-4B7C-925E-D608B40E3AA4}">
  <ds:schemaRefs>
    <ds:schemaRef ds:uri="http://schemas.microsoft.com/sharepoint/v3/contenttype/forms"/>
  </ds:schemaRefs>
</ds:datastoreItem>
</file>

<file path=customXml/itemProps62.xml><?xml version="1.0" encoding="utf-8"?>
<ds:datastoreItem xmlns:ds="http://schemas.openxmlformats.org/officeDocument/2006/customXml" ds:itemID="{A9E50C6B-1272-4226-915F-2383A56317BF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21124186-DDC8-49AD-BB8B-48D9F84B9324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30EB2C21-BCD3-4BC1-9FCB-5870A3D67C54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6084C1F4-C365-4E6A-8D3F-7EE8DD4417EB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5A07E985-0F57-4769-ACE5-CD0C374ACFE7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810B09C4-8DF1-4F22-82DA-AA51AD981165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9E905BBD-51F2-44F2-9945-169ECD263F83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5D4564DA-8FEC-40FD-AF93-5A1F8A60F42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495C1CA5-37A2-4E3B-AC77-FD06922D4F4B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E61F1912-4D1C-4498-9037-2807865AE583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DB813C6-89EF-4FB4-B3ED-6A2D90DEC73F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B41D4261-4BA9-4AF5-943B-CC65EABB8DC9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8C71AF99-CEC8-4148-B78B-4C07F4227DC7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F0CEBCF8-71D4-4DDF-A5B2-884C83B41A3A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4CF421EB-2F26-499C-8E16-11CE78ED12F6}">
  <ds:schemaRefs>
    <ds:schemaRef ds:uri="d12e2897-4d8b-4e23-a4ef-b1b5c62323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76.xml><?xml version="1.0" encoding="utf-8"?>
<ds:datastoreItem xmlns:ds="http://schemas.openxmlformats.org/officeDocument/2006/customXml" ds:itemID="{17A5D75F-CE4A-484F-B878-4B239CC7A3C8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76F4BAEF-CC72-4AC4-82D6-8A59D6B65DD7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013143FD-2172-4837-943C-C445335DD96F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7463A119-711F-43A6-BF31-FEB3CA7BC8E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0C267EA-50C0-44B5-B72D-BC8BD6175D39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6D12A5DC-937B-4F1A-B3A4-01CE119AE172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2541691C-400A-49A7-A827-57EEB8B85CA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CC5F868-792E-447F-9536-A1BA5E04AE8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2387</Words>
  <Application>Microsoft Office PowerPoint</Application>
  <PresentationFormat>On-screen Show (4:3)</PresentationFormat>
  <Paragraphs>349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Arial,Sans-Serif</vt:lpstr>
      <vt:lpstr>Calibri</vt:lpstr>
      <vt:lpstr>Calibri Light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Tensions Monitoring Update     February 2021        </vt:lpstr>
      <vt:lpstr>Tensions Monitoring System</vt:lpstr>
      <vt:lpstr>Key Findings </vt:lpstr>
      <vt:lpstr>People are in general neutral about Inter-communal relations - suggesting that tensions are driven by other factors than community relations</vt:lpstr>
      <vt:lpstr>Relations are particularly negative in Akkar, Baalbek-Hermel and Beqaa</vt:lpstr>
      <vt:lpstr>Access to jobs is the no. 1 reason for tensions, with raising concerns for competition over access to services </vt:lpstr>
      <vt:lpstr>People’s main concerns remain socio-economic and basic needs </vt:lpstr>
      <vt:lpstr>The overall perception is that the presence of Syrians has resulted in deteriorated safety  - 79% consider that when tensions are high, some restrictions on foreigners' movement or curfews can keep the area safe  </vt:lpstr>
      <vt:lpstr>Discriminatory application of restrictive measures</vt:lpstr>
      <vt:lpstr>The Majority of Return Perceptions Remain Varied in expectations, mostly centered between 1-3 years and 5 years or Above amongst Public. </vt:lpstr>
      <vt:lpstr>PowerPoint Presentation</vt:lpstr>
      <vt:lpstr>PowerPoint Presentation</vt:lpstr>
      <vt:lpstr>  * Physical confrontations in Beirut and the North during distribution of aid   * Intermittent Spikes in Social Media campaigns against assistance schemes.   * Requires CS and DNH mainstreaming and enhanced communications and community engagement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Hiba RAMADAN</cp:lastModifiedBy>
  <cp:revision>6</cp:revision>
  <dcterms:created xsi:type="dcterms:W3CDTF">2020-04-03T06:37:34Z</dcterms:created>
  <dcterms:modified xsi:type="dcterms:W3CDTF">2021-02-22T13:55:02Z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0x010100408C4C8F38390449A1A816B4B0D0D29A</vt:lpwstr>
  </property>
</Properties>
</file>