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48" r:id="rId6"/>
    <p:sldMasterId id="2147483686" r:id="rId7"/>
  </p:sldMasterIdLst>
  <p:notesMasterIdLst>
    <p:notesMasterId r:id="rId64"/>
  </p:notesMasterIdLst>
  <p:sldIdLst>
    <p:sldId id="847" r:id="rId8"/>
    <p:sldId id="4539" r:id="rId9"/>
    <p:sldId id="4540" r:id="rId10"/>
    <p:sldId id="4618" r:id="rId11"/>
    <p:sldId id="4640" r:id="rId12"/>
    <p:sldId id="4641" r:id="rId13"/>
    <p:sldId id="4626" r:id="rId14"/>
    <p:sldId id="4628" r:id="rId15"/>
    <p:sldId id="4622" r:id="rId16"/>
    <p:sldId id="4625" r:id="rId17"/>
    <p:sldId id="4624" r:id="rId18"/>
    <p:sldId id="4629" r:id="rId19"/>
    <p:sldId id="4644" r:id="rId20"/>
    <p:sldId id="256" r:id="rId21"/>
    <p:sldId id="264" r:id="rId22"/>
    <p:sldId id="268" r:id="rId23"/>
    <p:sldId id="272" r:id="rId24"/>
    <p:sldId id="271" r:id="rId25"/>
    <p:sldId id="269" r:id="rId26"/>
    <p:sldId id="276" r:id="rId27"/>
    <p:sldId id="278" r:id="rId28"/>
    <p:sldId id="279" r:id="rId29"/>
    <p:sldId id="281" r:id="rId30"/>
    <p:sldId id="277" r:id="rId31"/>
    <p:sldId id="280" r:id="rId32"/>
    <p:sldId id="265" r:id="rId33"/>
    <p:sldId id="4643" r:id="rId34"/>
    <p:sldId id="4666" r:id="rId35"/>
    <p:sldId id="4665" r:id="rId36"/>
    <p:sldId id="4664" r:id="rId37"/>
    <p:sldId id="4663" r:id="rId38"/>
    <p:sldId id="4662" r:id="rId39"/>
    <p:sldId id="4661" r:id="rId40"/>
    <p:sldId id="4660" r:id="rId41"/>
    <p:sldId id="4659" r:id="rId42"/>
    <p:sldId id="4673" r:id="rId43"/>
    <p:sldId id="4658" r:id="rId44"/>
    <p:sldId id="4657" r:id="rId45"/>
    <p:sldId id="4656" r:id="rId46"/>
    <p:sldId id="4655" r:id="rId47"/>
    <p:sldId id="4654" r:id="rId48"/>
    <p:sldId id="4653" r:id="rId49"/>
    <p:sldId id="4652" r:id="rId50"/>
    <p:sldId id="4651" r:id="rId51"/>
    <p:sldId id="4650" r:id="rId52"/>
    <p:sldId id="4649" r:id="rId53"/>
    <p:sldId id="4648" r:id="rId54"/>
    <p:sldId id="4671" r:id="rId55"/>
    <p:sldId id="4669" r:id="rId56"/>
    <p:sldId id="4668" r:id="rId57"/>
    <p:sldId id="4667" r:id="rId58"/>
    <p:sldId id="4557" r:id="rId59"/>
    <p:sldId id="4636" r:id="rId60"/>
    <p:sldId id="4675" r:id="rId61"/>
    <p:sldId id="4642" r:id="rId62"/>
    <p:sldId id="467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1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EBEDB-F77F-47FA-AB77-DA026A78F894}" v="6" dt="2022-09-05T06:47:19.251"/>
  </p1510:revLst>
</p1510:revInfo>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4" autoAdjust="0"/>
  </p:normalViewPr>
  <p:slideViewPr>
    <p:cSldViewPr snapToGrid="0">
      <p:cViewPr varScale="1">
        <p:scale>
          <a:sx n="86" d="100"/>
          <a:sy n="86" d="100"/>
        </p:scale>
        <p:origin x="23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ba Ramadan" userId="ce616ca7-b25e-4e68-89d3-1a044a546b0b" providerId="ADAL" clId="{BF2EBEDB-F77F-47FA-AB77-DA026A78F894}"/>
    <pc:docChg chg="undo custSel addSld delSld modSld">
      <pc:chgData name="Hiba Ramadan" userId="ce616ca7-b25e-4e68-89d3-1a044a546b0b" providerId="ADAL" clId="{BF2EBEDB-F77F-47FA-AB77-DA026A78F894}" dt="2022-09-09T08:57:08.309" v="25" actId="47"/>
      <pc:docMkLst>
        <pc:docMk/>
      </pc:docMkLst>
      <pc:sldChg chg="del">
        <pc:chgData name="Hiba Ramadan" userId="ce616ca7-b25e-4e68-89d3-1a044a546b0b" providerId="ADAL" clId="{BF2EBEDB-F77F-47FA-AB77-DA026A78F894}" dt="2022-09-05T06:47:17.329" v="22"/>
        <pc:sldMkLst>
          <pc:docMk/>
          <pc:sldMk cId="587624971" sldId="256"/>
        </pc:sldMkLst>
      </pc:sldChg>
      <pc:sldChg chg="modSp del mod">
        <pc:chgData name="Hiba Ramadan" userId="ce616ca7-b25e-4e68-89d3-1a044a546b0b" providerId="ADAL" clId="{BF2EBEDB-F77F-47FA-AB77-DA026A78F894}" dt="2022-09-05T06:47:19.292" v="23" actId="27636"/>
        <pc:sldMkLst>
          <pc:docMk/>
          <pc:sldMk cId="3837266335" sldId="264"/>
        </pc:sldMkLst>
        <pc:spChg chg="mod">
          <ac:chgData name="Hiba Ramadan" userId="ce616ca7-b25e-4e68-89d3-1a044a546b0b" providerId="ADAL" clId="{BF2EBEDB-F77F-47FA-AB77-DA026A78F894}" dt="2022-09-05T06:47:19.292" v="23" actId="27636"/>
          <ac:spMkLst>
            <pc:docMk/>
            <pc:sldMk cId="3837266335" sldId="264"/>
            <ac:spMk id="3" creationId="{00000000-0000-0000-0000-000000000000}"/>
          </ac:spMkLst>
        </pc:spChg>
      </pc:sldChg>
      <pc:sldChg chg="del">
        <pc:chgData name="Hiba Ramadan" userId="ce616ca7-b25e-4e68-89d3-1a044a546b0b" providerId="ADAL" clId="{BF2EBEDB-F77F-47FA-AB77-DA026A78F894}" dt="2022-09-05T06:47:17.329" v="22"/>
        <pc:sldMkLst>
          <pc:docMk/>
          <pc:sldMk cId="4122531073" sldId="265"/>
        </pc:sldMkLst>
      </pc:sldChg>
      <pc:sldChg chg="modSp del mod">
        <pc:chgData name="Hiba Ramadan" userId="ce616ca7-b25e-4e68-89d3-1a044a546b0b" providerId="ADAL" clId="{BF2EBEDB-F77F-47FA-AB77-DA026A78F894}" dt="2022-09-05T06:47:17.329" v="22"/>
        <pc:sldMkLst>
          <pc:docMk/>
          <pc:sldMk cId="2239936355" sldId="268"/>
        </pc:sldMkLst>
        <pc:spChg chg="mod">
          <ac:chgData name="Hiba Ramadan" userId="ce616ca7-b25e-4e68-89d3-1a044a546b0b" providerId="ADAL" clId="{BF2EBEDB-F77F-47FA-AB77-DA026A78F894}" dt="2022-09-05T06:47:17.329" v="22"/>
          <ac:spMkLst>
            <pc:docMk/>
            <pc:sldMk cId="2239936355" sldId="268"/>
            <ac:spMk id="3" creationId="{00000000-0000-0000-0000-000000000000}"/>
          </ac:spMkLst>
        </pc:spChg>
      </pc:sldChg>
      <pc:sldChg chg="modSp del mod">
        <pc:chgData name="Hiba Ramadan" userId="ce616ca7-b25e-4e68-89d3-1a044a546b0b" providerId="ADAL" clId="{BF2EBEDB-F77F-47FA-AB77-DA026A78F894}" dt="2022-09-05T06:47:17.329" v="22"/>
        <pc:sldMkLst>
          <pc:docMk/>
          <pc:sldMk cId="2386864389" sldId="269"/>
        </pc:sldMkLst>
        <pc:spChg chg="mod">
          <ac:chgData name="Hiba Ramadan" userId="ce616ca7-b25e-4e68-89d3-1a044a546b0b" providerId="ADAL" clId="{BF2EBEDB-F77F-47FA-AB77-DA026A78F894}" dt="2022-09-05T06:47:17.329" v="22"/>
          <ac:spMkLst>
            <pc:docMk/>
            <pc:sldMk cId="2386864389" sldId="269"/>
            <ac:spMk id="3" creationId="{00000000-0000-0000-0000-000000000000}"/>
          </ac:spMkLst>
        </pc:spChg>
      </pc:sldChg>
      <pc:sldChg chg="del">
        <pc:chgData name="Hiba Ramadan" userId="ce616ca7-b25e-4e68-89d3-1a044a546b0b" providerId="ADAL" clId="{BF2EBEDB-F77F-47FA-AB77-DA026A78F894}" dt="2022-09-05T06:47:17.329" v="22"/>
        <pc:sldMkLst>
          <pc:docMk/>
          <pc:sldMk cId="3560199345" sldId="271"/>
        </pc:sldMkLst>
      </pc:sldChg>
      <pc:sldChg chg="modSp del mod">
        <pc:chgData name="Hiba Ramadan" userId="ce616ca7-b25e-4e68-89d3-1a044a546b0b" providerId="ADAL" clId="{BF2EBEDB-F77F-47FA-AB77-DA026A78F894}" dt="2022-09-05T06:47:17.329" v="22"/>
        <pc:sldMkLst>
          <pc:docMk/>
          <pc:sldMk cId="3470342691" sldId="272"/>
        </pc:sldMkLst>
        <pc:spChg chg="mod">
          <ac:chgData name="Hiba Ramadan" userId="ce616ca7-b25e-4e68-89d3-1a044a546b0b" providerId="ADAL" clId="{BF2EBEDB-F77F-47FA-AB77-DA026A78F894}" dt="2022-09-05T06:47:17.329" v="22"/>
          <ac:spMkLst>
            <pc:docMk/>
            <pc:sldMk cId="3470342691" sldId="272"/>
            <ac:spMk id="3" creationId="{00000000-0000-0000-0000-000000000000}"/>
          </ac:spMkLst>
        </pc:spChg>
      </pc:sldChg>
      <pc:sldChg chg="modSp del mod">
        <pc:chgData name="Hiba Ramadan" userId="ce616ca7-b25e-4e68-89d3-1a044a546b0b" providerId="ADAL" clId="{BF2EBEDB-F77F-47FA-AB77-DA026A78F894}" dt="2022-09-05T06:47:17.329" v="22"/>
        <pc:sldMkLst>
          <pc:docMk/>
          <pc:sldMk cId="2948520829" sldId="276"/>
        </pc:sldMkLst>
        <pc:spChg chg="mod">
          <ac:chgData name="Hiba Ramadan" userId="ce616ca7-b25e-4e68-89d3-1a044a546b0b" providerId="ADAL" clId="{BF2EBEDB-F77F-47FA-AB77-DA026A78F894}" dt="2022-09-05T06:47:17.329" v="22"/>
          <ac:spMkLst>
            <pc:docMk/>
            <pc:sldMk cId="2948520829" sldId="276"/>
            <ac:spMk id="3" creationId="{00000000-0000-0000-0000-000000000000}"/>
          </ac:spMkLst>
        </pc:spChg>
      </pc:sldChg>
      <pc:sldChg chg="modSp del mod">
        <pc:chgData name="Hiba Ramadan" userId="ce616ca7-b25e-4e68-89d3-1a044a546b0b" providerId="ADAL" clId="{BF2EBEDB-F77F-47FA-AB77-DA026A78F894}" dt="2022-09-05T06:47:17.329" v="22"/>
        <pc:sldMkLst>
          <pc:docMk/>
          <pc:sldMk cId="3641878381" sldId="277"/>
        </pc:sldMkLst>
        <pc:spChg chg="mod">
          <ac:chgData name="Hiba Ramadan" userId="ce616ca7-b25e-4e68-89d3-1a044a546b0b" providerId="ADAL" clId="{BF2EBEDB-F77F-47FA-AB77-DA026A78F894}" dt="2022-09-05T06:47:17.329" v="22"/>
          <ac:spMkLst>
            <pc:docMk/>
            <pc:sldMk cId="3641878381" sldId="277"/>
            <ac:spMk id="3" creationId="{00000000-0000-0000-0000-000000000000}"/>
          </ac:spMkLst>
        </pc:spChg>
      </pc:sldChg>
      <pc:sldChg chg="modSp del mod">
        <pc:chgData name="Hiba Ramadan" userId="ce616ca7-b25e-4e68-89d3-1a044a546b0b" providerId="ADAL" clId="{BF2EBEDB-F77F-47FA-AB77-DA026A78F894}" dt="2022-09-05T06:47:17.329" v="22"/>
        <pc:sldMkLst>
          <pc:docMk/>
          <pc:sldMk cId="3692424646" sldId="278"/>
        </pc:sldMkLst>
        <pc:spChg chg="mod">
          <ac:chgData name="Hiba Ramadan" userId="ce616ca7-b25e-4e68-89d3-1a044a546b0b" providerId="ADAL" clId="{BF2EBEDB-F77F-47FA-AB77-DA026A78F894}" dt="2022-09-05T06:47:17.329" v="22"/>
          <ac:spMkLst>
            <pc:docMk/>
            <pc:sldMk cId="3692424646" sldId="278"/>
            <ac:spMk id="3" creationId="{00000000-0000-0000-0000-000000000000}"/>
          </ac:spMkLst>
        </pc:spChg>
      </pc:sldChg>
      <pc:sldChg chg="del">
        <pc:chgData name="Hiba Ramadan" userId="ce616ca7-b25e-4e68-89d3-1a044a546b0b" providerId="ADAL" clId="{BF2EBEDB-F77F-47FA-AB77-DA026A78F894}" dt="2022-09-05T06:47:17.329" v="22"/>
        <pc:sldMkLst>
          <pc:docMk/>
          <pc:sldMk cId="2385769779" sldId="279"/>
        </pc:sldMkLst>
      </pc:sldChg>
      <pc:sldChg chg="modSp del mod">
        <pc:chgData name="Hiba Ramadan" userId="ce616ca7-b25e-4e68-89d3-1a044a546b0b" providerId="ADAL" clId="{BF2EBEDB-F77F-47FA-AB77-DA026A78F894}" dt="2022-09-05T06:47:17.329" v="22"/>
        <pc:sldMkLst>
          <pc:docMk/>
          <pc:sldMk cId="1485742251" sldId="280"/>
        </pc:sldMkLst>
        <pc:spChg chg="mod">
          <ac:chgData name="Hiba Ramadan" userId="ce616ca7-b25e-4e68-89d3-1a044a546b0b" providerId="ADAL" clId="{BF2EBEDB-F77F-47FA-AB77-DA026A78F894}" dt="2022-09-05T06:47:17.329" v="22"/>
          <ac:spMkLst>
            <pc:docMk/>
            <pc:sldMk cId="1485742251" sldId="280"/>
            <ac:spMk id="3" creationId="{00000000-0000-0000-0000-000000000000}"/>
          </ac:spMkLst>
        </pc:spChg>
      </pc:sldChg>
      <pc:sldChg chg="modSp del mod">
        <pc:chgData name="Hiba Ramadan" userId="ce616ca7-b25e-4e68-89d3-1a044a546b0b" providerId="ADAL" clId="{BF2EBEDB-F77F-47FA-AB77-DA026A78F894}" dt="2022-09-05T06:47:17.329" v="22"/>
        <pc:sldMkLst>
          <pc:docMk/>
          <pc:sldMk cId="3516905283" sldId="281"/>
        </pc:sldMkLst>
        <pc:spChg chg="mod">
          <ac:chgData name="Hiba Ramadan" userId="ce616ca7-b25e-4e68-89d3-1a044a546b0b" providerId="ADAL" clId="{BF2EBEDB-F77F-47FA-AB77-DA026A78F894}" dt="2022-09-05T06:47:17.329" v="22"/>
          <ac:spMkLst>
            <pc:docMk/>
            <pc:sldMk cId="3516905283" sldId="281"/>
            <ac:spMk id="3" creationId="{00000000-0000-0000-0000-000000000000}"/>
          </ac:spMkLst>
        </pc:spChg>
      </pc:sldChg>
      <pc:sldChg chg="setBg">
        <pc:chgData name="Hiba Ramadan" userId="ce616ca7-b25e-4e68-89d3-1a044a546b0b" providerId="ADAL" clId="{BF2EBEDB-F77F-47FA-AB77-DA026A78F894}" dt="2022-08-31T08:46:29.380" v="0"/>
        <pc:sldMkLst>
          <pc:docMk/>
          <pc:sldMk cId="399554273" sldId="4665"/>
        </pc:sldMkLst>
      </pc:sldChg>
      <pc:sldChg chg="add del">
        <pc:chgData name="Hiba Ramadan" userId="ce616ca7-b25e-4e68-89d3-1a044a546b0b" providerId="ADAL" clId="{BF2EBEDB-F77F-47FA-AB77-DA026A78F894}" dt="2022-09-09T08:57:08.309" v="25" actId="47"/>
        <pc:sldMkLst>
          <pc:docMk/>
          <pc:sldMk cId="3079568646" sldId="46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hcr365-my.sharepoint.com/personal/ghosn_unhcr_org/Documents/LCRP_Cash_Evolution_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MQMI9O3O\Incident%20related%20typology%202022.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MQMI9O3O\Incident%20related%20typology%202022.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https://undp-my.sharepoint.com/personal/mohammad_nasser_undp_org/Documents/Desktop/W13/Diagrams%20W13.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IP2FUXY0\Diagrams%20W13.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MQMI9O3O\Vulnerability%20Diagram.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IP2FUXY0\Diagrams%20W1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unhcr365-my.sharepoint.com/personal/ghosn_unhcr_org/Documents/LCRP_Cash_Evolution_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hcr365-my.sharepoint.com/personal/ghosn_unhcr_org/Documents/LCRP_Cash_Evolution_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amsung\Desktop\Copy%20of%20CWA_PDM%20(0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msung\Desktop\Copy%20of%20CWA_PDM%20(0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msung\Desktop\Copy%20of%20CWA_PDM%20(00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Fadl.saleh\AppData\Local\Temp\Rar$DIa0.869\ark_undp_wave13_crosstabulation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adl.saleh\AppData\Local\Microsoft\Windows\INetCache\Content.Outlook\IP2FUXY0\Diagrams%20W13.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https://undp-my.sharepoint.com/personal/mohammad_nasser_undp_org/Documents/Desktop/UNDP/06_TMS/Tension%20Diagrams/Coar%20and%20Fuel%20related%20Diagrams%2030112021/COAR%20Incidents%20For%20Apr%202021%20-%20Apr%20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LCRP 2021</a:t>
            </a:r>
            <a:r>
              <a:rPr lang="en-US" sz="2000"/>
              <a:t>: % of All Cash Based Interventions by Sector </a:t>
            </a:r>
          </a:p>
        </c:rich>
      </c:tx>
      <c:layout>
        <c:manualLayout>
          <c:xMode val="edge"/>
          <c:yMode val="edge"/>
          <c:x val="0.29577076886259779"/>
          <c:y val="0.1840976638664345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509666573717072E-2"/>
          <c:y val="0.13429227661794638"/>
          <c:w val="0.96569337266930733"/>
          <c:h val="0.78222194172076787"/>
        </c:manualLayout>
      </c:layout>
      <c:barChart>
        <c:barDir val="col"/>
        <c:grouping val="clustered"/>
        <c:varyColors val="0"/>
        <c:ser>
          <c:idx val="0"/>
          <c:order val="0"/>
          <c:tx>
            <c:strRef>
              <c:f>Data!$C$31</c:f>
              <c:strCache>
                <c:ptCount val="1"/>
                <c:pt idx="0">
                  <c:v>%</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Data!$A$32:$A$37</c:f>
              <c:strCache>
                <c:ptCount val="6"/>
                <c:pt idx="0">
                  <c:v>Food Security</c:v>
                </c:pt>
                <c:pt idx="1">
                  <c:v>Basic Assistance</c:v>
                </c:pt>
                <c:pt idx="2">
                  <c:v>Education</c:v>
                </c:pt>
                <c:pt idx="3">
                  <c:v>Livelihoods</c:v>
                </c:pt>
                <c:pt idx="4">
                  <c:v>Protection</c:v>
                </c:pt>
                <c:pt idx="5">
                  <c:v>Shelter</c:v>
                </c:pt>
              </c:strCache>
            </c:strRef>
          </c:cat>
          <c:val>
            <c:numRef>
              <c:f>Data!$C$32:$C$37</c:f>
              <c:numCache>
                <c:formatCode>0.0%</c:formatCode>
                <c:ptCount val="6"/>
                <c:pt idx="0">
                  <c:v>0.53705857202826335</c:v>
                </c:pt>
                <c:pt idx="1">
                  <c:v>0.39645725687697131</c:v>
                </c:pt>
                <c:pt idx="2">
                  <c:v>3.0590063329559714E-2</c:v>
                </c:pt>
                <c:pt idx="3">
                  <c:v>2.6155390287608972E-2</c:v>
                </c:pt>
                <c:pt idx="4">
                  <c:v>5.5905335769920505E-3</c:v>
                </c:pt>
                <c:pt idx="5">
                  <c:v>4.1481839006046401E-3</c:v>
                </c:pt>
              </c:numCache>
            </c:numRef>
          </c:val>
          <c:extLst>
            <c:ext xmlns:c16="http://schemas.microsoft.com/office/drawing/2014/chart" uri="{C3380CC4-5D6E-409C-BE32-E72D297353CC}">
              <c16:uniqueId val="{00000000-D365-440A-909E-2AB9C5489737}"/>
            </c:ext>
          </c:extLst>
        </c:ser>
        <c:dLbls>
          <c:showLegendKey val="0"/>
          <c:showVal val="0"/>
          <c:showCatName val="0"/>
          <c:showSerName val="0"/>
          <c:showPercent val="0"/>
          <c:showBubbleSize val="0"/>
        </c:dLbls>
        <c:gapWidth val="219"/>
        <c:overlap val="-27"/>
        <c:axId val="1175799816"/>
        <c:axId val="1175791616"/>
      </c:barChart>
      <c:catAx>
        <c:axId val="117579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5791616"/>
        <c:crosses val="autoZero"/>
        <c:auto val="1"/>
        <c:lblAlgn val="ctr"/>
        <c:lblOffset val="100"/>
        <c:noMultiLvlLbl val="0"/>
      </c:catAx>
      <c:valAx>
        <c:axId val="117579161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5799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'Community Insecurity per gov'!$B$1</c:f>
              <c:strCache>
                <c:ptCount val="1"/>
                <c:pt idx="0">
                  <c:v>Community Insecurity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Insecurity per gov'!$A$2:$A$9</c:f>
              <c:strCache>
                <c:ptCount val="8"/>
                <c:pt idx="0">
                  <c:v>North</c:v>
                </c:pt>
                <c:pt idx="1">
                  <c:v>Mount Lebanon</c:v>
                </c:pt>
                <c:pt idx="2">
                  <c:v>Baalbek-El Hermel</c:v>
                </c:pt>
                <c:pt idx="3">
                  <c:v>Akkar</c:v>
                </c:pt>
                <c:pt idx="4">
                  <c:v>Beirut</c:v>
                </c:pt>
                <c:pt idx="5">
                  <c:v>South</c:v>
                </c:pt>
                <c:pt idx="6">
                  <c:v>Bekaa</c:v>
                </c:pt>
                <c:pt idx="7">
                  <c:v>El Nabatieh</c:v>
                </c:pt>
              </c:strCache>
            </c:strRef>
          </c:cat>
          <c:val>
            <c:numRef>
              <c:f>'Community Insecurity per gov'!$B$2:$B$9</c:f>
              <c:numCache>
                <c:formatCode>General</c:formatCode>
                <c:ptCount val="8"/>
                <c:pt idx="0">
                  <c:v>328</c:v>
                </c:pt>
                <c:pt idx="1">
                  <c:v>321</c:v>
                </c:pt>
                <c:pt idx="2">
                  <c:v>139</c:v>
                </c:pt>
                <c:pt idx="3">
                  <c:v>129</c:v>
                </c:pt>
                <c:pt idx="4">
                  <c:v>85</c:v>
                </c:pt>
                <c:pt idx="5">
                  <c:v>81</c:v>
                </c:pt>
                <c:pt idx="6">
                  <c:v>74</c:v>
                </c:pt>
                <c:pt idx="7">
                  <c:v>45</c:v>
                </c:pt>
              </c:numCache>
            </c:numRef>
          </c:val>
          <c:extLst>
            <c:ext xmlns:c16="http://schemas.microsoft.com/office/drawing/2014/chart" uri="{C3380CC4-5D6E-409C-BE32-E72D297353CC}">
              <c16:uniqueId val="{00000000-D881-4250-9D20-B8FFD5D4C68E}"/>
            </c:ext>
          </c:extLst>
        </c:ser>
        <c:dLbls>
          <c:showLegendKey val="0"/>
          <c:showVal val="1"/>
          <c:showCatName val="0"/>
          <c:showSerName val="0"/>
          <c:showPercent val="0"/>
          <c:showBubbleSize val="0"/>
        </c:dLbls>
        <c:gapWidth val="75"/>
        <c:axId val="329635000"/>
        <c:axId val="329639264"/>
      </c:barChart>
      <c:catAx>
        <c:axId val="32963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29639264"/>
        <c:crosses val="autoZero"/>
        <c:auto val="1"/>
        <c:lblAlgn val="ctr"/>
        <c:lblOffset val="100"/>
        <c:noMultiLvlLbl val="0"/>
      </c:catAx>
      <c:valAx>
        <c:axId val="329639264"/>
        <c:scaling>
          <c:orientation val="minMax"/>
        </c:scaling>
        <c:delete val="1"/>
        <c:axPos val="l"/>
        <c:numFmt formatCode="General" sourceLinked="1"/>
        <c:majorTickMark val="none"/>
        <c:minorTickMark val="none"/>
        <c:tickLblPos val="nextTo"/>
        <c:crossAx val="32963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CC-44BD-878A-C28D665575B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9CC-44BD-878A-C28D665575B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9CC-44BD-878A-C28D665575BC}"/>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9CC-44BD-878A-C28D665575BC}"/>
              </c:ext>
            </c:extLst>
          </c:dPt>
          <c:dLbls>
            <c:dLbl>
              <c:idx val="0"/>
              <c:layout>
                <c:manualLayout>
                  <c:x val="-0.2432959215991787"/>
                  <c:y val="-7.72168165211580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CC-44BD-878A-C28D665575BC}"/>
                </c:ext>
              </c:extLst>
            </c:dLbl>
            <c:dLbl>
              <c:idx val="1"/>
              <c:layout>
                <c:manualLayout>
                  <c:x val="0.13115828330742543"/>
                  <c:y val="-0.144658938037472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CC-44BD-878A-C28D665575BC}"/>
                </c:ext>
              </c:extLst>
            </c:dLbl>
            <c:dLbl>
              <c:idx val="2"/>
              <c:layout>
                <c:manualLayout>
                  <c:x val="0.13059498369683267"/>
                  <c:y val="4.99676398487637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CC-44BD-878A-C28D665575BC}"/>
                </c:ext>
              </c:extLst>
            </c:dLbl>
            <c:dLbl>
              <c:idx val="3"/>
              <c:layout>
                <c:manualLayout>
                  <c:x val="8.9469258184651124E-2"/>
                  <c:y val="0.1262054667900658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9CC-44BD-878A-C28D665575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'Incident Typology 2022'!$A$2:$A$5</c:f>
              <c:strCache>
                <c:ptCount val="4"/>
                <c:pt idx="0">
                  <c:v>Theft</c:v>
                </c:pt>
                <c:pt idx="1">
                  <c:v>Road blockage</c:v>
                </c:pt>
                <c:pt idx="2">
                  <c:v>Demonstration</c:v>
                </c:pt>
                <c:pt idx="3">
                  <c:v>Armed clashes</c:v>
                </c:pt>
              </c:strCache>
            </c:strRef>
          </c:cat>
          <c:val>
            <c:numRef>
              <c:f>'Incident Typology 2022'!$B$2:$B$5</c:f>
              <c:numCache>
                <c:formatCode>General</c:formatCode>
                <c:ptCount val="4"/>
                <c:pt idx="0">
                  <c:v>616</c:v>
                </c:pt>
                <c:pt idx="1">
                  <c:v>211</c:v>
                </c:pt>
                <c:pt idx="2">
                  <c:v>178</c:v>
                </c:pt>
                <c:pt idx="3">
                  <c:v>157</c:v>
                </c:pt>
              </c:numCache>
            </c:numRef>
          </c:val>
          <c:extLst>
            <c:ext xmlns:c16="http://schemas.microsoft.com/office/drawing/2014/chart" uri="{C3380CC4-5D6E-409C-BE32-E72D297353CC}">
              <c16:uniqueId val="{00000008-39CC-44BD-878A-C28D665575B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'Quality of Relations'!$J$3</c:f>
              <c:strCache>
                <c:ptCount val="1"/>
                <c:pt idx="0">
                  <c:v>Agree / Strongly Agree</c:v>
                </c:pt>
              </c:strCache>
            </c:strRef>
          </c:tx>
          <c:spPr>
            <a:ln w="28575" cap="rnd">
              <a:solidFill>
                <a:schemeClr val="accent1"/>
              </a:solidFill>
              <a:round/>
            </a:ln>
            <a:effectLst/>
          </c:spPr>
          <c:marker>
            <c:symbol val="none"/>
          </c:marker>
          <c:dLbls>
            <c:dLbl>
              <c:idx val="7"/>
              <c:layout>
                <c:manualLayout>
                  <c:x val="-1.9429191160741918E-2"/>
                  <c:y val="2.8103485727296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68-4789-B7D1-8506663A2B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'Quality of Relations'!$B$4:$B$16</c:f>
              <c:numCache>
                <c:formatCode>mmm\-yy</c:formatCode>
                <c:ptCount val="13"/>
                <c:pt idx="0">
                  <c:v>42917</c:v>
                </c:pt>
                <c:pt idx="1">
                  <c:v>42948</c:v>
                </c:pt>
                <c:pt idx="2">
                  <c:v>43132</c:v>
                </c:pt>
                <c:pt idx="3">
                  <c:v>43282</c:v>
                </c:pt>
                <c:pt idx="4">
                  <c:v>43556</c:v>
                </c:pt>
                <c:pt idx="5">
                  <c:v>43647</c:v>
                </c:pt>
                <c:pt idx="6">
                  <c:v>43831</c:v>
                </c:pt>
                <c:pt idx="7">
                  <c:v>44013</c:v>
                </c:pt>
                <c:pt idx="8">
                  <c:v>44197</c:v>
                </c:pt>
                <c:pt idx="9">
                  <c:v>44287</c:v>
                </c:pt>
                <c:pt idx="10">
                  <c:v>44429</c:v>
                </c:pt>
                <c:pt idx="11">
                  <c:v>44531</c:v>
                </c:pt>
                <c:pt idx="12">
                  <c:v>44652</c:v>
                </c:pt>
              </c:numCache>
            </c:numRef>
          </c:cat>
          <c:val>
            <c:numRef>
              <c:f>'Quality of Relations'!$J$4:$J$16</c:f>
              <c:numCache>
                <c:formatCode>General</c:formatCode>
                <c:ptCount val="13"/>
                <c:pt idx="0">
                  <c:v>67.400000000000006</c:v>
                </c:pt>
                <c:pt idx="1">
                  <c:v>60.900000000000006</c:v>
                </c:pt>
                <c:pt idx="2">
                  <c:v>80</c:v>
                </c:pt>
                <c:pt idx="3">
                  <c:v>77.3</c:v>
                </c:pt>
                <c:pt idx="4">
                  <c:v>53</c:v>
                </c:pt>
                <c:pt idx="5">
                  <c:v>40.799999999999997</c:v>
                </c:pt>
                <c:pt idx="6">
                  <c:v>30.200000000000003</c:v>
                </c:pt>
                <c:pt idx="7">
                  <c:v>18.399999999999999</c:v>
                </c:pt>
                <c:pt idx="8">
                  <c:v>31.8</c:v>
                </c:pt>
                <c:pt idx="9">
                  <c:v>30</c:v>
                </c:pt>
                <c:pt idx="10">
                  <c:v>23.6</c:v>
                </c:pt>
                <c:pt idx="11">
                  <c:v>18.2</c:v>
                </c:pt>
                <c:pt idx="12">
                  <c:v>17.399999999999999</c:v>
                </c:pt>
              </c:numCache>
            </c:numRef>
          </c:val>
          <c:smooth val="0"/>
          <c:extLst>
            <c:ext xmlns:c16="http://schemas.microsoft.com/office/drawing/2014/chart" uri="{C3380CC4-5D6E-409C-BE32-E72D297353CC}">
              <c16:uniqueId val="{00000000-1C68-4789-B7D1-8506663A2B96}"/>
            </c:ext>
          </c:extLst>
        </c:ser>
        <c:ser>
          <c:idx val="1"/>
          <c:order val="1"/>
          <c:tx>
            <c:strRef>
              <c:f>'Quality of Relations'!$K$3</c:f>
              <c:strCache>
                <c:ptCount val="1"/>
                <c:pt idx="0">
                  <c:v>Negative / Very Negative</c:v>
                </c:pt>
              </c:strCache>
            </c:strRef>
          </c:tx>
          <c:spPr>
            <a:ln w="28575" cap="rnd">
              <a:solidFill>
                <a:schemeClr val="accent2"/>
              </a:solidFill>
              <a:round/>
            </a:ln>
            <a:effectLst/>
          </c:spPr>
          <c:marker>
            <c:symbol val="none"/>
          </c:marker>
          <c:dLbls>
            <c:dLbl>
              <c:idx val="9"/>
              <c:layout>
                <c:manualLayout>
                  <c:x val="-1.4925824317808792E-2"/>
                  <c:y val="2.8103485727296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68-4789-B7D1-8506663A2B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'Quality of Relations'!$B$4:$B$16</c:f>
              <c:numCache>
                <c:formatCode>mmm\-yy</c:formatCode>
                <c:ptCount val="13"/>
                <c:pt idx="0">
                  <c:v>42917</c:v>
                </c:pt>
                <c:pt idx="1">
                  <c:v>42948</c:v>
                </c:pt>
                <c:pt idx="2">
                  <c:v>43132</c:v>
                </c:pt>
                <c:pt idx="3">
                  <c:v>43282</c:v>
                </c:pt>
                <c:pt idx="4">
                  <c:v>43556</c:v>
                </c:pt>
                <c:pt idx="5">
                  <c:v>43647</c:v>
                </c:pt>
                <c:pt idx="6">
                  <c:v>43831</c:v>
                </c:pt>
                <c:pt idx="7">
                  <c:v>44013</c:v>
                </c:pt>
                <c:pt idx="8">
                  <c:v>44197</c:v>
                </c:pt>
                <c:pt idx="9">
                  <c:v>44287</c:v>
                </c:pt>
                <c:pt idx="10">
                  <c:v>44429</c:v>
                </c:pt>
                <c:pt idx="11">
                  <c:v>44531</c:v>
                </c:pt>
                <c:pt idx="12">
                  <c:v>44652</c:v>
                </c:pt>
              </c:numCache>
            </c:numRef>
          </c:cat>
          <c:val>
            <c:numRef>
              <c:f>'Quality of Relations'!$K$4:$K$16</c:f>
              <c:numCache>
                <c:formatCode>General</c:formatCode>
                <c:ptCount val="13"/>
                <c:pt idx="0">
                  <c:v>7.5</c:v>
                </c:pt>
                <c:pt idx="1">
                  <c:v>9.1999999999999993</c:v>
                </c:pt>
                <c:pt idx="2">
                  <c:v>2.6</c:v>
                </c:pt>
                <c:pt idx="3">
                  <c:v>4</c:v>
                </c:pt>
                <c:pt idx="4">
                  <c:v>18</c:v>
                </c:pt>
                <c:pt idx="5">
                  <c:v>17</c:v>
                </c:pt>
                <c:pt idx="6">
                  <c:v>21.099999999999998</c:v>
                </c:pt>
                <c:pt idx="7">
                  <c:v>30.400000000000002</c:v>
                </c:pt>
                <c:pt idx="8">
                  <c:v>21</c:v>
                </c:pt>
                <c:pt idx="9">
                  <c:v>28.7</c:v>
                </c:pt>
                <c:pt idx="10">
                  <c:v>31</c:v>
                </c:pt>
                <c:pt idx="11">
                  <c:v>51.4</c:v>
                </c:pt>
                <c:pt idx="12">
                  <c:v>42.4</c:v>
                </c:pt>
              </c:numCache>
            </c:numRef>
          </c:val>
          <c:smooth val="0"/>
          <c:extLst>
            <c:ext xmlns:c16="http://schemas.microsoft.com/office/drawing/2014/chart" uri="{C3380CC4-5D6E-409C-BE32-E72D297353CC}">
              <c16:uniqueId val="{00000001-1C68-4789-B7D1-8506663A2B96}"/>
            </c:ext>
          </c:extLst>
        </c:ser>
        <c:dLbls>
          <c:dLblPos val="t"/>
          <c:showLegendKey val="0"/>
          <c:showVal val="1"/>
          <c:showCatName val="0"/>
          <c:showSerName val="0"/>
          <c:showPercent val="0"/>
          <c:showBubbleSize val="0"/>
        </c:dLbls>
        <c:smooth val="0"/>
        <c:axId val="700325832"/>
        <c:axId val="700329112"/>
      </c:lineChart>
      <c:catAx>
        <c:axId val="7003258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329112"/>
        <c:crosses val="autoZero"/>
        <c:auto val="0"/>
        <c:lblAlgn val="ctr"/>
        <c:lblOffset val="100"/>
        <c:noMultiLvlLbl val="0"/>
      </c:catAx>
      <c:valAx>
        <c:axId val="700329112"/>
        <c:scaling>
          <c:orientation val="minMax"/>
          <c:max val="100"/>
        </c:scaling>
        <c:delete val="1"/>
        <c:axPos val="l"/>
        <c:numFmt formatCode="General" sourceLinked="1"/>
        <c:majorTickMark val="none"/>
        <c:minorTickMark val="none"/>
        <c:tickLblPos val="nextTo"/>
        <c:crossAx val="70032583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Livelihoods!$K$3:$K$11</c:f>
              <c:strCache>
                <c:ptCount val="9"/>
                <c:pt idx="0">
                  <c:v> Electricity</c:v>
                </c:pt>
                <c:pt idx="1">
                  <c:v> Water</c:v>
                </c:pt>
                <c:pt idx="2">
                  <c:v> Sewage</c:v>
                </c:pt>
                <c:pt idx="3">
                  <c:v> Waste removal</c:v>
                </c:pt>
                <c:pt idx="4">
                  <c:v> Education</c:v>
                </c:pt>
                <c:pt idx="5">
                  <c:v> Health services</c:v>
                </c:pt>
                <c:pt idx="6">
                  <c:v> Social services</c:v>
                </c:pt>
                <c:pt idx="7">
                  <c:v> Public and recreational space</c:v>
                </c:pt>
                <c:pt idx="8">
                  <c:v> Environmental Services</c:v>
                </c:pt>
              </c:strCache>
            </c:strRef>
          </c:cat>
          <c:val>
            <c:numRef>
              <c:f>Livelihoods!$L$3:$L$11</c:f>
              <c:numCache>
                <c:formatCode>General</c:formatCode>
                <c:ptCount val="9"/>
                <c:pt idx="0">
                  <c:v>96.8</c:v>
                </c:pt>
                <c:pt idx="1">
                  <c:v>56.5</c:v>
                </c:pt>
                <c:pt idx="2">
                  <c:v>37.700000000000003</c:v>
                </c:pt>
                <c:pt idx="3">
                  <c:v>39.199999999999996</c:v>
                </c:pt>
                <c:pt idx="4">
                  <c:v>39.100000000000009</c:v>
                </c:pt>
                <c:pt idx="5">
                  <c:v>60.9</c:v>
                </c:pt>
                <c:pt idx="6">
                  <c:v>63.2</c:v>
                </c:pt>
                <c:pt idx="7">
                  <c:v>56.7</c:v>
                </c:pt>
                <c:pt idx="8">
                  <c:v>58.5</c:v>
                </c:pt>
              </c:numCache>
            </c:numRef>
          </c:val>
          <c:extLst>
            <c:ext xmlns:c16="http://schemas.microsoft.com/office/drawing/2014/chart" uri="{C3380CC4-5D6E-409C-BE32-E72D297353CC}">
              <c16:uniqueId val="{00000000-D60A-4F05-A123-3EF15DFDBACE}"/>
            </c:ext>
          </c:extLst>
        </c:ser>
        <c:dLbls>
          <c:showLegendKey val="0"/>
          <c:showVal val="1"/>
          <c:showCatName val="0"/>
          <c:showSerName val="0"/>
          <c:showPercent val="0"/>
          <c:showBubbleSize val="0"/>
        </c:dLbls>
        <c:gapWidth val="75"/>
        <c:axId val="726308216"/>
        <c:axId val="726308544"/>
      </c:barChart>
      <c:catAx>
        <c:axId val="7263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6308544"/>
        <c:crosses val="autoZero"/>
        <c:auto val="1"/>
        <c:lblAlgn val="ctr"/>
        <c:lblOffset val="100"/>
        <c:noMultiLvlLbl val="0"/>
      </c:catAx>
      <c:valAx>
        <c:axId val="726308544"/>
        <c:scaling>
          <c:orientation val="minMax"/>
          <c:max val="100"/>
        </c:scaling>
        <c:delete val="1"/>
        <c:axPos val="l"/>
        <c:numFmt formatCode="General" sourceLinked="1"/>
        <c:majorTickMark val="none"/>
        <c:minorTickMark val="none"/>
        <c:tickLblPos val="nextTo"/>
        <c:crossAx val="7263082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Vulnerability!$I$24</c:f>
              <c:strCache>
                <c:ptCount val="1"/>
                <c:pt idx="0">
                  <c:v>Some time / Often / all the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Vulnerability!$H$25:$H$36</c:f>
              <c:strCache>
                <c:ptCount val="7"/>
                <c:pt idx="0">
                  <c:v>Food</c:v>
                </c:pt>
                <c:pt idx="1">
                  <c:v>Fuel</c:v>
                </c:pt>
                <c:pt idx="2">
                  <c:v>Drinking Water</c:v>
                </c:pt>
                <c:pt idx="3">
                  <c:v>Medical Care</c:v>
                </c:pt>
                <c:pt idx="4">
                  <c:v>Exchange Rate</c:v>
                </c:pt>
                <c:pt idx="5">
                  <c:v>Money Withdrawal</c:v>
                </c:pt>
                <c:pt idx="6">
                  <c:v>Lifitng Subsidies</c:v>
                </c:pt>
              </c:strCache>
              <c:extLst/>
            </c:strRef>
          </c:cat>
          <c:val>
            <c:numRef>
              <c:f>Vulnerability!$I$25:$I$36</c:f>
              <c:numCache>
                <c:formatCode>General</c:formatCode>
                <c:ptCount val="7"/>
                <c:pt idx="0">
                  <c:v>64.900000000000006</c:v>
                </c:pt>
                <c:pt idx="1">
                  <c:v>92.5</c:v>
                </c:pt>
                <c:pt idx="2">
                  <c:v>57.800000000000004</c:v>
                </c:pt>
                <c:pt idx="3">
                  <c:v>95.1</c:v>
                </c:pt>
                <c:pt idx="4">
                  <c:v>92.6</c:v>
                </c:pt>
                <c:pt idx="5">
                  <c:v>84.3</c:v>
                </c:pt>
                <c:pt idx="6">
                  <c:v>89.800000000000011</c:v>
                </c:pt>
              </c:numCache>
              <c:extLst/>
            </c:numRef>
          </c:val>
          <c:extLst>
            <c:ext xmlns:c16="http://schemas.microsoft.com/office/drawing/2014/chart" uri="{C3380CC4-5D6E-409C-BE32-E72D297353CC}">
              <c16:uniqueId val="{00000000-9407-4CAB-8B35-CCDBD1080696}"/>
            </c:ext>
          </c:extLst>
        </c:ser>
        <c:dLbls>
          <c:dLblPos val="outEnd"/>
          <c:showLegendKey val="0"/>
          <c:showVal val="1"/>
          <c:showCatName val="0"/>
          <c:showSerName val="0"/>
          <c:showPercent val="0"/>
          <c:showBubbleSize val="0"/>
        </c:dLbls>
        <c:gapWidth val="219"/>
        <c:overlap val="-27"/>
        <c:axId val="528277592"/>
        <c:axId val="528281200"/>
      </c:barChart>
      <c:catAx>
        <c:axId val="528277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28281200"/>
        <c:crosses val="autoZero"/>
        <c:auto val="0"/>
        <c:lblAlgn val="ctr"/>
        <c:lblOffset val="100"/>
        <c:noMultiLvlLbl val="0"/>
      </c:catAx>
      <c:valAx>
        <c:axId val="528281200"/>
        <c:scaling>
          <c:orientation val="minMax"/>
          <c:max val="100"/>
        </c:scaling>
        <c:delete val="1"/>
        <c:axPos val="l"/>
        <c:numFmt formatCode="General" sourceLinked="1"/>
        <c:majorTickMark val="none"/>
        <c:minorTickMark val="none"/>
        <c:tickLblPos val="nextTo"/>
        <c:crossAx val="528277592"/>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24589456050709E-2"/>
          <c:y val="2.8715537757540554E-2"/>
          <c:w val="0.97638993085477743"/>
          <c:h val="0.91390559679602845"/>
        </c:manualLayout>
      </c:layout>
      <c:barChart>
        <c:barDir val="col"/>
        <c:grouping val="clustered"/>
        <c:varyColors val="0"/>
        <c:ser>
          <c:idx val="0"/>
          <c:order val="0"/>
          <c:tx>
            <c:strRef>
              <c:f>'Trust Capability'!$J$2</c:f>
              <c:strCache>
                <c:ptCount val="1"/>
                <c:pt idx="0">
                  <c:v>A lot/Somewhat</c:v>
                </c:pt>
              </c:strCache>
            </c:strRef>
          </c:tx>
          <c:spPr>
            <a:solidFill>
              <a:schemeClr val="accent1"/>
            </a:solidFill>
            <a:ln>
              <a:noFill/>
            </a:ln>
            <a:effectLst/>
          </c:spPr>
          <c:invertIfNegative val="0"/>
          <c:dLbls>
            <c:dLbl>
              <c:idx val="0"/>
              <c:layout>
                <c:manualLayout>
                  <c:x val="1.9674830335699829E-17"/>
                  <c:y val="-2.445394532636922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13-4FBA-A910-F10EED40884B}"/>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A13-4FBA-A910-F10EED40884B}"/>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A13-4FBA-A910-F10EED4088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Capability'!$I$3:$I$7</c:f>
              <c:strCache>
                <c:ptCount val="3"/>
                <c:pt idx="0">
                  <c:v> Local and charitable organizations</c:v>
                </c:pt>
                <c:pt idx="1">
                  <c:v> NGOs or international agencies like the UN</c:v>
                </c:pt>
                <c:pt idx="2">
                  <c:v> Municipal authorities</c:v>
                </c:pt>
              </c:strCache>
              <c:extLst/>
            </c:strRef>
          </c:cat>
          <c:val>
            <c:numRef>
              <c:f>'Trust Capability'!$J$3:$J$7</c:f>
              <c:numCache>
                <c:formatCode>General</c:formatCode>
                <c:ptCount val="3"/>
                <c:pt idx="0">
                  <c:v>56.9</c:v>
                </c:pt>
                <c:pt idx="1">
                  <c:v>61</c:v>
                </c:pt>
                <c:pt idx="2">
                  <c:v>35.700000000000003</c:v>
                </c:pt>
              </c:numCache>
              <c:extLst/>
            </c:numRef>
          </c:val>
          <c:extLst>
            <c:ext xmlns:c16="http://schemas.microsoft.com/office/drawing/2014/chart" uri="{C3380CC4-5D6E-409C-BE32-E72D297353CC}">
              <c16:uniqueId val="{00000000-30B7-43DB-91B7-5D2978D1B462}"/>
            </c:ext>
          </c:extLst>
        </c:ser>
        <c:dLbls>
          <c:showLegendKey val="0"/>
          <c:showVal val="1"/>
          <c:showCatName val="0"/>
          <c:showSerName val="0"/>
          <c:showPercent val="0"/>
          <c:showBubbleSize val="0"/>
        </c:dLbls>
        <c:gapWidth val="75"/>
        <c:axId val="431806400"/>
        <c:axId val="431800496"/>
      </c:barChart>
      <c:catAx>
        <c:axId val="43180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1800496"/>
        <c:crosses val="autoZero"/>
        <c:auto val="1"/>
        <c:lblAlgn val="ctr"/>
        <c:lblOffset val="100"/>
        <c:noMultiLvlLbl val="0"/>
      </c:catAx>
      <c:valAx>
        <c:axId val="431800496"/>
        <c:scaling>
          <c:orientation val="minMax"/>
          <c:max val="100"/>
        </c:scaling>
        <c:delete val="1"/>
        <c:axPos val="l"/>
        <c:numFmt formatCode="General" sourceLinked="1"/>
        <c:majorTickMark val="none"/>
        <c:minorTickMark val="none"/>
        <c:tickLblPos val="nextTo"/>
        <c:crossAx val="43180640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 of Total LCRP Funds Disbursed as Cash-based Assistance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16254805052169E-2"/>
          <c:y val="0.10623703310436193"/>
          <c:w val="0.95167490389895659"/>
          <c:h val="0.75284417487410027"/>
        </c:manualLayout>
      </c:layout>
      <c:lineChart>
        <c:grouping val="standard"/>
        <c:varyColors val="0"/>
        <c:ser>
          <c:idx val="0"/>
          <c:order val="0"/>
          <c:tx>
            <c:strRef>
              <c:f>Data!$D$1</c:f>
              <c:strCache>
                <c:ptCount val="1"/>
                <c:pt idx="0">
                  <c:v>% LCRP funds disbursed as Cash</c:v>
                </c:pt>
              </c:strCache>
            </c:strRef>
          </c:tx>
          <c:spPr>
            <a:ln w="57150" cap="rnd">
              <a:solidFill>
                <a:srgbClr val="C00000"/>
              </a:solidFill>
              <a:round/>
            </a:ln>
            <a:effectLst/>
          </c:spPr>
          <c:marker>
            <c:symbol val="circle"/>
            <c:size val="5"/>
            <c:spPr>
              <a:solidFill>
                <a:srgbClr val="C00000"/>
              </a:solidFill>
              <a:ln w="57150">
                <a:solidFill>
                  <a:srgbClr val="C00000"/>
                </a:solidFill>
              </a:ln>
              <a:effectLst/>
            </c:spPr>
          </c:marker>
          <c:dLbls>
            <c:dLbl>
              <c:idx val="0"/>
              <c:layout>
                <c:manualLayout>
                  <c:x val="-2.0135224104941009E-17"/>
                  <c:y val="-3.4371647270216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81-40BB-ACEA-C378E314209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Data!$A$8:$A$12</c:f>
              <c:strCache>
                <c:ptCount val="5"/>
                <c:pt idx="0">
                  <c:v>2017</c:v>
                </c:pt>
                <c:pt idx="1">
                  <c:v>2018</c:v>
                </c:pt>
                <c:pt idx="2">
                  <c:v>2019</c:v>
                </c:pt>
                <c:pt idx="3">
                  <c:v>2020</c:v>
                </c:pt>
                <c:pt idx="4">
                  <c:v>2021</c:v>
                </c:pt>
              </c:strCache>
            </c:strRef>
          </c:cat>
          <c:val>
            <c:numRef>
              <c:f>Data!$D$8:$D$12</c:f>
              <c:numCache>
                <c:formatCode>0%</c:formatCode>
                <c:ptCount val="5"/>
                <c:pt idx="0">
                  <c:v>0.40048348106365833</c:v>
                </c:pt>
                <c:pt idx="1">
                  <c:v>0.39220563847429518</c:v>
                </c:pt>
                <c:pt idx="2">
                  <c:v>0.3687196110210697</c:v>
                </c:pt>
                <c:pt idx="3">
                  <c:v>0.29791666666666666</c:v>
                </c:pt>
                <c:pt idx="4">
                  <c:v>0.34738617200674538</c:v>
                </c:pt>
              </c:numCache>
            </c:numRef>
          </c:val>
          <c:smooth val="0"/>
          <c:extLst>
            <c:ext xmlns:c16="http://schemas.microsoft.com/office/drawing/2014/chart" uri="{C3380CC4-5D6E-409C-BE32-E72D297353CC}">
              <c16:uniqueId val="{00000001-0581-40BB-ACEA-C378E3142095}"/>
            </c:ext>
          </c:extLst>
        </c:ser>
        <c:dLbls>
          <c:showLegendKey val="0"/>
          <c:showVal val="0"/>
          <c:showCatName val="0"/>
          <c:showSerName val="0"/>
          <c:showPercent val="0"/>
          <c:showBubbleSize val="0"/>
        </c:dLbls>
        <c:marker val="1"/>
        <c:smooth val="0"/>
        <c:axId val="333135552"/>
        <c:axId val="333131944"/>
      </c:lineChart>
      <c:catAx>
        <c:axId val="33313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33131944"/>
        <c:crosses val="autoZero"/>
        <c:auto val="1"/>
        <c:lblAlgn val="ctr"/>
        <c:lblOffset val="100"/>
        <c:noMultiLvlLbl val="0"/>
      </c:catAx>
      <c:valAx>
        <c:axId val="333131944"/>
        <c:scaling>
          <c:orientation val="minMax"/>
          <c:min val="0.25"/>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3313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Evolution of cash-based assistance under the LCRP (in USD Millions)</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668727460072129E-2"/>
          <c:y val="0.1091246751089759"/>
          <c:w val="0.95466254507985571"/>
          <c:h val="0.74857164976561941"/>
        </c:manualLayout>
      </c:layout>
      <c:barChart>
        <c:barDir val="col"/>
        <c:grouping val="clustered"/>
        <c:varyColors val="0"/>
        <c:ser>
          <c:idx val="0"/>
          <c:order val="0"/>
          <c:tx>
            <c:strRef>
              <c:f>Data!$B$1</c:f>
              <c:strCache>
                <c:ptCount val="1"/>
                <c:pt idx="0">
                  <c:v>Total LCRP Funding Received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Data!$A$8:$A$12</c:f>
              <c:strCache>
                <c:ptCount val="5"/>
                <c:pt idx="0">
                  <c:v>2017</c:v>
                </c:pt>
                <c:pt idx="1">
                  <c:v>2018</c:v>
                </c:pt>
                <c:pt idx="2">
                  <c:v>2019</c:v>
                </c:pt>
                <c:pt idx="3">
                  <c:v>2020</c:v>
                </c:pt>
                <c:pt idx="4">
                  <c:v>2021</c:v>
                </c:pt>
              </c:strCache>
            </c:strRef>
          </c:cat>
          <c:val>
            <c:numRef>
              <c:f>Data!$B$8:$B$12</c:f>
              <c:numCache>
                <c:formatCode>General</c:formatCode>
                <c:ptCount val="5"/>
                <c:pt idx="0">
                  <c:v>1241</c:v>
                </c:pt>
                <c:pt idx="1">
                  <c:v>1206</c:v>
                </c:pt>
                <c:pt idx="2">
                  <c:v>1234</c:v>
                </c:pt>
                <c:pt idx="3">
                  <c:v>1440</c:v>
                </c:pt>
                <c:pt idx="4">
                  <c:v>1186</c:v>
                </c:pt>
              </c:numCache>
            </c:numRef>
          </c:val>
          <c:extLst>
            <c:ext xmlns:c16="http://schemas.microsoft.com/office/drawing/2014/chart" uri="{C3380CC4-5D6E-409C-BE32-E72D297353CC}">
              <c16:uniqueId val="{00000000-B9A7-49E3-95A5-BBC348265815}"/>
            </c:ext>
          </c:extLst>
        </c:ser>
        <c:ser>
          <c:idx val="1"/>
          <c:order val="1"/>
          <c:tx>
            <c:strRef>
              <c:f>Data!$C$1</c:f>
              <c:strCache>
                <c:ptCount val="1"/>
                <c:pt idx="0">
                  <c:v>Funding disbursed in cash </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Data!$A$8:$A$12</c:f>
              <c:strCache>
                <c:ptCount val="5"/>
                <c:pt idx="0">
                  <c:v>2017</c:v>
                </c:pt>
                <c:pt idx="1">
                  <c:v>2018</c:v>
                </c:pt>
                <c:pt idx="2">
                  <c:v>2019</c:v>
                </c:pt>
                <c:pt idx="3">
                  <c:v>2020</c:v>
                </c:pt>
                <c:pt idx="4">
                  <c:v>2021</c:v>
                </c:pt>
              </c:strCache>
            </c:strRef>
          </c:cat>
          <c:val>
            <c:numRef>
              <c:f>Data!$C$8:$C$12</c:f>
              <c:numCache>
                <c:formatCode>General</c:formatCode>
                <c:ptCount val="5"/>
                <c:pt idx="0">
                  <c:v>497</c:v>
                </c:pt>
                <c:pt idx="1">
                  <c:v>473</c:v>
                </c:pt>
                <c:pt idx="2">
                  <c:v>455</c:v>
                </c:pt>
                <c:pt idx="3">
                  <c:v>429</c:v>
                </c:pt>
                <c:pt idx="4">
                  <c:v>376</c:v>
                </c:pt>
              </c:numCache>
            </c:numRef>
          </c:val>
          <c:extLst>
            <c:ext xmlns:c16="http://schemas.microsoft.com/office/drawing/2014/chart" uri="{C3380CC4-5D6E-409C-BE32-E72D297353CC}">
              <c16:uniqueId val="{00000001-B9A7-49E3-95A5-BBC348265815}"/>
            </c:ext>
          </c:extLst>
        </c:ser>
        <c:dLbls>
          <c:showLegendKey val="0"/>
          <c:showVal val="0"/>
          <c:showCatName val="0"/>
          <c:showSerName val="0"/>
          <c:showPercent val="0"/>
          <c:showBubbleSize val="0"/>
        </c:dLbls>
        <c:gapWidth val="219"/>
        <c:overlap val="100"/>
        <c:axId val="723677120"/>
        <c:axId val="368120432"/>
      </c:barChart>
      <c:catAx>
        <c:axId val="7236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68120432"/>
        <c:crosses val="autoZero"/>
        <c:auto val="1"/>
        <c:lblAlgn val="ctr"/>
        <c:lblOffset val="100"/>
        <c:noMultiLvlLbl val="0"/>
      </c:catAx>
      <c:valAx>
        <c:axId val="368120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36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Sheet8!$G$4:$G$9</c:f>
              <c:strCache>
                <c:ptCount val="6"/>
                <c:pt idx="0">
                  <c:v>Food</c:v>
                </c:pt>
                <c:pt idx="1">
                  <c:v>Rent</c:v>
                </c:pt>
                <c:pt idx="2">
                  <c:v>Health</c:v>
                </c:pt>
                <c:pt idx="3">
                  <c:v>Non food items</c:v>
                </c:pt>
                <c:pt idx="4">
                  <c:v>Education</c:v>
                </c:pt>
                <c:pt idx="5">
                  <c:v>Utilities electricity gazwater</c:v>
                </c:pt>
              </c:strCache>
            </c:strRef>
          </c:cat>
          <c:val>
            <c:numRef>
              <c:f>Sheet8!$H$4:$H$9</c:f>
              <c:numCache>
                <c:formatCode>0.0%</c:formatCode>
                <c:ptCount val="6"/>
                <c:pt idx="0">
                  <c:v>0.59493670886075944</c:v>
                </c:pt>
                <c:pt idx="1">
                  <c:v>0.19971870604781997</c:v>
                </c:pt>
                <c:pt idx="2">
                  <c:v>0.18284106891701829</c:v>
                </c:pt>
                <c:pt idx="3">
                  <c:v>1.6877637130801686E-2</c:v>
                </c:pt>
                <c:pt idx="4">
                  <c:v>4.2194092827004216E-3</c:v>
                </c:pt>
                <c:pt idx="5">
                  <c:v>1.4064697609001407E-3</c:v>
                </c:pt>
              </c:numCache>
            </c:numRef>
          </c:val>
          <c:extLst>
            <c:ext xmlns:c16="http://schemas.microsoft.com/office/drawing/2014/chart" uri="{C3380CC4-5D6E-409C-BE32-E72D297353CC}">
              <c16:uniqueId val="{00000000-C023-43D8-AE45-1A73EEC65927}"/>
            </c:ext>
          </c:extLst>
        </c:ser>
        <c:dLbls>
          <c:showLegendKey val="0"/>
          <c:showVal val="0"/>
          <c:showCatName val="0"/>
          <c:showSerName val="0"/>
          <c:showPercent val="0"/>
          <c:showBubbleSize val="0"/>
        </c:dLbls>
        <c:gapWidth val="150"/>
        <c:axId val="168372864"/>
        <c:axId val="168386944"/>
      </c:barChart>
      <c:catAx>
        <c:axId val="168372864"/>
        <c:scaling>
          <c:orientation val="minMax"/>
        </c:scaling>
        <c:delete val="0"/>
        <c:axPos val="b"/>
        <c:numFmt formatCode="General" sourceLinked="0"/>
        <c:majorTickMark val="out"/>
        <c:minorTickMark val="none"/>
        <c:tickLblPos val="nextTo"/>
        <c:txPr>
          <a:bodyPr/>
          <a:lstStyle/>
          <a:p>
            <a:pPr>
              <a:defRPr sz="1200"/>
            </a:pPr>
            <a:endParaRPr lang="en-US"/>
          </a:p>
        </c:txPr>
        <c:crossAx val="168386944"/>
        <c:crosses val="autoZero"/>
        <c:auto val="1"/>
        <c:lblAlgn val="ctr"/>
        <c:lblOffset val="100"/>
        <c:noMultiLvlLbl val="0"/>
      </c:catAx>
      <c:valAx>
        <c:axId val="168386944"/>
        <c:scaling>
          <c:orientation val="minMax"/>
        </c:scaling>
        <c:delete val="1"/>
        <c:axPos val="l"/>
        <c:numFmt formatCode="0.0%" sourceLinked="1"/>
        <c:majorTickMark val="out"/>
        <c:minorTickMark val="none"/>
        <c:tickLblPos val="nextTo"/>
        <c:crossAx val="1683728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tx>
                <c:rich>
                  <a:bodyPr/>
                  <a:lstStyle/>
                  <a:p>
                    <a:r>
                      <a:rPr lang="en-US"/>
                      <a:t>27.6%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16-4E18-9E25-ED5E1C6C28A2}"/>
                </c:ext>
              </c:extLst>
            </c:dLbl>
            <c:dLbl>
              <c:idx val="1"/>
              <c:tx>
                <c:rich>
                  <a:bodyPr/>
                  <a:lstStyle/>
                  <a:p>
                    <a:r>
                      <a:rPr lang="en-US"/>
                      <a:t>26.6%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16-4E18-9E25-ED5E1C6C28A2}"/>
                </c:ext>
              </c:extLst>
            </c:dLbl>
            <c:dLbl>
              <c:idx val="2"/>
              <c:tx>
                <c:rich>
                  <a:bodyPr/>
                  <a:lstStyle/>
                  <a:p>
                    <a:r>
                      <a:rPr lang="en-US"/>
                      <a:t>24.1%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16-4E18-9E25-ED5E1C6C28A2}"/>
                </c:ext>
              </c:extLst>
            </c:dLbl>
            <c:dLbl>
              <c:idx val="3"/>
              <c:tx>
                <c:rich>
                  <a:bodyPr/>
                  <a:lstStyle/>
                  <a:p>
                    <a:r>
                      <a:rPr lang="en-US"/>
                      <a:t>13.2%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16-4E18-9E25-ED5E1C6C28A2}"/>
                </c:ext>
              </c:extLst>
            </c:dLbl>
            <c:dLbl>
              <c:idx val="4"/>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16-4E18-9E25-ED5E1C6C28A2}"/>
                </c:ext>
              </c:extLst>
            </c:dLbl>
            <c:dLbl>
              <c:idx val="5"/>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16-4E18-9E25-ED5E1C6C28A2}"/>
                </c:ext>
              </c:extLst>
            </c:dLbl>
            <c:dLbl>
              <c:idx val="6"/>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16-4E18-9E25-ED5E1C6C28A2}"/>
                </c:ext>
              </c:extLst>
            </c:dLbl>
            <c:dLbl>
              <c:idx val="7"/>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416-4E18-9E25-ED5E1C6C28A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Sheet8!$K$4:$K$11</c:f>
              <c:strCache>
                <c:ptCount val="8"/>
                <c:pt idx="0">
                  <c:v>Health</c:v>
                </c:pt>
                <c:pt idx="1">
                  <c:v>Food</c:v>
                </c:pt>
                <c:pt idx="2">
                  <c:v>Rent</c:v>
                </c:pt>
                <c:pt idx="3">
                  <c:v>Non foo items</c:v>
                </c:pt>
                <c:pt idx="4">
                  <c:v>Utilities electricity gaz water</c:v>
                </c:pt>
                <c:pt idx="5">
                  <c:v>Clothing</c:v>
                </c:pt>
                <c:pt idx="6">
                  <c:v>Education</c:v>
                </c:pt>
                <c:pt idx="7">
                  <c:v>Transportation</c:v>
                </c:pt>
              </c:strCache>
            </c:strRef>
          </c:cat>
          <c:val>
            <c:numRef>
              <c:f>Sheet8!$L$4:$L$11</c:f>
              <c:numCache>
                <c:formatCode>0.00%</c:formatCode>
                <c:ptCount val="8"/>
                <c:pt idx="0">
                  <c:v>0.27591036414565828</c:v>
                </c:pt>
                <c:pt idx="1">
                  <c:v>0.26610644257703081</c:v>
                </c:pt>
                <c:pt idx="2">
                  <c:v>0.24089635854341737</c:v>
                </c:pt>
                <c:pt idx="3">
                  <c:v>0.13165266106442577</c:v>
                </c:pt>
                <c:pt idx="4">
                  <c:v>5.6022408963585436E-2</c:v>
                </c:pt>
                <c:pt idx="5">
                  <c:v>1.4005602240896359E-2</c:v>
                </c:pt>
                <c:pt idx="6">
                  <c:v>1.2605042016806723E-2</c:v>
                </c:pt>
                <c:pt idx="7">
                  <c:v>2.8011204481792717E-3</c:v>
                </c:pt>
              </c:numCache>
            </c:numRef>
          </c:val>
          <c:extLst>
            <c:ext xmlns:c16="http://schemas.microsoft.com/office/drawing/2014/chart" uri="{C3380CC4-5D6E-409C-BE32-E72D297353CC}">
              <c16:uniqueId val="{00000008-E416-4E18-9E25-ED5E1C6C28A2}"/>
            </c:ext>
          </c:extLst>
        </c:ser>
        <c:dLbls>
          <c:showLegendKey val="0"/>
          <c:showVal val="0"/>
          <c:showCatName val="0"/>
          <c:showSerName val="0"/>
          <c:showPercent val="0"/>
          <c:showBubbleSize val="0"/>
        </c:dLbls>
        <c:gapWidth val="150"/>
        <c:axId val="168326272"/>
        <c:axId val="168327808"/>
      </c:barChart>
      <c:catAx>
        <c:axId val="168326272"/>
        <c:scaling>
          <c:orientation val="minMax"/>
        </c:scaling>
        <c:delete val="0"/>
        <c:axPos val="b"/>
        <c:numFmt formatCode="General" sourceLinked="0"/>
        <c:majorTickMark val="out"/>
        <c:minorTickMark val="none"/>
        <c:tickLblPos val="nextTo"/>
        <c:txPr>
          <a:bodyPr/>
          <a:lstStyle/>
          <a:p>
            <a:pPr>
              <a:defRPr sz="1200"/>
            </a:pPr>
            <a:endParaRPr lang="en-US"/>
          </a:p>
        </c:txPr>
        <c:crossAx val="168327808"/>
        <c:crosses val="autoZero"/>
        <c:auto val="1"/>
        <c:lblAlgn val="ctr"/>
        <c:lblOffset val="100"/>
        <c:noMultiLvlLbl val="0"/>
      </c:catAx>
      <c:valAx>
        <c:axId val="168327808"/>
        <c:scaling>
          <c:orientation val="minMax"/>
        </c:scaling>
        <c:delete val="1"/>
        <c:axPos val="l"/>
        <c:numFmt formatCode="0.00%" sourceLinked="1"/>
        <c:majorTickMark val="out"/>
        <c:minorTickMark val="none"/>
        <c:tickLblPos val="nextTo"/>
        <c:crossAx val="1683262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tx>
                <c:rich>
                  <a:bodyPr/>
                  <a:lstStyle/>
                  <a:p>
                    <a:r>
                      <a:rPr lang="en-US"/>
                      <a:t>37.98%</a:t>
                    </a:r>
                  </a:p>
                  <a:p>
                    <a:r>
                      <a:rPr lang="en-US"/>
                      <a:t>(n=267)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00-48AC-A84D-7011EE943219}"/>
                </c:ext>
              </c:extLst>
            </c:dLbl>
            <c:dLbl>
              <c:idx val="1"/>
              <c:tx>
                <c:rich>
                  <a:bodyPr/>
                  <a:lstStyle/>
                  <a:p>
                    <a:r>
                      <a:rPr lang="en-US"/>
                      <a:t>23.47%</a:t>
                    </a:r>
                  </a:p>
                  <a:p>
                    <a:r>
                      <a:rPr lang="en-US"/>
                      <a:t>(n=165)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00-48AC-A84D-7011EE943219}"/>
                </c:ext>
              </c:extLst>
            </c:dLbl>
            <c:dLbl>
              <c:idx val="2"/>
              <c:tx>
                <c:rich>
                  <a:bodyPr/>
                  <a:lstStyle/>
                  <a:p>
                    <a:r>
                      <a:rPr lang="en-US"/>
                      <a:t>19.06%</a:t>
                    </a:r>
                  </a:p>
                  <a:p>
                    <a:r>
                      <a:rPr lang="en-US"/>
                      <a:t>(n=134)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00-48AC-A84D-7011EE943219}"/>
                </c:ext>
              </c:extLst>
            </c:dLbl>
            <c:dLbl>
              <c:idx val="3"/>
              <c:tx>
                <c:rich>
                  <a:bodyPr/>
                  <a:lstStyle/>
                  <a:p>
                    <a:r>
                      <a:rPr lang="en-US"/>
                      <a:t>6.83%</a:t>
                    </a:r>
                  </a:p>
                  <a:p>
                    <a:r>
                      <a:rPr lang="en-US"/>
                      <a:t>(n=48)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00-48AC-A84D-7011EE943219}"/>
                </c:ext>
              </c:extLst>
            </c:dLbl>
            <c:dLbl>
              <c:idx val="4"/>
              <c:tx>
                <c:rich>
                  <a:bodyPr/>
                  <a:lstStyle/>
                  <a:p>
                    <a:r>
                      <a:rPr lang="en-US"/>
                      <a:t>3.27%</a:t>
                    </a:r>
                  </a:p>
                  <a:p>
                    <a:r>
                      <a:rPr lang="en-US"/>
                      <a:t>(n=23)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00-48AC-A84D-7011EE943219}"/>
                </c:ext>
              </c:extLst>
            </c:dLbl>
            <c:dLbl>
              <c:idx val="5"/>
              <c:tx>
                <c:rich>
                  <a:bodyPr/>
                  <a:lstStyle/>
                  <a:p>
                    <a:r>
                      <a:rPr lang="en-US"/>
                      <a:t>3.13%</a:t>
                    </a:r>
                  </a:p>
                  <a:p>
                    <a:r>
                      <a:rPr lang="en-US"/>
                      <a:t>(n=20)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00-48AC-A84D-7011EE943219}"/>
                </c:ext>
              </c:extLst>
            </c:dLbl>
            <c:dLbl>
              <c:idx val="6"/>
              <c:tx>
                <c:rich>
                  <a:bodyPr/>
                  <a:lstStyle/>
                  <a:p>
                    <a:r>
                      <a:rPr lang="en-US"/>
                      <a:t>2.84%</a:t>
                    </a:r>
                  </a:p>
                  <a:p>
                    <a:r>
                      <a:rPr lang="en-US"/>
                      <a:t>(n=14)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00-48AC-A84D-7011EE943219}"/>
                </c:ext>
              </c:extLst>
            </c:dLbl>
            <c:dLbl>
              <c:idx val="7"/>
              <c:tx>
                <c:rich>
                  <a:bodyPr/>
                  <a:lstStyle/>
                  <a:p>
                    <a:r>
                      <a:rPr lang="en-US"/>
                      <a:t>0.85%</a:t>
                    </a:r>
                  </a:p>
                  <a:p>
                    <a:r>
                      <a:rPr lang="en-US"/>
                      <a:t>(n=6)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D00-48AC-A84D-7011EE943219}"/>
                </c:ext>
              </c:extLst>
            </c:dLbl>
            <c:dLbl>
              <c:idx val="8"/>
              <c:tx>
                <c:rich>
                  <a:bodyPr/>
                  <a:lstStyle/>
                  <a:p>
                    <a:r>
                      <a:rPr lang="en-US"/>
                      <a:t>0.85%</a:t>
                    </a:r>
                  </a:p>
                  <a:p>
                    <a:r>
                      <a:rPr lang="en-US"/>
                      <a:t>(n=6)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D00-48AC-A84D-7011EE943219}"/>
                </c:ext>
              </c:extLst>
            </c:dLbl>
            <c:dLbl>
              <c:idx val="9"/>
              <c:tx>
                <c:rich>
                  <a:bodyPr/>
                  <a:lstStyle/>
                  <a:p>
                    <a:r>
                      <a:rPr lang="en-US"/>
                      <a:t>0.57%</a:t>
                    </a:r>
                  </a:p>
                  <a:p>
                    <a:r>
                      <a:rPr lang="en-US"/>
                      <a:t>(n=3)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D00-48AC-A84D-7011EE943219}"/>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Sheet4!$A$21:$A$30</c:f>
              <c:strCache>
                <c:ptCount val="10"/>
                <c:pt idx="0">
                  <c:v>Food purchase</c:v>
                </c:pt>
                <c:pt idx="1">
                  <c:v>Health-care</c:v>
                </c:pt>
                <c:pt idx="2">
                  <c:v>Pay rent for house</c:v>
                </c:pt>
                <c:pt idx="3">
                  <c:v>Paying Other debts</c:v>
                </c:pt>
                <c:pt idx="4">
                  <c:v>Other</c:v>
                </c:pt>
                <c:pt idx="5">
                  <c:v>Non food purchase</c:v>
                </c:pt>
                <c:pt idx="6">
                  <c:v>Purchase of winterization items</c:v>
                </c:pt>
                <c:pt idx="7">
                  <c:v>Setup new business</c:v>
                </c:pt>
                <c:pt idx="8">
                  <c:v>Cover education expenses</c:v>
                </c:pt>
                <c:pt idx="9">
                  <c:v>Pay for transportation</c:v>
                </c:pt>
              </c:strCache>
            </c:strRef>
          </c:cat>
          <c:val>
            <c:numRef>
              <c:f>Sheet4!$B$21:$B$30</c:f>
              <c:numCache>
                <c:formatCode>0.00%</c:formatCode>
                <c:ptCount val="10"/>
                <c:pt idx="0">
                  <c:v>0.37980085348506404</c:v>
                </c:pt>
                <c:pt idx="1">
                  <c:v>0.23470839260312945</c:v>
                </c:pt>
                <c:pt idx="2">
                  <c:v>0.19061166429587481</c:v>
                </c:pt>
                <c:pt idx="3">
                  <c:v>6.8278805120910391E-2</c:v>
                </c:pt>
                <c:pt idx="4">
                  <c:v>3.2716927453769556E-2</c:v>
                </c:pt>
                <c:pt idx="5">
                  <c:v>2.8449502133712661E-2</c:v>
                </c:pt>
                <c:pt idx="6">
                  <c:v>1.9914651493598862E-2</c:v>
                </c:pt>
                <c:pt idx="7">
                  <c:v>8.5348506401137988E-3</c:v>
                </c:pt>
                <c:pt idx="8">
                  <c:v>8.5000000000000006E-3</c:v>
                </c:pt>
                <c:pt idx="9">
                  <c:v>5.6899004267425323E-3</c:v>
                </c:pt>
              </c:numCache>
            </c:numRef>
          </c:val>
          <c:extLst>
            <c:ext xmlns:c16="http://schemas.microsoft.com/office/drawing/2014/chart" uri="{C3380CC4-5D6E-409C-BE32-E72D297353CC}">
              <c16:uniqueId val="{0000000A-5D00-48AC-A84D-7011EE943219}"/>
            </c:ext>
          </c:extLst>
        </c:ser>
        <c:dLbls>
          <c:showLegendKey val="0"/>
          <c:showVal val="0"/>
          <c:showCatName val="0"/>
          <c:showSerName val="0"/>
          <c:showPercent val="0"/>
          <c:showBubbleSize val="0"/>
        </c:dLbls>
        <c:gapWidth val="150"/>
        <c:axId val="167726464"/>
        <c:axId val="167765120"/>
      </c:barChart>
      <c:catAx>
        <c:axId val="167726464"/>
        <c:scaling>
          <c:orientation val="minMax"/>
        </c:scaling>
        <c:delete val="0"/>
        <c:axPos val="b"/>
        <c:numFmt formatCode="General" sourceLinked="0"/>
        <c:majorTickMark val="out"/>
        <c:minorTickMark val="none"/>
        <c:tickLblPos val="nextTo"/>
        <c:txPr>
          <a:bodyPr rot="-5400000" vert="horz"/>
          <a:lstStyle/>
          <a:p>
            <a:pPr>
              <a:defRPr sz="1200"/>
            </a:pPr>
            <a:endParaRPr lang="en-US"/>
          </a:p>
        </c:txPr>
        <c:crossAx val="167765120"/>
        <c:crosses val="autoZero"/>
        <c:auto val="1"/>
        <c:lblAlgn val="ctr"/>
        <c:lblOffset val="100"/>
        <c:noMultiLvlLbl val="0"/>
      </c:catAx>
      <c:valAx>
        <c:axId val="167765120"/>
        <c:scaling>
          <c:orientation val="minMax"/>
        </c:scaling>
        <c:delete val="1"/>
        <c:axPos val="l"/>
        <c:numFmt formatCode="0.00%" sourceLinked="1"/>
        <c:majorTickMark val="out"/>
        <c:minorTickMark val="none"/>
        <c:tickLblPos val="nextTo"/>
        <c:crossAx val="1677264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Sheet1!$L$3</c:f>
              <c:strCache>
                <c:ptCount val="1"/>
                <c:pt idx="0">
                  <c:v>Negative </c:v>
                </c:pt>
              </c:strCache>
            </c:strRef>
          </c:tx>
          <c:spPr>
            <a:ln w="28575" cap="rnd">
              <a:solidFill>
                <a:schemeClr val="accent1"/>
              </a:solidFill>
              <a:round/>
            </a:ln>
            <a:effectLst/>
          </c:spPr>
          <c:marker>
            <c:symbol val="none"/>
          </c:marker>
          <c:dLbls>
            <c:dLbl>
              <c:idx val="2"/>
              <c:layout>
                <c:manualLayout>
                  <c:x val="-9.96092254116333E-3"/>
                  <c:y val="-2.9149633439932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7-4180-8780-49D2F514415F}"/>
                </c:ext>
              </c:extLst>
            </c:dLbl>
            <c:dLbl>
              <c:idx val="3"/>
              <c:layout>
                <c:manualLayout>
                  <c:x val="-3.5784375523162146E-2"/>
                  <c:y val="-3.8728466481626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F7-4180-8780-49D2F514415F}"/>
                </c:ext>
              </c:extLst>
            </c:dLbl>
            <c:dLbl>
              <c:idx val="8"/>
              <c:layout>
                <c:manualLayout>
                  <c:x val="-1.8568740201829602E-2"/>
                  <c:y val="4.2691614372774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7-4180-8780-49D2F514415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Sheet1!$K$4:$K$16</c:f>
              <c:numCache>
                <c:formatCode>mmm\-yy</c:formatCode>
                <c:ptCount val="13"/>
                <c:pt idx="0">
                  <c:v>42917</c:v>
                </c:pt>
                <c:pt idx="1">
                  <c:v>42948</c:v>
                </c:pt>
                <c:pt idx="2">
                  <c:v>43132</c:v>
                </c:pt>
                <c:pt idx="3">
                  <c:v>43282</c:v>
                </c:pt>
                <c:pt idx="4">
                  <c:v>43556</c:v>
                </c:pt>
                <c:pt idx="5">
                  <c:v>43647</c:v>
                </c:pt>
                <c:pt idx="6">
                  <c:v>43831</c:v>
                </c:pt>
                <c:pt idx="7">
                  <c:v>44013</c:v>
                </c:pt>
                <c:pt idx="8">
                  <c:v>44197</c:v>
                </c:pt>
                <c:pt idx="9">
                  <c:v>44287</c:v>
                </c:pt>
                <c:pt idx="10">
                  <c:v>44429</c:v>
                </c:pt>
                <c:pt idx="11">
                  <c:v>44531</c:v>
                </c:pt>
                <c:pt idx="12">
                  <c:v>44652</c:v>
                </c:pt>
              </c:numCache>
            </c:numRef>
          </c:cat>
          <c:val>
            <c:numRef>
              <c:f>Sheet1!$L$4:$L$16</c:f>
              <c:numCache>
                <c:formatCode>General</c:formatCode>
                <c:ptCount val="13"/>
                <c:pt idx="0">
                  <c:v>32.6</c:v>
                </c:pt>
                <c:pt idx="1">
                  <c:v>35.099999999999994</c:v>
                </c:pt>
                <c:pt idx="2">
                  <c:v>23.2</c:v>
                </c:pt>
                <c:pt idx="3">
                  <c:v>21.200000000000003</c:v>
                </c:pt>
                <c:pt idx="4">
                  <c:v>36.299999999999997</c:v>
                </c:pt>
                <c:pt idx="5">
                  <c:v>31.400000000000002</c:v>
                </c:pt>
                <c:pt idx="6">
                  <c:v>30.7</c:v>
                </c:pt>
                <c:pt idx="7">
                  <c:v>31.599999999999998</c:v>
                </c:pt>
                <c:pt idx="8">
                  <c:v>24.5</c:v>
                </c:pt>
                <c:pt idx="9">
                  <c:v>29.7</c:v>
                </c:pt>
                <c:pt idx="10">
                  <c:v>36.299999999999997</c:v>
                </c:pt>
                <c:pt idx="11">
                  <c:v>38.4</c:v>
                </c:pt>
                <c:pt idx="12">
                  <c:v>34.300000000000004</c:v>
                </c:pt>
              </c:numCache>
            </c:numRef>
          </c:val>
          <c:smooth val="0"/>
          <c:extLst>
            <c:ext xmlns:c16="http://schemas.microsoft.com/office/drawing/2014/chart" uri="{C3380CC4-5D6E-409C-BE32-E72D297353CC}">
              <c16:uniqueId val="{00000000-C07F-439B-9BC4-68042C4C9CF9}"/>
            </c:ext>
          </c:extLst>
        </c:ser>
        <c:ser>
          <c:idx val="1"/>
          <c:order val="1"/>
          <c:tx>
            <c:strRef>
              <c:f>Sheet1!$M$3</c:f>
              <c:strCache>
                <c:ptCount val="1"/>
                <c:pt idx="0">
                  <c:v>Positive </c:v>
                </c:pt>
              </c:strCache>
            </c:strRef>
          </c:tx>
          <c:spPr>
            <a:ln w="28575" cap="rnd">
              <a:solidFill>
                <a:schemeClr val="accent2"/>
              </a:solidFill>
              <a:round/>
            </a:ln>
            <a:effectLst/>
          </c:spPr>
          <c:marker>
            <c:symbol val="none"/>
          </c:marker>
          <c:dLbls>
            <c:dLbl>
              <c:idx val="8"/>
              <c:layout>
                <c:manualLayout>
                  <c:x val="-1.534080857907975E-2"/>
                  <c:y val="-2.8323364810233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7-4180-8780-49D2F514415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Sheet1!$K$4:$K$16</c:f>
              <c:numCache>
                <c:formatCode>mmm\-yy</c:formatCode>
                <c:ptCount val="13"/>
                <c:pt idx="0">
                  <c:v>42917</c:v>
                </c:pt>
                <c:pt idx="1">
                  <c:v>42948</c:v>
                </c:pt>
                <c:pt idx="2">
                  <c:v>43132</c:v>
                </c:pt>
                <c:pt idx="3">
                  <c:v>43282</c:v>
                </c:pt>
                <c:pt idx="4">
                  <c:v>43556</c:v>
                </c:pt>
                <c:pt idx="5">
                  <c:v>43647</c:v>
                </c:pt>
                <c:pt idx="6">
                  <c:v>43831</c:v>
                </c:pt>
                <c:pt idx="7">
                  <c:v>44013</c:v>
                </c:pt>
                <c:pt idx="8">
                  <c:v>44197</c:v>
                </c:pt>
                <c:pt idx="9">
                  <c:v>44287</c:v>
                </c:pt>
                <c:pt idx="10">
                  <c:v>44429</c:v>
                </c:pt>
                <c:pt idx="11">
                  <c:v>44531</c:v>
                </c:pt>
                <c:pt idx="12">
                  <c:v>44652</c:v>
                </c:pt>
              </c:numCache>
            </c:numRef>
          </c:cat>
          <c:val>
            <c:numRef>
              <c:f>Sheet1!$M$4:$M$16</c:f>
              <c:numCache>
                <c:formatCode>General</c:formatCode>
                <c:ptCount val="13"/>
                <c:pt idx="0">
                  <c:v>30.599999999999998</c:v>
                </c:pt>
                <c:pt idx="1">
                  <c:v>25.8</c:v>
                </c:pt>
                <c:pt idx="2">
                  <c:v>32.9</c:v>
                </c:pt>
                <c:pt idx="3">
                  <c:v>32.200000000000003</c:v>
                </c:pt>
                <c:pt idx="4">
                  <c:v>24.7</c:v>
                </c:pt>
                <c:pt idx="5">
                  <c:v>22.8</c:v>
                </c:pt>
                <c:pt idx="6">
                  <c:v>16.8</c:v>
                </c:pt>
                <c:pt idx="7">
                  <c:v>17</c:v>
                </c:pt>
                <c:pt idx="8">
                  <c:v>26.299999999999997</c:v>
                </c:pt>
                <c:pt idx="9">
                  <c:v>26.599999999999998</c:v>
                </c:pt>
                <c:pt idx="10">
                  <c:v>31.900000000000002</c:v>
                </c:pt>
                <c:pt idx="11">
                  <c:v>25.5</c:v>
                </c:pt>
                <c:pt idx="12">
                  <c:v>32.4</c:v>
                </c:pt>
              </c:numCache>
            </c:numRef>
          </c:val>
          <c:smooth val="0"/>
          <c:extLst>
            <c:ext xmlns:c16="http://schemas.microsoft.com/office/drawing/2014/chart" uri="{C3380CC4-5D6E-409C-BE32-E72D297353CC}">
              <c16:uniqueId val="{00000001-C07F-439B-9BC4-68042C4C9CF9}"/>
            </c:ext>
          </c:extLst>
        </c:ser>
        <c:dLbls>
          <c:dLblPos val="t"/>
          <c:showLegendKey val="0"/>
          <c:showVal val="1"/>
          <c:showCatName val="0"/>
          <c:showSerName val="0"/>
          <c:showPercent val="0"/>
          <c:showBubbleSize val="0"/>
        </c:dLbls>
        <c:smooth val="0"/>
        <c:axId val="383946824"/>
        <c:axId val="572452632"/>
      </c:lineChart>
      <c:catAx>
        <c:axId val="3839468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72452632"/>
        <c:crosses val="autoZero"/>
        <c:auto val="0"/>
        <c:lblAlgn val="ctr"/>
        <c:lblOffset val="100"/>
        <c:noMultiLvlLbl val="0"/>
      </c:catAx>
      <c:valAx>
        <c:axId val="572452632"/>
        <c:scaling>
          <c:orientation val="minMax"/>
        </c:scaling>
        <c:delete val="1"/>
        <c:axPos val="l"/>
        <c:numFmt formatCode="General" sourceLinked="1"/>
        <c:majorTickMark val="none"/>
        <c:minorTickMark val="none"/>
        <c:tickLblPos val="nextTo"/>
        <c:crossAx val="383946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19022238975004E-3"/>
          <c:y val="2.1899756975925212E-2"/>
          <c:w val="0.976407630214851"/>
          <c:h val="0.82270930074823212"/>
        </c:manualLayout>
      </c:layout>
      <c:barChart>
        <c:barDir val="bar"/>
        <c:grouping val="clustered"/>
        <c:varyColors val="0"/>
        <c:ser>
          <c:idx val="1"/>
          <c:order val="1"/>
          <c:tx>
            <c:strRef>
              <c:f>Tensions!$C$2</c:f>
              <c:strCache>
                <c:ptCount val="1"/>
                <c:pt idx="0">
                  <c:v>Yes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Tensions!$A$3:$A$17</c:f>
              <c:strCache>
                <c:ptCount val="7"/>
                <c:pt idx="0">
                  <c:v> Competition for higher-skilled jobs</c:v>
                </c:pt>
                <c:pt idx="1">
                  <c:v> Competition for lower-skilled jobs</c:v>
                </c:pt>
                <c:pt idx="2">
                  <c:v> Competition for the establishment of businesses</c:v>
                </c:pt>
                <c:pt idx="3">
                  <c:v> Competition for services and utilities</c:v>
                </c:pt>
                <c:pt idx="4">
                  <c:v> The political situation regionally and nationally</c:v>
                </c:pt>
                <c:pt idx="5">
                  <c:v> Unfair aid distribution</c:v>
                </c:pt>
                <c:pt idx="6">
                  <c:v> Inflation or lack of access to cash</c:v>
                </c:pt>
              </c:strCache>
              <c:extLst/>
            </c:strRef>
          </c:cat>
          <c:val>
            <c:numRef>
              <c:f>Tensions!$C$3:$C$17</c:f>
              <c:numCache>
                <c:formatCode>General</c:formatCode>
                <c:ptCount val="7"/>
                <c:pt idx="0">
                  <c:v>5.5</c:v>
                </c:pt>
                <c:pt idx="1">
                  <c:v>46</c:v>
                </c:pt>
                <c:pt idx="2">
                  <c:v>18</c:v>
                </c:pt>
                <c:pt idx="3">
                  <c:v>25.3</c:v>
                </c:pt>
                <c:pt idx="4">
                  <c:v>25.7</c:v>
                </c:pt>
                <c:pt idx="5">
                  <c:v>20.8</c:v>
                </c:pt>
                <c:pt idx="6">
                  <c:v>17.3</c:v>
                </c:pt>
              </c:numCache>
              <c:extLst/>
            </c:numRef>
          </c:val>
          <c:extLst>
            <c:ext xmlns:c16="http://schemas.microsoft.com/office/drawing/2014/chart" uri="{C3380CC4-5D6E-409C-BE32-E72D297353CC}">
              <c16:uniqueId val="{00000001-25C8-4ED4-A586-EA63196A64F3}"/>
            </c:ext>
          </c:extLst>
        </c:ser>
        <c:dLbls>
          <c:dLblPos val="outEnd"/>
          <c:showLegendKey val="0"/>
          <c:showVal val="1"/>
          <c:showCatName val="0"/>
          <c:showSerName val="0"/>
          <c:showPercent val="0"/>
          <c:showBubbleSize val="0"/>
        </c:dLbls>
        <c:gapWidth val="269"/>
        <c:axId val="431801808"/>
        <c:axId val="431805744"/>
        <c:extLst>
          <c:ext xmlns:c15="http://schemas.microsoft.com/office/drawing/2012/chart" uri="{02D57815-91ED-43cb-92C2-25804820EDAC}">
            <c15:filteredBarSeries>
              <c15:ser>
                <c:idx val="0"/>
                <c:order val="0"/>
                <c:tx>
                  <c:strRef>
                    <c:extLst>
                      <c:ext uri="{02D57815-91ED-43cb-92C2-25804820EDAC}">
                        <c15:formulaRef>
                          <c15:sqref>Tensions!$B$2</c15:sqref>
                        </c15:formulaRef>
                      </c:ext>
                    </c:extLst>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Tensions!$A$3:$A$17</c15:sqref>
                        </c15:formulaRef>
                      </c:ext>
                    </c:extLst>
                    <c:strCache>
                      <c:ptCount val="7"/>
                      <c:pt idx="0">
                        <c:v> Competition for higher-skilled jobs</c:v>
                      </c:pt>
                      <c:pt idx="1">
                        <c:v> Competition for lower-skilled jobs</c:v>
                      </c:pt>
                      <c:pt idx="2">
                        <c:v> Competition for the establishment of businesses</c:v>
                      </c:pt>
                      <c:pt idx="3">
                        <c:v> Competition for services and utilities</c:v>
                      </c:pt>
                      <c:pt idx="4">
                        <c:v> The political situation regionally and nationally</c:v>
                      </c:pt>
                      <c:pt idx="5">
                        <c:v> Unfair aid distribution</c:v>
                      </c:pt>
                      <c:pt idx="6">
                        <c:v> Inflation or lack of access to cash</c:v>
                      </c:pt>
                    </c:strCache>
                  </c:strRef>
                </c:cat>
                <c:val>
                  <c:numRef>
                    <c:extLst>
                      <c:ext uri="{02D57815-91ED-43cb-92C2-25804820EDAC}">
                        <c15:formulaRef>
                          <c15:sqref>Tensions!$B$3:$B$17</c15:sqref>
                        </c15:formulaRef>
                      </c:ext>
                    </c:extLst>
                    <c:numCache>
                      <c:formatCode>General</c:formatCode>
                      <c:ptCount val="7"/>
                      <c:pt idx="0">
                        <c:v>94.5</c:v>
                      </c:pt>
                      <c:pt idx="1">
                        <c:v>54</c:v>
                      </c:pt>
                      <c:pt idx="2">
                        <c:v>82</c:v>
                      </c:pt>
                      <c:pt idx="3">
                        <c:v>74.7</c:v>
                      </c:pt>
                      <c:pt idx="4">
                        <c:v>74.3</c:v>
                      </c:pt>
                      <c:pt idx="5">
                        <c:v>79.2</c:v>
                      </c:pt>
                      <c:pt idx="6">
                        <c:v>82.7</c:v>
                      </c:pt>
                    </c:numCache>
                  </c:numRef>
                </c:val>
                <c:extLst>
                  <c:ext xmlns:c16="http://schemas.microsoft.com/office/drawing/2014/chart" uri="{C3380CC4-5D6E-409C-BE32-E72D297353CC}">
                    <c16:uniqueId val="{00000000-25C8-4ED4-A586-EA63196A64F3}"/>
                  </c:ext>
                </c:extLst>
              </c15:ser>
            </c15:filteredBarSeries>
          </c:ext>
        </c:extLst>
      </c:barChart>
      <c:catAx>
        <c:axId val="431801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cap="none" spc="0" normalizeH="0" baseline="0">
                <a:solidFill>
                  <a:schemeClr val="tx1">
                    <a:lumMod val="65000"/>
                    <a:lumOff val="35000"/>
                  </a:schemeClr>
                </a:solidFill>
                <a:latin typeface="+mn-lt"/>
                <a:ea typeface="+mn-ea"/>
                <a:cs typeface="+mn-cs"/>
              </a:defRPr>
            </a:pPr>
            <a:endParaRPr lang="en-US"/>
          </a:p>
        </c:txPr>
        <c:crossAx val="431805744"/>
        <c:crosses val="autoZero"/>
        <c:auto val="1"/>
        <c:lblAlgn val="ctr"/>
        <c:lblOffset val="100"/>
        <c:noMultiLvlLbl val="0"/>
      </c:catAx>
      <c:valAx>
        <c:axId val="431805744"/>
        <c:scaling>
          <c:orientation val="minMax"/>
          <c:max val="100"/>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43180180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38147059056105E-2"/>
          <c:y val="2.6149168935610902E-2"/>
          <c:w val="0.98636185294094392"/>
          <c:h val="0.84921606775648362"/>
        </c:manualLayout>
      </c:layout>
      <c:barChart>
        <c:barDir val="col"/>
        <c:grouping val="stacked"/>
        <c:varyColors val="0"/>
        <c:ser>
          <c:idx val="0"/>
          <c:order val="0"/>
          <c:tx>
            <c:strRef>
              <c:f>'Typology Per Month'!$A$2</c:f>
              <c:strCache>
                <c:ptCount val="1"/>
                <c:pt idx="0">
                  <c:v>Service-related</c:v>
                </c:pt>
              </c:strCache>
            </c:strRef>
          </c:tx>
          <c:spPr>
            <a:solidFill>
              <a:schemeClr val="accent1"/>
            </a:solidFill>
            <a:ln>
              <a:noFill/>
            </a:ln>
            <a:effectLst/>
          </c:spPr>
          <c:invertIfNegative val="0"/>
          <c:dLbls>
            <c:delete val="1"/>
          </c:dLbls>
          <c:cat>
            <c:strRef>
              <c:f>'Typology Per Month'!$E$1:$Q$1</c:f>
              <c:strCache>
                <c:ptCount val="13"/>
                <c:pt idx="0">
                  <c:v>Apr-21</c:v>
                </c:pt>
                <c:pt idx="1">
                  <c:v>May-21</c:v>
                </c:pt>
                <c:pt idx="2">
                  <c:v>Jun-21</c:v>
                </c:pt>
                <c:pt idx="3">
                  <c:v>Jul-21</c:v>
                </c:pt>
                <c:pt idx="4">
                  <c:v>Aug-21</c:v>
                </c:pt>
                <c:pt idx="5">
                  <c:v>Sep-21</c:v>
                </c:pt>
                <c:pt idx="6">
                  <c:v>Oct-21</c:v>
                </c:pt>
                <c:pt idx="7">
                  <c:v>Nov-21</c:v>
                </c:pt>
                <c:pt idx="8">
                  <c:v>Dec-21</c:v>
                </c:pt>
                <c:pt idx="9">
                  <c:v>Jan-22</c:v>
                </c:pt>
                <c:pt idx="10">
                  <c:v>Feb-22</c:v>
                </c:pt>
                <c:pt idx="11">
                  <c:v>Mar-22</c:v>
                </c:pt>
                <c:pt idx="12">
                  <c:v>Apr-22</c:v>
                </c:pt>
              </c:strCache>
            </c:strRef>
          </c:cat>
          <c:val>
            <c:numRef>
              <c:f>'Typology Per Month'!$E$2:$Q$2</c:f>
              <c:numCache>
                <c:formatCode>General</c:formatCode>
                <c:ptCount val="13"/>
                <c:pt idx="0">
                  <c:v>22</c:v>
                </c:pt>
                <c:pt idx="1">
                  <c:v>18</c:v>
                </c:pt>
                <c:pt idx="2">
                  <c:v>36</c:v>
                </c:pt>
                <c:pt idx="3">
                  <c:v>108</c:v>
                </c:pt>
                <c:pt idx="4">
                  <c:v>177</c:v>
                </c:pt>
                <c:pt idx="5">
                  <c:v>43</c:v>
                </c:pt>
                <c:pt idx="6">
                  <c:v>53</c:v>
                </c:pt>
                <c:pt idx="7">
                  <c:v>21</c:v>
                </c:pt>
                <c:pt idx="8">
                  <c:v>27</c:v>
                </c:pt>
                <c:pt idx="9">
                  <c:v>57</c:v>
                </c:pt>
                <c:pt idx="10">
                  <c:v>13</c:v>
                </c:pt>
                <c:pt idx="11">
                  <c:v>72</c:v>
                </c:pt>
                <c:pt idx="12">
                  <c:v>19</c:v>
                </c:pt>
              </c:numCache>
            </c:numRef>
          </c:val>
          <c:extLst>
            <c:ext xmlns:c16="http://schemas.microsoft.com/office/drawing/2014/chart" uri="{C3380CC4-5D6E-409C-BE32-E72D297353CC}">
              <c16:uniqueId val="{00000000-1772-421E-BDE4-E3570A9F2EE6}"/>
            </c:ext>
          </c:extLst>
        </c:ser>
        <c:ser>
          <c:idx val="1"/>
          <c:order val="1"/>
          <c:tx>
            <c:strRef>
              <c:f>'Typology Per Month'!$A$3</c:f>
              <c:strCache>
                <c:ptCount val="1"/>
                <c:pt idx="0">
                  <c:v>Existing vs Alternative systems' support</c:v>
                </c:pt>
              </c:strCache>
            </c:strRef>
          </c:tx>
          <c:spPr>
            <a:solidFill>
              <a:schemeClr val="accent3"/>
            </a:solidFill>
            <a:ln>
              <a:noFill/>
            </a:ln>
            <a:effectLst/>
          </c:spPr>
          <c:invertIfNegative val="0"/>
          <c:dLbls>
            <c:delete val="1"/>
          </c:dLbls>
          <c:cat>
            <c:strRef>
              <c:f>'Typology Per Month'!$E$1:$Q$1</c:f>
              <c:strCache>
                <c:ptCount val="13"/>
                <c:pt idx="0">
                  <c:v>Apr-21</c:v>
                </c:pt>
                <c:pt idx="1">
                  <c:v>May-21</c:v>
                </c:pt>
                <c:pt idx="2">
                  <c:v>Jun-21</c:v>
                </c:pt>
                <c:pt idx="3">
                  <c:v>Jul-21</c:v>
                </c:pt>
                <c:pt idx="4">
                  <c:v>Aug-21</c:v>
                </c:pt>
                <c:pt idx="5">
                  <c:v>Sep-21</c:v>
                </c:pt>
                <c:pt idx="6">
                  <c:v>Oct-21</c:v>
                </c:pt>
                <c:pt idx="7">
                  <c:v>Nov-21</c:v>
                </c:pt>
                <c:pt idx="8">
                  <c:v>Dec-21</c:v>
                </c:pt>
                <c:pt idx="9">
                  <c:v>Jan-22</c:v>
                </c:pt>
                <c:pt idx="10">
                  <c:v>Feb-22</c:v>
                </c:pt>
                <c:pt idx="11">
                  <c:v>Mar-22</c:v>
                </c:pt>
                <c:pt idx="12">
                  <c:v>Apr-22</c:v>
                </c:pt>
              </c:strCache>
            </c:strRef>
          </c:cat>
          <c:val>
            <c:numRef>
              <c:f>'Typology Per Month'!$E$3:$Q$3</c:f>
              <c:numCache>
                <c:formatCode>General</c:formatCode>
                <c:ptCount val="13"/>
                <c:pt idx="0">
                  <c:v>61</c:v>
                </c:pt>
                <c:pt idx="1">
                  <c:v>41</c:v>
                </c:pt>
                <c:pt idx="2">
                  <c:v>478</c:v>
                </c:pt>
                <c:pt idx="3">
                  <c:v>292</c:v>
                </c:pt>
                <c:pt idx="4">
                  <c:v>282</c:v>
                </c:pt>
                <c:pt idx="5">
                  <c:v>72</c:v>
                </c:pt>
                <c:pt idx="6">
                  <c:v>54</c:v>
                </c:pt>
                <c:pt idx="7">
                  <c:v>98</c:v>
                </c:pt>
                <c:pt idx="8">
                  <c:v>33</c:v>
                </c:pt>
                <c:pt idx="9">
                  <c:v>137</c:v>
                </c:pt>
                <c:pt idx="10">
                  <c:v>24</c:v>
                </c:pt>
                <c:pt idx="11">
                  <c:v>24</c:v>
                </c:pt>
                <c:pt idx="12">
                  <c:v>77</c:v>
                </c:pt>
              </c:numCache>
            </c:numRef>
          </c:val>
          <c:extLst>
            <c:ext xmlns:c16="http://schemas.microsoft.com/office/drawing/2014/chart" uri="{C3380CC4-5D6E-409C-BE32-E72D297353CC}">
              <c16:uniqueId val="{00000001-1772-421E-BDE4-E3570A9F2EE6}"/>
            </c:ext>
          </c:extLst>
        </c:ser>
        <c:ser>
          <c:idx val="2"/>
          <c:order val="2"/>
          <c:tx>
            <c:strRef>
              <c:f>'Typology Per Month'!$A$4</c:f>
              <c:strCache>
                <c:ptCount val="1"/>
                <c:pt idx="0">
                  <c:v>Economic &amp; Labor</c:v>
                </c:pt>
              </c:strCache>
            </c:strRef>
          </c:tx>
          <c:spPr>
            <a:solidFill>
              <a:schemeClr val="accent5"/>
            </a:solidFill>
            <a:ln>
              <a:noFill/>
            </a:ln>
            <a:effectLst/>
          </c:spPr>
          <c:invertIfNegative val="0"/>
          <c:dLbls>
            <c:delete val="1"/>
          </c:dLbls>
          <c:cat>
            <c:strRef>
              <c:f>'Typology Per Month'!$E$1:$Q$1</c:f>
              <c:strCache>
                <c:ptCount val="13"/>
                <c:pt idx="0">
                  <c:v>Apr-21</c:v>
                </c:pt>
                <c:pt idx="1">
                  <c:v>May-21</c:v>
                </c:pt>
                <c:pt idx="2">
                  <c:v>Jun-21</c:v>
                </c:pt>
                <c:pt idx="3">
                  <c:v>Jul-21</c:v>
                </c:pt>
                <c:pt idx="4">
                  <c:v>Aug-21</c:v>
                </c:pt>
                <c:pt idx="5">
                  <c:v>Sep-21</c:v>
                </c:pt>
                <c:pt idx="6">
                  <c:v>Oct-21</c:v>
                </c:pt>
                <c:pt idx="7">
                  <c:v>Nov-21</c:v>
                </c:pt>
                <c:pt idx="8">
                  <c:v>Dec-21</c:v>
                </c:pt>
                <c:pt idx="9">
                  <c:v>Jan-22</c:v>
                </c:pt>
                <c:pt idx="10">
                  <c:v>Feb-22</c:v>
                </c:pt>
                <c:pt idx="11">
                  <c:v>Mar-22</c:v>
                </c:pt>
                <c:pt idx="12">
                  <c:v>Apr-22</c:v>
                </c:pt>
              </c:strCache>
            </c:strRef>
          </c:cat>
          <c:val>
            <c:numRef>
              <c:f>'Typology Per Month'!$E$4:$Q$4</c:f>
              <c:numCache>
                <c:formatCode>General</c:formatCode>
                <c:ptCount val="13"/>
                <c:pt idx="0">
                  <c:v>159</c:v>
                </c:pt>
                <c:pt idx="1">
                  <c:v>140</c:v>
                </c:pt>
                <c:pt idx="2">
                  <c:v>440</c:v>
                </c:pt>
                <c:pt idx="3">
                  <c:v>316</c:v>
                </c:pt>
                <c:pt idx="4">
                  <c:v>615</c:v>
                </c:pt>
                <c:pt idx="5">
                  <c:v>163</c:v>
                </c:pt>
                <c:pt idx="6">
                  <c:v>91</c:v>
                </c:pt>
                <c:pt idx="7">
                  <c:v>40</c:v>
                </c:pt>
                <c:pt idx="8">
                  <c:v>35</c:v>
                </c:pt>
                <c:pt idx="9">
                  <c:v>26</c:v>
                </c:pt>
                <c:pt idx="10">
                  <c:v>50</c:v>
                </c:pt>
                <c:pt idx="11">
                  <c:v>73</c:v>
                </c:pt>
                <c:pt idx="12">
                  <c:v>47</c:v>
                </c:pt>
              </c:numCache>
            </c:numRef>
          </c:val>
          <c:extLst>
            <c:ext xmlns:c16="http://schemas.microsoft.com/office/drawing/2014/chart" uri="{C3380CC4-5D6E-409C-BE32-E72D297353CC}">
              <c16:uniqueId val="{00000002-1772-421E-BDE4-E3570A9F2EE6}"/>
            </c:ext>
          </c:extLst>
        </c:ser>
        <c:ser>
          <c:idx val="3"/>
          <c:order val="3"/>
          <c:tx>
            <c:strRef>
              <c:f>'Typology Per Month'!$A$5</c:f>
              <c:strCache>
                <c:ptCount val="1"/>
                <c:pt idx="0">
                  <c:v>Community Insecurity</c:v>
                </c:pt>
              </c:strCache>
            </c:strRef>
          </c:tx>
          <c:spPr>
            <a:solidFill>
              <a:schemeClr val="accent1">
                <a:lumMod val="60000"/>
              </a:schemeClr>
            </a:solidFill>
            <a:ln>
              <a:noFill/>
            </a:ln>
            <a:effectLst/>
          </c:spPr>
          <c:invertIfNegative val="0"/>
          <c:dLbls>
            <c:dLbl>
              <c:idx val="0"/>
              <c:layout>
                <c:manualLayout>
                  <c:x val="-7.1796554374336181E-17"/>
                  <c:y val="-0.11998630605956864"/>
                </c:manualLayout>
              </c:layout>
              <c:tx>
                <c:rich>
                  <a:bodyPr/>
                  <a:lstStyle/>
                  <a:p>
                    <a:fld id="{0EFAE668-853F-4970-A4D8-A881F48D2911}"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{0EFAE668-853F-4970-A4D8-A881F48D2911}</c15:txfldGUID>
                      <c15:f>'Typology Per Month'!$E$6</c15:f>
                      <c15:dlblFieldTableCache>
                        <c:ptCount val="1"/>
                        <c:pt idx="0">
                          <c:v>580</c:v>
                        </c:pt>
                      </c15:dlblFieldTableCache>
                    </c15:dlblFTEntry>
                  </c15:dlblFieldTable>
                  <c15:showDataLabelsRange val="0"/>
                </c:ext>
                <c:ext xmlns:c16="http://schemas.microsoft.com/office/drawing/2014/chart" uri="{C3380CC4-5D6E-409C-BE32-E72D297353CC}">
                  <c16:uniqueId val="{00000003-1772-421E-BDE4-E3570A9F2EE6}"/>
                </c:ext>
              </c:extLst>
            </c:dLbl>
            <c:dLbl>
              <c:idx val="1"/>
              <c:layout>
                <c:manualLayout>
                  <c:x val="0"/>
                  <c:y val="-0.1082131136769959"/>
                </c:manualLayout>
              </c:layout>
              <c:tx>
                <c:rich>
                  <a:bodyPr/>
                  <a:lstStyle/>
                  <a:p>
                    <a:fld id="{D862C40E-FC52-41D2-B173-25AF30D0B74A}"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{D862C40E-FC52-41D2-B173-25AF30D0B74A}</c15:txfldGUID>
                      <c15:f>'Typology Per Month'!$F$6</c15:f>
                      <c15:dlblFieldTableCache>
                        <c:ptCount val="1"/>
                        <c:pt idx="0">
                          <c:v>488</c:v>
                        </c:pt>
                      </c15:dlblFieldTableCache>
                    </c15:dlblFTEntry>
                  </c15:dlblFieldTable>
                  <c15:showDataLabelsRange val="0"/>
                </c:ext>
                <c:ext xmlns:c16="http://schemas.microsoft.com/office/drawing/2014/chart" uri="{C3380CC4-5D6E-409C-BE32-E72D297353CC}">
                  <c16:uniqueId val="{00000004-1772-421E-BDE4-E3570A9F2EE6}"/>
                </c:ext>
              </c:extLst>
            </c:dLbl>
            <c:dLbl>
              <c:idx val="2"/>
              <c:layout>
                <c:manualLayout>
                  <c:x val="-7.1796554374336181E-17"/>
                  <c:y val="-0.10432361962659806"/>
                </c:manualLayout>
              </c:layout>
              <c:tx>
                <c:rich>
                  <a:bodyPr/>
                  <a:lstStyle/>
                  <a:p>
                    <a:fld id="{534EBF37-9562-4EAA-B50F-E4130845E512}"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{534EBF37-9562-4EAA-B50F-E4130845E512}</c15:txfldGUID>
                      <c15:f>'Typology Per Month'!$G$6</c15:f>
                      <c15:dlblFieldTableCache>
                        <c:ptCount val="1"/>
                        <c:pt idx="0">
                          <c:v>1247</c:v>
                        </c:pt>
                      </c15:dlblFieldTableCache>
                    </c15:dlblFTEntry>
                  </c15:dlblFieldTable>
                  <c15:showDataLabelsRange val="0"/>
                </c:ext>
                <c:ext xmlns:c16="http://schemas.microsoft.com/office/drawing/2014/chart" uri="{C3380CC4-5D6E-409C-BE32-E72D297353CC}">
                  <c16:uniqueId val="{00000005-1772-421E-BDE4-E3570A9F2EE6}"/>
                </c:ext>
              </c:extLst>
            </c:dLbl>
            <c:dLbl>
              <c:idx val="3"/>
              <c:layout>
                <c:manualLayout>
                  <c:x val="0"/>
                  <c:y val="-9.172215133187403E-2"/>
                </c:manualLayout>
              </c:layout>
              <c:tx>
                <c:rich>
                  <a:bodyPr/>
                  <a:lstStyle/>
                  <a:p>
                    <a:fld id="{A5F8E870-8EFE-4B60-89F4-EDC05267A017}"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{A5F8E870-8EFE-4B60-89F4-EDC05267A017}</c15:txfldGUID>
                      <c15:f>'Typology Per Month'!$H$6</c15:f>
                      <c15:dlblFieldTableCache>
                        <c:ptCount val="1"/>
                        <c:pt idx="0">
                          <c:v>957</c:v>
                        </c:pt>
                      </c15:dlblFieldTableCache>
                    </c15:dlblFTEntry>
                  </c15:dlblFieldTable>
                  <c15:showDataLabelsRange val="0"/>
                </c:ext>
                <c:ext xmlns:c16="http://schemas.microsoft.com/office/drawing/2014/chart" uri="{C3380CC4-5D6E-409C-BE32-E72D297353CC}">
                  <c16:uniqueId val="{00000006-1772-421E-BDE4-E3570A9F2EE6}"/>
                </c:ext>
              </c:extLst>
            </c:dLbl>
            <c:dLbl>
              <c:idx val="4"/>
              <c:layout>
                <c:manualLayout>
                  <c:x val="-1.4528749817817489E-16"/>
                  <c:y val="-8.6271963040193078E-2"/>
                </c:manualLayout>
              </c:layout>
              <c:tx>
                <c:rich>
                  <a:bodyPr/>
                  <a:lstStyle/>
                  <a:p>
                    <a:fld id="{8D84A529-B774-4D65-96F6-3D7AA392DD83}"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{8D84A529-B774-4D65-96F6-3D7AA392DD83}</c15:txfldGUID>
                      <c15:f>'Typology Per Month'!$I$6</c15:f>
                      <c15:dlblFieldTableCache>
                        <c:ptCount val="1"/>
                        <c:pt idx="0">
                          <c:v>1312</c:v>
                        </c:pt>
                      </c15:dlblFieldTableCache>
                    </c15:dlblFTEntry>
                  </c15:dlblFieldTable>
                  <c15:showDataLabelsRange val="0"/>
                </c:ext>
                <c:ext xmlns:c16="http://schemas.microsoft.com/office/drawing/2014/chart" uri="{C3380CC4-5D6E-409C-BE32-E72D297353CC}">
                  <c16:uniqueId val="{00000007-1772-421E-BDE4-E3570A9F2EE6}"/>
                </c:ext>
              </c:extLst>
            </c:dLbl>
            <c:dLbl>
              <c:idx val="5"/>
              <c:layout>
                <c:manualLayout>
                  <c:x val="0"/>
                  <c:y val="-9.5653061715909371E-2"/>
                </c:manualLayout>
              </c:layout>
              <c:tx>
                <c:rich>
                  <a:bodyPr/>
                  <a:lstStyle/>
                  <a:p>
                    <a:r>
                      <a:rPr lang="en-US" dirty="0"/>
                      <a:t>543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772-421E-BDE4-E3570A9F2EE6}"/>
                </c:ext>
              </c:extLst>
            </c:dLbl>
            <c:dLbl>
              <c:idx val="6"/>
              <c:layout>
                <c:manualLayout>
                  <c:x val="-1.4359310874867236E-16"/>
                  <c:y val="-9.3490052873825683E-2"/>
                </c:manualLayout>
              </c:layout>
              <c:tx>
                <c:rich>
                  <a:bodyPr/>
                  <a:lstStyle/>
                  <a:p>
                    <a:fld id="{C37A7303-52F9-4BAB-A51D-E7CDB322AC55}" type="CELLREF">
                      <a:rPr lang="en-US"/>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{C37A7303-52F9-4BAB-A51D-E7CDB322AC55}</c15:txfldGUID>
                      <c15:f>'Typology Per Month'!$K$6</c15:f>
                      <c15:dlblFieldTableCache>
                        <c:ptCount val="1"/>
                        <c:pt idx="0">
                          <c:v>453</c:v>
                        </c:pt>
                      </c15:dlblFieldTableCache>
                    </c15:dlblFTEntry>
                  </c15:dlblFieldTable>
                  <c15:showDataLabelsRange val="0"/>
                </c:ext>
                <c:ext xmlns:c16="http://schemas.microsoft.com/office/drawing/2014/chart" uri="{C3380CC4-5D6E-409C-BE32-E72D297353CC}">
                  <c16:uniqueId val="{00000009-1772-421E-BDE4-E3570A9F2EE6}"/>
                </c:ext>
              </c:extLst>
            </c:dLbl>
            <c:dLbl>
              <c:idx val="7"/>
              <c:layout>
                <c:manualLayout>
                  <c:x val="0"/>
                  <c:y val="-0.10735827981976574"/>
                </c:manualLayout>
              </c:layout>
              <c:tx>
                <c:rich>
                  <a:bodyPr/>
                  <a:lstStyle/>
                  <a:p>
                    <a:r>
                      <a:rPr lang="en-US" dirty="0"/>
                      <a:t>437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772-421E-BDE4-E3570A9F2EE6}"/>
                </c:ext>
              </c:extLst>
            </c:dLbl>
            <c:dLbl>
              <c:idx val="8"/>
              <c:layout>
                <c:manualLayout>
                  <c:x val="-7.2643749089087446E-17"/>
                  <c:y val="-0.11899190466804298"/>
                </c:manualLayout>
              </c:layout>
              <c:tx>
                <c:rich>
                  <a:bodyPr/>
                  <a:lstStyle/>
                  <a:p>
                    <a:r>
                      <a:rPr lang="en-US" dirty="0"/>
                      <a:t>421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772-421E-BDE4-E3570A9F2EE6}"/>
                </c:ext>
              </c:extLst>
            </c:dLbl>
            <c:dLbl>
              <c:idx val="9"/>
              <c:layout>
                <c:manualLayout>
                  <c:x val="0"/>
                  <c:y val="-9.9742512423101268E-2"/>
                </c:manualLayout>
              </c:layout>
              <c:tx>
                <c:rich>
                  <a:bodyPr/>
                  <a:lstStyle/>
                  <a:p>
                    <a:r>
                      <a:rPr lang="en-US" dirty="0"/>
                      <a:t>485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772-421E-BDE4-E3570A9F2EE6}"/>
                </c:ext>
              </c:extLst>
            </c:dLbl>
            <c:dLbl>
              <c:idx val="10"/>
              <c:layout>
                <c:manualLayout>
                  <c:x val="-1.4528749817817489E-16"/>
                  <c:y val="-0.11745624682290208"/>
                </c:manualLayout>
              </c:layout>
              <c:tx>
                <c:rich>
                  <a:bodyPr/>
                  <a:lstStyle/>
                  <a:p>
                    <a:r>
                      <a:rPr lang="en-US" dirty="0"/>
                      <a:t>397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772-421E-BDE4-E3570A9F2EE6}"/>
                </c:ext>
              </c:extLst>
            </c:dLbl>
            <c:dLbl>
              <c:idx val="11"/>
              <c:layout>
                <c:manualLayout>
                  <c:x val="0"/>
                  <c:y val="-0.12976336455966714"/>
                </c:manualLayout>
              </c:layout>
              <c:tx>
                <c:rich>
                  <a:bodyPr/>
                  <a:lstStyle/>
                  <a:p>
                    <a:r>
                      <a:rPr lang="en-US" dirty="0"/>
                      <a:t>518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772-421E-BDE4-E3570A9F2EE6}"/>
                </c:ext>
              </c:extLst>
            </c:dLbl>
            <c:dLbl>
              <c:idx val="12"/>
              <c:layout>
                <c:manualLayout>
                  <c:x val="-1.4528749817817489E-16"/>
                  <c:y val="-0.10118369591152884"/>
                </c:manualLayout>
              </c:layout>
              <c:tx>
                <c:rich>
                  <a:bodyPr/>
                  <a:lstStyle/>
                  <a:p>
                    <a:r>
                      <a:rPr lang="en-US" dirty="0"/>
                      <a:t>407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772-421E-BDE4-E3570A9F2E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'Typology Per Month'!$E$1:$Q$1</c:f>
              <c:strCache>
                <c:ptCount val="13"/>
                <c:pt idx="0">
                  <c:v>Apr-21</c:v>
                </c:pt>
                <c:pt idx="1">
                  <c:v>May-21</c:v>
                </c:pt>
                <c:pt idx="2">
                  <c:v>Jun-21</c:v>
                </c:pt>
                <c:pt idx="3">
                  <c:v>Jul-21</c:v>
                </c:pt>
                <c:pt idx="4">
                  <c:v>Aug-21</c:v>
                </c:pt>
                <c:pt idx="5">
                  <c:v>Sep-21</c:v>
                </c:pt>
                <c:pt idx="6">
                  <c:v>Oct-21</c:v>
                </c:pt>
                <c:pt idx="7">
                  <c:v>Nov-21</c:v>
                </c:pt>
                <c:pt idx="8">
                  <c:v>Dec-21</c:v>
                </c:pt>
                <c:pt idx="9">
                  <c:v>Jan-22</c:v>
                </c:pt>
                <c:pt idx="10">
                  <c:v>Feb-22</c:v>
                </c:pt>
                <c:pt idx="11">
                  <c:v>Mar-22</c:v>
                </c:pt>
                <c:pt idx="12">
                  <c:v>Apr-22</c:v>
                </c:pt>
              </c:strCache>
            </c:strRef>
          </c:cat>
          <c:val>
            <c:numRef>
              <c:f>'Typology Per Month'!$E$5:$Q$5</c:f>
              <c:numCache>
                <c:formatCode>General</c:formatCode>
                <c:ptCount val="13"/>
                <c:pt idx="0">
                  <c:v>338</c:v>
                </c:pt>
                <c:pt idx="1">
                  <c:v>289</c:v>
                </c:pt>
                <c:pt idx="2">
                  <c:v>293</c:v>
                </c:pt>
                <c:pt idx="3">
                  <c:v>242</c:v>
                </c:pt>
                <c:pt idx="4">
                  <c:v>238</c:v>
                </c:pt>
                <c:pt idx="5">
                  <c:v>266</c:v>
                </c:pt>
                <c:pt idx="6">
                  <c:v>255</c:v>
                </c:pt>
                <c:pt idx="7">
                  <c:v>278</c:v>
                </c:pt>
                <c:pt idx="8">
                  <c:v>326</c:v>
                </c:pt>
                <c:pt idx="9">
                  <c:v>265</c:v>
                </c:pt>
                <c:pt idx="10">
                  <c:v>310</c:v>
                </c:pt>
                <c:pt idx="11">
                  <c:v>349</c:v>
                </c:pt>
                <c:pt idx="12">
                  <c:v>264</c:v>
                </c:pt>
              </c:numCache>
            </c:numRef>
          </c:val>
          <c:extLst>
            <c:ext xmlns:c16="http://schemas.microsoft.com/office/drawing/2014/chart" uri="{C3380CC4-5D6E-409C-BE32-E72D297353CC}">
              <c16:uniqueId val="{00000010-1772-421E-BDE4-E3570A9F2EE6}"/>
            </c:ext>
          </c:extLst>
        </c:ser>
        <c:dLbls>
          <c:dLblPos val="inEnd"/>
          <c:showLegendKey val="0"/>
          <c:showVal val="1"/>
          <c:showCatName val="0"/>
          <c:showSerName val="0"/>
          <c:showPercent val="0"/>
          <c:showBubbleSize val="0"/>
        </c:dLbls>
        <c:gapWidth val="55"/>
        <c:overlap val="100"/>
        <c:axId val="449783784"/>
        <c:axId val="449785424"/>
      </c:barChart>
      <c:catAx>
        <c:axId val="449783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9785424"/>
        <c:crosses val="autoZero"/>
        <c:auto val="0"/>
        <c:lblAlgn val="ctr"/>
        <c:lblOffset val="100"/>
        <c:noMultiLvlLbl val="0"/>
      </c:catAx>
      <c:valAx>
        <c:axId val="449785424"/>
        <c:scaling>
          <c:orientation val="minMax"/>
        </c:scaling>
        <c:delete val="1"/>
        <c:axPos val="l"/>
        <c:numFmt formatCode="General" sourceLinked="1"/>
        <c:majorTickMark val="none"/>
        <c:minorTickMark val="none"/>
        <c:tickLblPos val="nextTo"/>
        <c:crossAx val="449783784"/>
        <c:crosses val="autoZero"/>
        <c:crossBetween val="between"/>
      </c:valAx>
      <c:spPr>
        <a:noFill/>
        <a:ln>
          <a:noFill/>
        </a:ln>
        <a:effectLst/>
      </c:spPr>
    </c:plotArea>
    <c:legend>
      <c:legendPos val="b"/>
      <c:layout>
        <c:manualLayout>
          <c:xMode val="edge"/>
          <c:yMode val="edge"/>
          <c:x val="9.6148192376129704E-2"/>
          <c:y val="0.95216945729589975"/>
          <c:w val="0.79072980011017924"/>
          <c:h val="2.96444762586494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E9DD7-8BF7-4F3E-8544-3256A6D057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DD2027-BD05-4628-9E73-72B3F6C2E6ED}">
      <dgm:prSet phldrT="[Text]" phldr="0"/>
      <dgm:spPr>
        <a:solidFill>
          <a:srgbClr val="C00000"/>
        </a:solidFill>
      </dgm:spPr>
      <dgm:t>
        <a:bodyPr/>
        <a:lstStyle/>
        <a:p>
          <a:pPr algn="l" rtl="0"/>
          <a:r>
            <a:rPr lang="en-US" b="1">
              <a:solidFill>
                <a:srgbClr val="202122"/>
              </a:solidFill>
              <a:latin typeface="Arial"/>
              <a:cs typeface="Arial"/>
            </a:rPr>
            <a:t>social protection</a:t>
          </a:r>
          <a:r>
            <a:rPr lang="en-US">
              <a:solidFill>
                <a:srgbClr val="202122"/>
              </a:solidFill>
              <a:latin typeface="Arial"/>
              <a:cs typeface="Arial"/>
            </a:rPr>
            <a:t> – cash can work within wider safety-nets to provide long-term support for vulnerable groups</a:t>
          </a:r>
          <a:endParaRPr lang="en-US"/>
        </a:p>
      </dgm:t>
    </dgm:pt>
    <dgm:pt modelId="{6ECF8C62-C5B5-4AEB-A30E-8DAF1D0EA2CE}" type="parTrans" cxnId="{B0714CB1-5C8F-4036-9777-1AA30CAEA91F}">
      <dgm:prSet/>
      <dgm:spPr/>
      <dgm:t>
        <a:bodyPr/>
        <a:lstStyle/>
        <a:p>
          <a:endParaRPr lang="en-US"/>
        </a:p>
      </dgm:t>
    </dgm:pt>
    <dgm:pt modelId="{ED29B208-2B82-4D12-921D-31F0A2C1E83D}" type="sibTrans" cxnId="{B0714CB1-5C8F-4036-9777-1AA30CAEA91F}">
      <dgm:prSet/>
      <dgm:spPr/>
      <dgm:t>
        <a:bodyPr/>
        <a:lstStyle/>
        <a:p>
          <a:endParaRPr lang="en-US"/>
        </a:p>
      </dgm:t>
    </dgm:pt>
    <dgm:pt modelId="{8E94D615-55D0-4A20-A3C1-FE309CA6B466}">
      <dgm:prSet phldr="0"/>
      <dgm:spPr>
        <a:solidFill>
          <a:srgbClr val="C00000"/>
        </a:solidFill>
      </dgm:spPr>
      <dgm:t>
        <a:bodyPr/>
        <a:lstStyle/>
        <a:p>
          <a:pPr algn="l" rtl="0"/>
          <a:r>
            <a:rPr lang="en-US" b="1">
              <a:solidFill>
                <a:srgbClr val="202122"/>
              </a:solidFill>
              <a:latin typeface="Arial"/>
              <a:cs typeface="Arial"/>
            </a:rPr>
            <a:t>choice, dignity and flexibility</a:t>
          </a:r>
          <a:r>
            <a:rPr lang="en-US">
              <a:solidFill>
                <a:srgbClr val="202122"/>
              </a:solidFill>
              <a:latin typeface="Arial"/>
              <a:cs typeface="Arial"/>
            </a:rPr>
            <a:t> - enables recipients to prioritize their own spending preferences</a:t>
          </a:r>
          <a:endParaRPr lang="en-US"/>
        </a:p>
      </dgm:t>
    </dgm:pt>
    <dgm:pt modelId="{118B43E3-D1EA-4BA0-B98C-37F8804F24E1}" type="parTrans" cxnId="{0D38257B-F54C-44A4-9155-6E075BE3AF16}">
      <dgm:prSet/>
      <dgm:spPr/>
    </dgm:pt>
    <dgm:pt modelId="{A1EE74DA-AA88-44A7-A602-549B78EA216E}" type="sibTrans" cxnId="{0D38257B-F54C-44A4-9155-6E075BE3AF16}">
      <dgm:prSet/>
      <dgm:spPr/>
    </dgm:pt>
    <dgm:pt modelId="{A07A566C-0BB8-4670-A01B-C87DDD97AD83}">
      <dgm:prSet phldr="0"/>
      <dgm:spPr>
        <a:solidFill>
          <a:srgbClr val="C00000"/>
        </a:solidFill>
      </dgm:spPr>
      <dgm:t>
        <a:bodyPr/>
        <a:lstStyle/>
        <a:p>
          <a:pPr algn="l"/>
          <a:r>
            <a:rPr lang="en-US" b="1">
              <a:solidFill>
                <a:srgbClr val="202122"/>
              </a:solidFill>
              <a:latin typeface="Arial"/>
              <a:cs typeface="Arial"/>
            </a:rPr>
            <a:t>cost efficiency </a:t>
          </a:r>
          <a:r>
            <a:rPr lang="en-US">
              <a:solidFill>
                <a:srgbClr val="202122"/>
              </a:solidFill>
              <a:latin typeface="Arial"/>
              <a:cs typeface="Arial"/>
            </a:rPr>
            <a:t>- cash can be distributed at a lower cost than goods and services</a:t>
          </a:r>
          <a:endParaRPr lang="en-US"/>
        </a:p>
      </dgm:t>
    </dgm:pt>
    <dgm:pt modelId="{9C3A4C02-9B1A-4B30-8F26-D1FE68AD8F8D}" type="parTrans" cxnId="{D0597FEC-F1B8-42F0-A0D7-0A9F5F59803C}">
      <dgm:prSet/>
      <dgm:spPr/>
    </dgm:pt>
    <dgm:pt modelId="{0F363BD9-4D44-4900-B8BC-F4DF88417E3A}" type="sibTrans" cxnId="{D0597FEC-F1B8-42F0-A0D7-0A9F5F59803C}">
      <dgm:prSet/>
      <dgm:spPr/>
    </dgm:pt>
    <dgm:pt modelId="{231E4F7E-073C-4878-AE52-33D6D9DAE7FC}">
      <dgm:prSet phldr="0"/>
      <dgm:spPr>
        <a:solidFill>
          <a:srgbClr val="C00000"/>
        </a:solidFill>
      </dgm:spPr>
      <dgm:t>
        <a:bodyPr/>
        <a:lstStyle/>
        <a:p>
          <a:pPr algn="l" rtl="0"/>
          <a:r>
            <a:rPr lang="en-US" b="1">
              <a:solidFill>
                <a:srgbClr val="202122"/>
              </a:solidFill>
              <a:latin typeface="Arial"/>
              <a:cs typeface="Arial"/>
            </a:rPr>
            <a:t>cost effectiveness</a:t>
          </a:r>
          <a:r>
            <a:rPr lang="en-US">
              <a:solidFill>
                <a:srgbClr val="202122"/>
              </a:solidFill>
              <a:latin typeface="Arial"/>
              <a:cs typeface="Arial"/>
            </a:rPr>
            <a:t> - CVA can achieve better outputs and </a:t>
          </a:r>
          <a:r>
            <a:rPr lang="en-US">
              <a:solidFill>
                <a:schemeClr val="tx1"/>
              </a:solidFill>
              <a:latin typeface="Arial"/>
              <a:cs typeface="Arial"/>
            </a:rPr>
            <a:t>outcomes than in kind assistance</a:t>
          </a:r>
          <a:endParaRPr lang="en-US">
            <a:solidFill>
              <a:schemeClr val="tx1"/>
            </a:solidFill>
          </a:endParaRPr>
        </a:p>
      </dgm:t>
    </dgm:pt>
    <dgm:pt modelId="{F385704D-13CA-40D0-BFB7-0A0F97A26644}" type="parTrans" cxnId="{E021E6D0-2A18-4A0E-9D4C-384DA343487F}">
      <dgm:prSet/>
      <dgm:spPr/>
    </dgm:pt>
    <dgm:pt modelId="{954C3CB5-48AB-4602-971B-DE1D65E70717}" type="sibTrans" cxnId="{E021E6D0-2A18-4A0E-9D4C-384DA343487F}">
      <dgm:prSet/>
      <dgm:spPr/>
    </dgm:pt>
    <dgm:pt modelId="{9CA50879-3ABE-4B26-AC1B-44ECDFD76BEE}">
      <dgm:prSet phldr="0"/>
      <dgm:spPr>
        <a:solidFill>
          <a:srgbClr val="C00000"/>
        </a:solidFill>
      </dgm:spPr>
      <dgm:t>
        <a:bodyPr/>
        <a:lstStyle/>
        <a:p>
          <a:pPr algn="l"/>
          <a:r>
            <a:rPr lang="en-US" b="1">
              <a:solidFill>
                <a:srgbClr val="202122"/>
              </a:solidFill>
              <a:latin typeface="Arial"/>
              <a:cs typeface="Arial"/>
            </a:rPr>
            <a:t>fostering economic support</a:t>
          </a:r>
          <a:r>
            <a:rPr lang="en-US">
              <a:solidFill>
                <a:srgbClr val="202122"/>
              </a:solidFill>
              <a:latin typeface="Arial"/>
              <a:cs typeface="Arial"/>
            </a:rPr>
            <a:t> - CVA supports the development of sustainable local markets</a:t>
          </a:r>
          <a:endParaRPr lang="en-US"/>
        </a:p>
      </dgm:t>
    </dgm:pt>
    <dgm:pt modelId="{1C96C327-CE95-4004-A29F-67E59F6B4801}" type="parTrans" cxnId="{C1C3B2BD-8B2E-48E9-B45E-1EDED1D1F8BA}">
      <dgm:prSet/>
      <dgm:spPr/>
    </dgm:pt>
    <dgm:pt modelId="{9EB4C843-6E6C-4E59-83AF-C4960A66D969}" type="sibTrans" cxnId="{C1C3B2BD-8B2E-48E9-B45E-1EDED1D1F8BA}">
      <dgm:prSet/>
      <dgm:spPr/>
    </dgm:pt>
    <dgm:pt modelId="{5B79DA49-4F41-45EF-A721-B66F0685869B}">
      <dgm:prSet phldr="0"/>
      <dgm:spPr>
        <a:solidFill>
          <a:srgbClr val="C00000"/>
        </a:solidFill>
      </dgm:spPr>
      <dgm:t>
        <a:bodyPr/>
        <a:lstStyle/>
        <a:p>
          <a:pPr algn="l"/>
          <a:r>
            <a:rPr lang="en-US" b="1">
              <a:solidFill>
                <a:srgbClr val="202122"/>
              </a:solidFill>
              <a:latin typeface="Arial"/>
              <a:cs typeface="Arial"/>
            </a:rPr>
            <a:t>financial empowerment</a:t>
          </a:r>
          <a:r>
            <a:rPr lang="en-US">
              <a:solidFill>
                <a:srgbClr val="202122"/>
              </a:solidFill>
              <a:latin typeface="Arial"/>
              <a:cs typeface="Arial"/>
            </a:rPr>
            <a:t> - CVA can leverage access to additional finance resources such as seed capital</a:t>
          </a:r>
          <a:endParaRPr lang="en-US"/>
        </a:p>
      </dgm:t>
    </dgm:pt>
    <dgm:pt modelId="{160273DD-EC7B-46B4-A21F-52C7F868C11B}" type="parTrans" cxnId="{34B257B3-FF7F-40C8-BF15-FC84542AD62C}">
      <dgm:prSet/>
      <dgm:spPr/>
    </dgm:pt>
    <dgm:pt modelId="{D2816B5A-3848-4B0B-89FD-8308AF8BA975}" type="sibTrans" cxnId="{34B257B3-FF7F-40C8-BF15-FC84542AD62C}">
      <dgm:prSet/>
      <dgm:spPr/>
    </dgm:pt>
    <dgm:pt modelId="{E46700E8-FD24-421B-B422-E7C3972F70C4}" type="pres">
      <dgm:prSet presAssocID="{A7CE9DD7-8BF7-4F3E-8544-3256A6D057BB}" presName="diagram" presStyleCnt="0">
        <dgm:presLayoutVars>
          <dgm:dir/>
          <dgm:resizeHandles val="exact"/>
        </dgm:presLayoutVars>
      </dgm:prSet>
      <dgm:spPr/>
    </dgm:pt>
    <dgm:pt modelId="{AB493354-88BE-4A99-86D0-FB476A1DB6B3}" type="pres">
      <dgm:prSet presAssocID="{8E94D615-55D0-4A20-A3C1-FE309CA6B466}" presName="node" presStyleLbl="node1" presStyleIdx="0" presStyleCnt="6">
        <dgm:presLayoutVars>
          <dgm:bulletEnabled val="1"/>
        </dgm:presLayoutVars>
      </dgm:prSet>
      <dgm:spPr/>
    </dgm:pt>
    <dgm:pt modelId="{3A2BAE59-C69E-44E0-BC73-885CEDD618B1}" type="pres">
      <dgm:prSet presAssocID="{A1EE74DA-AA88-44A7-A602-549B78EA216E}" presName="sibTrans" presStyleCnt="0"/>
      <dgm:spPr/>
    </dgm:pt>
    <dgm:pt modelId="{39E6DAC4-EAA5-47E5-AB4E-4553FEE975EA}" type="pres">
      <dgm:prSet presAssocID="{A07A566C-0BB8-4670-A01B-C87DDD97AD83}" presName="node" presStyleLbl="node1" presStyleIdx="1" presStyleCnt="6">
        <dgm:presLayoutVars>
          <dgm:bulletEnabled val="1"/>
        </dgm:presLayoutVars>
      </dgm:prSet>
      <dgm:spPr/>
    </dgm:pt>
    <dgm:pt modelId="{DB46A66A-BD62-4BDC-AA26-4EA46039B6BA}" type="pres">
      <dgm:prSet presAssocID="{0F363BD9-4D44-4900-B8BC-F4DF88417E3A}" presName="sibTrans" presStyleCnt="0"/>
      <dgm:spPr/>
    </dgm:pt>
    <dgm:pt modelId="{8CF4824B-DDEA-4849-8331-4208CC3E1195}" type="pres">
      <dgm:prSet presAssocID="{231E4F7E-073C-4878-AE52-33D6D9DAE7FC}" presName="node" presStyleLbl="node1" presStyleIdx="2" presStyleCnt="6">
        <dgm:presLayoutVars>
          <dgm:bulletEnabled val="1"/>
        </dgm:presLayoutVars>
      </dgm:prSet>
      <dgm:spPr/>
    </dgm:pt>
    <dgm:pt modelId="{246D76B9-4867-4D7B-943C-CC0F2583257F}" type="pres">
      <dgm:prSet presAssocID="{954C3CB5-48AB-4602-971B-DE1D65E70717}" presName="sibTrans" presStyleCnt="0"/>
      <dgm:spPr/>
    </dgm:pt>
    <dgm:pt modelId="{89344F8A-60C2-48B6-A140-F90087345103}" type="pres">
      <dgm:prSet presAssocID="{9CA50879-3ABE-4B26-AC1B-44ECDFD76BEE}" presName="node" presStyleLbl="node1" presStyleIdx="3" presStyleCnt="6">
        <dgm:presLayoutVars>
          <dgm:bulletEnabled val="1"/>
        </dgm:presLayoutVars>
      </dgm:prSet>
      <dgm:spPr/>
    </dgm:pt>
    <dgm:pt modelId="{4FD00ECA-EC2D-4A46-8739-CD755E8D751E}" type="pres">
      <dgm:prSet presAssocID="{9EB4C843-6E6C-4E59-83AF-C4960A66D969}" presName="sibTrans" presStyleCnt="0"/>
      <dgm:spPr/>
    </dgm:pt>
    <dgm:pt modelId="{FA7FFD9C-A7CD-4682-80E1-58EFC3D2ED23}" type="pres">
      <dgm:prSet presAssocID="{5B79DA49-4F41-45EF-A721-B66F0685869B}" presName="node" presStyleLbl="node1" presStyleIdx="4" presStyleCnt="6">
        <dgm:presLayoutVars>
          <dgm:bulletEnabled val="1"/>
        </dgm:presLayoutVars>
      </dgm:prSet>
      <dgm:spPr/>
    </dgm:pt>
    <dgm:pt modelId="{E591EC43-2953-4B34-BB07-285521A0ACF1}" type="pres">
      <dgm:prSet presAssocID="{D2816B5A-3848-4B0B-89FD-8308AF8BA975}" presName="sibTrans" presStyleCnt="0"/>
      <dgm:spPr/>
    </dgm:pt>
    <dgm:pt modelId="{EBD80670-BF7E-453F-8FCE-55D57AD3806E}" type="pres">
      <dgm:prSet presAssocID="{88DD2027-BD05-4628-9E73-72B3F6C2E6ED}" presName="node" presStyleLbl="node1" presStyleIdx="5" presStyleCnt="6">
        <dgm:presLayoutVars>
          <dgm:bulletEnabled val="1"/>
        </dgm:presLayoutVars>
      </dgm:prSet>
      <dgm:spPr/>
    </dgm:pt>
  </dgm:ptLst>
  <dgm:cxnLst>
    <dgm:cxn modelId="{9FEB2411-25F4-4629-86DE-DBF7DD4409C8}" type="presOf" srcId="{9CA50879-3ABE-4B26-AC1B-44ECDFD76BEE}" destId="{89344F8A-60C2-48B6-A140-F90087345103}" srcOrd="0" destOrd="0" presId="urn:microsoft.com/office/officeart/2005/8/layout/default"/>
    <dgm:cxn modelId="{77DF3813-4454-4BDE-9E75-F58E5F2D29BD}" type="presOf" srcId="{A07A566C-0BB8-4670-A01B-C87DDD97AD83}" destId="{39E6DAC4-EAA5-47E5-AB4E-4553FEE975EA}" srcOrd="0" destOrd="0" presId="urn:microsoft.com/office/officeart/2005/8/layout/default"/>
    <dgm:cxn modelId="{69182F28-D63F-4172-949A-5906D89F8F79}" type="presOf" srcId="{231E4F7E-073C-4878-AE52-33D6D9DAE7FC}" destId="{8CF4824B-DDEA-4849-8331-4208CC3E1195}" srcOrd="0" destOrd="0" presId="urn:microsoft.com/office/officeart/2005/8/layout/default"/>
    <dgm:cxn modelId="{8B670E67-BD8A-4F89-9FA7-ACDB6E29FB5D}" type="presOf" srcId="{8E94D615-55D0-4A20-A3C1-FE309CA6B466}" destId="{AB493354-88BE-4A99-86D0-FB476A1DB6B3}" srcOrd="0" destOrd="0" presId="urn:microsoft.com/office/officeart/2005/8/layout/default"/>
    <dgm:cxn modelId="{57432C72-44F5-49C9-8010-CA1290A13B73}" type="presOf" srcId="{88DD2027-BD05-4628-9E73-72B3F6C2E6ED}" destId="{EBD80670-BF7E-453F-8FCE-55D57AD3806E}" srcOrd="0" destOrd="0" presId="urn:microsoft.com/office/officeart/2005/8/layout/default"/>
    <dgm:cxn modelId="{0D38257B-F54C-44A4-9155-6E075BE3AF16}" srcId="{A7CE9DD7-8BF7-4F3E-8544-3256A6D057BB}" destId="{8E94D615-55D0-4A20-A3C1-FE309CA6B466}" srcOrd="0" destOrd="0" parTransId="{118B43E3-D1EA-4BA0-B98C-37F8804F24E1}" sibTransId="{A1EE74DA-AA88-44A7-A602-549B78EA216E}"/>
    <dgm:cxn modelId="{B0714CB1-5C8F-4036-9777-1AA30CAEA91F}" srcId="{A7CE9DD7-8BF7-4F3E-8544-3256A6D057BB}" destId="{88DD2027-BD05-4628-9E73-72B3F6C2E6ED}" srcOrd="5" destOrd="0" parTransId="{6ECF8C62-C5B5-4AEB-A30E-8DAF1D0EA2CE}" sibTransId="{ED29B208-2B82-4D12-921D-31F0A2C1E83D}"/>
    <dgm:cxn modelId="{34B257B3-FF7F-40C8-BF15-FC84542AD62C}" srcId="{A7CE9DD7-8BF7-4F3E-8544-3256A6D057BB}" destId="{5B79DA49-4F41-45EF-A721-B66F0685869B}" srcOrd="4" destOrd="0" parTransId="{160273DD-EC7B-46B4-A21F-52C7F868C11B}" sibTransId="{D2816B5A-3848-4B0B-89FD-8308AF8BA975}"/>
    <dgm:cxn modelId="{C4BB0FBD-F769-4A20-8F06-2009A5064D8A}" type="presOf" srcId="{A7CE9DD7-8BF7-4F3E-8544-3256A6D057BB}" destId="{E46700E8-FD24-421B-B422-E7C3972F70C4}" srcOrd="0" destOrd="0" presId="urn:microsoft.com/office/officeart/2005/8/layout/default"/>
    <dgm:cxn modelId="{C1C3B2BD-8B2E-48E9-B45E-1EDED1D1F8BA}" srcId="{A7CE9DD7-8BF7-4F3E-8544-3256A6D057BB}" destId="{9CA50879-3ABE-4B26-AC1B-44ECDFD76BEE}" srcOrd="3" destOrd="0" parTransId="{1C96C327-CE95-4004-A29F-67E59F6B4801}" sibTransId="{9EB4C843-6E6C-4E59-83AF-C4960A66D969}"/>
    <dgm:cxn modelId="{9CF0E6BD-5106-4697-9839-04A8D1BB5566}" type="presOf" srcId="{5B79DA49-4F41-45EF-A721-B66F0685869B}" destId="{FA7FFD9C-A7CD-4682-80E1-58EFC3D2ED23}" srcOrd="0" destOrd="0" presId="urn:microsoft.com/office/officeart/2005/8/layout/default"/>
    <dgm:cxn modelId="{E021E6D0-2A18-4A0E-9D4C-384DA343487F}" srcId="{A7CE9DD7-8BF7-4F3E-8544-3256A6D057BB}" destId="{231E4F7E-073C-4878-AE52-33D6D9DAE7FC}" srcOrd="2" destOrd="0" parTransId="{F385704D-13CA-40D0-BFB7-0A0F97A26644}" sibTransId="{954C3CB5-48AB-4602-971B-DE1D65E70717}"/>
    <dgm:cxn modelId="{D0597FEC-F1B8-42F0-A0D7-0A9F5F59803C}" srcId="{A7CE9DD7-8BF7-4F3E-8544-3256A6D057BB}" destId="{A07A566C-0BB8-4670-A01B-C87DDD97AD83}" srcOrd="1" destOrd="0" parTransId="{9C3A4C02-9B1A-4B30-8F26-D1FE68AD8F8D}" sibTransId="{0F363BD9-4D44-4900-B8BC-F4DF88417E3A}"/>
    <dgm:cxn modelId="{DFFECF29-3782-446C-84B2-2644C9A1B4DB}" type="presParOf" srcId="{E46700E8-FD24-421B-B422-E7C3972F70C4}" destId="{AB493354-88BE-4A99-86D0-FB476A1DB6B3}" srcOrd="0" destOrd="0" presId="urn:microsoft.com/office/officeart/2005/8/layout/default"/>
    <dgm:cxn modelId="{52D93A43-5C56-4075-BB6C-246A44D8DF14}" type="presParOf" srcId="{E46700E8-FD24-421B-B422-E7C3972F70C4}" destId="{3A2BAE59-C69E-44E0-BC73-885CEDD618B1}" srcOrd="1" destOrd="0" presId="urn:microsoft.com/office/officeart/2005/8/layout/default"/>
    <dgm:cxn modelId="{7E82C238-4C24-466A-9CEF-4CCEF6E93130}" type="presParOf" srcId="{E46700E8-FD24-421B-B422-E7C3972F70C4}" destId="{39E6DAC4-EAA5-47E5-AB4E-4553FEE975EA}" srcOrd="2" destOrd="0" presId="urn:microsoft.com/office/officeart/2005/8/layout/default"/>
    <dgm:cxn modelId="{EEAE23A0-6B95-406A-BC88-ED0BF8A2EFAF}" type="presParOf" srcId="{E46700E8-FD24-421B-B422-E7C3972F70C4}" destId="{DB46A66A-BD62-4BDC-AA26-4EA46039B6BA}" srcOrd="3" destOrd="0" presId="urn:microsoft.com/office/officeart/2005/8/layout/default"/>
    <dgm:cxn modelId="{41031AB6-5E8E-4486-ABB3-94F9F85750F3}" type="presParOf" srcId="{E46700E8-FD24-421B-B422-E7C3972F70C4}" destId="{8CF4824B-DDEA-4849-8331-4208CC3E1195}" srcOrd="4" destOrd="0" presId="urn:microsoft.com/office/officeart/2005/8/layout/default"/>
    <dgm:cxn modelId="{F4A37102-F3B5-4600-BA11-21433D7B20EB}" type="presParOf" srcId="{E46700E8-FD24-421B-B422-E7C3972F70C4}" destId="{246D76B9-4867-4D7B-943C-CC0F2583257F}" srcOrd="5" destOrd="0" presId="urn:microsoft.com/office/officeart/2005/8/layout/default"/>
    <dgm:cxn modelId="{2C1D318C-2E5D-401F-8ADE-E72DFE782334}" type="presParOf" srcId="{E46700E8-FD24-421B-B422-E7C3972F70C4}" destId="{89344F8A-60C2-48B6-A140-F90087345103}" srcOrd="6" destOrd="0" presId="urn:microsoft.com/office/officeart/2005/8/layout/default"/>
    <dgm:cxn modelId="{486DF90C-DE20-467B-AA66-E7A66978680F}" type="presParOf" srcId="{E46700E8-FD24-421B-B422-E7C3972F70C4}" destId="{4FD00ECA-EC2D-4A46-8739-CD755E8D751E}" srcOrd="7" destOrd="0" presId="urn:microsoft.com/office/officeart/2005/8/layout/default"/>
    <dgm:cxn modelId="{CDEC98B3-A966-4ED7-9FDF-A2B13CF13727}" type="presParOf" srcId="{E46700E8-FD24-421B-B422-E7C3972F70C4}" destId="{FA7FFD9C-A7CD-4682-80E1-58EFC3D2ED23}" srcOrd="8" destOrd="0" presId="urn:microsoft.com/office/officeart/2005/8/layout/default"/>
    <dgm:cxn modelId="{DF5961A1-4494-4532-AE3E-F8C99A3633A1}" type="presParOf" srcId="{E46700E8-FD24-421B-B422-E7C3972F70C4}" destId="{E591EC43-2953-4B34-BB07-285521A0ACF1}" srcOrd="9" destOrd="0" presId="urn:microsoft.com/office/officeart/2005/8/layout/default"/>
    <dgm:cxn modelId="{B7D19822-F4F1-4F5C-A3B4-6FE48B1D2F23}" type="presParOf" srcId="{E46700E8-FD24-421B-B422-E7C3972F70C4}" destId="{EBD80670-BF7E-453F-8FCE-55D57AD380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3354-88BE-4A99-86D0-FB476A1DB6B3}">
      <dsp:nvSpPr>
        <dsp:cNvPr id="0" name=""/>
        <dsp:cNvSpPr/>
      </dsp:nvSpPr>
      <dsp:spPr>
        <a:xfrm>
          <a:off x="0" y="663961"/>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solidFill>
                <a:srgbClr val="202122"/>
              </a:solidFill>
              <a:latin typeface="Arial"/>
              <a:cs typeface="Arial"/>
            </a:rPr>
            <a:t>choice, dignity and flexibility</a:t>
          </a:r>
          <a:r>
            <a:rPr lang="en-US" sz="1900" kern="1200">
              <a:solidFill>
                <a:srgbClr val="202122"/>
              </a:solidFill>
              <a:latin typeface="Arial"/>
              <a:cs typeface="Arial"/>
            </a:rPr>
            <a:t> - enables recipients to prioritize their own spending preferences</a:t>
          </a:r>
          <a:endParaRPr lang="en-US" sz="1900" kern="1200"/>
        </a:p>
      </dsp:txBody>
      <dsp:txXfrm>
        <a:off x="0" y="663961"/>
        <a:ext cx="2776068" cy="1665641"/>
      </dsp:txXfrm>
    </dsp:sp>
    <dsp:sp modelId="{39E6DAC4-EAA5-47E5-AB4E-4553FEE975EA}">
      <dsp:nvSpPr>
        <dsp:cNvPr id="0" name=""/>
        <dsp:cNvSpPr/>
      </dsp:nvSpPr>
      <dsp:spPr>
        <a:xfrm>
          <a:off x="3053675" y="663961"/>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rgbClr val="202122"/>
              </a:solidFill>
              <a:latin typeface="Arial"/>
              <a:cs typeface="Arial"/>
            </a:rPr>
            <a:t>cost efficiency </a:t>
          </a:r>
          <a:r>
            <a:rPr lang="en-US" sz="1900" kern="1200">
              <a:solidFill>
                <a:srgbClr val="202122"/>
              </a:solidFill>
              <a:latin typeface="Arial"/>
              <a:cs typeface="Arial"/>
            </a:rPr>
            <a:t>- cash can be distributed at a lower cost than goods and services</a:t>
          </a:r>
          <a:endParaRPr lang="en-US" sz="1900" kern="1200"/>
        </a:p>
      </dsp:txBody>
      <dsp:txXfrm>
        <a:off x="3053675" y="663961"/>
        <a:ext cx="2776068" cy="1665641"/>
      </dsp:txXfrm>
    </dsp:sp>
    <dsp:sp modelId="{8CF4824B-DDEA-4849-8331-4208CC3E1195}">
      <dsp:nvSpPr>
        <dsp:cNvPr id="0" name=""/>
        <dsp:cNvSpPr/>
      </dsp:nvSpPr>
      <dsp:spPr>
        <a:xfrm>
          <a:off x="6107350" y="663961"/>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solidFill>
                <a:srgbClr val="202122"/>
              </a:solidFill>
              <a:latin typeface="Arial"/>
              <a:cs typeface="Arial"/>
            </a:rPr>
            <a:t>cost effectiveness</a:t>
          </a:r>
          <a:r>
            <a:rPr lang="en-US" sz="1900" kern="1200">
              <a:solidFill>
                <a:srgbClr val="202122"/>
              </a:solidFill>
              <a:latin typeface="Arial"/>
              <a:cs typeface="Arial"/>
            </a:rPr>
            <a:t> - CVA can achieve better outputs and </a:t>
          </a:r>
          <a:r>
            <a:rPr lang="en-US" sz="1900" kern="1200">
              <a:solidFill>
                <a:schemeClr val="tx1"/>
              </a:solidFill>
              <a:latin typeface="Arial"/>
              <a:cs typeface="Arial"/>
            </a:rPr>
            <a:t>outcomes than in kind assistance</a:t>
          </a:r>
          <a:endParaRPr lang="en-US" sz="1900" kern="1200">
            <a:solidFill>
              <a:schemeClr val="tx1"/>
            </a:solidFill>
          </a:endParaRPr>
        </a:p>
      </dsp:txBody>
      <dsp:txXfrm>
        <a:off x="6107350" y="663961"/>
        <a:ext cx="2776068" cy="1665641"/>
      </dsp:txXfrm>
    </dsp:sp>
    <dsp:sp modelId="{89344F8A-60C2-48B6-A140-F90087345103}">
      <dsp:nvSpPr>
        <dsp:cNvPr id="0" name=""/>
        <dsp:cNvSpPr/>
      </dsp:nvSpPr>
      <dsp:spPr>
        <a:xfrm>
          <a:off x="0" y="2607209"/>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rgbClr val="202122"/>
              </a:solidFill>
              <a:latin typeface="Arial"/>
              <a:cs typeface="Arial"/>
            </a:rPr>
            <a:t>fostering economic support</a:t>
          </a:r>
          <a:r>
            <a:rPr lang="en-US" sz="1900" kern="1200">
              <a:solidFill>
                <a:srgbClr val="202122"/>
              </a:solidFill>
              <a:latin typeface="Arial"/>
              <a:cs typeface="Arial"/>
            </a:rPr>
            <a:t> - CVA supports the development of sustainable local markets</a:t>
          </a:r>
          <a:endParaRPr lang="en-US" sz="1900" kern="1200"/>
        </a:p>
      </dsp:txBody>
      <dsp:txXfrm>
        <a:off x="0" y="2607209"/>
        <a:ext cx="2776068" cy="1665641"/>
      </dsp:txXfrm>
    </dsp:sp>
    <dsp:sp modelId="{FA7FFD9C-A7CD-4682-80E1-58EFC3D2ED23}">
      <dsp:nvSpPr>
        <dsp:cNvPr id="0" name=""/>
        <dsp:cNvSpPr/>
      </dsp:nvSpPr>
      <dsp:spPr>
        <a:xfrm>
          <a:off x="3053675" y="2607209"/>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rgbClr val="202122"/>
              </a:solidFill>
              <a:latin typeface="Arial"/>
              <a:cs typeface="Arial"/>
            </a:rPr>
            <a:t>financial empowerment</a:t>
          </a:r>
          <a:r>
            <a:rPr lang="en-US" sz="1900" kern="1200">
              <a:solidFill>
                <a:srgbClr val="202122"/>
              </a:solidFill>
              <a:latin typeface="Arial"/>
              <a:cs typeface="Arial"/>
            </a:rPr>
            <a:t> - CVA can leverage access to additional finance resources such as seed capital</a:t>
          </a:r>
          <a:endParaRPr lang="en-US" sz="1900" kern="1200"/>
        </a:p>
      </dsp:txBody>
      <dsp:txXfrm>
        <a:off x="3053675" y="2607209"/>
        <a:ext cx="2776068" cy="1665641"/>
      </dsp:txXfrm>
    </dsp:sp>
    <dsp:sp modelId="{EBD80670-BF7E-453F-8FCE-55D57AD3806E}">
      <dsp:nvSpPr>
        <dsp:cNvPr id="0" name=""/>
        <dsp:cNvSpPr/>
      </dsp:nvSpPr>
      <dsp:spPr>
        <a:xfrm>
          <a:off x="6107350" y="2607209"/>
          <a:ext cx="2776068" cy="16656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solidFill>
                <a:srgbClr val="202122"/>
              </a:solidFill>
              <a:latin typeface="Arial"/>
              <a:cs typeface="Arial"/>
            </a:rPr>
            <a:t>social protection</a:t>
          </a:r>
          <a:r>
            <a:rPr lang="en-US" sz="1900" kern="1200">
              <a:solidFill>
                <a:srgbClr val="202122"/>
              </a:solidFill>
              <a:latin typeface="Arial"/>
              <a:cs typeface="Arial"/>
            </a:rPr>
            <a:t> – cash can work within wider safety-nets to provide long-term support for vulnerable groups</a:t>
          </a:r>
          <a:endParaRPr lang="en-US" sz="1900" kern="1200"/>
        </a:p>
      </dsp:txBody>
      <dsp:txXfrm>
        <a:off x="6107350" y="2607209"/>
        <a:ext cx="2776068" cy="16656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B7067-3D07-4CDE-A0AE-B23FFFD8EBD7}" type="datetimeFigureOut">
              <a:rPr lang="en-US" smtClean="0"/>
              <a:t>9/9/2022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034B3-13D2-4E00-A1CA-117FC0221F34}" type="slidenum">
              <a:rPr lang="en-US" smtClean="0"/>
              <a:t>‹#›</a:t>
            </a:fld>
            <a:endParaRPr lang="en-US"/>
          </a:p>
        </p:txBody>
      </p:sp>
    </p:spTree>
    <p:extLst>
      <p:ext uri="{BB962C8B-B14F-4D97-AF65-F5344CB8AC3E}">
        <p14:creationId xmlns:p14="http://schemas.microsoft.com/office/powerpoint/2010/main" val="221070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ourcecentre.savethechildren.net/library/foundation-end-child-poverty-how-universal-child-benefits-can-build-fairer-more-inclusiv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ourcecentre.savethechildren.net/library/cash-plus-programmes-childr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resourcecentre.savethechildren.net/library/effectiveness-cash-transfer-programming-childr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4562"/>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529C8C49-0BC4-4726-BA02-98F0D0ADFFDC}" type="slidenum">
              <a:rPr lang="en-US" smtClean="0"/>
              <a:t>2</a:t>
            </a:fld>
            <a:endParaRPr lang="en-US" dirty="0"/>
          </a:p>
        </p:txBody>
      </p:sp>
    </p:spTree>
    <p:extLst>
      <p:ext uri="{BB962C8B-B14F-4D97-AF65-F5344CB8AC3E}">
        <p14:creationId xmlns:p14="http://schemas.microsoft.com/office/powerpoint/2010/main" val="111144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034B3-13D2-4E00-A1CA-117FC0221F34}" type="slidenum">
              <a:rPr lang="en-US" smtClean="0"/>
              <a:t>13</a:t>
            </a:fld>
            <a:endParaRPr lang="en-US"/>
          </a:p>
        </p:txBody>
      </p:sp>
    </p:spTree>
    <p:extLst>
      <p:ext uri="{BB962C8B-B14F-4D97-AF65-F5344CB8AC3E}">
        <p14:creationId xmlns:p14="http://schemas.microsoft.com/office/powerpoint/2010/main" val="22576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MPCA values not meeting SMEB, lack of GOL SP coverage and value,</a:t>
            </a:r>
            <a:r>
              <a:rPr lang="en-US" baseline="0" dirty="0"/>
              <a:t> concerns over targeting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aligns with the Nat SP plan, and similar to UNICEF’s </a:t>
            </a:r>
            <a:r>
              <a:rPr lang="en-US" baseline="0" dirty="0" err="1"/>
              <a:t>Haddi</a:t>
            </a:r>
            <a:r>
              <a:rPr lang="en-US" baseline="0" dirty="0"/>
              <a:t>, contributes to learning on a child-focused social grant for this vulnerable group.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SCI 2020 “Foundation to End Child Poverty” Available in English and Arabic at </a:t>
            </a:r>
            <a:r>
              <a:rPr lang="en-US" u="sng" dirty="0">
                <a:hlinkClick r:id="rId3"/>
              </a:rPr>
              <a:t>https://resourcecentre.savethechildren.net/library/foundation-end-child-poverty-how-universal-child-benefits-can-build-fairer-more-inclusive</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65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SCI’s Cash Plus programming: SCI 2017 </a:t>
            </a:r>
            <a:r>
              <a:rPr lang="en-US" u="sng" dirty="0">
                <a:hlinkClick r:id="rId3"/>
              </a:rPr>
              <a:t>https://resourcecentre.savethechildren.net/library/cash-plus-programmes-children</a:t>
            </a:r>
            <a:r>
              <a:rPr lang="en-US" dirty="0"/>
              <a:t> and on evidence of effectiveness: SCI 2020 </a:t>
            </a:r>
            <a:r>
              <a:rPr lang="en-US" u="sng" dirty="0">
                <a:hlinkClick r:id="rId4"/>
              </a:rPr>
              <a:t>https://resourcecentre.savethechildren.net/library/effectiveness-cash-transfer-programming-children</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6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Decided</a:t>
            </a:r>
            <a:r>
              <a:rPr lang="en-US" baseline="0" dirty="0"/>
              <a:t> to use SMEB rather than HEA LP threshold given that LP is expenditure based, and SMEB includes more dietary diversity in the food basket and some rights-based approaches. </a:t>
            </a:r>
          </a:p>
          <a:p>
            <a:endParaRPr lang="en-US" baseline="0" dirty="0"/>
          </a:p>
          <a:p>
            <a:pPr lvl="0" rtl="0"/>
            <a:r>
              <a:rPr lang="en-US" sz="1200" kern="1200" dirty="0">
                <a:solidFill>
                  <a:schemeClr val="tx1"/>
                </a:solidFill>
                <a:effectLst/>
                <a:latin typeface="+mn-lt"/>
                <a:ea typeface="+mn-ea"/>
                <a:cs typeface="+mn-cs"/>
              </a:rPr>
              <a:t>3+ children: $160</a:t>
            </a:r>
          </a:p>
          <a:p>
            <a:pPr lvl="0"/>
            <a:r>
              <a:rPr lang="en-US" sz="1200" kern="1200" dirty="0">
                <a:solidFill>
                  <a:schemeClr val="tx1"/>
                </a:solidFill>
                <a:effectLst/>
                <a:latin typeface="+mn-lt"/>
                <a:ea typeface="+mn-ea"/>
                <a:cs typeface="+mn-cs"/>
              </a:rPr>
              <a:t>2 children: $120</a:t>
            </a:r>
          </a:p>
          <a:p>
            <a:pPr lvl="0"/>
            <a:r>
              <a:rPr lang="en-US" sz="1200" kern="1200" dirty="0">
                <a:solidFill>
                  <a:schemeClr val="tx1"/>
                </a:solidFill>
                <a:effectLst/>
                <a:latin typeface="+mn-lt"/>
                <a:ea typeface="+mn-ea"/>
                <a:cs typeface="+mn-cs"/>
              </a:rPr>
              <a:t>1 child: $60</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USD or in LBP at OMT’s rate)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8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PDM analysis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14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debt</a:t>
            </a:r>
            <a:r>
              <a:rPr lang="en-US" baseline="0" dirty="0"/>
              <a:t> value is very high and debt </a:t>
            </a:r>
            <a:r>
              <a:rPr lang="en-US" sz="1200" b="0" i="0" u="none" strike="noStrike" kern="1200" baseline="0" dirty="0">
                <a:solidFill>
                  <a:schemeClr val="tx1"/>
                </a:solidFill>
                <a:latin typeface="+mn-lt"/>
                <a:ea typeface="+mn-ea"/>
                <a:cs typeface="+mn-cs"/>
              </a:rPr>
              <a:t>appears to be the main source of income of the households reached at baseline. Increase from our MPCA impact assessment (2021) where 85% had debts</a:t>
            </a:r>
          </a:p>
          <a:p>
            <a:endParaRPr lang="en-US" sz="1200" b="0" i="0" u="none" strike="noStrike" kern="1200" baseline="0" dirty="0">
              <a:solidFill>
                <a:schemeClr val="tx1"/>
              </a:solidFill>
              <a:latin typeface="+mn-lt"/>
              <a:ea typeface="+mn-ea"/>
              <a:cs typeface="+mn-cs"/>
            </a:endParaRPr>
          </a:p>
          <a:p>
            <a:pPr lvl="0" rtl="0"/>
            <a:r>
              <a:rPr lang="en-US" sz="1200" kern="1200" dirty="0">
                <a:solidFill>
                  <a:schemeClr val="tx1"/>
                </a:solidFill>
                <a:effectLst/>
                <a:latin typeface="+mn-lt"/>
                <a:ea typeface="+mn-ea"/>
                <a:cs typeface="+mn-cs"/>
              </a:rPr>
              <a:t>This lack of regular or sufficient income from work explains the high levels of debt taken on by households on a monthly basis – the average amount of monthly debt is LBP 2,735,000 across all nationalities. This is approximately half of the average family’s monthly expenditure, a worrying and potentially critical factor for these families’ resilience to further price shocks. At the time of this assessment, the SMEB averaged 4,760,034 LBP indicating that these families were barely reaching this nationally-accepted poverty threshold for a dignified life.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29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Baseline: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Almost half of surveyed beneficiaries (49.8) in Bekaa area they ask money from strangers.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of Syrians rarely or often accepting high risk work, while 16% Lebanese do so.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52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A reduction in these and other negative coping strategies impact children directly, enabling them and their families to be safer, adequately sheltered, and fed. </a:t>
            </a: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80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an increase from the average numbers SC has seen with previous, non-child-specific cash assistance programs, which may indicate that the counselling and communication on CWA to benefit children’s wellbeing is effective. (MPCA impact assessment: 15% spent</a:t>
            </a:r>
            <a:r>
              <a:rPr lang="en-GB" sz="1200" kern="1200" baseline="0" dirty="0">
                <a:solidFill>
                  <a:schemeClr val="tx1"/>
                </a:solidFill>
                <a:effectLst/>
                <a:latin typeface="+mn-lt"/>
                <a:ea typeface="+mn-ea"/>
                <a:cs typeface="+mn-cs"/>
              </a:rPr>
              <a:t> half directly on children)</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4589-4A5F-4F99-9CF4-D133834F90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99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034B3-13D2-4E00-A1CA-117FC0221F34}" type="slidenum">
              <a:rPr lang="en-US" smtClean="0"/>
              <a:t>27</a:t>
            </a:fld>
            <a:endParaRPr lang="en-US"/>
          </a:p>
        </p:txBody>
      </p:sp>
    </p:spTree>
    <p:extLst>
      <p:ext uri="{BB962C8B-B14F-4D97-AF65-F5344CB8AC3E}">
        <p14:creationId xmlns:p14="http://schemas.microsoft.com/office/powerpoint/2010/main" val="367109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84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200" dirty="0"/>
              <a:t>1)</a:t>
            </a:r>
            <a:r>
              <a:rPr lang="en-US" sz="1200" b="1" dirty="0"/>
              <a:t>Risk of sectarian/political strive</a:t>
            </a:r>
            <a:r>
              <a:rPr lang="en-US" sz="1200" dirty="0"/>
              <a:t> leading to confrontations in an intermittent manner, especially in Beirut, </a:t>
            </a:r>
            <a:r>
              <a:rPr lang="en-US" sz="1200" dirty="0" err="1"/>
              <a:t>Bekaa</a:t>
            </a:r>
            <a:r>
              <a:rPr lang="en-US" sz="1200" dirty="0"/>
              <a:t>, and Mount Lebanon; </a:t>
            </a:r>
          </a:p>
          <a:p>
            <a:pPr marL="0" indent="0">
              <a:buNone/>
            </a:pPr>
            <a:r>
              <a:rPr lang="en-US" sz="1200" dirty="0"/>
              <a:t>2) </a:t>
            </a:r>
            <a:r>
              <a:rPr lang="en-US" sz="1200" b="1" dirty="0"/>
              <a:t>Increased politicization of the refugee file</a:t>
            </a:r>
            <a:r>
              <a:rPr lang="en-US" sz="1200" dirty="0"/>
              <a:t>, including heightened pressures on NGOs/UN with access constraints and shrinking protection space;</a:t>
            </a:r>
          </a:p>
          <a:p>
            <a:pPr marL="0" indent="0">
              <a:buNone/>
            </a:pPr>
            <a:r>
              <a:rPr lang="en-US" sz="1200" dirty="0"/>
              <a:t>3) </a:t>
            </a:r>
            <a:r>
              <a:rPr lang="en-US" sz="1200" b="1" dirty="0"/>
              <a:t>Community insecurity </a:t>
            </a:r>
            <a:r>
              <a:rPr lang="en-US" sz="1200" dirty="0"/>
              <a:t>(theft, clashes, use of arms) leading to tensons on a micro level tensions triggering distrust around socio-economic drivers.</a:t>
            </a:r>
          </a:p>
          <a:p>
            <a:pPr marL="0" indent="0">
              <a:buNone/>
            </a:pPr>
            <a:r>
              <a:rPr lang="en-US" sz="1200" b="1" dirty="0"/>
              <a:t>4) Surge in hate speech on social media (Intra-Lebanese &amp; Inter-Communal)</a:t>
            </a:r>
            <a:r>
              <a:rPr lang="en-US" sz="1200" dirty="0"/>
              <a:t>, expected to increase amidst the current political discontent.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proven by the recent </a:t>
            </a:r>
            <a:r>
              <a:rPr lang="en-US" sz="1200" dirty="0" err="1"/>
              <a:t>Tayouneh</a:t>
            </a:r>
            <a:r>
              <a:rPr lang="en-US" sz="1200" dirty="0"/>
              <a:t> incident, civil </a:t>
            </a:r>
            <a:r>
              <a:rPr lang="en-US" sz="1200" b="1" dirty="0"/>
              <a:t>peace in Lebanon is fragile</a:t>
            </a:r>
            <a:r>
              <a:rPr lang="en-US" sz="1200" dirty="0"/>
              <a:t>. The clashes raised fears that sectarian </a:t>
            </a:r>
            <a:r>
              <a:rPr lang="en-US" sz="1200" b="1" dirty="0"/>
              <a:t>violence could fill the void left by the collapsing state services</a:t>
            </a:r>
            <a:r>
              <a:rPr lang="en-US" sz="1200" dirty="0"/>
              <a:t>.  State security personnel are struggling to curb mounting violence due to the economic collapse leaving space for vigilantism and social/sectarian barricading </a:t>
            </a:r>
          </a:p>
          <a:p>
            <a:endParaRPr lang="en-US" dirty="0"/>
          </a:p>
        </p:txBody>
      </p:sp>
      <p:sp>
        <p:nvSpPr>
          <p:cNvPr id="4" name="Slide Number Placeholder 3"/>
          <p:cNvSpPr>
            <a:spLocks noGrp="1"/>
          </p:cNvSpPr>
          <p:nvPr>
            <p:ph type="sldNum" sz="quarter" idx="5"/>
          </p:nvPr>
        </p:nvSpPr>
        <p:spPr/>
        <p:txBody>
          <a:bodyPr/>
          <a:lstStyle/>
          <a:p>
            <a:fld id="{69FD71BB-34E4-4332-902F-EC91780AA56B}" type="slidenum">
              <a:rPr lang="en-GB" smtClean="0"/>
              <a:t>28</a:t>
            </a:fld>
            <a:endParaRPr lang="en-GB"/>
          </a:p>
        </p:txBody>
      </p:sp>
    </p:spTree>
    <p:extLst>
      <p:ext uri="{BB962C8B-B14F-4D97-AF65-F5344CB8AC3E}">
        <p14:creationId xmlns:p14="http://schemas.microsoft.com/office/powerpoint/2010/main" val="102643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9415" indent="-349415">
              <a:lnSpc>
                <a:spcPct val="110000"/>
              </a:lnSpc>
              <a:buFont typeface="Wingdings" panose="05000000000000000000" pitchFamily="2" charset="2"/>
              <a:buChar char="v"/>
            </a:pPr>
            <a:r>
              <a:rPr lang="en-US">
                <a:solidFill>
                  <a:schemeClr val="bg2">
                    <a:lumMod val="50000"/>
                  </a:schemeClr>
                </a:solidFill>
              </a:rPr>
              <a:t>This increasingly antagonistic rhetoric is similar to what was observed prior to the elections in 2018 and in the spring of 2019. </a:t>
            </a:r>
          </a:p>
          <a:p>
            <a:pPr marL="349415" indent="-349415">
              <a:lnSpc>
                <a:spcPct val="110000"/>
              </a:lnSpc>
              <a:buFont typeface="Wingdings" panose="05000000000000000000" pitchFamily="2" charset="2"/>
              <a:buChar char="v"/>
            </a:pPr>
            <a:r>
              <a:rPr lang="en-US">
                <a:solidFill>
                  <a:schemeClr val="bg2">
                    <a:lumMod val="50000"/>
                  </a:schemeClr>
                </a:solidFill>
              </a:rPr>
              <a:t>The trends witnessed in 2019 are very similar in nature and political color to those resurfacing over the last couple of weeks.  </a:t>
            </a:r>
          </a:p>
          <a:p>
            <a:pPr marL="349415" indent="-349415">
              <a:buFont typeface="Wingdings" panose="05000000000000000000" pitchFamily="2" charset="2"/>
              <a:buChar char="v"/>
            </a:pPr>
            <a:r>
              <a:rPr lang="en-US">
                <a:solidFill>
                  <a:schemeClr val="accent5">
                    <a:lumMod val="60000"/>
                    <a:lumOff val="40000"/>
                  </a:schemeClr>
                </a:solidFill>
              </a:rPr>
              <a:t>Access restrictions imposed by municipalities on organizations related to unmet needs on the rise (</a:t>
            </a:r>
            <a:r>
              <a:rPr lang="en-US" b="1" err="1">
                <a:solidFill>
                  <a:schemeClr val="accent5">
                    <a:lumMod val="60000"/>
                    <a:lumOff val="40000"/>
                  </a:schemeClr>
                </a:solidFill>
              </a:rPr>
              <a:t>Bekka</a:t>
            </a:r>
            <a:r>
              <a:rPr lang="en-US" b="1">
                <a:solidFill>
                  <a:schemeClr val="accent5">
                    <a:lumMod val="60000"/>
                    <a:lumOff val="40000"/>
                  </a:schemeClr>
                </a:solidFill>
              </a:rPr>
              <a:t>/</a:t>
            </a:r>
            <a:r>
              <a:rPr lang="en-US" b="1" err="1">
                <a:solidFill>
                  <a:schemeClr val="accent5">
                    <a:lumMod val="60000"/>
                    <a:lumOff val="40000"/>
                  </a:schemeClr>
                </a:solidFill>
              </a:rPr>
              <a:t>Baalbeck</a:t>
            </a:r>
            <a:r>
              <a:rPr lang="en-US" b="1">
                <a:solidFill>
                  <a:schemeClr val="accent5">
                    <a:lumMod val="60000"/>
                    <a:lumOff val="40000"/>
                  </a:schemeClr>
                </a:solidFill>
              </a:rPr>
              <a:t>/</a:t>
            </a:r>
            <a:r>
              <a:rPr lang="en-US" b="1" err="1">
                <a:solidFill>
                  <a:schemeClr val="accent5">
                    <a:lumMod val="60000"/>
                    <a:lumOff val="40000"/>
                  </a:schemeClr>
                </a:solidFill>
              </a:rPr>
              <a:t>Hermel</a:t>
            </a:r>
            <a:r>
              <a:rPr lang="en-US" b="1">
                <a:solidFill>
                  <a:schemeClr val="accent5">
                    <a:lumMod val="60000"/>
                    <a:lumOff val="40000"/>
                  </a:schemeClr>
                </a:solidFill>
              </a:rPr>
              <a:t>/BML/</a:t>
            </a:r>
            <a:r>
              <a:rPr lang="en-US" b="1" err="1">
                <a:solidFill>
                  <a:schemeClr val="accent5">
                    <a:lumMod val="60000"/>
                    <a:lumOff val="40000"/>
                  </a:schemeClr>
                </a:solidFill>
              </a:rPr>
              <a:t>Akkar</a:t>
            </a:r>
            <a:r>
              <a:rPr lang="en-US" b="1">
                <a:solidFill>
                  <a:schemeClr val="accent5">
                    <a:lumMod val="60000"/>
                    <a:lumOff val="40000"/>
                  </a:schemeClr>
                </a:solidFill>
              </a:rPr>
              <a:t>)  </a:t>
            </a:r>
          </a:p>
          <a:p>
            <a:pPr marL="349415" indent="-349415">
              <a:buFont typeface="Wingdings" panose="05000000000000000000" pitchFamily="2" charset="2"/>
              <a:buChar char="v"/>
            </a:pPr>
            <a:r>
              <a:rPr lang="en-US">
                <a:solidFill>
                  <a:schemeClr val="accent5">
                    <a:lumMod val="60000"/>
                    <a:lumOff val="40000"/>
                  </a:schemeClr>
                </a:solidFill>
                <a:cs typeface="Arial"/>
              </a:rPr>
              <a:t>Access restrictions linked to procurement processes </a:t>
            </a:r>
          </a:p>
          <a:p>
            <a:pPr marL="349415" indent="-349415">
              <a:buFont typeface="Wingdings" panose="05000000000000000000" pitchFamily="2" charset="2"/>
              <a:buChar char="v"/>
            </a:pPr>
            <a:r>
              <a:rPr lang="en-US">
                <a:solidFill>
                  <a:schemeClr val="accent5">
                    <a:lumMod val="60000"/>
                    <a:lumOff val="40000"/>
                  </a:schemeClr>
                </a:solidFill>
              </a:rPr>
              <a:t>Threats of evictions of refugees if needs are unmet by organizations. Lebanese and Syrian women reporting increased sense of insecurity (BML/South) </a:t>
            </a:r>
          </a:p>
          <a:p>
            <a:pPr marL="349415" indent="-349415">
              <a:lnSpc>
                <a:spcPct val="110000"/>
              </a:lnSpc>
              <a:buFont typeface="Wingdings" panose="05000000000000000000" pitchFamily="2" charset="2"/>
              <a:buChar char="v"/>
            </a:pPr>
            <a:endParaRPr lang="en-US">
              <a:solidFill>
                <a:schemeClr val="bg2">
                  <a:lumMod val="50000"/>
                </a:schemeClr>
              </a:solidFill>
            </a:endParaRPr>
          </a:p>
          <a:p>
            <a:endParaRPr lang="en-US"/>
          </a:p>
        </p:txBody>
      </p:sp>
      <p:sp>
        <p:nvSpPr>
          <p:cNvPr id="4" name="Slide Number Placeholder 3"/>
          <p:cNvSpPr>
            <a:spLocks noGrp="1"/>
          </p:cNvSpPr>
          <p:nvPr>
            <p:ph type="sldNum" sz="quarter" idx="5"/>
          </p:nvPr>
        </p:nvSpPr>
        <p:spPr/>
        <p:txBody>
          <a:bodyPr/>
          <a:lstStyle/>
          <a:p>
            <a:fld id="{69FD71BB-34E4-4332-902F-EC91780AA56B}" type="slidenum">
              <a:rPr lang="en-GB" smtClean="0"/>
              <a:t>30</a:t>
            </a:fld>
            <a:endParaRPr lang="en-GB"/>
          </a:p>
        </p:txBody>
      </p:sp>
    </p:spTree>
    <p:extLst>
      <p:ext uri="{BB962C8B-B14F-4D97-AF65-F5344CB8AC3E}">
        <p14:creationId xmlns:p14="http://schemas.microsoft.com/office/powerpoint/2010/main" val="754926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69FD71BB-34E4-4332-902F-EC91780AA56B}" type="slidenum">
              <a:rPr lang="en-GB" smtClean="0"/>
              <a:t>31</a:t>
            </a:fld>
            <a:endParaRPr lang="en-GB"/>
          </a:p>
        </p:txBody>
      </p:sp>
    </p:spTree>
    <p:extLst>
      <p:ext uri="{BB962C8B-B14F-4D97-AF65-F5344CB8AC3E}">
        <p14:creationId xmlns:p14="http://schemas.microsoft.com/office/powerpoint/2010/main" val="120269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Mention propensity to violence </a:t>
            </a:r>
          </a:p>
        </p:txBody>
      </p:sp>
      <p:sp>
        <p:nvSpPr>
          <p:cNvPr id="4" name="Slide Number Placeholder 3"/>
          <p:cNvSpPr>
            <a:spLocks noGrp="1"/>
          </p:cNvSpPr>
          <p:nvPr>
            <p:ph type="sldNum" sz="quarter" idx="5"/>
          </p:nvPr>
        </p:nvSpPr>
        <p:spPr/>
        <p:txBody>
          <a:bodyPr/>
          <a:lstStyle/>
          <a:p>
            <a:fld id="{69FD71BB-34E4-4332-902F-EC91780AA56B}" type="slidenum">
              <a:rPr lang="en-GB" smtClean="0"/>
              <a:t>34</a:t>
            </a:fld>
            <a:endParaRPr lang="en-GB" dirty="0"/>
          </a:p>
        </p:txBody>
      </p:sp>
    </p:spTree>
    <p:extLst>
      <p:ext uri="{BB962C8B-B14F-4D97-AF65-F5344CB8AC3E}">
        <p14:creationId xmlns:p14="http://schemas.microsoft.com/office/powerpoint/2010/main" val="257253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034B3-13D2-4E00-A1CA-117FC0221F34}" type="slidenum">
              <a:rPr lang="en-US" smtClean="0"/>
              <a:t>36</a:t>
            </a:fld>
            <a:endParaRPr lang="en-US" dirty="0"/>
          </a:p>
        </p:txBody>
      </p:sp>
    </p:spTree>
    <p:extLst>
      <p:ext uri="{BB962C8B-B14F-4D97-AF65-F5344CB8AC3E}">
        <p14:creationId xmlns:p14="http://schemas.microsoft.com/office/powerpoint/2010/main" val="303549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9FD71BB-34E4-4332-902F-EC91780AA56B}" type="slidenum">
              <a:rPr lang="en-GB" smtClean="0"/>
              <a:t>38</a:t>
            </a:fld>
            <a:endParaRPr lang="en-GB" dirty="0"/>
          </a:p>
        </p:txBody>
      </p:sp>
    </p:spTree>
    <p:extLst>
      <p:ext uri="{BB962C8B-B14F-4D97-AF65-F5344CB8AC3E}">
        <p14:creationId xmlns:p14="http://schemas.microsoft.com/office/powerpoint/2010/main" val="106895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Much better off</a:t>
            </a:r>
            <a:r>
              <a:rPr lang="en-US" dirty="0"/>
              <a:t> </a:t>
            </a:r>
            <a:r>
              <a:rPr lang="en-US" sz="1800" b="1" i="0" u="none" strike="noStrike" dirty="0">
                <a:solidFill>
                  <a:srgbClr val="000000"/>
                </a:solidFill>
                <a:effectLst/>
                <a:latin typeface="Calibri" panose="020F0502020204030204" pitchFamily="34" charset="0"/>
              </a:rPr>
              <a:t>Better off</a:t>
            </a:r>
            <a:r>
              <a:rPr lang="en-US" dirty="0"/>
              <a:t> </a:t>
            </a:r>
            <a:r>
              <a:rPr lang="en-US" sz="1800" b="1" i="0" u="none" strike="noStrike" dirty="0">
                <a:solidFill>
                  <a:srgbClr val="000000"/>
                </a:solidFill>
                <a:effectLst/>
                <a:latin typeface="Calibri" panose="020F0502020204030204" pitchFamily="34" charset="0"/>
              </a:rPr>
              <a:t>About the same</a:t>
            </a:r>
            <a:r>
              <a:rPr lang="en-US" dirty="0"/>
              <a:t> </a:t>
            </a:r>
            <a:r>
              <a:rPr lang="en-US" sz="1800" b="1" i="0" u="none" strike="noStrike" dirty="0">
                <a:solidFill>
                  <a:srgbClr val="000000"/>
                </a:solidFill>
                <a:effectLst/>
                <a:latin typeface="Calibri" panose="020F0502020204030204" pitchFamily="34" charset="0"/>
              </a:rPr>
              <a:t>Worse</a:t>
            </a:r>
            <a:r>
              <a:rPr lang="en-US" dirty="0"/>
              <a:t> </a:t>
            </a:r>
            <a:r>
              <a:rPr lang="en-US" sz="1800" b="1" i="0" u="none" strike="noStrike" dirty="0">
                <a:solidFill>
                  <a:srgbClr val="000000"/>
                </a:solidFill>
                <a:effectLst/>
                <a:latin typeface="Calibri" panose="020F0502020204030204" pitchFamily="34" charset="0"/>
              </a:rPr>
              <a:t>Much worse</a:t>
            </a:r>
            <a:r>
              <a:rPr lang="en-US" dirty="0"/>
              <a:t> </a:t>
            </a:r>
          </a:p>
          <a:p>
            <a:r>
              <a:rPr lang="en-US" sz="1800" b="0" i="0" u="none" strike="noStrike" dirty="0">
                <a:solidFill>
                  <a:srgbClr val="000000"/>
                </a:solidFill>
                <a:effectLst/>
                <a:latin typeface="Calibri" panose="020F0502020204030204" pitchFamily="34" charset="0"/>
              </a:rPr>
              <a:t>0.3%</a:t>
            </a:r>
            <a:r>
              <a:rPr lang="en-US" dirty="0"/>
              <a:t>                        </a:t>
            </a:r>
            <a:r>
              <a:rPr lang="en-US" sz="1800" b="0" i="0" u="none" strike="noStrike" dirty="0">
                <a:solidFill>
                  <a:srgbClr val="000000"/>
                </a:solidFill>
                <a:effectLst/>
                <a:latin typeface="Calibri" panose="020F0502020204030204" pitchFamily="34" charset="0"/>
              </a:rPr>
              <a:t>18.1%</a:t>
            </a:r>
            <a:r>
              <a:rPr lang="en-US" dirty="0"/>
              <a:t>          </a:t>
            </a:r>
            <a:r>
              <a:rPr lang="en-US" sz="1800" b="0" i="0" u="none" strike="noStrike" dirty="0">
                <a:solidFill>
                  <a:srgbClr val="000000"/>
                </a:solidFill>
                <a:effectLst/>
                <a:latin typeface="Calibri" panose="020F0502020204030204" pitchFamily="34" charset="0"/>
              </a:rPr>
              <a:t>36.9%</a:t>
            </a:r>
            <a:r>
              <a:rPr lang="en-US" dirty="0"/>
              <a:t>                </a:t>
            </a:r>
            <a:r>
              <a:rPr lang="en-US" sz="1800" b="0" i="0" u="none" strike="noStrike" dirty="0">
                <a:solidFill>
                  <a:srgbClr val="000000"/>
                </a:solidFill>
                <a:effectLst/>
                <a:latin typeface="Calibri" panose="020F0502020204030204" pitchFamily="34" charset="0"/>
              </a:rPr>
              <a:t>24.1%  </a:t>
            </a:r>
            <a:r>
              <a:rPr lang="en-US" dirty="0"/>
              <a:t> </a:t>
            </a:r>
            <a:r>
              <a:rPr lang="en-US" sz="1800" b="0" i="0" u="none" strike="noStrike" dirty="0">
                <a:solidFill>
                  <a:srgbClr val="000000"/>
                </a:solidFill>
                <a:effectLst/>
                <a:latin typeface="Calibri" panose="020F0502020204030204" pitchFamily="34" charset="0"/>
              </a:rPr>
              <a:t>20.6%</a:t>
            </a:r>
            <a:r>
              <a:rPr lang="en-US" dirty="0"/>
              <a:t>  </a:t>
            </a:r>
          </a:p>
        </p:txBody>
      </p:sp>
      <p:sp>
        <p:nvSpPr>
          <p:cNvPr id="4" name="Slide Number Placeholder 3"/>
          <p:cNvSpPr>
            <a:spLocks noGrp="1"/>
          </p:cNvSpPr>
          <p:nvPr>
            <p:ph type="sldNum" sz="quarter" idx="5"/>
          </p:nvPr>
        </p:nvSpPr>
        <p:spPr/>
        <p:txBody>
          <a:bodyPr/>
          <a:lstStyle/>
          <a:p>
            <a:fld id="{69FD71BB-34E4-4332-902F-EC91780AA56B}" type="slidenum">
              <a:rPr lang="en-GB" smtClean="0"/>
              <a:t>39</a:t>
            </a:fld>
            <a:endParaRPr lang="en-GB" dirty="0"/>
          </a:p>
        </p:txBody>
      </p:sp>
    </p:spTree>
    <p:extLst>
      <p:ext uri="{BB962C8B-B14F-4D97-AF65-F5344CB8AC3E}">
        <p14:creationId xmlns:p14="http://schemas.microsoft.com/office/powerpoint/2010/main" val="538155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800" b="0" i="0" u="none" strike="noStrike" baseline="0" dirty="0">
                <a:latin typeface="RobotoCondensed-Regular"/>
              </a:rPr>
              <a:t>When asked about the removal of government subsidies, 73.8% of Lebanese and 90.% of Syrians said they were impacted ‘a lot’ by the removal of subsidies on food.</a:t>
            </a:r>
          </a:p>
          <a:p>
            <a:pPr algn="l"/>
            <a:r>
              <a:rPr lang="en-US" sz="1800" b="0" i="0" u="none" strike="noStrike" baseline="0" dirty="0">
                <a:latin typeface="RobotoCondensed-Regular"/>
              </a:rPr>
              <a:t>For subsidies on fuel, 90% of Lebanese and 80.% of Syrians said they were impacted ‘a lot’ by the removal of these subsidies. And</a:t>
            </a:r>
          </a:p>
          <a:p>
            <a:pPr algn="l"/>
            <a:r>
              <a:rPr lang="en-US" sz="1800" b="0" i="0" u="none" strike="noStrike" baseline="0" dirty="0">
                <a:latin typeface="RobotoCondensed-Regular"/>
              </a:rPr>
              <a:t>for subsidies on medicine or medical devices, 82.% of Lebanese and 71% of Syrians said they were impacted ‘a lot’ by the removal of these subsidies.</a:t>
            </a:r>
            <a:endParaRPr lang="en-US" dirty="0"/>
          </a:p>
        </p:txBody>
      </p:sp>
      <p:sp>
        <p:nvSpPr>
          <p:cNvPr id="4" name="Slide Number Placeholder 3"/>
          <p:cNvSpPr>
            <a:spLocks noGrp="1"/>
          </p:cNvSpPr>
          <p:nvPr>
            <p:ph type="sldNum" sz="quarter" idx="5"/>
          </p:nvPr>
        </p:nvSpPr>
        <p:spPr/>
        <p:txBody>
          <a:bodyPr/>
          <a:lstStyle/>
          <a:p>
            <a:fld id="{69FD71BB-34E4-4332-902F-EC91780AA56B}" type="slidenum">
              <a:rPr lang="en-GB" smtClean="0"/>
              <a:t>41</a:t>
            </a:fld>
            <a:endParaRPr lang="en-GB" dirty="0"/>
          </a:p>
        </p:txBody>
      </p:sp>
    </p:spTree>
    <p:extLst>
      <p:ext uri="{BB962C8B-B14F-4D97-AF65-F5344CB8AC3E}">
        <p14:creationId xmlns:p14="http://schemas.microsoft.com/office/powerpoint/2010/main" val="1862562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800" b="0" i="0" u="none" strike="noStrike" baseline="0" dirty="0">
                <a:latin typeface="RobotoCondensed-Regular"/>
              </a:rPr>
              <a:t>When asked about the removal of government subsidies, 73.8% of Lebanese and 90.% of Syrians said they were impacted ‘a lot’ by the removal of subsidies on food.</a:t>
            </a:r>
          </a:p>
          <a:p>
            <a:pPr algn="l"/>
            <a:r>
              <a:rPr lang="en-US" sz="1800" b="0" i="0" u="none" strike="noStrike" baseline="0" dirty="0">
                <a:latin typeface="RobotoCondensed-Regular"/>
              </a:rPr>
              <a:t>For subsidies on fuel, 90% of Lebanese and 80.% of Syrians said they were impacted ‘a lot’ by the removal of these subsidies. And</a:t>
            </a:r>
          </a:p>
          <a:p>
            <a:pPr algn="l"/>
            <a:r>
              <a:rPr lang="en-US" sz="1800" b="0" i="0" u="none" strike="noStrike" baseline="0" dirty="0">
                <a:latin typeface="RobotoCondensed-Regular"/>
              </a:rPr>
              <a:t>for subsidies on medicine or medical devices, 82.% of Lebanese and 71% of Syrians said they were impacted ‘a lot’ by the removal of these subsidies.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D71BB-34E4-4332-902F-EC91780AA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17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D71BB-34E4-4332-902F-EC91780AA56B}" type="slidenum">
              <a:rPr lang="en-GB" smtClean="0"/>
              <a:t>43</a:t>
            </a:fld>
            <a:endParaRPr lang="en-GB" dirty="0"/>
          </a:p>
        </p:txBody>
      </p:sp>
    </p:spTree>
    <p:extLst>
      <p:ext uri="{BB962C8B-B14F-4D97-AF65-F5344CB8AC3E}">
        <p14:creationId xmlns:p14="http://schemas.microsoft.com/office/powerpoint/2010/main" val="238057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4562"/>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29C8C49-0BC4-4726-BA02-98F0D0ADFFDC}" type="slidenum">
              <a:rPr lang="en-US" smtClean="0"/>
              <a:t>6</a:t>
            </a:fld>
            <a:endParaRPr lang="en-US"/>
          </a:p>
        </p:txBody>
      </p:sp>
    </p:spTree>
    <p:extLst>
      <p:ext uri="{BB962C8B-B14F-4D97-AF65-F5344CB8AC3E}">
        <p14:creationId xmlns:p14="http://schemas.microsoft.com/office/powerpoint/2010/main" val="325156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majority of 58.1% of Lebanese </a:t>
            </a:r>
            <a:r>
              <a:rPr lang="en-GB" sz="1200" u="sng" dirty="0"/>
              <a:t>were concerned about the threat of electoral violence</a:t>
            </a:r>
            <a:r>
              <a:rPr lang="en-GB" sz="1200" dirty="0"/>
              <a:t>. Respondents were asked, ‘Thinking about the area where you live, how likely do you think it is that competition in the elections will also provoke clashes between the supporters of different parties in the area’.</a:t>
            </a:r>
          </a:p>
          <a:p>
            <a:endParaRPr lang="en-US" dirty="0"/>
          </a:p>
        </p:txBody>
      </p:sp>
      <p:sp>
        <p:nvSpPr>
          <p:cNvPr id="4" name="Slide Number Placeholder 3"/>
          <p:cNvSpPr>
            <a:spLocks noGrp="1"/>
          </p:cNvSpPr>
          <p:nvPr>
            <p:ph type="sldNum" sz="quarter" idx="5"/>
          </p:nvPr>
        </p:nvSpPr>
        <p:spPr/>
        <p:txBody>
          <a:bodyPr/>
          <a:lstStyle/>
          <a:p>
            <a:fld id="{9DE034B3-13D2-4E00-A1CA-117FC0221F34}" type="slidenum">
              <a:rPr lang="en-US" smtClean="0"/>
              <a:t>45</a:t>
            </a:fld>
            <a:endParaRPr lang="en-US" dirty="0"/>
          </a:p>
        </p:txBody>
      </p:sp>
    </p:spTree>
    <p:extLst>
      <p:ext uri="{BB962C8B-B14F-4D97-AF65-F5344CB8AC3E}">
        <p14:creationId xmlns:p14="http://schemas.microsoft.com/office/powerpoint/2010/main" val="3022597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034B3-13D2-4E00-A1CA-117FC0221F34}" type="slidenum">
              <a:rPr lang="en-US" smtClean="0"/>
              <a:t>48</a:t>
            </a:fld>
            <a:endParaRPr lang="en-US" dirty="0"/>
          </a:p>
        </p:txBody>
      </p:sp>
    </p:spTree>
    <p:extLst>
      <p:ext uri="{BB962C8B-B14F-4D97-AF65-F5344CB8AC3E}">
        <p14:creationId xmlns:p14="http://schemas.microsoft.com/office/powerpoint/2010/main" val="30924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034B3-13D2-4E00-A1CA-117FC0221F34}" type="slidenum">
              <a:rPr lang="en-US" smtClean="0"/>
              <a:t>49</a:t>
            </a:fld>
            <a:endParaRPr lang="en-US"/>
          </a:p>
        </p:txBody>
      </p:sp>
    </p:spTree>
    <p:extLst>
      <p:ext uri="{BB962C8B-B14F-4D97-AF65-F5344CB8AC3E}">
        <p14:creationId xmlns:p14="http://schemas.microsoft.com/office/powerpoint/2010/main" val="2805712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Calibri"/>
                <a:ea typeface="Calibri"/>
                <a:cs typeface="Calibri"/>
              </a:rPr>
              <a:t>Prevention and preparedness measures</a:t>
            </a:r>
            <a:r>
              <a:rPr lang="en-US">
                <a:latin typeface="Calibri"/>
                <a:ea typeface="Calibri"/>
                <a:cs typeface="Calibri"/>
              </a:rPr>
              <a:t> identified for each risk, reviewed on an ongoing basis (national / regional inter-sector)</a:t>
            </a:r>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29C8C49-0BC4-4726-BA02-98F0D0ADFFDC}" type="slidenum">
              <a:rPr lang="en-US" smtClean="0"/>
              <a:t>50</a:t>
            </a:fld>
            <a:endParaRPr lang="en-US"/>
          </a:p>
        </p:txBody>
      </p:sp>
    </p:spTree>
    <p:extLst>
      <p:ext uri="{BB962C8B-B14F-4D97-AF65-F5344CB8AC3E}">
        <p14:creationId xmlns:p14="http://schemas.microsoft.com/office/powerpoint/2010/main" val="3541955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29C8C49-0BC4-4726-BA02-98F0D0ADFFDC}" type="slidenum">
              <a:rPr lang="en-US" smtClean="0"/>
              <a:t>51</a:t>
            </a:fld>
            <a:endParaRPr lang="en-US"/>
          </a:p>
        </p:txBody>
      </p:sp>
    </p:spTree>
    <p:extLst>
      <p:ext uri="{BB962C8B-B14F-4D97-AF65-F5344CB8AC3E}">
        <p14:creationId xmlns:p14="http://schemas.microsoft.com/office/powerpoint/2010/main" val="3723047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034B3-13D2-4E00-A1CA-117FC0221F34}" type="slidenum">
              <a:rPr lang="en-US" smtClean="0"/>
              <a:t>52</a:t>
            </a:fld>
            <a:endParaRPr lang="en-US"/>
          </a:p>
        </p:txBody>
      </p:sp>
    </p:spTree>
    <p:extLst>
      <p:ext uri="{BB962C8B-B14F-4D97-AF65-F5344CB8AC3E}">
        <p14:creationId xmlns:p14="http://schemas.microsoft.com/office/powerpoint/2010/main" val="3562732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656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034B3-13D2-4E00-A1CA-117FC0221F34}" type="slidenum">
              <a:rPr lang="en-US" smtClean="0"/>
              <a:t>54</a:t>
            </a:fld>
            <a:endParaRPr lang="en-US"/>
          </a:p>
        </p:txBody>
      </p:sp>
    </p:spTree>
    <p:extLst>
      <p:ext uri="{BB962C8B-B14F-4D97-AF65-F5344CB8AC3E}">
        <p14:creationId xmlns:p14="http://schemas.microsoft.com/office/powerpoint/2010/main" val="3194914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470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23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21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72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36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91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18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7288"/>
          </a:xfrm>
        </p:spPr>
      </p:sp>
      <p:sp>
        <p:nvSpPr>
          <p:cNvPr id="3" name="Notes Placeholder 2"/>
          <p:cNvSpPr>
            <a:spLocks noGrp="1"/>
          </p:cNvSpPr>
          <p:nvPr>
            <p:ph type="body" idx="1"/>
          </p:nvPr>
        </p:nvSpPr>
        <p:spPr/>
        <p:txBody>
          <a:bodyPr/>
          <a:lstStyle/>
          <a:p>
            <a:pPr marL="628650" lvl="1" indent="-171450">
              <a:buFontTx/>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8C49-0BC4-4726-BA02-98F0D0AD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88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B7EFD4-A627-49DE-B602-AB3876C6048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422258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7EFD4-A627-49DE-B602-AB3876C6048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23820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7EFD4-A627-49DE-B602-AB3876C6048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249659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1066648" y="2271923"/>
            <a:ext cx="7543952" cy="1506345"/>
          </a:xfrm>
          <a:prstGeom prst="rect">
            <a:avLst/>
          </a:prstGeom>
        </p:spPr>
        <p:txBody>
          <a:bodyPr vert="horz" lIns="0" tIns="0" rIns="0" bIns="0"/>
          <a:lstStyle>
            <a:lvl1pPr marL="0">
              <a:lnSpc>
                <a:spcPct val="100000"/>
              </a:lnSpc>
              <a:spcBef>
                <a:spcPts val="0"/>
              </a:spcBef>
              <a:buNone/>
              <a:defRPr sz="1800" b="0" cap="none" baseline="0">
                <a:solidFill>
                  <a:srgbClr val="232323"/>
                </a:solidFill>
                <a:latin typeface="+mn-lt"/>
                <a:cs typeface="Arial"/>
              </a:defRPr>
            </a:lvl1pPr>
            <a:lvl2pPr marL="0">
              <a:lnSpc>
                <a:spcPts val="1700"/>
              </a:lnSpc>
              <a:spcBef>
                <a:spcPts val="0"/>
              </a:spcBef>
              <a:buNone/>
              <a:defRPr sz="1300" b="0" cap="none">
                <a:solidFill>
                  <a:srgbClr val="706C62"/>
                </a:solidFill>
                <a:latin typeface="Arial"/>
                <a:cs typeface="Arial"/>
              </a:defRPr>
            </a:lvl2pPr>
          </a:lstStyle>
          <a:p>
            <a:pPr lvl="0"/>
            <a:endParaRPr lang="en-US"/>
          </a:p>
        </p:txBody>
      </p:sp>
      <p:sp>
        <p:nvSpPr>
          <p:cNvPr id="14" name="Text Placeholder 10"/>
          <p:cNvSpPr>
            <a:spLocks noGrp="1"/>
          </p:cNvSpPr>
          <p:nvPr>
            <p:ph type="body" sz="quarter" idx="11" hasCustomPrompt="1"/>
          </p:nvPr>
        </p:nvSpPr>
        <p:spPr>
          <a:xfrm>
            <a:off x="1076513" y="1104649"/>
            <a:ext cx="6368520" cy="351635"/>
          </a:xfrm>
          <a:prstGeom prst="rect">
            <a:avLst/>
          </a:prstGeom>
        </p:spPr>
        <p:txBody>
          <a:bodyPr vert="horz" lIns="0" tIns="0" rIns="0" bIns="0"/>
          <a:lstStyle>
            <a:lvl1pPr>
              <a:buNone/>
              <a:defRPr sz="2200" b="0" cap="none">
                <a:solidFill>
                  <a:srgbClr val="781134"/>
                </a:solidFill>
                <a:latin typeface="+mn-lt"/>
                <a:cs typeface="Arial"/>
              </a:defRPr>
            </a:lvl1pPr>
          </a:lstStyle>
          <a:p>
            <a:pPr lvl="0"/>
            <a:r>
              <a:rPr lang="en-US"/>
              <a:t>Title of Page</a:t>
            </a:r>
          </a:p>
        </p:txBody>
      </p:sp>
      <p:sp>
        <p:nvSpPr>
          <p:cNvPr id="15" name="Text Placeholder 8"/>
          <p:cNvSpPr>
            <a:spLocks noGrp="1"/>
          </p:cNvSpPr>
          <p:nvPr>
            <p:ph type="body" sz="quarter" idx="10" hasCustomPrompt="1"/>
          </p:nvPr>
        </p:nvSpPr>
        <p:spPr>
          <a:xfrm>
            <a:off x="1076513" y="906185"/>
            <a:ext cx="6368520" cy="158783"/>
          </a:xfrm>
          <a:prstGeom prst="rect">
            <a:avLst/>
          </a:prstGeom>
        </p:spPr>
        <p:txBody>
          <a:bodyPr vert="horz" lIns="0" tIns="0" rIns="0" bIns="0"/>
          <a:lstStyle>
            <a:lvl1pPr>
              <a:lnSpc>
                <a:spcPts val="1080"/>
              </a:lnSpc>
              <a:spcBef>
                <a:spcPts val="0"/>
              </a:spcBef>
              <a:buNone/>
              <a:defRPr sz="1200" b="0" i="0" cap="none" spc="0">
                <a:solidFill>
                  <a:srgbClr val="232323"/>
                </a:solidFill>
                <a:latin typeface="Arial"/>
                <a:cs typeface="Arial"/>
              </a:defRPr>
            </a:lvl1pPr>
          </a:lstStyle>
          <a:p>
            <a:pPr lvl="0"/>
            <a:r>
              <a:rPr lang="en-US"/>
              <a:t>Title of section</a:t>
            </a:r>
          </a:p>
        </p:txBody>
      </p:sp>
      <p:sp>
        <p:nvSpPr>
          <p:cNvPr id="11" name="Rectangle 10"/>
          <p:cNvSpPr/>
          <p:nvPr userDrawn="1"/>
        </p:nvSpPr>
        <p:spPr>
          <a:xfrm>
            <a:off x="0" y="7"/>
            <a:ext cx="9143999" cy="546099"/>
          </a:xfrm>
          <a:prstGeom prst="rect">
            <a:avLst/>
          </a:prstGeom>
          <a:solidFill>
            <a:srgbClr val="78113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p>
        </p:txBody>
      </p:sp>
      <p:cxnSp>
        <p:nvCxnSpPr>
          <p:cNvPr id="16" name="Straight Connector 15"/>
          <p:cNvCxnSpPr/>
          <p:nvPr userDrawn="1"/>
        </p:nvCxnSpPr>
        <p:spPr>
          <a:xfrm rot="10800000">
            <a:off x="1058334" y="1728788"/>
            <a:ext cx="7542742" cy="1588"/>
          </a:xfrm>
          <a:prstGeom prst="line">
            <a:avLst/>
          </a:prstGeom>
          <a:ln>
            <a:solidFill>
              <a:srgbClr val="78113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5"/>
          </p:nvPr>
        </p:nvSpPr>
        <p:spPr>
          <a:xfrm>
            <a:off x="1060450" y="4000500"/>
            <a:ext cx="7550150" cy="1905000"/>
          </a:xfrm>
          <a:prstGeom prst="rect">
            <a:avLst/>
          </a:prstGeom>
        </p:spPr>
        <p:txBody>
          <a:bodyPr vert="horz" lIns="0" tIns="0" rIns="0" bIns="0"/>
          <a:lstStyle>
            <a:lvl1pPr marL="0" indent="0">
              <a:spcBef>
                <a:spcPts val="168"/>
              </a:spcBef>
              <a:buFontTx/>
              <a:buNone/>
              <a:defRPr sz="1800" kern="1200" cap="all">
                <a:solidFill>
                  <a:srgbClr val="0069B4"/>
                </a:solidFill>
                <a:latin typeface="+mn-lt"/>
              </a:defRPr>
            </a:lvl1pPr>
            <a:lvl2pPr marL="0" indent="0">
              <a:spcBef>
                <a:spcPts val="168"/>
              </a:spcBef>
              <a:buFontTx/>
              <a:buNone/>
              <a:defRPr sz="1800" kern="1200">
                <a:solidFill>
                  <a:srgbClr val="232323"/>
                </a:solidFill>
                <a:latin typeface=""/>
              </a:defRPr>
            </a:lvl2pPr>
            <a:lvl3pPr marL="0" indent="0">
              <a:spcBef>
                <a:spcPts val="168"/>
              </a:spcBef>
              <a:buFontTx/>
              <a:buNone/>
              <a:defRPr sz="1800" kern="1200">
                <a:solidFill>
                  <a:srgbClr val="232323"/>
                </a:solidFill>
                <a:latin typeface=""/>
              </a:defRPr>
            </a:lvl3pPr>
            <a:lvl4pPr marL="0" indent="0">
              <a:spcBef>
                <a:spcPts val="168"/>
              </a:spcBef>
              <a:buFontTx/>
              <a:buNone/>
              <a:defRPr sz="1800" kern="1200">
                <a:solidFill>
                  <a:srgbClr val="232323"/>
                </a:solidFill>
                <a:latin typeface=""/>
              </a:defRPr>
            </a:lvl4pPr>
          </a:lstStyle>
          <a:p>
            <a:pPr lvl="0"/>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30762"/>
            <a:ext cx="2133600" cy="495689"/>
          </a:xfrm>
          <a:prstGeom prst="rect">
            <a:avLst/>
          </a:prstGeom>
        </p:spPr>
      </p:pic>
    </p:spTree>
    <p:extLst>
      <p:ext uri="{BB962C8B-B14F-4D97-AF65-F5344CB8AC3E}">
        <p14:creationId xmlns:p14="http://schemas.microsoft.com/office/powerpoint/2010/main" val="318180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cstate="email">
            <a:alphaModFix amt="75000"/>
            <a:extLst>
              <a:ext uri="{28A0092B-C50C-407E-A947-70E740481C1C}">
                <a14:useLocalDpi xmlns:a14="http://schemas.microsoft.com/office/drawing/2010/main"/>
              </a:ext>
            </a:extLst>
          </a:blip>
          <a:stretch>
            <a:fillRect/>
          </a:stretch>
        </p:blipFill>
        <p:spPr>
          <a:xfrm>
            <a:off x="0" y="0"/>
            <a:ext cx="9144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911312" y="3031435"/>
            <a:ext cx="8123358" cy="1022224"/>
          </a:xfrm>
          <a:prstGeom prst="rect">
            <a:avLst/>
          </a:prstGeom>
        </p:spPr>
        <p:txBody>
          <a:bodyPr anchor="b"/>
          <a:lstStyle>
            <a:lvl1pPr algn="l">
              <a:defRPr sz="4500"/>
            </a:lvl1pPr>
          </a:lstStyle>
          <a:p>
            <a:r>
              <a:rPr lang="en-US"/>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911312" y="4053659"/>
            <a:ext cx="5869460" cy="625474"/>
          </a:xfrm>
        </p:spPr>
        <p:txBody>
          <a:bodyPr anchor="b"/>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1481" y="456107"/>
            <a:ext cx="479893"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330476" y="88279"/>
            <a:ext cx="78867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330476" y="88279"/>
            <a:ext cx="78867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330476" y="88279"/>
            <a:ext cx="78867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330476" y="88279"/>
            <a:ext cx="78867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7EFD4-A627-49DE-B602-AB3876C6048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3717097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3885009" y="152638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629841" y="1526382"/>
            <a:ext cx="2949178" cy="43426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3887391" y="1580322"/>
            <a:ext cx="4629150" cy="428072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629841" y="1580322"/>
            <a:ext cx="2949178" cy="428866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5174" y="2190236"/>
            <a:ext cx="913652"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1066648" y="2271925"/>
            <a:ext cx="7543952" cy="1506345"/>
          </a:xfrm>
          <a:prstGeom prst="rect">
            <a:avLst/>
          </a:prstGeom>
        </p:spPr>
        <p:txBody>
          <a:bodyPr vert="horz" lIns="0" tIns="0" rIns="0" bIns="0"/>
          <a:lstStyle>
            <a:lvl1pPr marL="0">
              <a:lnSpc>
                <a:spcPct val="100000"/>
              </a:lnSpc>
              <a:spcBef>
                <a:spcPts val="0"/>
              </a:spcBef>
              <a:buNone/>
              <a:defRPr sz="1350" b="0" cap="none" baseline="0">
                <a:solidFill>
                  <a:srgbClr val="232323"/>
                </a:solidFill>
                <a:latin typeface="+mn-lt"/>
                <a:cs typeface="Arial"/>
              </a:defRPr>
            </a:lvl1pPr>
            <a:lvl2pPr marL="0">
              <a:lnSpc>
                <a:spcPts val="1275"/>
              </a:lnSpc>
              <a:spcBef>
                <a:spcPts val="0"/>
              </a:spcBef>
              <a:buNone/>
              <a:defRPr sz="975" b="0" cap="none">
                <a:solidFill>
                  <a:srgbClr val="706C62"/>
                </a:solidFill>
                <a:latin typeface="Arial"/>
                <a:cs typeface="Arial"/>
              </a:defRPr>
            </a:lvl2pPr>
          </a:lstStyle>
          <a:p>
            <a:pPr lvl="0"/>
            <a:endParaRPr lang="en-US"/>
          </a:p>
        </p:txBody>
      </p:sp>
      <p:sp>
        <p:nvSpPr>
          <p:cNvPr id="15" name="Text Placeholder 8"/>
          <p:cNvSpPr>
            <a:spLocks noGrp="1"/>
          </p:cNvSpPr>
          <p:nvPr>
            <p:ph type="body" sz="quarter" idx="10" hasCustomPrompt="1"/>
          </p:nvPr>
        </p:nvSpPr>
        <p:spPr>
          <a:xfrm>
            <a:off x="1076513" y="906185"/>
            <a:ext cx="6368520" cy="158783"/>
          </a:xfrm>
          <a:prstGeom prst="rect">
            <a:avLst/>
          </a:prstGeom>
        </p:spPr>
        <p:txBody>
          <a:bodyPr vert="horz" lIns="0" tIns="0" rIns="0" bIns="0"/>
          <a:lstStyle>
            <a:lvl1pPr>
              <a:lnSpc>
                <a:spcPts val="810"/>
              </a:lnSpc>
              <a:spcBef>
                <a:spcPts val="0"/>
              </a:spcBef>
              <a:buNone/>
              <a:defRPr sz="900" b="0" i="0" cap="none" spc="0">
                <a:solidFill>
                  <a:srgbClr val="232323"/>
                </a:solidFill>
                <a:latin typeface="Arial"/>
                <a:cs typeface="Arial"/>
              </a:defRPr>
            </a:lvl1pPr>
          </a:lstStyle>
          <a:p>
            <a:pPr lvl="0"/>
            <a:r>
              <a:rPr lang="en-US"/>
              <a:t>Title of section</a:t>
            </a:r>
          </a:p>
        </p:txBody>
      </p:sp>
      <p:sp>
        <p:nvSpPr>
          <p:cNvPr id="21" name="Text Placeholder 20"/>
          <p:cNvSpPr>
            <a:spLocks noGrp="1"/>
          </p:cNvSpPr>
          <p:nvPr>
            <p:ph type="body" sz="quarter" idx="15"/>
          </p:nvPr>
        </p:nvSpPr>
        <p:spPr>
          <a:xfrm>
            <a:off x="1060450" y="4000500"/>
            <a:ext cx="7550150" cy="1905000"/>
          </a:xfrm>
          <a:prstGeom prst="rect">
            <a:avLst/>
          </a:prstGeom>
        </p:spPr>
        <p:txBody>
          <a:bodyPr vert="horz" lIns="0" tIns="0" rIns="0" bIns="0"/>
          <a:lstStyle>
            <a:lvl1pPr marL="0" indent="0">
              <a:spcBef>
                <a:spcPts val="126"/>
              </a:spcBef>
              <a:buFontTx/>
              <a:buNone/>
              <a:defRPr sz="1350" kern="1200" cap="all">
                <a:solidFill>
                  <a:srgbClr val="0069B4"/>
                </a:solidFill>
                <a:latin typeface="+mn-lt"/>
              </a:defRPr>
            </a:lvl1pPr>
            <a:lvl2pPr marL="0" indent="0">
              <a:spcBef>
                <a:spcPts val="126"/>
              </a:spcBef>
              <a:buFontTx/>
              <a:buNone/>
              <a:defRPr sz="1350" kern="1200">
                <a:solidFill>
                  <a:srgbClr val="232323"/>
                </a:solidFill>
                <a:latin typeface=""/>
              </a:defRPr>
            </a:lvl2pPr>
            <a:lvl3pPr marL="0" indent="0">
              <a:spcBef>
                <a:spcPts val="126"/>
              </a:spcBef>
              <a:buFontTx/>
              <a:buNone/>
              <a:defRPr sz="1350" kern="1200">
                <a:solidFill>
                  <a:srgbClr val="232323"/>
                </a:solidFill>
                <a:latin typeface=""/>
              </a:defRPr>
            </a:lvl3pPr>
            <a:lvl4pPr marL="0" indent="0">
              <a:spcBef>
                <a:spcPts val="126"/>
              </a:spcBef>
              <a:buFontTx/>
              <a:buNone/>
              <a:defRPr sz="1350" kern="1200">
                <a:solidFill>
                  <a:srgbClr val="232323"/>
                </a:solidFill>
                <a:latin typeface=""/>
              </a:defRPr>
            </a:lvl4pPr>
          </a:lstStyle>
          <a:p>
            <a:pPr lvl="0"/>
            <a:endParaRPr lang="en-US"/>
          </a:p>
        </p:txBody>
      </p:sp>
    </p:spTree>
    <p:extLst>
      <p:ext uri="{BB962C8B-B14F-4D97-AF65-F5344CB8AC3E}">
        <p14:creationId xmlns:p14="http://schemas.microsoft.com/office/powerpoint/2010/main" val="3881379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4271CA-2917-473E-A18E-A8966A104D2E}"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239501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271CA-2917-473E-A18E-A8966A104D2E}"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420044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271CA-2917-473E-A18E-A8966A104D2E}"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688766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4271CA-2917-473E-A18E-A8966A104D2E}"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576024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4271CA-2917-473E-A18E-A8966A104D2E}"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2713745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4271CA-2917-473E-A18E-A8966A104D2E}"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07286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7EFD4-A627-49DE-B602-AB3876C6048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2543300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271CA-2917-473E-A18E-A8966A104D2E}"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2149343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4271CA-2917-473E-A18E-A8966A104D2E}"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314653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4271CA-2917-473E-A18E-A8966A104D2E}"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263254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271CA-2917-473E-A18E-A8966A104D2E}"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942089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271CA-2917-473E-A18E-A8966A104D2E}"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353782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1066648" y="2271923"/>
            <a:ext cx="7543952" cy="1506345"/>
          </a:xfrm>
          <a:prstGeom prst="rect">
            <a:avLst/>
          </a:prstGeom>
        </p:spPr>
        <p:txBody>
          <a:bodyPr vert="horz" lIns="0" tIns="0" rIns="0" bIns="0"/>
          <a:lstStyle>
            <a:lvl1pPr marL="0">
              <a:lnSpc>
                <a:spcPct val="100000"/>
              </a:lnSpc>
              <a:spcBef>
                <a:spcPts val="0"/>
              </a:spcBef>
              <a:buNone/>
              <a:defRPr sz="1800" b="0" cap="none" baseline="0">
                <a:solidFill>
                  <a:srgbClr val="232323"/>
                </a:solidFill>
                <a:latin typeface="+mn-lt"/>
                <a:cs typeface="Arial"/>
              </a:defRPr>
            </a:lvl1pPr>
            <a:lvl2pPr marL="0">
              <a:lnSpc>
                <a:spcPts val="1700"/>
              </a:lnSpc>
              <a:spcBef>
                <a:spcPts val="0"/>
              </a:spcBef>
              <a:buNone/>
              <a:defRPr sz="1300" b="0" cap="none">
                <a:solidFill>
                  <a:srgbClr val="706C62"/>
                </a:solidFill>
                <a:latin typeface="Arial"/>
                <a:cs typeface="Arial"/>
              </a:defRPr>
            </a:lvl2pPr>
          </a:lstStyle>
          <a:p>
            <a:pPr lvl="0"/>
            <a:endParaRPr lang="en-US"/>
          </a:p>
        </p:txBody>
      </p:sp>
      <p:sp>
        <p:nvSpPr>
          <p:cNvPr id="14" name="Text Placeholder 10"/>
          <p:cNvSpPr>
            <a:spLocks noGrp="1"/>
          </p:cNvSpPr>
          <p:nvPr>
            <p:ph type="body" sz="quarter" idx="11" hasCustomPrompt="1"/>
          </p:nvPr>
        </p:nvSpPr>
        <p:spPr>
          <a:xfrm>
            <a:off x="1076513" y="1104649"/>
            <a:ext cx="6368520" cy="351635"/>
          </a:xfrm>
          <a:prstGeom prst="rect">
            <a:avLst/>
          </a:prstGeom>
        </p:spPr>
        <p:txBody>
          <a:bodyPr vert="horz" lIns="0" tIns="0" rIns="0" bIns="0"/>
          <a:lstStyle>
            <a:lvl1pPr>
              <a:buNone/>
              <a:defRPr sz="2200" b="0" cap="none">
                <a:solidFill>
                  <a:srgbClr val="781134"/>
                </a:solidFill>
                <a:latin typeface="+mn-lt"/>
                <a:cs typeface="Arial"/>
              </a:defRPr>
            </a:lvl1pPr>
          </a:lstStyle>
          <a:p>
            <a:pPr lvl="0"/>
            <a:r>
              <a:rPr lang="en-US"/>
              <a:t>Title of Page</a:t>
            </a:r>
          </a:p>
        </p:txBody>
      </p:sp>
      <p:sp>
        <p:nvSpPr>
          <p:cNvPr id="15" name="Text Placeholder 8"/>
          <p:cNvSpPr>
            <a:spLocks noGrp="1"/>
          </p:cNvSpPr>
          <p:nvPr>
            <p:ph type="body" sz="quarter" idx="10" hasCustomPrompt="1"/>
          </p:nvPr>
        </p:nvSpPr>
        <p:spPr>
          <a:xfrm>
            <a:off x="1076513" y="906185"/>
            <a:ext cx="6368520" cy="158783"/>
          </a:xfrm>
          <a:prstGeom prst="rect">
            <a:avLst/>
          </a:prstGeom>
        </p:spPr>
        <p:txBody>
          <a:bodyPr vert="horz" lIns="0" tIns="0" rIns="0" bIns="0"/>
          <a:lstStyle>
            <a:lvl1pPr>
              <a:lnSpc>
                <a:spcPts val="1080"/>
              </a:lnSpc>
              <a:spcBef>
                <a:spcPts val="0"/>
              </a:spcBef>
              <a:buNone/>
              <a:defRPr sz="1200" b="0" i="0" cap="none" spc="0">
                <a:solidFill>
                  <a:srgbClr val="232323"/>
                </a:solidFill>
                <a:latin typeface="Arial"/>
                <a:cs typeface="Arial"/>
              </a:defRPr>
            </a:lvl1pPr>
          </a:lstStyle>
          <a:p>
            <a:pPr lvl="0"/>
            <a:r>
              <a:rPr lang="en-US"/>
              <a:t>Title of section</a:t>
            </a:r>
          </a:p>
        </p:txBody>
      </p:sp>
      <p:sp>
        <p:nvSpPr>
          <p:cNvPr id="11" name="Rectangle 10"/>
          <p:cNvSpPr/>
          <p:nvPr userDrawn="1"/>
        </p:nvSpPr>
        <p:spPr>
          <a:xfrm>
            <a:off x="0" y="7"/>
            <a:ext cx="9143999" cy="546099"/>
          </a:xfrm>
          <a:prstGeom prst="rect">
            <a:avLst/>
          </a:prstGeom>
          <a:solidFill>
            <a:srgbClr val="78113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p>
        </p:txBody>
      </p:sp>
      <p:cxnSp>
        <p:nvCxnSpPr>
          <p:cNvPr id="16" name="Straight Connector 15"/>
          <p:cNvCxnSpPr/>
          <p:nvPr userDrawn="1"/>
        </p:nvCxnSpPr>
        <p:spPr>
          <a:xfrm rot="10800000">
            <a:off x="1058334" y="1728788"/>
            <a:ext cx="7542742" cy="1588"/>
          </a:xfrm>
          <a:prstGeom prst="line">
            <a:avLst/>
          </a:prstGeom>
          <a:ln>
            <a:solidFill>
              <a:srgbClr val="78113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5"/>
          </p:nvPr>
        </p:nvSpPr>
        <p:spPr>
          <a:xfrm>
            <a:off x="1060450" y="4000500"/>
            <a:ext cx="7550150" cy="1905000"/>
          </a:xfrm>
          <a:prstGeom prst="rect">
            <a:avLst/>
          </a:prstGeom>
        </p:spPr>
        <p:txBody>
          <a:bodyPr vert="horz" lIns="0" tIns="0" rIns="0" bIns="0"/>
          <a:lstStyle>
            <a:lvl1pPr marL="0" indent="0">
              <a:spcBef>
                <a:spcPts val="168"/>
              </a:spcBef>
              <a:buFontTx/>
              <a:buNone/>
              <a:defRPr sz="1800" kern="1200" cap="all">
                <a:solidFill>
                  <a:srgbClr val="0069B4"/>
                </a:solidFill>
                <a:latin typeface="+mn-lt"/>
              </a:defRPr>
            </a:lvl1pPr>
            <a:lvl2pPr marL="0" indent="0">
              <a:spcBef>
                <a:spcPts val="168"/>
              </a:spcBef>
              <a:buFontTx/>
              <a:buNone/>
              <a:defRPr sz="1800" kern="1200">
                <a:solidFill>
                  <a:srgbClr val="232323"/>
                </a:solidFill>
                <a:latin typeface=""/>
              </a:defRPr>
            </a:lvl2pPr>
            <a:lvl3pPr marL="0" indent="0">
              <a:spcBef>
                <a:spcPts val="168"/>
              </a:spcBef>
              <a:buFontTx/>
              <a:buNone/>
              <a:defRPr sz="1800" kern="1200">
                <a:solidFill>
                  <a:srgbClr val="232323"/>
                </a:solidFill>
                <a:latin typeface=""/>
              </a:defRPr>
            </a:lvl3pPr>
            <a:lvl4pPr marL="0" indent="0">
              <a:spcBef>
                <a:spcPts val="168"/>
              </a:spcBef>
              <a:buFontTx/>
              <a:buNone/>
              <a:defRPr sz="1800" kern="1200">
                <a:solidFill>
                  <a:srgbClr val="232323"/>
                </a:solidFill>
                <a:latin typeface=""/>
              </a:defRPr>
            </a:lvl4pPr>
          </a:lstStyle>
          <a:p>
            <a:pPr lvl="0"/>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30762"/>
            <a:ext cx="2133600" cy="495689"/>
          </a:xfrm>
          <a:prstGeom prst="rect">
            <a:avLst/>
          </a:prstGeom>
        </p:spPr>
      </p:pic>
    </p:spTree>
    <p:extLst>
      <p:ext uri="{BB962C8B-B14F-4D97-AF65-F5344CB8AC3E}">
        <p14:creationId xmlns:p14="http://schemas.microsoft.com/office/powerpoint/2010/main" val="2574073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353C-3375-3443-87E4-06331E6AA6F9}"/>
              </a:ext>
            </a:extLst>
          </p:cNvPr>
          <p:cNvSpPr>
            <a:spLocks noGrp="1"/>
          </p:cNvSpPr>
          <p:nvPr>
            <p:ph type="ctrTitle"/>
          </p:nvPr>
        </p:nvSpPr>
        <p:spPr>
          <a:xfrm>
            <a:off x="1143000" y="1268413"/>
            <a:ext cx="6858000" cy="224155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532F29B8-3B76-A24B-A7D0-421D3C573FE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328955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57BB-1799-F04E-90F4-29438E7D99B2}"/>
              </a:ext>
            </a:extLst>
          </p:cNvPr>
          <p:cNvSpPr>
            <a:spLocks noGrp="1"/>
          </p:cNvSpPr>
          <p:nvPr>
            <p:ph type="title"/>
          </p:nvPr>
        </p:nvSpPr>
        <p:spPr>
          <a:xfrm>
            <a:off x="1641763" y="365126"/>
            <a:ext cx="7142667" cy="903288"/>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A69278-D703-EE49-BF4E-C95A50E0F0A9}"/>
              </a:ext>
            </a:extLst>
          </p:cNvPr>
          <p:cNvSpPr>
            <a:spLocks noGrp="1"/>
          </p:cNvSpPr>
          <p:nvPr>
            <p:ph idx="1"/>
          </p:nvPr>
        </p:nvSpPr>
        <p:spPr>
          <a:xfrm>
            <a:off x="1641763" y="1700213"/>
            <a:ext cx="7142667" cy="4476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137556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spTree>
    <p:extLst>
      <p:ext uri="{BB962C8B-B14F-4D97-AF65-F5344CB8AC3E}">
        <p14:creationId xmlns:p14="http://schemas.microsoft.com/office/powerpoint/2010/main" val="2152000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BA5831-CD31-704D-9582-9E07213CE8E1}"/>
              </a:ext>
            </a:extLst>
          </p:cNvPr>
          <p:cNvSpPr>
            <a:spLocks noGrp="1"/>
          </p:cNvSpPr>
          <p:nvPr>
            <p:ph type="title"/>
          </p:nvPr>
        </p:nvSpPr>
        <p:spPr>
          <a:xfrm>
            <a:off x="1641763" y="365126"/>
            <a:ext cx="7142667" cy="903288"/>
          </a:xfrm>
        </p:spPr>
        <p:txBody>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966DCB94-194F-CB40-9596-B68834D148FA}"/>
              </a:ext>
            </a:extLst>
          </p:cNvPr>
          <p:cNvSpPr>
            <a:spLocks noGrp="1"/>
          </p:cNvSpPr>
          <p:nvPr>
            <p:ph idx="1"/>
          </p:nvPr>
        </p:nvSpPr>
        <p:spPr>
          <a:xfrm>
            <a:off x="1641763" y="1700213"/>
            <a:ext cx="7142667" cy="4476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61507C89-5F1B-9D47-9498-3C7F4510D874}"/>
              </a:ext>
            </a:extLst>
          </p:cNvPr>
          <p:cNvSpPr/>
          <p:nvPr userDrawn="1"/>
        </p:nvSpPr>
        <p:spPr>
          <a:xfrm>
            <a:off x="0" y="0"/>
            <a:ext cx="1375566" cy="6858000"/>
          </a:xfrm>
          <a:prstGeom prst="rect">
            <a:avLst/>
          </a:prstGeom>
          <a:solidFill>
            <a:srgbClr val="FED0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spTree>
    <p:extLst>
      <p:ext uri="{BB962C8B-B14F-4D97-AF65-F5344CB8AC3E}">
        <p14:creationId xmlns:p14="http://schemas.microsoft.com/office/powerpoint/2010/main" val="513914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44CB1-9828-A745-B5B7-2D988A3B2614}"/>
              </a:ext>
            </a:extLst>
          </p:cNvPr>
          <p:cNvSpPr>
            <a:spLocks noGrp="1"/>
          </p:cNvSpPr>
          <p:nvPr>
            <p:ph sz="half" idx="1"/>
          </p:nvPr>
        </p:nvSpPr>
        <p:spPr>
          <a:xfrm>
            <a:off x="1605393" y="1768259"/>
            <a:ext cx="334067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D5E92F-C195-F54F-9A8C-C83DC30FBAC0}"/>
              </a:ext>
            </a:extLst>
          </p:cNvPr>
          <p:cNvSpPr>
            <a:spLocks noGrp="1"/>
          </p:cNvSpPr>
          <p:nvPr>
            <p:ph sz="half" idx="2"/>
          </p:nvPr>
        </p:nvSpPr>
        <p:spPr>
          <a:xfrm>
            <a:off x="5133109" y="1742498"/>
            <a:ext cx="3631622" cy="4351338"/>
          </a:xfrm>
        </p:spPr>
        <p:txBody>
          <a:bodyPr/>
          <a:lstStyle/>
          <a:p>
            <a:pPr lvl="0"/>
            <a:r>
              <a:rPr lang="en-GB"/>
              <a:t>Click to edit Master text styles</a:t>
            </a:r>
          </a:p>
          <a:p>
            <a:pPr lvl="1"/>
            <a:r>
              <a:rPr lang="en-GB" err="1"/>
              <a:t>Secon</a:t>
            </a:r>
            <a:r>
              <a:rPr lang="en-GB"/>
              <a:t>\d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E1AE8492-7E00-8F4B-85CD-5BE2996D5A66}"/>
              </a:ext>
            </a:extLst>
          </p:cNvPr>
          <p:cNvSpPr>
            <a:spLocks noGrp="1"/>
          </p:cNvSpPr>
          <p:nvPr>
            <p:ph type="title" hasCustomPrompt="1"/>
          </p:nvPr>
        </p:nvSpPr>
        <p:spPr>
          <a:xfrm>
            <a:off x="1641763" y="365126"/>
            <a:ext cx="7142667" cy="903288"/>
          </a:xfrm>
        </p:spPr>
        <p:txBody>
          <a:bodyPr/>
          <a:lstStyle>
            <a:lvl1pPr>
              <a:defRPr b="0" i="0">
                <a:latin typeface="Oswald Medium" pitchFamily="2" charset="77"/>
              </a:defRPr>
            </a:lvl1pPr>
          </a:lstStyle>
          <a:p>
            <a:r>
              <a:rPr lang="en-GB"/>
              <a:t>CLICK TO EDIT MASTER TITLE STYLE</a:t>
            </a:r>
            <a:endParaRPr lang="en-US"/>
          </a:p>
        </p:txBody>
      </p:sp>
      <p:sp>
        <p:nvSpPr>
          <p:cNvPr id="9" name="Rectangle 8">
            <a:extLst>
              <a:ext uri="{FF2B5EF4-FFF2-40B4-BE49-F238E27FC236}">
                <a16:creationId xmlns:a16="http://schemas.microsoft.com/office/drawing/2014/main" id="{B5BC083B-0971-EE44-8965-5C1B1EAA73A2}"/>
              </a:ext>
            </a:extLst>
          </p:cNvPr>
          <p:cNvSpPr/>
          <p:nvPr userDrawn="1"/>
        </p:nvSpPr>
        <p:spPr>
          <a:xfrm>
            <a:off x="0" y="0"/>
            <a:ext cx="137556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spTree>
    <p:extLst>
      <p:ext uri="{BB962C8B-B14F-4D97-AF65-F5344CB8AC3E}">
        <p14:creationId xmlns:p14="http://schemas.microsoft.com/office/powerpoint/2010/main" val="98275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B7EFD4-A627-49DE-B602-AB3876C6048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129828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858010E-41B6-C943-8F41-67F2107AFB3B}"/>
              </a:ext>
            </a:extLst>
          </p:cNvPr>
          <p:cNvSpPr>
            <a:spLocks noGrp="1"/>
          </p:cNvSpPr>
          <p:nvPr>
            <p:ph sz="half" idx="1"/>
          </p:nvPr>
        </p:nvSpPr>
        <p:spPr>
          <a:xfrm>
            <a:off x="1605393" y="1768259"/>
            <a:ext cx="334067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a:extLst>
              <a:ext uri="{FF2B5EF4-FFF2-40B4-BE49-F238E27FC236}">
                <a16:creationId xmlns:a16="http://schemas.microsoft.com/office/drawing/2014/main" id="{88E5CD5F-8A94-D34B-B7A1-4A015CC6DC87}"/>
              </a:ext>
            </a:extLst>
          </p:cNvPr>
          <p:cNvSpPr>
            <a:spLocks noGrp="1"/>
          </p:cNvSpPr>
          <p:nvPr>
            <p:ph sz="half" idx="2"/>
          </p:nvPr>
        </p:nvSpPr>
        <p:spPr>
          <a:xfrm>
            <a:off x="5133109" y="1742498"/>
            <a:ext cx="3631622" cy="4351338"/>
          </a:xfrm>
        </p:spPr>
        <p:txBody>
          <a:bodyPr/>
          <a:lstStyle/>
          <a:p>
            <a:pPr lvl="0"/>
            <a:r>
              <a:rPr lang="en-GB"/>
              <a:t>Click to edit Master text styles</a:t>
            </a:r>
          </a:p>
          <a:p>
            <a:pPr lvl="1"/>
            <a:r>
              <a:rPr lang="en-GB" err="1"/>
              <a:t>Secon</a:t>
            </a:r>
            <a:r>
              <a:rPr lang="en-GB"/>
              <a:t>\d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81C720BF-742D-D64D-9E65-EF8A62D1CB39}"/>
              </a:ext>
            </a:extLst>
          </p:cNvPr>
          <p:cNvSpPr>
            <a:spLocks noGrp="1"/>
          </p:cNvSpPr>
          <p:nvPr>
            <p:ph type="title" hasCustomPrompt="1"/>
          </p:nvPr>
        </p:nvSpPr>
        <p:spPr>
          <a:xfrm>
            <a:off x="1641763" y="365126"/>
            <a:ext cx="7142667" cy="903288"/>
          </a:xfrm>
        </p:spPr>
        <p:txBody>
          <a:bodyPr/>
          <a:lstStyle>
            <a:lvl1pPr>
              <a:defRPr b="0" i="0">
                <a:latin typeface="Oswald Medium" pitchFamily="2" charset="77"/>
              </a:defRPr>
            </a:lvl1pPr>
          </a:lstStyle>
          <a:p>
            <a:r>
              <a:rPr lang="en-GB"/>
              <a:t>CLICK TO EDIT MASTER TITLE STYLE</a:t>
            </a:r>
            <a:endParaRPr lang="en-US"/>
          </a:p>
        </p:txBody>
      </p:sp>
      <p:sp>
        <p:nvSpPr>
          <p:cNvPr id="12" name="Rectangle 11">
            <a:extLst>
              <a:ext uri="{FF2B5EF4-FFF2-40B4-BE49-F238E27FC236}">
                <a16:creationId xmlns:a16="http://schemas.microsoft.com/office/drawing/2014/main" id="{67A1ED10-E662-2740-A36A-71074A6507B1}"/>
              </a:ext>
            </a:extLst>
          </p:cNvPr>
          <p:cNvSpPr/>
          <p:nvPr userDrawn="1"/>
        </p:nvSpPr>
        <p:spPr>
          <a:xfrm>
            <a:off x="0" y="0"/>
            <a:ext cx="1375566"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spTree>
    <p:extLst>
      <p:ext uri="{BB962C8B-B14F-4D97-AF65-F5344CB8AC3E}">
        <p14:creationId xmlns:p14="http://schemas.microsoft.com/office/powerpoint/2010/main" val="2045174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C0F9D5A-F1C7-B441-A18A-4186BED48F3F}"/>
              </a:ext>
            </a:extLst>
          </p:cNvPr>
          <p:cNvSpPr>
            <a:spLocks noGrp="1"/>
          </p:cNvSpPr>
          <p:nvPr>
            <p:ph sz="half" idx="1"/>
          </p:nvPr>
        </p:nvSpPr>
        <p:spPr>
          <a:xfrm>
            <a:off x="1605393" y="1768259"/>
            <a:ext cx="334067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a:extLst>
              <a:ext uri="{FF2B5EF4-FFF2-40B4-BE49-F238E27FC236}">
                <a16:creationId xmlns:a16="http://schemas.microsoft.com/office/drawing/2014/main" id="{0B1A058A-FD21-7B4A-90C5-6A85932D4C43}"/>
              </a:ext>
            </a:extLst>
          </p:cNvPr>
          <p:cNvSpPr>
            <a:spLocks noGrp="1"/>
          </p:cNvSpPr>
          <p:nvPr>
            <p:ph sz="half" idx="2"/>
          </p:nvPr>
        </p:nvSpPr>
        <p:spPr>
          <a:xfrm>
            <a:off x="5133109" y="1742498"/>
            <a:ext cx="3631622" cy="4351338"/>
          </a:xfrm>
        </p:spPr>
        <p:txBody>
          <a:bodyPr/>
          <a:lstStyle/>
          <a:p>
            <a:pPr lvl="0"/>
            <a:r>
              <a:rPr lang="en-GB"/>
              <a:t>Click to edit Master text styles</a:t>
            </a:r>
          </a:p>
          <a:p>
            <a:pPr lvl="1"/>
            <a:r>
              <a:rPr lang="en-GB" err="1"/>
              <a:t>Secon</a:t>
            </a:r>
            <a:r>
              <a:rPr lang="en-GB"/>
              <a:t>\d level</a:t>
            </a:r>
          </a:p>
          <a:p>
            <a:pPr lvl="2"/>
            <a:r>
              <a:rPr lang="en-GB"/>
              <a:t>Third level</a:t>
            </a:r>
          </a:p>
          <a:p>
            <a:pPr lvl="3"/>
            <a:r>
              <a:rPr lang="en-GB"/>
              <a:t>Fourth level</a:t>
            </a:r>
          </a:p>
          <a:p>
            <a:pPr lvl="4"/>
            <a:r>
              <a:rPr lang="en-GB"/>
              <a:t>Fifth level</a:t>
            </a:r>
            <a:endParaRPr lang="en-US"/>
          </a:p>
        </p:txBody>
      </p:sp>
      <p:sp>
        <p:nvSpPr>
          <p:cNvPr id="17" name="Title 1">
            <a:extLst>
              <a:ext uri="{FF2B5EF4-FFF2-40B4-BE49-F238E27FC236}">
                <a16:creationId xmlns:a16="http://schemas.microsoft.com/office/drawing/2014/main" id="{95E85AD9-10F1-4247-9666-84607C31B871}"/>
              </a:ext>
            </a:extLst>
          </p:cNvPr>
          <p:cNvSpPr>
            <a:spLocks noGrp="1"/>
          </p:cNvSpPr>
          <p:nvPr>
            <p:ph type="title" hasCustomPrompt="1"/>
          </p:nvPr>
        </p:nvSpPr>
        <p:spPr>
          <a:xfrm>
            <a:off x="1641763" y="365126"/>
            <a:ext cx="7142667" cy="903288"/>
          </a:xfrm>
        </p:spPr>
        <p:txBody>
          <a:bodyPr/>
          <a:lstStyle>
            <a:lvl1pPr>
              <a:defRPr b="0" i="0">
                <a:latin typeface="Oswald Medium" pitchFamily="2" charset="77"/>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04226F4-18C7-4D48-8BBF-042243518ECB}"/>
              </a:ext>
            </a:extLst>
          </p:cNvPr>
          <p:cNvSpPr/>
          <p:nvPr userDrawn="1"/>
        </p:nvSpPr>
        <p:spPr>
          <a:xfrm>
            <a:off x="0" y="0"/>
            <a:ext cx="1375566"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spTree>
    <p:extLst>
      <p:ext uri="{BB962C8B-B14F-4D97-AF65-F5344CB8AC3E}">
        <p14:creationId xmlns:p14="http://schemas.microsoft.com/office/powerpoint/2010/main" val="3124483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65C620-4892-2B46-81F3-BCCAAD5939DA}"/>
              </a:ext>
            </a:extLst>
          </p:cNvPr>
          <p:cNvSpPr/>
          <p:nvPr userDrawn="1"/>
        </p:nvSpPr>
        <p:spPr>
          <a:xfrm>
            <a:off x="0" y="0"/>
            <a:ext cx="935181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pic>
        <p:nvPicPr>
          <p:cNvPr id="8" name="Picture 7" descr="Logo&#10;&#10;Description automatically generated">
            <a:extLst>
              <a:ext uri="{FF2B5EF4-FFF2-40B4-BE49-F238E27FC236}">
                <a16:creationId xmlns:a16="http://schemas.microsoft.com/office/drawing/2014/main" id="{C76B0673-BA45-4442-B344-6FEC0F31DE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8038" y="1746250"/>
            <a:ext cx="2447925" cy="3365500"/>
          </a:xfrm>
          <a:prstGeom prst="rect">
            <a:avLst/>
          </a:prstGeom>
        </p:spPr>
      </p:pic>
    </p:spTree>
    <p:extLst>
      <p:ext uri="{BB962C8B-B14F-4D97-AF65-F5344CB8AC3E}">
        <p14:creationId xmlns:p14="http://schemas.microsoft.com/office/powerpoint/2010/main" val="236784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A8479-848A-B649-8D0C-434F689204F1}"/>
              </a:ext>
            </a:extLst>
          </p:cNvPr>
          <p:cNvSpPr/>
          <p:nvPr userDrawn="1"/>
        </p:nvSpPr>
        <p:spPr>
          <a:xfrm>
            <a:off x="-1" y="0"/>
            <a:ext cx="914400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pic>
        <p:nvPicPr>
          <p:cNvPr id="8" name="Picture 7" descr="Text&#10;&#10;Description automatically generated with low confidence">
            <a:extLst>
              <a:ext uri="{FF2B5EF4-FFF2-40B4-BE49-F238E27FC236}">
                <a16:creationId xmlns:a16="http://schemas.microsoft.com/office/drawing/2014/main" id="{40DB2CC5-CE33-B34D-99A3-CBBC027E5A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8602" y="6358153"/>
            <a:ext cx="1152900" cy="396942"/>
          </a:xfrm>
          <a:prstGeom prst="rect">
            <a:avLst/>
          </a:prstGeom>
        </p:spPr>
      </p:pic>
    </p:spTree>
    <p:extLst>
      <p:ext uri="{BB962C8B-B14F-4D97-AF65-F5344CB8AC3E}">
        <p14:creationId xmlns:p14="http://schemas.microsoft.com/office/powerpoint/2010/main" val="1086832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6D302A-A459-3246-BBC7-10D444637F0C}"/>
              </a:ext>
            </a:extLst>
          </p:cNvPr>
          <p:cNvSpPr/>
          <p:nvPr userDrawn="1"/>
        </p:nvSpPr>
        <p:spPr>
          <a:xfrm>
            <a:off x="-1" y="0"/>
            <a:ext cx="9144001"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atin typeface="Gill Sans Infant Std"/>
              <a:cs typeface="Gill Sans Infant Std"/>
            </a:endParaRPr>
          </a:p>
        </p:txBody>
      </p:sp>
      <p:pic>
        <p:nvPicPr>
          <p:cNvPr id="11" name="Picture 10" descr="Text&#10;&#10;Description automatically generated with low confidence">
            <a:extLst>
              <a:ext uri="{FF2B5EF4-FFF2-40B4-BE49-F238E27FC236}">
                <a16:creationId xmlns:a16="http://schemas.microsoft.com/office/drawing/2014/main" id="{26E71489-5B17-0D40-8D41-F304B4F4FA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8602" y="6358153"/>
            <a:ext cx="1152900" cy="396942"/>
          </a:xfrm>
          <a:prstGeom prst="rect">
            <a:avLst/>
          </a:prstGeom>
        </p:spPr>
      </p:pic>
    </p:spTree>
    <p:extLst>
      <p:ext uri="{BB962C8B-B14F-4D97-AF65-F5344CB8AC3E}">
        <p14:creationId xmlns:p14="http://schemas.microsoft.com/office/powerpoint/2010/main" val="1306138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FE012F78-8DC7-B646-A4B3-C70077631C3B}"/>
              </a:ext>
            </a:extLst>
          </p:cNvPr>
          <p:cNvSpPr/>
          <p:nvPr userDrawn="1"/>
        </p:nvSpPr>
        <p:spPr>
          <a:xfrm>
            <a:off x="7543801" y="6308726"/>
            <a:ext cx="1240631"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10;&#10;Description automatically generated">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22013" y="5664313"/>
            <a:ext cx="1539875" cy="298224"/>
          </a:xfrm>
          <a:prstGeom prst="rect">
            <a:avLst/>
          </a:prstGeom>
        </p:spPr>
      </p:pic>
    </p:spTree>
    <p:extLst>
      <p:ext uri="{BB962C8B-B14F-4D97-AF65-F5344CB8AC3E}">
        <p14:creationId xmlns:p14="http://schemas.microsoft.com/office/powerpoint/2010/main" val="3018729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359569" y="576471"/>
            <a:ext cx="8424863" cy="56004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910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7EFD4-A627-49DE-B602-AB3876C60488}"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272285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B7EFD4-A627-49DE-B602-AB3876C60488}"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354162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7EFD4-A627-49DE-B602-AB3876C60488}"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406447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7EFD4-A627-49DE-B602-AB3876C6048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399936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7EFD4-A627-49DE-B602-AB3876C6048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53F66-DFA5-429E-B3B8-A8CE1533AFA0}" type="slidenum">
              <a:rPr lang="en-US" smtClean="0"/>
              <a:t>‹#›</a:t>
            </a:fld>
            <a:endParaRPr lang="en-US"/>
          </a:p>
        </p:txBody>
      </p:sp>
    </p:spTree>
    <p:extLst>
      <p:ext uri="{BB962C8B-B14F-4D97-AF65-F5344CB8AC3E}">
        <p14:creationId xmlns:p14="http://schemas.microsoft.com/office/powerpoint/2010/main" val="378261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7.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7EFD4-A627-49DE-B602-AB3876C60488}" type="datetimeFigureOut">
              <a:rPr lang="en-US" smtClean="0"/>
              <a:t>9/9/2022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53F66-DFA5-429E-B3B8-A8CE1533AFA0}" type="slidenum">
              <a:rPr lang="en-US" smtClean="0"/>
              <a:t>‹#›</a:t>
            </a:fld>
            <a:endParaRPr lang="en-US"/>
          </a:p>
        </p:txBody>
      </p:sp>
    </p:spTree>
    <p:extLst>
      <p:ext uri="{BB962C8B-B14F-4D97-AF65-F5344CB8AC3E}">
        <p14:creationId xmlns:p14="http://schemas.microsoft.com/office/powerpoint/2010/main" val="773178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547653" y="92933"/>
            <a:ext cx="370508"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323022" y="248478"/>
            <a:ext cx="7886700" cy="810592"/>
          </a:xfrm>
          <a:prstGeom prst="rect">
            <a:avLst/>
          </a:prstGeom>
        </p:spPr>
        <p:txBody>
          <a:bodyPr vert="horz" lIns="91440" tIns="45720" rIns="91440" bIns="45720" rtlCol="0" anchor="b">
            <a:normAutofit/>
          </a:bodyPr>
          <a:lstStyle/>
          <a:p>
            <a:r>
              <a:rPr lang="en-US"/>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5865516" y="6513184"/>
            <a:ext cx="2959376" cy="213585"/>
          </a:xfrm>
          <a:prstGeom prst="rect">
            <a:avLst/>
          </a:prstGeom>
          <a:noFill/>
        </p:spPr>
        <p:txBody>
          <a:bodyPr wrap="square" rtlCol="0">
            <a:spAutoFit/>
          </a:bodyPr>
          <a:lstStyle/>
          <a:p>
            <a:pPr algn="r"/>
            <a:r>
              <a:rPr lang="en-US" sz="788">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271CA-2917-473E-A18E-A8966A104D2E}" type="datetimeFigureOut">
              <a:rPr lang="en-US" smtClean="0"/>
              <a:t>9/9/2022</a:t>
            </a:fld>
            <a:endParaRPr lang="en-US"/>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962EE-317A-424D-A7FC-6A474C627EF1}" type="slidenum">
              <a:rPr lang="en-US" smtClean="0"/>
              <a:t>‹#›</a:t>
            </a:fld>
            <a:endParaRPr lang="en-US"/>
          </a:p>
        </p:txBody>
      </p:sp>
    </p:spTree>
    <p:extLst>
      <p:ext uri="{BB962C8B-B14F-4D97-AF65-F5344CB8AC3E}">
        <p14:creationId xmlns:p14="http://schemas.microsoft.com/office/powerpoint/2010/main" val="99517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3E3E4-87F2-234B-B8DB-97CDDFB9AF05}"/>
              </a:ext>
            </a:extLst>
          </p:cNvPr>
          <p:cNvSpPr>
            <a:spLocks noGrp="1"/>
          </p:cNvSpPr>
          <p:nvPr>
            <p:ph type="title"/>
          </p:nvPr>
        </p:nvSpPr>
        <p:spPr>
          <a:xfrm>
            <a:off x="359569" y="365126"/>
            <a:ext cx="8424863" cy="9032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29E443-E95E-BC44-81AB-E45844F63D38}"/>
              </a:ext>
            </a:extLst>
          </p:cNvPr>
          <p:cNvSpPr>
            <a:spLocks noGrp="1"/>
          </p:cNvSpPr>
          <p:nvPr>
            <p:ph type="body" idx="1"/>
          </p:nvPr>
        </p:nvSpPr>
        <p:spPr>
          <a:xfrm>
            <a:off x="359569" y="1700213"/>
            <a:ext cx="8424863" cy="44767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picture containing text&#10;&#10;Description automatically generated">
            <a:extLst>
              <a:ext uri="{FF2B5EF4-FFF2-40B4-BE49-F238E27FC236}">
                <a16:creationId xmlns:a16="http://schemas.microsoft.com/office/drawing/2014/main" id="{21DDE65B-CFE7-6440-876D-9E78147B5E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72387" y="6358061"/>
            <a:ext cx="1154906" cy="397632"/>
          </a:xfrm>
          <a:prstGeom prst="rect">
            <a:avLst/>
          </a:prstGeom>
        </p:spPr>
      </p:pic>
    </p:spTree>
    <p:extLst>
      <p:ext uri="{BB962C8B-B14F-4D97-AF65-F5344CB8AC3E}">
        <p14:creationId xmlns:p14="http://schemas.microsoft.com/office/powerpoint/2010/main" val="13027815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Oswald Medium"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71">
          <p15:clr>
            <a:srgbClr val="F26B43"/>
          </p15:clr>
        </p15:guide>
        <p15:guide id="4" orient="horz" pos="3974">
          <p15:clr>
            <a:srgbClr val="F26B43"/>
          </p15:clr>
        </p15:guide>
        <p15:guide id="5" pos="302">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image" Target="../media/image31.svg"/><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2.png"/><Relationship Id="rId4" Type="http://schemas.openxmlformats.org/officeDocument/2006/relationships/image" Target="../media/image25.svg"/><Relationship Id="rId9" Type="http://schemas.openxmlformats.org/officeDocument/2006/relationships/chart" Target="../charts/chart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hyperlink" Target="https://ialebanon.unhcr.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mailto:hoggc@unhcr.org" TargetMode="Externa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
          <p:cNvSpPr>
            <a:spLocks noGrp="1"/>
          </p:cNvSpPr>
          <p:nvPr>
            <p:ph type="body" sz="quarter" idx="14"/>
          </p:nvPr>
        </p:nvSpPr>
        <p:spPr>
          <a:xfrm>
            <a:off x="801953" y="2808174"/>
            <a:ext cx="7543952" cy="1506345"/>
          </a:xfrm>
        </p:spPr>
        <p:txBody>
          <a:bodyPr>
            <a:normAutofit/>
          </a:bodyPr>
          <a:lstStyle/>
          <a:p>
            <a:pPr marL="342900" algn="ctr">
              <a:spcBef>
                <a:spcPct val="20000"/>
              </a:spcBef>
            </a:pPr>
            <a:r>
              <a:rPr lang="en-US" sz="4400" b="1" dirty="0">
                <a:solidFill>
                  <a:schemeClr val="bg1"/>
                </a:solidFill>
              </a:rPr>
              <a:t>Inter-Agency Meeting</a:t>
            </a:r>
            <a:endParaRPr lang="en-US" sz="4400" dirty="0">
              <a:solidFill>
                <a:schemeClr val="bg1"/>
              </a:solidFill>
            </a:endParaRPr>
          </a:p>
        </p:txBody>
      </p:sp>
      <p:sp>
        <p:nvSpPr>
          <p:cNvPr id="9" name="Rectangle 8"/>
          <p:cNvSpPr/>
          <p:nvPr/>
        </p:nvSpPr>
        <p:spPr>
          <a:xfrm>
            <a:off x="2835331" y="3852854"/>
            <a:ext cx="3010663" cy="461665"/>
          </a:xfrm>
          <a:prstGeom prst="rect">
            <a:avLst/>
          </a:prstGeom>
        </p:spPr>
        <p:txBody>
          <a:bodyPr wrap="square" lIns="91440" tIns="45720" rIns="91440" bIns="45720" anchor="t">
            <a:spAutoFit/>
          </a:bodyPr>
          <a:lstStyle/>
          <a:p>
            <a:pPr marL="342900" algn="ctr">
              <a:spcBef>
                <a:spcPct val="20000"/>
              </a:spcBef>
            </a:pPr>
            <a:r>
              <a:rPr lang="en-US" sz="2400" i="1" dirty="0">
                <a:solidFill>
                  <a:schemeClr val="bg1"/>
                </a:solidFill>
              </a:rPr>
              <a:t>17 June 2022</a:t>
            </a:r>
          </a:p>
        </p:txBody>
      </p:sp>
    </p:spTree>
    <p:extLst>
      <p:ext uri="{BB962C8B-B14F-4D97-AF65-F5344CB8AC3E}">
        <p14:creationId xmlns:p14="http://schemas.microsoft.com/office/powerpoint/2010/main" val="171765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28CB9-790A-41D7-8146-8C8569CF11BC}"/>
              </a:ext>
            </a:extLst>
          </p:cNvPr>
          <p:cNvSpPr txBox="1"/>
          <p:nvPr/>
        </p:nvSpPr>
        <p:spPr>
          <a:xfrm>
            <a:off x="6884634" y="857250"/>
            <a:ext cx="2259368" cy="300082"/>
          </a:xfrm>
          <a:prstGeom prst="rect">
            <a:avLst/>
          </a:prstGeom>
          <a:solidFill>
            <a:schemeClr val="bg1"/>
          </a:solidFill>
        </p:spPr>
        <p:txBody>
          <a:bodyPr wrap="square" rtlCol="0">
            <a:spAutoFit/>
          </a:bodyPr>
          <a:lstStyle/>
          <a:p>
            <a:endParaRPr lang="en-US" sz="1350"/>
          </a:p>
        </p:txBody>
      </p:sp>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462723" y="701619"/>
            <a:ext cx="8536075" cy="621135"/>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C00000"/>
                </a:solidFill>
              </a:rPr>
              <a:t>Cash-based interventions under the LCRP: sectoral outcomes</a:t>
            </a:r>
            <a:endParaRPr lang="en-US">
              <a:solidFill>
                <a:srgbClr val="C00000"/>
              </a:solidFill>
            </a:endParaRPr>
          </a:p>
        </p:txBody>
      </p:sp>
      <p:sp>
        <p:nvSpPr>
          <p:cNvPr id="3" name="TextBox 2">
            <a:extLst>
              <a:ext uri="{FF2B5EF4-FFF2-40B4-BE49-F238E27FC236}">
                <a16:creationId xmlns:a16="http://schemas.microsoft.com/office/drawing/2014/main" id="{48CEAD20-8294-36A4-A694-0E9E5CF75B37}"/>
              </a:ext>
            </a:extLst>
          </p:cNvPr>
          <p:cNvSpPr txBox="1"/>
          <p:nvPr/>
        </p:nvSpPr>
        <p:spPr>
          <a:xfrm>
            <a:off x="310329" y="1802743"/>
            <a:ext cx="8487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b="1">
              <a:cs typeface="Calibri"/>
            </a:endParaRPr>
          </a:p>
        </p:txBody>
      </p:sp>
      <p:sp>
        <p:nvSpPr>
          <p:cNvPr id="7" name="TextBox 6">
            <a:extLst>
              <a:ext uri="{FF2B5EF4-FFF2-40B4-BE49-F238E27FC236}">
                <a16:creationId xmlns:a16="http://schemas.microsoft.com/office/drawing/2014/main" id="{3DE13AB5-76C0-1D2F-B80F-7660F37400FC}"/>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13A3CEE6-9DF5-1773-20B4-73EA2391210C}"/>
              </a:ext>
            </a:extLst>
          </p:cNvPr>
          <p:cNvGraphicFramePr>
            <a:graphicFrameLocks noGrp="1"/>
          </p:cNvGraphicFramePr>
          <p:nvPr>
            <p:extLst>
              <p:ext uri="{D42A27DB-BD31-4B8C-83A1-F6EECF244321}">
                <p14:modId xmlns:p14="http://schemas.microsoft.com/office/powerpoint/2010/main" val="873351406"/>
              </p:ext>
            </p:extLst>
          </p:nvPr>
        </p:nvGraphicFramePr>
        <p:xfrm>
          <a:off x="23689" y="1077854"/>
          <a:ext cx="9149844" cy="5893168"/>
        </p:xfrm>
        <a:graphic>
          <a:graphicData uri="http://schemas.openxmlformats.org/drawingml/2006/table">
            <a:tbl>
              <a:tblPr firstRow="1" bandRow="1">
                <a:tableStyleId>{8A107856-5554-42FB-B03E-39F5DBC370BA}</a:tableStyleId>
              </a:tblPr>
              <a:tblGrid>
                <a:gridCol w="1445090">
                  <a:extLst>
                    <a:ext uri="{9D8B030D-6E8A-4147-A177-3AD203B41FA5}">
                      <a16:colId xmlns:a16="http://schemas.microsoft.com/office/drawing/2014/main" val="1177846173"/>
                    </a:ext>
                  </a:extLst>
                </a:gridCol>
                <a:gridCol w="1309614">
                  <a:extLst>
                    <a:ext uri="{9D8B030D-6E8A-4147-A177-3AD203B41FA5}">
                      <a16:colId xmlns:a16="http://schemas.microsoft.com/office/drawing/2014/main" val="1932302339"/>
                    </a:ext>
                  </a:extLst>
                </a:gridCol>
                <a:gridCol w="1454327">
                  <a:extLst>
                    <a:ext uri="{9D8B030D-6E8A-4147-A177-3AD203B41FA5}">
                      <a16:colId xmlns:a16="http://schemas.microsoft.com/office/drawing/2014/main" val="3666626396"/>
                    </a:ext>
                  </a:extLst>
                </a:gridCol>
                <a:gridCol w="1600069">
                  <a:extLst>
                    <a:ext uri="{9D8B030D-6E8A-4147-A177-3AD203B41FA5}">
                      <a16:colId xmlns:a16="http://schemas.microsoft.com/office/drawing/2014/main" val="1222512706"/>
                    </a:ext>
                  </a:extLst>
                </a:gridCol>
                <a:gridCol w="1739650">
                  <a:extLst>
                    <a:ext uri="{9D8B030D-6E8A-4147-A177-3AD203B41FA5}">
                      <a16:colId xmlns:a16="http://schemas.microsoft.com/office/drawing/2014/main" val="3259672191"/>
                    </a:ext>
                  </a:extLst>
                </a:gridCol>
                <a:gridCol w="1601094">
                  <a:extLst>
                    <a:ext uri="{9D8B030D-6E8A-4147-A177-3AD203B41FA5}">
                      <a16:colId xmlns:a16="http://schemas.microsoft.com/office/drawing/2014/main" val="3852806195"/>
                    </a:ext>
                  </a:extLst>
                </a:gridCol>
              </a:tblGrid>
              <a:tr h="630068">
                <a:tc>
                  <a:txBody>
                    <a:bodyPr/>
                    <a:lstStyle/>
                    <a:p>
                      <a:pPr algn="ctr"/>
                      <a:endParaRPr lang="en-US" sz="1400">
                        <a:effectLst/>
                        <a:latin typeface="Calibri"/>
                      </a:endParaRPr>
                    </a:p>
                  </a:txBody>
                  <a:tcPr marL="68580" marR="68580" marT="0" marB="0"/>
                </a:tc>
                <a:tc>
                  <a:txBody>
                    <a:bodyPr/>
                    <a:lstStyle/>
                    <a:p>
                      <a:pPr algn="ctr"/>
                      <a:r>
                        <a:rPr lang="en-US" sz="1400">
                          <a:effectLst/>
                        </a:rPr>
                        <a:t>Cash-for-rent </a:t>
                      </a:r>
                    </a:p>
                    <a:p>
                      <a:pPr algn="ctr"/>
                      <a:endParaRPr lang="en-US" sz="1400">
                        <a:effectLst/>
                        <a:latin typeface="Calibri"/>
                      </a:endParaRPr>
                    </a:p>
                  </a:txBody>
                  <a:tcPr marL="68580" marR="68580" marT="0" marB="0"/>
                </a:tc>
                <a:tc>
                  <a:txBody>
                    <a:bodyPr/>
                    <a:lstStyle/>
                    <a:p>
                      <a:pPr algn="ctr"/>
                      <a:r>
                        <a:rPr lang="en-US" sz="1400">
                          <a:effectLst/>
                        </a:rPr>
                        <a:t>Cash for education </a:t>
                      </a:r>
                    </a:p>
                    <a:p>
                      <a:pPr algn="ctr"/>
                      <a:endParaRPr lang="en-US" sz="1400">
                        <a:effectLst/>
                        <a:latin typeface="Calibri"/>
                      </a:endParaRPr>
                    </a:p>
                  </a:txBody>
                  <a:tcPr marL="68580" marR="68580" marT="0" marB="0"/>
                </a:tc>
                <a:tc>
                  <a:txBody>
                    <a:bodyPr/>
                    <a:lstStyle/>
                    <a:p>
                      <a:pPr algn="ctr"/>
                      <a:r>
                        <a:rPr lang="en-US" sz="1400">
                          <a:effectLst/>
                        </a:rPr>
                        <a:t>Protection cash (re-occurring assistance) </a:t>
                      </a:r>
                      <a:endParaRPr lang="en-US" sz="1400">
                        <a:effectLst/>
                        <a:latin typeface="Calibri"/>
                      </a:endParaRPr>
                    </a:p>
                  </a:txBody>
                  <a:tcPr marL="68580" marR="68580" marT="0" marB="0"/>
                </a:tc>
                <a:tc>
                  <a:txBody>
                    <a:bodyPr/>
                    <a:lstStyle/>
                    <a:p>
                      <a:pPr algn="ctr"/>
                      <a:r>
                        <a:rPr lang="en-US" sz="1400">
                          <a:effectLst/>
                        </a:rPr>
                        <a:t>Emergency cash assistance </a:t>
                      </a:r>
                    </a:p>
                    <a:p>
                      <a:pPr algn="ctr"/>
                      <a:endParaRPr lang="en-US" sz="1400">
                        <a:effectLst/>
                        <a:latin typeface="Calibri"/>
                      </a:endParaRPr>
                    </a:p>
                  </a:txBody>
                  <a:tcPr marL="68580" marR="68580" marT="0" marB="0"/>
                </a:tc>
                <a:tc>
                  <a:txBody>
                    <a:bodyPr/>
                    <a:lstStyle/>
                    <a:p>
                      <a:pPr algn="ctr"/>
                      <a:r>
                        <a:rPr lang="en-US" sz="1400">
                          <a:effectLst/>
                        </a:rPr>
                        <a:t>Cash for work</a:t>
                      </a:r>
                      <a:endParaRPr lang="en-US" sz="1400">
                        <a:effectLst/>
                        <a:latin typeface="Calibri"/>
                      </a:endParaRPr>
                    </a:p>
                  </a:txBody>
                  <a:tcPr marL="68580" marR="68580" marT="0" marB="0"/>
                </a:tc>
                <a:extLst>
                  <a:ext uri="{0D108BD9-81ED-4DB2-BD59-A6C34878D82A}">
                    <a16:rowId xmlns:a16="http://schemas.microsoft.com/office/drawing/2014/main" val="1645568846"/>
                  </a:ext>
                </a:extLst>
              </a:tr>
              <a:tr h="280030">
                <a:tc>
                  <a:txBody>
                    <a:bodyPr/>
                    <a:lstStyle/>
                    <a:p>
                      <a:r>
                        <a:rPr lang="en-US" sz="1400" b="1">
                          <a:effectLst/>
                        </a:rPr>
                        <a:t>Sectors involved </a:t>
                      </a:r>
                      <a:endParaRPr lang="en-US" sz="1400" b="1">
                        <a:effectLst/>
                        <a:latin typeface="Calibri"/>
                      </a:endParaRPr>
                    </a:p>
                  </a:txBody>
                  <a:tcPr marL="68580" marR="68580" marT="0" marB="0"/>
                </a:tc>
                <a:tc>
                  <a:txBody>
                    <a:bodyPr/>
                    <a:lstStyle/>
                    <a:p>
                      <a:r>
                        <a:rPr lang="en-US" sz="1400">
                          <a:effectLst/>
                        </a:rPr>
                        <a:t>Shelter       </a:t>
                      </a:r>
                      <a:endParaRPr lang="en-US" sz="1400">
                        <a:effectLst/>
                        <a:latin typeface="Calibri"/>
                      </a:endParaRPr>
                    </a:p>
                  </a:txBody>
                  <a:tcPr marL="68580" marR="68580" marT="0" marB="0"/>
                </a:tc>
                <a:tc>
                  <a:txBody>
                    <a:bodyPr/>
                    <a:lstStyle/>
                    <a:p>
                      <a:r>
                        <a:rPr lang="en-US" sz="1400">
                          <a:effectLst/>
                        </a:rPr>
                        <a:t>Education </a:t>
                      </a:r>
                      <a:endParaRPr lang="en-US" sz="1400">
                        <a:effectLst/>
                        <a:latin typeface="Calibri"/>
                      </a:endParaRPr>
                    </a:p>
                  </a:txBody>
                  <a:tcPr marL="68580" marR="68580" marT="0" marB="0"/>
                </a:tc>
                <a:tc>
                  <a:txBody>
                    <a:bodyPr/>
                    <a:lstStyle/>
                    <a:p>
                      <a:r>
                        <a:rPr lang="en-US" sz="1400">
                          <a:effectLst/>
                        </a:rPr>
                        <a:t>Protection </a:t>
                      </a:r>
                      <a:endParaRPr lang="en-US" sz="1400">
                        <a:effectLst/>
                        <a:latin typeface="Calibri"/>
                      </a:endParaRPr>
                    </a:p>
                  </a:txBody>
                  <a:tcPr marL="68580" marR="68580" marT="0" marB="0"/>
                </a:tc>
                <a:tc>
                  <a:txBody>
                    <a:bodyPr/>
                    <a:lstStyle/>
                    <a:p>
                      <a:r>
                        <a:rPr lang="en-US" sz="1400">
                          <a:effectLst/>
                        </a:rPr>
                        <a:t>Protection </a:t>
                      </a:r>
                      <a:endParaRPr lang="en-US" sz="1400">
                        <a:effectLst/>
                        <a:latin typeface="Calibri"/>
                      </a:endParaRPr>
                    </a:p>
                  </a:txBody>
                  <a:tcPr marL="68580" marR="68580" marT="0" marB="0"/>
                </a:tc>
                <a:tc>
                  <a:txBody>
                    <a:bodyPr/>
                    <a:lstStyle/>
                    <a:p>
                      <a:r>
                        <a:rPr lang="en-US" sz="1400">
                          <a:effectLst/>
                        </a:rPr>
                        <a:t>Livelihoods, Water </a:t>
                      </a:r>
                      <a:endParaRPr lang="en-US" sz="1400">
                        <a:effectLst/>
                        <a:latin typeface="Calibri"/>
                      </a:endParaRPr>
                    </a:p>
                  </a:txBody>
                  <a:tcPr marL="68580" marR="68580" marT="0" marB="0"/>
                </a:tc>
                <a:extLst>
                  <a:ext uri="{0D108BD9-81ED-4DB2-BD59-A6C34878D82A}">
                    <a16:rowId xmlns:a16="http://schemas.microsoft.com/office/drawing/2014/main" val="2673690275"/>
                  </a:ext>
                </a:extLst>
              </a:tr>
              <a:tr h="1557668">
                <a:tc>
                  <a:txBody>
                    <a:bodyPr/>
                    <a:lstStyle/>
                    <a:p>
                      <a:r>
                        <a:rPr lang="en-US" sz="1400" b="1">
                          <a:effectLst/>
                        </a:rPr>
                        <a:t>Objective  </a:t>
                      </a:r>
                      <a:endParaRPr lang="en-US" sz="1400" b="1">
                        <a:effectLst/>
                        <a:latin typeface="Calibri"/>
                      </a:endParaRPr>
                    </a:p>
                  </a:txBody>
                  <a:tcPr marL="68580" marR="68580" marT="0" marB="0"/>
                </a:tc>
                <a:tc>
                  <a:txBody>
                    <a:bodyPr/>
                    <a:lstStyle/>
                    <a:p>
                      <a:r>
                        <a:rPr lang="en-US" sz="1400">
                          <a:effectLst/>
                        </a:rPr>
                        <a:t>Ensure security of tenure for severely/highly economically vulnerable individuals </a:t>
                      </a:r>
                      <a:endParaRPr lang="en-US" sz="1400">
                        <a:effectLst/>
                        <a:latin typeface="Calibri"/>
                      </a:endParaRPr>
                    </a:p>
                  </a:txBody>
                  <a:tcPr marL="68580" marR="68580" marT="0" marB="0"/>
                </a:tc>
                <a:tc>
                  <a:txBody>
                    <a:bodyPr/>
                    <a:lstStyle/>
                    <a:p>
                      <a:r>
                        <a:rPr lang="en-US" sz="1400">
                          <a:effectLst/>
                        </a:rPr>
                        <a:t>Increase school retention and attendance by covering indirect costs of education  </a:t>
                      </a:r>
                      <a:endParaRPr lang="en-US" sz="1400">
                        <a:effectLst/>
                        <a:latin typeface="Calibri"/>
                      </a:endParaRPr>
                    </a:p>
                  </a:txBody>
                  <a:tcPr marL="68580" marR="68580" marT="0" marB="0"/>
                </a:tc>
                <a:tc>
                  <a:txBody>
                    <a:bodyPr/>
                    <a:lstStyle/>
                    <a:p>
                      <a:r>
                        <a:rPr lang="en-US" sz="1400">
                          <a:effectLst/>
                        </a:rPr>
                        <a:t>To achieve protection outcome: Prevent or respond to a protection threat</a:t>
                      </a:r>
                      <a:endParaRPr lang="en-US" sz="1400">
                        <a:effectLst/>
                        <a:latin typeface="Calibri"/>
                      </a:endParaRPr>
                    </a:p>
                  </a:txBody>
                  <a:tcPr marL="68580" marR="68580" marT="0" marB="0"/>
                </a:tc>
                <a:tc>
                  <a:txBody>
                    <a:bodyPr/>
                    <a:lstStyle/>
                    <a:p>
                      <a:r>
                        <a:rPr lang="en-US" sz="1400">
                          <a:effectLst/>
                        </a:rPr>
                        <a:t>To achieve protection outcome: Prevent or respond to an protection threat/emergency shock  </a:t>
                      </a:r>
                    </a:p>
                    <a:p>
                      <a:endParaRPr lang="en-US" sz="1400">
                        <a:effectLst/>
                        <a:latin typeface="Calibri"/>
                      </a:endParaRPr>
                    </a:p>
                  </a:txBody>
                  <a:tcPr marL="68580" marR="68580" marT="0" marB="0"/>
                </a:tc>
                <a:tc>
                  <a:txBody>
                    <a:bodyPr/>
                    <a:lstStyle/>
                    <a:p>
                      <a:r>
                        <a:rPr lang="en-US" sz="1400">
                          <a:effectLst/>
                        </a:rPr>
                        <a:t>Immediate decent employment opportunities (short term), support job retention in MSMEs and cooperatives </a:t>
                      </a:r>
                      <a:endParaRPr lang="en-US" sz="1400">
                        <a:effectLst/>
                        <a:latin typeface="Calibri"/>
                      </a:endParaRPr>
                    </a:p>
                  </a:txBody>
                  <a:tcPr marL="68580" marR="68580" marT="0" marB="0"/>
                </a:tc>
                <a:extLst>
                  <a:ext uri="{0D108BD9-81ED-4DB2-BD59-A6C34878D82A}">
                    <a16:rowId xmlns:a16="http://schemas.microsoft.com/office/drawing/2014/main" val="2211595357"/>
                  </a:ext>
                </a:extLst>
              </a:tr>
              <a:tr h="1260136">
                <a:tc>
                  <a:txBody>
                    <a:bodyPr/>
                    <a:lstStyle/>
                    <a:p>
                      <a:r>
                        <a:rPr lang="en-US" sz="1400" b="1">
                          <a:effectLst/>
                        </a:rPr>
                        <a:t>Eligibility </a:t>
                      </a:r>
                    </a:p>
                    <a:p>
                      <a:r>
                        <a:rPr lang="en-US" sz="1400" b="1">
                          <a:effectLst/>
                        </a:rPr>
                        <a:t>criteria  </a:t>
                      </a:r>
                      <a:endParaRPr lang="en-US" sz="1400" b="1">
                        <a:effectLst/>
                        <a:latin typeface="Calibri"/>
                      </a:endParaRPr>
                    </a:p>
                  </a:txBody>
                  <a:tcPr marL="68580" marR="68580" marT="0" marB="0"/>
                </a:tc>
                <a:tc>
                  <a:txBody>
                    <a:bodyPr/>
                    <a:lstStyle/>
                    <a:p>
                      <a:r>
                        <a:rPr lang="en-US" sz="1400">
                          <a:effectLst/>
                        </a:rPr>
                        <a:t>Syrians, PRS, Lebanese with risks to security of tenure </a:t>
                      </a:r>
                      <a:endParaRPr lang="en-US" sz="1400">
                        <a:effectLst/>
                        <a:latin typeface="Calibri"/>
                      </a:endParaRPr>
                    </a:p>
                  </a:txBody>
                  <a:tcPr marL="68580" marR="68580" marT="0" marB="0"/>
                </a:tc>
                <a:tc>
                  <a:txBody>
                    <a:bodyPr/>
                    <a:lstStyle/>
                    <a:p>
                      <a:r>
                        <a:rPr lang="en-US" sz="1400">
                          <a:effectLst/>
                        </a:rPr>
                        <a:t>Children enrolled in second shift public schools (+1)</a:t>
                      </a:r>
                      <a:endParaRPr lang="en-US" sz="1400">
                        <a:effectLst/>
                        <a:latin typeface="Calibri"/>
                      </a:endParaRPr>
                    </a:p>
                  </a:txBody>
                  <a:tcPr marL="68580" marR="68580" marT="0" marB="0"/>
                </a:tc>
                <a:tc>
                  <a:txBody>
                    <a:bodyPr/>
                    <a:lstStyle/>
                    <a:p>
                      <a:r>
                        <a:rPr lang="en-US" sz="1400">
                          <a:effectLst/>
                        </a:rPr>
                        <a:t>Persons with protection needs, at risk of protection threat, where cash can address the harm  </a:t>
                      </a:r>
                      <a:endParaRPr lang="en-US" sz="1400">
                        <a:effectLst/>
                        <a:latin typeface="Calibri"/>
                      </a:endParaRPr>
                    </a:p>
                  </a:txBody>
                  <a:tcPr marL="68580" marR="68580" marT="0" marB="0"/>
                </a:tc>
                <a:tc>
                  <a:txBody>
                    <a:bodyPr/>
                    <a:lstStyle/>
                    <a:p>
                      <a:r>
                        <a:rPr lang="en-US" sz="1400">
                          <a:effectLst/>
                        </a:rPr>
                        <a:t>Individuals/HH affected by emergency shock which put them at protection risk</a:t>
                      </a:r>
                      <a:endParaRPr lang="en-US" sz="1400">
                        <a:effectLst/>
                        <a:latin typeface="Calibri"/>
                      </a:endParaRPr>
                    </a:p>
                  </a:txBody>
                  <a:tcPr marL="68580" marR="68580" marT="0" marB="0"/>
                </a:tc>
                <a:tc>
                  <a:txBody>
                    <a:bodyPr/>
                    <a:lstStyle/>
                    <a:p>
                      <a:r>
                        <a:rPr lang="en-US" sz="1400">
                          <a:effectLst/>
                        </a:rPr>
                        <a:t>Economically vulnerable families </a:t>
                      </a:r>
                      <a:endParaRPr lang="en-US" sz="1400">
                        <a:effectLst/>
                        <a:latin typeface="Calibri"/>
                      </a:endParaRPr>
                    </a:p>
                  </a:txBody>
                  <a:tcPr marL="68580" marR="68580" marT="0" marB="0"/>
                </a:tc>
                <a:extLst>
                  <a:ext uri="{0D108BD9-81ED-4DB2-BD59-A6C34878D82A}">
                    <a16:rowId xmlns:a16="http://schemas.microsoft.com/office/drawing/2014/main" val="2630235363"/>
                  </a:ext>
                </a:extLst>
              </a:tr>
              <a:tr h="1172627">
                <a:tc>
                  <a:txBody>
                    <a:bodyPr/>
                    <a:lstStyle/>
                    <a:p>
                      <a:r>
                        <a:rPr lang="en-US" sz="1400" b="1">
                          <a:effectLst/>
                        </a:rPr>
                        <a:t>Targeting Approach </a:t>
                      </a:r>
                      <a:endParaRPr lang="en-US" sz="1400" b="1">
                        <a:effectLst/>
                        <a:latin typeface="Calibri"/>
                      </a:endParaRPr>
                    </a:p>
                  </a:txBody>
                  <a:tcPr marL="68580" marR="68580" marT="0" marB="0"/>
                </a:tc>
                <a:tc>
                  <a:txBody>
                    <a:bodyPr/>
                    <a:lstStyle/>
                    <a:p>
                      <a:r>
                        <a:rPr lang="en-US" sz="1400">
                          <a:effectLst/>
                        </a:rPr>
                        <a:t>Assessment by partners at the household level.  </a:t>
                      </a:r>
                      <a:endParaRPr lang="en-US" sz="1400">
                        <a:effectLst/>
                        <a:latin typeface="Calibri"/>
                      </a:endParaRPr>
                    </a:p>
                  </a:txBody>
                  <a:tcPr marL="68580" marR="68580" marT="0" marB="0"/>
                </a:tc>
                <a:tc>
                  <a:txBody>
                    <a:bodyPr/>
                    <a:lstStyle/>
                    <a:p>
                      <a:r>
                        <a:rPr lang="en-US" sz="1400">
                          <a:effectLst/>
                        </a:rPr>
                        <a:t>Assessment by partners at school level. </a:t>
                      </a:r>
                      <a:endParaRPr lang="en-US" sz="1400">
                        <a:effectLst/>
                        <a:latin typeface="Calibri"/>
                      </a:endParaRPr>
                    </a:p>
                  </a:txBody>
                  <a:tcPr marL="68580" marR="68580" marT="0" marB="0"/>
                </a:tc>
                <a:tc>
                  <a:txBody>
                    <a:bodyPr/>
                    <a:lstStyle/>
                    <a:p>
                      <a:r>
                        <a:rPr lang="en-US" sz="1400">
                          <a:effectLst/>
                        </a:rPr>
                        <a:t>Assessment by partners at the individual/household level. </a:t>
                      </a:r>
                    </a:p>
                    <a:p>
                      <a:endParaRPr lang="en-US" sz="1400">
                        <a:effectLst/>
                        <a:latin typeface="Calibri"/>
                      </a:endParaRPr>
                    </a:p>
                  </a:txBody>
                  <a:tcPr marL="68580" marR="68580" marT="0" marB="0"/>
                </a:tc>
                <a:tc>
                  <a:txBody>
                    <a:bodyPr/>
                    <a:lstStyle/>
                    <a:p>
                      <a:r>
                        <a:rPr lang="en-US" sz="1400">
                          <a:effectLst/>
                        </a:rPr>
                        <a:t>Assessment by partners at the individual/household level. </a:t>
                      </a:r>
                      <a:endParaRPr lang="en-US" sz="1400">
                        <a:effectLst/>
                        <a:latin typeface="Calibri"/>
                      </a:endParaRPr>
                    </a:p>
                  </a:txBody>
                  <a:tcPr marL="68580" marR="68580" marT="0" marB="0"/>
                </a:tc>
                <a:tc>
                  <a:txBody>
                    <a:bodyPr/>
                    <a:lstStyle/>
                    <a:p>
                      <a:r>
                        <a:rPr lang="en-US" sz="1400">
                          <a:effectLst/>
                        </a:rPr>
                        <a:t>Socio-economic vulnerability assessments by partners at the individual/HH.</a:t>
                      </a:r>
                      <a:endParaRPr lang="en-US" sz="1400">
                        <a:effectLst/>
                        <a:latin typeface="Calibri"/>
                      </a:endParaRPr>
                    </a:p>
                  </a:txBody>
                  <a:tcPr marL="68580" marR="68580" marT="0" marB="0"/>
                </a:tc>
                <a:extLst>
                  <a:ext uri="{0D108BD9-81ED-4DB2-BD59-A6C34878D82A}">
                    <a16:rowId xmlns:a16="http://schemas.microsoft.com/office/drawing/2014/main" val="2513619558"/>
                  </a:ext>
                </a:extLst>
              </a:tr>
              <a:tr h="962603">
                <a:tc>
                  <a:txBody>
                    <a:bodyPr/>
                    <a:lstStyle/>
                    <a:p>
                      <a:r>
                        <a:rPr lang="en-US" sz="1400" b="1">
                          <a:effectLst/>
                        </a:rPr>
                        <a:t>Assistance cycle   </a:t>
                      </a:r>
                      <a:endParaRPr lang="en-US" sz="1400" b="1">
                        <a:effectLst/>
                        <a:latin typeface="Calibri"/>
                      </a:endParaRPr>
                    </a:p>
                  </a:txBody>
                  <a:tcPr marL="68580" marR="68580" marT="0" marB="0"/>
                </a:tc>
                <a:tc>
                  <a:txBody>
                    <a:bodyPr/>
                    <a:lstStyle/>
                    <a:p>
                      <a:r>
                        <a:rPr lang="en-US" sz="1400">
                          <a:effectLst/>
                        </a:rPr>
                        <a:t>Time-bound, up to 6 months (extendable for another 6) </a:t>
                      </a:r>
                      <a:endParaRPr lang="en-US" sz="1400">
                        <a:effectLst/>
                        <a:latin typeface="Calibri"/>
                      </a:endParaRPr>
                    </a:p>
                  </a:txBody>
                  <a:tcPr marL="68580" marR="68580" marT="0" marB="0"/>
                </a:tc>
                <a:tc>
                  <a:txBody>
                    <a:bodyPr/>
                    <a:lstStyle/>
                    <a:p>
                      <a:r>
                        <a:rPr lang="en-US" sz="1400">
                          <a:effectLst/>
                        </a:rPr>
                        <a:t>Every two months for six months period.  </a:t>
                      </a:r>
                      <a:endParaRPr lang="en-US" sz="1400">
                        <a:effectLst/>
                        <a:latin typeface="Calibri"/>
                      </a:endParaRPr>
                    </a:p>
                  </a:txBody>
                  <a:tcPr marL="68580" marR="68580" marT="0" marB="0"/>
                </a:tc>
                <a:tc>
                  <a:txBody>
                    <a:bodyPr/>
                    <a:lstStyle/>
                    <a:p>
                      <a:r>
                        <a:rPr lang="en-US" sz="1400">
                          <a:effectLst/>
                        </a:rPr>
                        <a:t>Time-bound, between 3-12 months, depending on needs </a:t>
                      </a:r>
                      <a:endParaRPr lang="en-US" sz="1400">
                        <a:effectLst/>
                        <a:latin typeface="Calibri"/>
                      </a:endParaRPr>
                    </a:p>
                  </a:txBody>
                  <a:tcPr marL="68580" marR="68580" marT="0" marB="0"/>
                </a:tc>
                <a:tc>
                  <a:txBody>
                    <a:bodyPr/>
                    <a:lstStyle/>
                    <a:p>
                      <a:r>
                        <a:rPr lang="en-US" sz="1400">
                          <a:effectLst/>
                        </a:rPr>
                        <a:t>One-time </a:t>
                      </a:r>
                      <a:endParaRPr lang="en-US" sz="1400">
                        <a:effectLst/>
                        <a:latin typeface="Calibri"/>
                      </a:endParaRPr>
                    </a:p>
                  </a:txBody>
                  <a:tcPr marL="68580" marR="68580" marT="0" marB="0"/>
                </a:tc>
                <a:tc>
                  <a:txBody>
                    <a:bodyPr/>
                    <a:lstStyle/>
                    <a:p>
                      <a:r>
                        <a:rPr lang="en-US" sz="1400">
                          <a:effectLst/>
                        </a:rPr>
                        <a:t>A total of 40 days per beneficiary </a:t>
                      </a:r>
                      <a:endParaRPr lang="en-US" sz="1400">
                        <a:effectLst/>
                        <a:latin typeface="Calibri"/>
                      </a:endParaRPr>
                    </a:p>
                  </a:txBody>
                  <a:tcPr marL="68580" marR="68580" marT="0" marB="0"/>
                </a:tc>
                <a:extLst>
                  <a:ext uri="{0D108BD9-81ED-4DB2-BD59-A6C34878D82A}">
                    <a16:rowId xmlns:a16="http://schemas.microsoft.com/office/drawing/2014/main" val="3647464543"/>
                  </a:ext>
                </a:extLst>
              </a:tr>
            </a:tbl>
          </a:graphicData>
        </a:graphic>
      </p:graphicFrame>
    </p:spTree>
    <p:extLst>
      <p:ext uri="{BB962C8B-B14F-4D97-AF65-F5344CB8AC3E}">
        <p14:creationId xmlns:p14="http://schemas.microsoft.com/office/powerpoint/2010/main" val="256648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28CB9-790A-41D7-8146-8C8569CF11BC}"/>
              </a:ext>
            </a:extLst>
          </p:cNvPr>
          <p:cNvSpPr txBox="1"/>
          <p:nvPr/>
        </p:nvSpPr>
        <p:spPr>
          <a:xfrm>
            <a:off x="6884634" y="857250"/>
            <a:ext cx="2259368" cy="300082"/>
          </a:xfrm>
          <a:prstGeom prst="rect">
            <a:avLst/>
          </a:prstGeom>
          <a:solidFill>
            <a:schemeClr val="bg1"/>
          </a:solidFill>
        </p:spPr>
        <p:txBody>
          <a:bodyPr wrap="square" rtlCol="0">
            <a:spAutoFit/>
          </a:bodyPr>
          <a:lstStyle/>
          <a:p>
            <a:endParaRPr lang="en-US" sz="1350"/>
          </a:p>
        </p:txBody>
      </p:sp>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474568" y="701619"/>
            <a:ext cx="7008128" cy="301332"/>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C00000"/>
                </a:solidFill>
              </a:rPr>
              <a:t>Key Challenges for LCRP Partners</a:t>
            </a:r>
            <a:endParaRPr lang="en-US">
              <a:solidFill>
                <a:srgbClr val="C00000"/>
              </a:solidFill>
            </a:endParaRPr>
          </a:p>
        </p:txBody>
      </p:sp>
      <p:sp>
        <p:nvSpPr>
          <p:cNvPr id="3" name="TextBox 2">
            <a:extLst>
              <a:ext uri="{FF2B5EF4-FFF2-40B4-BE49-F238E27FC236}">
                <a16:creationId xmlns:a16="http://schemas.microsoft.com/office/drawing/2014/main" id="{48CEAD20-8294-36A4-A694-0E9E5CF75B37}"/>
              </a:ext>
            </a:extLst>
          </p:cNvPr>
          <p:cNvSpPr txBox="1"/>
          <p:nvPr/>
        </p:nvSpPr>
        <p:spPr>
          <a:xfrm>
            <a:off x="61594" y="938089"/>
            <a:ext cx="9020812"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700">
                <a:ea typeface="Calibri"/>
                <a:cs typeface="Calibri"/>
              </a:rPr>
              <a:t>Gap in people's ability to meet needs </a:t>
            </a:r>
            <a:r>
              <a:rPr lang="en-US" sz="1700" b="1">
                <a:ea typeface="Calibri"/>
                <a:cs typeface="Calibri"/>
              </a:rPr>
              <a:t>reduces the effectiveness of other cash interventions</a:t>
            </a:r>
            <a:r>
              <a:rPr lang="en-US" sz="1700">
                <a:ea typeface="Calibri"/>
                <a:cs typeface="Calibri"/>
              </a:rPr>
              <a:t> (</a:t>
            </a:r>
            <a:r>
              <a:rPr lang="en-US" sz="1700" err="1">
                <a:ea typeface="Calibri"/>
                <a:cs typeface="Calibri"/>
              </a:rPr>
              <a:t>eg.</a:t>
            </a:r>
            <a:r>
              <a:rPr lang="en-US" sz="1700">
                <a:ea typeface="Calibri"/>
                <a:cs typeface="Calibri"/>
              </a:rPr>
              <a:t> Winter cash diverted to pay rent).</a:t>
            </a:r>
          </a:p>
          <a:p>
            <a:pPr marL="285750" indent="-285750" algn="just">
              <a:buFont typeface="Arial"/>
              <a:buChar char="•"/>
            </a:pPr>
            <a:r>
              <a:rPr lang="en-US" sz="1700" b="1">
                <a:cs typeface="Calibri"/>
              </a:rPr>
              <a:t>Transfer values </a:t>
            </a:r>
            <a:r>
              <a:rPr lang="en-US" sz="1700">
                <a:cs typeface="Calibri"/>
              </a:rPr>
              <a:t>have not kept pace with rising prices</a:t>
            </a:r>
            <a:r>
              <a:rPr lang="en" sz="1700">
                <a:ea typeface="+mn-lt"/>
                <a:cs typeface="+mn-lt"/>
              </a:rPr>
              <a:t> amidst price increases and currency deterioration. </a:t>
            </a:r>
            <a:endParaRPr lang="en-US" sz="1700" b="1">
              <a:ea typeface="Calibri"/>
              <a:cs typeface="Calibri"/>
            </a:endParaRPr>
          </a:p>
          <a:p>
            <a:pPr marL="285750" indent="-285750" algn="just">
              <a:buFont typeface="Arial"/>
              <a:buChar char="•"/>
            </a:pPr>
            <a:r>
              <a:rPr lang="en-US" sz="1700" b="1">
                <a:cs typeface="Calibri"/>
              </a:rPr>
              <a:t>Concerns regarding perceptions of aid bias </a:t>
            </a:r>
            <a:r>
              <a:rPr lang="en-US" sz="1700">
                <a:cs typeface="Calibri"/>
              </a:rPr>
              <a:t>(related to the gap between those receiving assistance and those who are not), as well as </a:t>
            </a:r>
            <a:r>
              <a:rPr lang="en-US" sz="1700" b="1">
                <a:cs typeface="Calibri"/>
              </a:rPr>
              <a:t>funding constraints</a:t>
            </a:r>
            <a:r>
              <a:rPr lang="en-US" sz="1700">
                <a:cs typeface="Calibri"/>
              </a:rPr>
              <a:t>, have further limited an increase in TVs. (Syrian recipients of MPCA for example currently receive only half of what is required to meet the household SMEB). </a:t>
            </a:r>
            <a:endParaRPr lang="en-US" sz="1700">
              <a:ea typeface="Calibri"/>
              <a:cs typeface="Calibri"/>
            </a:endParaRPr>
          </a:p>
          <a:p>
            <a:pPr marL="285750" indent="-285750" algn="just">
              <a:buFont typeface="Arial"/>
              <a:buChar char="•"/>
            </a:pPr>
            <a:r>
              <a:rPr lang="en-US" sz="1700" b="1">
                <a:ea typeface="+mn-lt"/>
                <a:cs typeface="+mn-lt"/>
              </a:rPr>
              <a:t>Coverage remains insufficient</a:t>
            </a:r>
            <a:r>
              <a:rPr lang="en-US" sz="1700">
                <a:ea typeface="+mn-lt"/>
                <a:cs typeface="+mn-lt"/>
              </a:rPr>
              <a:t>, particularly among Lebanese &amp; PRS households.</a:t>
            </a:r>
          </a:p>
          <a:p>
            <a:pPr marL="285750" indent="-285750" algn="just">
              <a:buFont typeface="Arial"/>
              <a:buChar char="•"/>
            </a:pPr>
            <a:r>
              <a:rPr lang="en" sz="1700">
                <a:ea typeface="+mn-lt"/>
                <a:cs typeface="+mn-lt"/>
              </a:rPr>
              <a:t>Partners have struggled to access a </a:t>
            </a:r>
            <a:r>
              <a:rPr lang="en" sz="1700" b="1">
                <a:ea typeface="+mn-lt"/>
                <a:cs typeface="+mn-lt"/>
              </a:rPr>
              <a:t>viable exchange rate</a:t>
            </a:r>
            <a:r>
              <a:rPr lang="en" sz="1700">
                <a:ea typeface="+mn-lt"/>
                <a:cs typeface="+mn-lt"/>
              </a:rPr>
              <a:t> to change dollars to LBP for distribution, risking losing some of the value of funding provided for assistance. Strides were made to successfully negotiate improved rates with financial service providers, but concerns remain with further fluctuations.</a:t>
            </a:r>
            <a:endParaRPr lang="en-US" sz="1700">
              <a:ea typeface="Calibri"/>
              <a:cs typeface="Calibri"/>
            </a:endParaRPr>
          </a:p>
          <a:p>
            <a:pPr marL="285750" indent="-285750" algn="just">
              <a:buFont typeface="Arial"/>
              <a:buChar char="•"/>
            </a:pPr>
            <a:r>
              <a:rPr lang="en-US" sz="1700">
                <a:cs typeface="Calibri"/>
              </a:rPr>
              <a:t>Some </a:t>
            </a:r>
            <a:r>
              <a:rPr lang="en-US" sz="1700" err="1">
                <a:cs typeface="Calibri"/>
              </a:rPr>
              <a:t>programmes</a:t>
            </a:r>
            <a:r>
              <a:rPr lang="en-US" sz="1700">
                <a:cs typeface="Calibri"/>
              </a:rPr>
              <a:t> (that do not specifically target Syrian refugees) have been </a:t>
            </a:r>
            <a:r>
              <a:rPr lang="en-US" sz="1700" b="1">
                <a:cs typeface="Calibri"/>
              </a:rPr>
              <a:t>shifted from disbursement in LBP</a:t>
            </a:r>
            <a:r>
              <a:rPr lang="en-US" sz="1700">
                <a:cs typeface="Calibri"/>
              </a:rPr>
              <a:t> to disbursement in dollars in order to overcome exchange rate challenges. </a:t>
            </a:r>
            <a:r>
              <a:rPr lang="en-US" sz="1700" b="1">
                <a:cs typeface="Calibri"/>
              </a:rPr>
              <a:t>18% of assistance provided under the LCRP in 2021 was 'dollarized'</a:t>
            </a:r>
            <a:r>
              <a:rPr lang="en-US" sz="1700">
                <a:cs typeface="Calibri"/>
              </a:rPr>
              <a:t>. Partners have reported benefits, including ensuring value for money, avoiding the purchasing power of beneficiaries dropping with the exchange rate and ease in budgeting.  </a:t>
            </a:r>
            <a:endParaRPr lang="en-US" sz="1700">
              <a:ea typeface="Calibri"/>
              <a:cs typeface="Calibri"/>
            </a:endParaRPr>
          </a:p>
          <a:p>
            <a:pPr marL="285750" indent="-285750" algn="just">
              <a:buFont typeface="Arial"/>
              <a:buChar char="•"/>
            </a:pPr>
            <a:r>
              <a:rPr lang="en-US" sz="1700">
                <a:cs typeface="Calibri"/>
              </a:rPr>
              <a:t>However, dollarization of some assistance has led to concerns regarding a </a:t>
            </a:r>
            <a:r>
              <a:rPr lang="en-US" sz="1700" b="1">
                <a:cs typeface="Calibri"/>
              </a:rPr>
              <a:t>lack of harmonization</a:t>
            </a:r>
            <a:r>
              <a:rPr lang="en-US" sz="1700">
                <a:cs typeface="Calibri"/>
              </a:rPr>
              <a:t> across partners in the amount and currency that beneficiaries are receiving, potentially further driving perceptions of unfairness. </a:t>
            </a:r>
            <a:endParaRPr lang="en-US" sz="1700">
              <a:ea typeface="Calibri"/>
              <a:cs typeface="Calibri"/>
            </a:endParaRPr>
          </a:p>
        </p:txBody>
      </p:sp>
    </p:spTree>
    <p:extLst>
      <p:ext uri="{BB962C8B-B14F-4D97-AF65-F5344CB8AC3E}">
        <p14:creationId xmlns:p14="http://schemas.microsoft.com/office/powerpoint/2010/main" val="127033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28CB9-790A-41D7-8146-8C8569CF11BC}"/>
              </a:ext>
            </a:extLst>
          </p:cNvPr>
          <p:cNvSpPr txBox="1"/>
          <p:nvPr/>
        </p:nvSpPr>
        <p:spPr>
          <a:xfrm>
            <a:off x="6884634" y="857250"/>
            <a:ext cx="2259368" cy="300082"/>
          </a:xfrm>
          <a:prstGeom prst="rect">
            <a:avLst/>
          </a:prstGeom>
          <a:solidFill>
            <a:schemeClr val="bg1"/>
          </a:solidFill>
        </p:spPr>
        <p:txBody>
          <a:bodyPr wrap="square" rtlCol="0">
            <a:spAutoFit/>
          </a:bodyPr>
          <a:lstStyle/>
          <a:p>
            <a:endParaRPr lang="en-US" sz="1350"/>
          </a:p>
        </p:txBody>
      </p:sp>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487998" y="846764"/>
            <a:ext cx="7008128" cy="621135"/>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C00000"/>
                </a:solidFill>
              </a:rPr>
              <a:t>Throughout 2022, LCRP sectors and partners plan to:</a:t>
            </a:r>
            <a:endParaRPr lang="en-US">
              <a:solidFill>
                <a:srgbClr val="C00000"/>
              </a:solidFill>
            </a:endParaRPr>
          </a:p>
        </p:txBody>
      </p:sp>
      <p:sp>
        <p:nvSpPr>
          <p:cNvPr id="3" name="TextBox 2">
            <a:extLst>
              <a:ext uri="{FF2B5EF4-FFF2-40B4-BE49-F238E27FC236}">
                <a16:creationId xmlns:a16="http://schemas.microsoft.com/office/drawing/2014/main" id="{48CEAD20-8294-36A4-A694-0E9E5CF75B37}"/>
              </a:ext>
            </a:extLst>
          </p:cNvPr>
          <p:cNvSpPr txBox="1"/>
          <p:nvPr/>
        </p:nvSpPr>
        <p:spPr>
          <a:xfrm>
            <a:off x="168194" y="1163137"/>
            <a:ext cx="848780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b="1">
                <a:cs typeface="Calibri"/>
              </a:rPr>
              <a:t>Reach more people in need with cash assistance: </a:t>
            </a:r>
            <a:r>
              <a:rPr lang="en-US">
                <a:cs typeface="Calibri"/>
              </a:rPr>
              <a:t>in the 2022 LCRP, across sectors, partners</a:t>
            </a:r>
            <a:r>
              <a:rPr lang="en-US">
                <a:ea typeface="+mn-lt"/>
                <a:cs typeface="+mn-lt"/>
              </a:rPr>
              <a:t> are seeking to reach 2.2 million people with different forms of cash-based assistance, amounting to almost $1. 5 billion to be programmed (46% of the needs-based appeal)</a:t>
            </a:r>
            <a:r>
              <a:rPr lang="en">
                <a:ea typeface="+mn-lt"/>
                <a:cs typeface="+mn-lt"/>
              </a:rPr>
              <a:t>. </a:t>
            </a:r>
            <a:endParaRPr lang="en">
              <a:cs typeface="Calibri"/>
            </a:endParaRPr>
          </a:p>
          <a:p>
            <a:pPr marL="285750" indent="-285750" algn="just">
              <a:buFont typeface="Arial"/>
              <a:buChar char="•"/>
            </a:pPr>
            <a:r>
              <a:rPr lang="en-US" b="1">
                <a:cs typeface="Calibri"/>
              </a:rPr>
              <a:t>Re-evaluate transfer values in LBP and USD </a:t>
            </a:r>
            <a:r>
              <a:rPr lang="en-US">
                <a:cs typeface="Calibri"/>
              </a:rPr>
              <a:t>to ensure strengthened purchasing power for beneficiaries.</a:t>
            </a:r>
            <a:endParaRPr lang="en-US">
              <a:ea typeface="+mn-lt"/>
              <a:cs typeface="+mn-lt"/>
            </a:endParaRPr>
          </a:p>
          <a:p>
            <a:pPr marL="285750" indent="-285750" algn="just">
              <a:buFont typeface="Arial"/>
              <a:buChar char="•"/>
            </a:pPr>
            <a:r>
              <a:rPr lang="en">
                <a:ea typeface="+mn-lt"/>
                <a:cs typeface="+mn-lt"/>
              </a:rPr>
              <a:t>Roll out updated </a:t>
            </a:r>
            <a:r>
              <a:rPr lang="en" b="1">
                <a:ea typeface="+mn-lt"/>
                <a:cs typeface="+mn-lt"/>
              </a:rPr>
              <a:t>operational guidance for partners </a:t>
            </a:r>
            <a:r>
              <a:rPr lang="en">
                <a:ea typeface="+mn-lt"/>
                <a:cs typeface="+mn-lt"/>
              </a:rPr>
              <a:t>including on protection cash, cash-for-shelter and conflict sensitive approaches to providing cash assistance [links].</a:t>
            </a:r>
            <a:endParaRPr lang="en-US" b="1">
              <a:cs typeface="Calibri"/>
            </a:endParaRPr>
          </a:p>
          <a:p>
            <a:pPr marL="285750" indent="-285750" algn="just">
              <a:buFont typeface="Arial"/>
              <a:buChar char="•"/>
            </a:pPr>
            <a:r>
              <a:rPr lang="en-US" b="1">
                <a:cs typeface="Calibri"/>
              </a:rPr>
              <a:t>Review dollarization of assistance </a:t>
            </a:r>
            <a:r>
              <a:rPr lang="en-US">
                <a:cs typeface="Calibri"/>
              </a:rPr>
              <a:t>for </a:t>
            </a:r>
            <a:r>
              <a:rPr lang="en-US" err="1">
                <a:cs typeface="Calibri"/>
              </a:rPr>
              <a:t>programmes</a:t>
            </a:r>
            <a:r>
              <a:rPr lang="en-US">
                <a:cs typeface="Calibri"/>
              </a:rPr>
              <a:t> still disbursed in LBP, to assess whether value for money and the interests of beneficiaries can be better met. </a:t>
            </a:r>
            <a:endParaRPr lang="en-US">
              <a:ea typeface="Calibri"/>
              <a:cs typeface="Calibri"/>
            </a:endParaRPr>
          </a:p>
          <a:p>
            <a:pPr marL="285750" indent="-285750" algn="just">
              <a:buFont typeface="Arial"/>
              <a:buChar char="•"/>
            </a:pPr>
            <a:endParaRPr lang="en-US">
              <a:cs typeface="Calibri"/>
            </a:endParaRPr>
          </a:p>
          <a:p>
            <a:pPr marL="285750" indent="-285750" algn="just">
              <a:buFont typeface="Arial"/>
              <a:buChar char="•"/>
            </a:pPr>
            <a:endParaRPr lang="en-US">
              <a:cs typeface="Calibri"/>
            </a:endParaRPr>
          </a:p>
          <a:p>
            <a:pPr marL="285750" indent="-285750" algn="just">
              <a:buFont typeface="Arial"/>
              <a:buChar char="•"/>
            </a:pPr>
            <a:endParaRPr lang="en-US">
              <a:highlight>
                <a:srgbClr val="FFFF00"/>
              </a:highlight>
              <a:cs typeface="Calibri"/>
            </a:endParaRPr>
          </a:p>
        </p:txBody>
      </p:sp>
      <p:pic>
        <p:nvPicPr>
          <p:cNvPr id="2" name="Picture 3" descr="Chart, pie chart&#10;&#10;Description automatically generated">
            <a:extLst>
              <a:ext uri="{FF2B5EF4-FFF2-40B4-BE49-F238E27FC236}">
                <a16:creationId xmlns:a16="http://schemas.microsoft.com/office/drawing/2014/main" id="{01710FE8-4FE9-CEE4-EF56-625FDA2F58C0}"/>
              </a:ext>
            </a:extLst>
          </p:cNvPr>
          <p:cNvPicPr>
            <a:picLocks noChangeAspect="1"/>
          </p:cNvPicPr>
          <p:nvPr/>
        </p:nvPicPr>
        <p:blipFill>
          <a:blip r:embed="rId3"/>
          <a:stretch>
            <a:fillRect/>
          </a:stretch>
        </p:blipFill>
        <p:spPr>
          <a:xfrm>
            <a:off x="2289412" y="3667189"/>
            <a:ext cx="3934062" cy="3099341"/>
          </a:xfrm>
          <a:prstGeom prst="rect">
            <a:avLst/>
          </a:prstGeom>
        </p:spPr>
      </p:pic>
    </p:spTree>
    <p:extLst>
      <p:ext uri="{BB962C8B-B14F-4D97-AF65-F5344CB8AC3E}">
        <p14:creationId xmlns:p14="http://schemas.microsoft.com/office/powerpoint/2010/main" val="82491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a:spLocks noGrp="1"/>
          </p:cNvSpPr>
          <p:nvPr>
            <p:ph type="body" sz="quarter" idx="14"/>
          </p:nvPr>
        </p:nvSpPr>
        <p:spPr>
          <a:xfrm>
            <a:off x="801953" y="2808174"/>
            <a:ext cx="7543952" cy="1506345"/>
          </a:xfrm>
        </p:spPr>
        <p:txBody>
          <a:bodyPr vert="horz" lIns="0" tIns="0" rIns="0" bIns="0" rtlCol="0" anchor="t">
            <a:normAutofit fontScale="92500"/>
          </a:bodyPr>
          <a:lstStyle/>
          <a:p>
            <a:pPr marL="342900" algn="ctr">
              <a:spcBef>
                <a:spcPct val="20000"/>
              </a:spcBef>
            </a:pPr>
            <a:r>
              <a:rPr lang="en-US" sz="4400">
                <a:solidFill>
                  <a:schemeClr val="bg1"/>
                </a:solidFill>
              </a:rPr>
              <a:t>Partner Update - Save the Children: Child Wellbeing study </a:t>
            </a:r>
          </a:p>
        </p:txBody>
      </p:sp>
    </p:spTree>
    <p:extLst>
      <p:ext uri="{BB962C8B-B14F-4D97-AF65-F5344CB8AC3E}">
        <p14:creationId xmlns:p14="http://schemas.microsoft.com/office/powerpoint/2010/main" val="274724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1">
            <a:extLst>
              <a:ext uri="{FF2B5EF4-FFF2-40B4-BE49-F238E27FC236}">
                <a16:creationId xmlns:a16="http://schemas.microsoft.com/office/drawing/2014/main" id="{6863168A-FE3A-7F41-AA9E-A5F77701367E}"/>
              </a:ext>
            </a:extLst>
          </p:cNvPr>
          <p:cNvPicPr>
            <a:picLocks noChangeAspect="1"/>
          </p:cNvPicPr>
          <p:nvPr/>
        </p:nvPicPr>
        <p:blipFill>
          <a:blip r:embed="rId2" cstate="email">
            <a:extLst>
              <a:ext uri="{28A0092B-C50C-407E-A947-70E740481C1C}">
                <a14:useLocalDpi xmlns:a14="http://schemas.microsoft.com/office/drawing/2010/main"/>
              </a:ext>
            </a:extLst>
          </a:blip>
          <a:srcRect t="4756" b="4756"/>
          <a:stretch>
            <a:fillRect/>
          </a:stretch>
        </p:blipFill>
        <p:spPr>
          <a:xfrm>
            <a:off x="1" y="857250"/>
            <a:ext cx="9480959" cy="5260630"/>
          </a:xfrm>
          <a:prstGeom prst="rect">
            <a:avLst/>
          </a:prstGeom>
        </p:spPr>
      </p:pic>
      <p:pic>
        <p:nvPicPr>
          <p:cNvPr id="12" name="Picture 11" descr="Logo&#10;&#10;Description automatically generated">
            <a:extLst>
              <a:ext uri="{FF2B5EF4-FFF2-40B4-BE49-F238E27FC236}">
                <a16:creationId xmlns:a16="http://schemas.microsoft.com/office/drawing/2014/main" id="{D411174A-E3C8-5946-AB42-DA2F8A903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4894587"/>
            <a:ext cx="1066800" cy="1100008"/>
          </a:xfrm>
          <a:prstGeom prst="rect">
            <a:avLst/>
          </a:prstGeom>
        </p:spPr>
      </p:pic>
      <p:sp>
        <p:nvSpPr>
          <p:cNvPr id="6" name="Title 1">
            <a:extLst>
              <a:ext uri="{FF2B5EF4-FFF2-40B4-BE49-F238E27FC236}">
                <a16:creationId xmlns:a16="http://schemas.microsoft.com/office/drawing/2014/main" id="{BBB9F9F9-2F83-DA4F-8005-9BB8EB4A57FD}"/>
              </a:ext>
            </a:extLst>
          </p:cNvPr>
          <p:cNvSpPr txBox="1">
            <a:spLocks/>
          </p:cNvSpPr>
          <p:nvPr/>
        </p:nvSpPr>
        <p:spPr>
          <a:xfrm>
            <a:off x="191556" y="5529849"/>
            <a:ext cx="3098501" cy="470902"/>
          </a:xfrm>
          <a:prstGeom prst="rect">
            <a:avLst/>
          </a:prstGeom>
          <a:solidFill>
            <a:schemeClr val="tx2"/>
          </a:solidFill>
        </p:spPr>
        <p:txBody>
          <a:bodyPr tIns="54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defTabSz="685800"/>
            <a:r>
              <a:rPr lang="en-US" sz="1500" b="1" dirty="0">
                <a:solidFill>
                  <a:srgbClr val="FFFFFF"/>
                </a:solidFill>
              </a:rPr>
              <a:t>Interagency Meeting</a:t>
            </a:r>
          </a:p>
          <a:p>
            <a:pPr algn="ctr" defTabSz="685800"/>
            <a:r>
              <a:rPr lang="en-US" sz="1500" b="1" dirty="0">
                <a:solidFill>
                  <a:srgbClr val="FFFFFF"/>
                </a:solidFill>
              </a:rPr>
              <a:t>17 June 2022</a:t>
            </a:r>
          </a:p>
        </p:txBody>
      </p:sp>
      <p:pic>
        <p:nvPicPr>
          <p:cNvPr id="7" name="Picture 6" descr="Red_circ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34853" y="790498"/>
            <a:ext cx="5194697" cy="5295977"/>
          </a:xfrm>
          <a:prstGeom prst="rect">
            <a:avLst/>
          </a:prstGeom>
        </p:spPr>
      </p:pic>
      <p:sp>
        <p:nvSpPr>
          <p:cNvPr id="13" name="Title 1">
            <a:extLst>
              <a:ext uri="{FF2B5EF4-FFF2-40B4-BE49-F238E27FC236}">
                <a16:creationId xmlns:a16="http://schemas.microsoft.com/office/drawing/2014/main" id="{F4C1D2BF-B10C-0F48-9349-FF2764AFAD9B}"/>
              </a:ext>
            </a:extLst>
          </p:cNvPr>
          <p:cNvSpPr txBox="1">
            <a:spLocks/>
          </p:cNvSpPr>
          <p:nvPr/>
        </p:nvSpPr>
        <p:spPr>
          <a:xfrm>
            <a:off x="121033" y="1006454"/>
            <a:ext cx="3623566" cy="951246"/>
          </a:xfrm>
          <a:prstGeom prst="rect">
            <a:avLst/>
          </a:prstGeom>
          <a:solidFill>
            <a:schemeClr val="tx2"/>
          </a:solidFill>
        </p:spPr>
        <p:txBody>
          <a:bodyPr tIns="54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defTabSz="685800"/>
            <a:r>
              <a:rPr lang="en-US" sz="3300" b="1" dirty="0">
                <a:solidFill>
                  <a:srgbClr val="FFFFFF"/>
                </a:solidFill>
              </a:rPr>
              <a:t>Save the Children Lebanon</a:t>
            </a:r>
          </a:p>
        </p:txBody>
      </p:sp>
      <p:sp>
        <p:nvSpPr>
          <p:cNvPr id="15" name="Title 1">
            <a:extLst>
              <a:ext uri="{FF2B5EF4-FFF2-40B4-BE49-F238E27FC236}">
                <a16:creationId xmlns:a16="http://schemas.microsoft.com/office/drawing/2014/main" id="{BBB9F9F9-2F83-DA4F-8005-9BB8EB4A57FD}"/>
              </a:ext>
            </a:extLst>
          </p:cNvPr>
          <p:cNvSpPr txBox="1">
            <a:spLocks/>
          </p:cNvSpPr>
          <p:nvPr/>
        </p:nvSpPr>
        <p:spPr>
          <a:xfrm>
            <a:off x="191556" y="2072273"/>
            <a:ext cx="3098501" cy="951246"/>
          </a:xfrm>
          <a:prstGeom prst="rect">
            <a:avLst/>
          </a:prstGeom>
          <a:solidFill>
            <a:schemeClr val="tx2"/>
          </a:solidFill>
        </p:spPr>
        <p:txBody>
          <a:bodyPr tIns="54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defTabSz="685800"/>
            <a:r>
              <a:rPr lang="en-US" sz="3000" b="1" dirty="0">
                <a:solidFill>
                  <a:srgbClr val="FFFFFF"/>
                </a:solidFill>
              </a:rPr>
              <a:t>Child Wellbeing Assistance</a:t>
            </a:r>
          </a:p>
        </p:txBody>
      </p:sp>
    </p:spTree>
    <p:extLst>
      <p:ext uri="{BB962C8B-B14F-4D97-AF65-F5344CB8AC3E}">
        <p14:creationId xmlns:p14="http://schemas.microsoft.com/office/powerpoint/2010/main" val="58762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p>
        </p:txBody>
      </p:sp>
      <p:sp>
        <p:nvSpPr>
          <p:cNvPr id="3" name="Content Placeholder 2"/>
          <p:cNvSpPr>
            <a:spLocks noGrp="1"/>
          </p:cNvSpPr>
          <p:nvPr>
            <p:ph idx="1"/>
          </p:nvPr>
        </p:nvSpPr>
        <p:spPr>
          <a:xfrm>
            <a:off x="1641764" y="1808561"/>
            <a:ext cx="7142667" cy="3681412"/>
          </a:xfrm>
        </p:spPr>
        <p:txBody>
          <a:bodyPr>
            <a:normAutofit fontScale="92500" lnSpcReduction="10000"/>
          </a:bodyPr>
          <a:lstStyle/>
          <a:p>
            <a:r>
              <a:rPr lang="en-US" dirty="0"/>
              <a:t>Chronic economic emergency where the families most in need are rarely fully covered</a:t>
            </a:r>
          </a:p>
          <a:p>
            <a:r>
              <a:rPr lang="en-US" dirty="0"/>
              <a:t>Childhood is a uniquely vulnerable period, from birth, through 0-5, through schooling, and then later as an adolescent and youth</a:t>
            </a:r>
          </a:p>
          <a:p>
            <a:r>
              <a:rPr lang="en-US" dirty="0"/>
              <a:t>Families that struggle to adequately meet the healthcare, nutrition, protection, and education needs of children, can result in cumulative deprivations, having  long-term, irreversible negative impacts on a child’s life as well as on society as a whole</a:t>
            </a:r>
          </a:p>
          <a:p>
            <a:r>
              <a:rPr lang="en-US" dirty="0"/>
              <a:t>Protecting children from the impact of poverty is one of the most economically and socially sound investments that Lebanon can make to support the development and economic stability of the country </a:t>
            </a:r>
          </a:p>
          <a:p>
            <a:endParaRPr lang="en-US" dirty="0"/>
          </a:p>
          <a:p>
            <a:endParaRPr lang="en-US" dirty="0"/>
          </a:p>
          <a:p>
            <a:endParaRPr lang="en-US" dirty="0"/>
          </a:p>
        </p:txBody>
      </p:sp>
    </p:spTree>
    <p:extLst>
      <p:ext uri="{BB962C8B-B14F-4D97-AF65-F5344CB8AC3E}">
        <p14:creationId xmlns:p14="http://schemas.microsoft.com/office/powerpoint/2010/main" val="383726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a:t>
            </a:r>
            <a:endParaRPr lang="en-US" dirty="0"/>
          </a:p>
        </p:txBody>
      </p:sp>
      <p:sp>
        <p:nvSpPr>
          <p:cNvPr id="3" name="Content Placeholder 2"/>
          <p:cNvSpPr>
            <a:spLocks noGrp="1"/>
          </p:cNvSpPr>
          <p:nvPr>
            <p:ph idx="1"/>
          </p:nvPr>
        </p:nvSpPr>
        <p:spPr>
          <a:xfrm>
            <a:off x="1641764" y="1808560"/>
            <a:ext cx="7142667" cy="3986450"/>
          </a:xfrm>
        </p:spPr>
        <p:txBody>
          <a:bodyPr>
            <a:normAutofit fontScale="85000" lnSpcReduction="20000"/>
          </a:bodyPr>
          <a:lstStyle/>
          <a:p>
            <a:r>
              <a:rPr lang="en-US" b="1" dirty="0"/>
              <a:t>12 months </a:t>
            </a:r>
            <a:r>
              <a:rPr lang="en-US" dirty="0"/>
              <a:t>of assistance in bimonthly payments, by money transfer agent</a:t>
            </a:r>
          </a:p>
          <a:p>
            <a:r>
              <a:rPr lang="en-US" dirty="0"/>
              <a:t>Compelling global evidence that combining cash assistance with </a:t>
            </a:r>
            <a:r>
              <a:rPr lang="en-US" b="1" dirty="0"/>
              <a:t>complementary interventions </a:t>
            </a:r>
            <a:r>
              <a:rPr lang="en-US" dirty="0"/>
              <a:t>including linkages to other services can achieve significantly greater impacts on children</a:t>
            </a:r>
          </a:p>
          <a:p>
            <a:r>
              <a:rPr lang="en-US" dirty="0"/>
              <a:t>Cash </a:t>
            </a:r>
            <a:r>
              <a:rPr lang="en-US" b="1" dirty="0"/>
              <a:t>“plus” </a:t>
            </a:r>
            <a:r>
              <a:rPr lang="en-US" dirty="0"/>
              <a:t>household financial counselling, support for savings, nutrition messaging, and referral follow up</a:t>
            </a:r>
          </a:p>
          <a:p>
            <a:r>
              <a:rPr lang="en-US" dirty="0"/>
              <a:t>Counselling aims that children’s needs are covered and spending choices are made in the </a:t>
            </a:r>
            <a:r>
              <a:rPr lang="en-US" b="1" dirty="0"/>
              <a:t>best interest of the child</a:t>
            </a:r>
            <a:r>
              <a:rPr lang="en-US" dirty="0"/>
              <a:t>, to support their wellbeing, and to prevent harmful coping strategies like child labor</a:t>
            </a:r>
          </a:p>
          <a:p>
            <a:r>
              <a:rPr lang="en-US" dirty="0"/>
              <a:t>Counsellors deliver key </a:t>
            </a:r>
            <a:r>
              <a:rPr lang="en-US" b="1" dirty="0"/>
              <a:t>nutrition messages</a:t>
            </a:r>
            <a:r>
              <a:rPr lang="en-US" dirty="0"/>
              <a:t>, and understand when and how to make referrals to specialist support for lactating mothers or assessing possible malnutrition – in the future SCI nutrition counsellors available in house</a:t>
            </a:r>
          </a:p>
          <a:p>
            <a:r>
              <a:rPr lang="en-US" dirty="0"/>
              <a:t>Comprehensive and regularly updated service mapping of both internal (SCI) and external programs to make referrals to </a:t>
            </a:r>
            <a:r>
              <a:rPr lang="en-US" b="1" dirty="0"/>
              <a:t>MHPSS, child protection, education, shelter, and health</a:t>
            </a:r>
          </a:p>
        </p:txBody>
      </p:sp>
    </p:spTree>
    <p:extLst>
      <p:ext uri="{BB962C8B-B14F-4D97-AF65-F5344CB8AC3E}">
        <p14:creationId xmlns:p14="http://schemas.microsoft.com/office/powerpoint/2010/main" val="223993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Outreach and targeting</a:t>
            </a:r>
          </a:p>
        </p:txBody>
      </p:sp>
      <p:sp>
        <p:nvSpPr>
          <p:cNvPr id="3" name="Content Placeholder 2"/>
          <p:cNvSpPr>
            <a:spLocks noGrp="1"/>
          </p:cNvSpPr>
          <p:nvPr>
            <p:ph idx="1"/>
          </p:nvPr>
        </p:nvSpPr>
        <p:spPr>
          <a:xfrm>
            <a:off x="1641764" y="1808560"/>
            <a:ext cx="7142667" cy="3868340"/>
          </a:xfrm>
        </p:spPr>
        <p:txBody>
          <a:bodyPr>
            <a:normAutofit fontScale="85000" lnSpcReduction="20000"/>
          </a:bodyPr>
          <a:lstStyle/>
          <a:p>
            <a:r>
              <a:rPr lang="en-US" dirty="0"/>
              <a:t>Child Wellbeing Assistance targets children in the family and their caregivers - only families with children are eligible to receive the support</a:t>
            </a:r>
          </a:p>
          <a:p>
            <a:r>
              <a:rPr lang="en-US" dirty="0"/>
              <a:t>A “child” for the purpose of this program is between the ages 0 through &lt;18. This can include families with pregnant women in their third trimester. </a:t>
            </a:r>
          </a:p>
          <a:p>
            <a:r>
              <a:rPr lang="en-US" dirty="0"/>
              <a:t>Assistance is equally provided to Lebanese and refugee (Syrian, Palestinian) families, and reported under LCRP BA sector and the ERP FS Sector</a:t>
            </a:r>
          </a:p>
          <a:p>
            <a:r>
              <a:rPr lang="en-US" dirty="0"/>
              <a:t>Eligibility determined through comprehensive approach to the vulnerability of children in the household, combining risks from many sectors to establish a multidimensional assessment of child vulnerability, and therefore eligibility for Child Wellbeing Assistance</a:t>
            </a:r>
          </a:p>
          <a:p>
            <a:r>
              <a:rPr lang="en-US" dirty="0"/>
              <a:t>Child Wellbeing Assistance is intended to either stand alone or to be a complimentary cash assistance to any other cash program and is not considered duplication of any other type of cash program</a:t>
            </a:r>
          </a:p>
        </p:txBody>
      </p:sp>
    </p:spTree>
    <p:extLst>
      <p:ext uri="{BB962C8B-B14F-4D97-AF65-F5344CB8AC3E}">
        <p14:creationId xmlns:p14="http://schemas.microsoft.com/office/powerpoint/2010/main" val="347034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Reach to date</a:t>
            </a:r>
          </a:p>
        </p:txBody>
      </p:sp>
      <p:sp>
        <p:nvSpPr>
          <p:cNvPr id="3" name="Content Placeholder 2"/>
          <p:cNvSpPr>
            <a:spLocks noGrp="1"/>
          </p:cNvSpPr>
          <p:nvPr>
            <p:ph idx="1"/>
          </p:nvPr>
        </p:nvSpPr>
        <p:spPr>
          <a:xfrm>
            <a:off x="1641764" y="1808561"/>
            <a:ext cx="7142667" cy="3681412"/>
          </a:xfrm>
        </p:spPr>
        <p:txBody>
          <a:bodyPr>
            <a:normAutofit/>
          </a:bodyPr>
          <a:lstStyle/>
          <a:p>
            <a:r>
              <a:rPr lang="en-US" dirty="0"/>
              <a:t>Program design and outreach begin July 2021, first disbursements made in November 2021</a:t>
            </a:r>
          </a:p>
          <a:p>
            <a:r>
              <a:rPr lang="en-US" dirty="0"/>
              <a:t>Approximately 2,000 families assisted (7,000 children)</a:t>
            </a:r>
          </a:p>
          <a:p>
            <a:r>
              <a:rPr lang="en-US" dirty="0"/>
              <a:t>Evenly split between Lebanese and Syrian nationality, very few PRS/PRL (~2%)</a:t>
            </a:r>
          </a:p>
          <a:p>
            <a:endParaRPr lang="en-US" dirty="0">
              <a:solidFill>
                <a:srgbClr val="FF0000"/>
              </a:solidFill>
            </a:endParaRPr>
          </a:p>
        </p:txBody>
      </p:sp>
    </p:spTree>
    <p:extLst>
      <p:ext uri="{BB962C8B-B14F-4D97-AF65-F5344CB8AC3E}">
        <p14:creationId xmlns:p14="http://schemas.microsoft.com/office/powerpoint/2010/main" val="35601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Cash transfer value</a:t>
            </a:r>
          </a:p>
        </p:txBody>
      </p:sp>
      <p:sp>
        <p:nvSpPr>
          <p:cNvPr id="3" name="Content Placeholder 2"/>
          <p:cNvSpPr>
            <a:spLocks noGrp="1"/>
          </p:cNvSpPr>
          <p:nvPr>
            <p:ph idx="1"/>
          </p:nvPr>
        </p:nvSpPr>
        <p:spPr>
          <a:xfrm>
            <a:off x="1641764" y="1808560"/>
            <a:ext cx="7142667" cy="3858815"/>
          </a:xfrm>
        </p:spPr>
        <p:txBody>
          <a:bodyPr>
            <a:normAutofit lnSpcReduction="10000"/>
          </a:bodyPr>
          <a:lstStyle/>
          <a:p>
            <a:r>
              <a:rPr lang="en-US" dirty="0"/>
              <a:t>Calculation of the transfer value is based on market monitoring of the SMEB to understand what is needed for a family to ensure their children’s wellbeing</a:t>
            </a:r>
          </a:p>
          <a:p>
            <a:r>
              <a:rPr lang="en-US" dirty="0"/>
              <a:t>Current MPCA ~40% of non-food SMEB, and cash for food ~50% of food SMEB, so if a family receives multiple types of cash, CWA still fills a gap rather than duplicates</a:t>
            </a:r>
          </a:p>
          <a:p>
            <a:r>
              <a:rPr lang="en-US" dirty="0"/>
              <a:t>Non-food component/HH – own income + food component*number of children – due to budget restrictions agreed to 70% of this calculation and capped at 3 children</a:t>
            </a:r>
          </a:p>
          <a:p>
            <a:r>
              <a:rPr lang="en-US" dirty="0"/>
              <a:t>Values are reviewed quarterly, currently in LBP, transitioning to USD based on completion of the Phase 1 evaluation</a:t>
            </a:r>
          </a:p>
          <a:p>
            <a:endParaRPr lang="en-US" dirty="0"/>
          </a:p>
        </p:txBody>
      </p:sp>
    </p:spTree>
    <p:extLst>
      <p:ext uri="{BB962C8B-B14F-4D97-AF65-F5344CB8AC3E}">
        <p14:creationId xmlns:p14="http://schemas.microsoft.com/office/powerpoint/2010/main" val="238686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262417"/>
            <a:ext cx="9144001" cy="265594"/>
          </a:xfrm>
          <a:prstGeom prst="rect">
            <a:avLst/>
          </a:prstGeom>
        </p:spPr>
      </p:pic>
      <p:sp>
        <p:nvSpPr>
          <p:cNvPr id="8" name="Text Placeholder 6">
            <a:extLst>
              <a:ext uri="{FF2B5EF4-FFF2-40B4-BE49-F238E27FC236}">
                <a16:creationId xmlns:a16="http://schemas.microsoft.com/office/drawing/2014/main" id="{82B81897-A3DD-4A3B-A51E-A03B741727BA}"/>
              </a:ext>
            </a:extLst>
          </p:cNvPr>
          <p:cNvSpPr>
            <a:spLocks noGrp="1"/>
          </p:cNvSpPr>
          <p:nvPr>
            <p:ph type="body" sz="quarter" idx="11"/>
          </p:nvPr>
        </p:nvSpPr>
        <p:spPr>
          <a:xfrm>
            <a:off x="228600" y="1260153"/>
            <a:ext cx="6368520" cy="590111"/>
          </a:xfrm>
        </p:spPr>
        <p:txBody>
          <a:bodyPr vert="horz" lIns="0" tIns="0" rIns="0" bIns="0" rtlCol="0" anchor="t">
            <a:noAutofit/>
          </a:bodyPr>
          <a:lstStyle/>
          <a:p>
            <a:r>
              <a:rPr lang="en-US" sz="2000" b="1" dirty="0">
                <a:solidFill>
                  <a:schemeClr val="bg1"/>
                </a:solidFill>
              </a:rPr>
              <a:t>Agenda</a:t>
            </a:r>
            <a:endParaRPr lang="en-GB" sz="1800" b="1" dirty="0">
              <a:solidFill>
                <a:schemeClr val="bg1"/>
              </a:solidFill>
            </a:endParaRPr>
          </a:p>
        </p:txBody>
      </p:sp>
      <p:sp>
        <p:nvSpPr>
          <p:cNvPr id="9" name="Rectangle 8"/>
          <p:cNvSpPr/>
          <p:nvPr/>
        </p:nvSpPr>
        <p:spPr>
          <a:xfrm>
            <a:off x="866274" y="1528011"/>
            <a:ext cx="8049126" cy="60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E832C5C-B988-4906-9F04-FBD82B3E5E03}"/>
              </a:ext>
            </a:extLst>
          </p:cNvPr>
          <p:cNvSpPr txBox="1"/>
          <p:nvPr/>
        </p:nvSpPr>
        <p:spPr>
          <a:xfrm>
            <a:off x="554389" y="1850264"/>
            <a:ext cx="8361011" cy="5416868"/>
          </a:xfrm>
          <a:prstGeom prst="rect">
            <a:avLst/>
          </a:prstGeom>
          <a:noFill/>
        </p:spPr>
        <p:txBody>
          <a:bodyPr wrap="square" lIns="91440" tIns="45720" rIns="91440" bIns="45720" anchor="t">
            <a:spAutoFit/>
          </a:bodyPr>
          <a:lstStyle/>
          <a:p>
            <a:pPr marL="342900" indent="-342900">
              <a:buFont typeface="Arial"/>
              <a:buChar char="•"/>
            </a:pPr>
            <a:r>
              <a:rPr lang="en-US" sz="2400" b="1" dirty="0">
                <a:ea typeface="+mn-lt"/>
                <a:cs typeface="+mn-lt"/>
              </a:rPr>
              <a:t>In-Focus</a:t>
            </a:r>
            <a:endParaRPr lang="en-US" dirty="0">
              <a:cs typeface="Calibri" panose="020F0502020204030204"/>
            </a:endParaRPr>
          </a:p>
          <a:p>
            <a:pPr marL="800100" lvl="1" indent="-342900">
              <a:buFont typeface="Arial"/>
              <a:buChar char="•"/>
            </a:pPr>
            <a:r>
              <a:rPr lang="en-US" sz="2400" dirty="0">
                <a:ea typeface="+mn-lt"/>
                <a:cs typeface="+mn-lt"/>
              </a:rPr>
              <a:t>Thematic brief on cash assistance under the LCRP</a:t>
            </a:r>
          </a:p>
          <a:p>
            <a:pPr lvl="1"/>
            <a:endParaRPr lang="en-US" sz="2400" dirty="0">
              <a:ea typeface="+mn-lt"/>
              <a:cs typeface="+mn-lt"/>
            </a:endParaRPr>
          </a:p>
          <a:p>
            <a:pPr marL="342900" indent="-342900">
              <a:buFont typeface="Arial"/>
              <a:buChar char="•"/>
            </a:pPr>
            <a:r>
              <a:rPr lang="en-US" sz="2400" b="1" dirty="0">
                <a:ea typeface="+mn-lt"/>
                <a:cs typeface="+mn-lt"/>
              </a:rPr>
              <a:t>Partner Update – Save the Children</a:t>
            </a:r>
            <a:endParaRPr lang="en-US" sz="2400" b="1" i="0" dirty="0">
              <a:effectLst/>
              <a:ea typeface="+mn-lt"/>
              <a:cs typeface="+mn-lt"/>
            </a:endParaRPr>
          </a:p>
          <a:p>
            <a:pPr marL="800100" lvl="1" indent="-342900">
              <a:buFont typeface="Arial,Sans-Serif"/>
              <a:buChar char="•"/>
            </a:pPr>
            <a:r>
              <a:rPr lang="en-US" sz="2400" dirty="0">
                <a:ea typeface="+mn-lt"/>
                <a:cs typeface="+mn-lt"/>
              </a:rPr>
              <a:t>Child Wellbeing Study</a:t>
            </a:r>
          </a:p>
          <a:p>
            <a:pPr marL="342900" indent="-342900">
              <a:buFont typeface="Arial"/>
              <a:buChar char="•"/>
            </a:pPr>
            <a:endParaRPr lang="en-US" sz="2400" b="1" dirty="0">
              <a:ea typeface="+mn-lt"/>
              <a:cs typeface="+mn-lt"/>
            </a:endParaRPr>
          </a:p>
          <a:p>
            <a:pPr marL="342900" indent="-342900">
              <a:buFont typeface="Arial"/>
              <a:buChar char="•"/>
            </a:pPr>
            <a:r>
              <a:rPr lang="en-US" sz="2400" b="1" dirty="0">
                <a:ea typeface="+mn-lt"/>
                <a:cs typeface="+mn-lt"/>
              </a:rPr>
              <a:t>Tensions Monitoring Update </a:t>
            </a:r>
          </a:p>
          <a:p>
            <a:pPr marL="342900" indent="-342900">
              <a:buFont typeface="Arial"/>
              <a:buChar char="•"/>
            </a:pPr>
            <a:endParaRPr lang="en-US" sz="2400" b="1" dirty="0">
              <a:ea typeface="+mn-lt"/>
              <a:cs typeface="+mn-lt"/>
            </a:endParaRPr>
          </a:p>
          <a:p>
            <a:pPr marL="342900" indent="-342900">
              <a:buFont typeface="Arial"/>
              <a:buChar char="•"/>
            </a:pPr>
            <a:r>
              <a:rPr lang="en-US" sz="2400" b="1" dirty="0">
                <a:ea typeface="+mn-lt"/>
                <a:cs typeface="+mn-lt"/>
              </a:rPr>
              <a:t>Calendar: upcoming training, needs assessments &amp; briefs</a:t>
            </a:r>
          </a:p>
          <a:p>
            <a:endParaRPr lang="en-US" sz="2400" dirty="0">
              <a:ea typeface="+mn-lt"/>
              <a:cs typeface="+mn-lt"/>
            </a:endParaRPr>
          </a:p>
          <a:p>
            <a:pPr marL="342900" indent="-342900">
              <a:buFont typeface="Arial"/>
              <a:buChar char="•"/>
            </a:pPr>
            <a:r>
              <a:rPr lang="en-US" sz="2400" b="1" dirty="0">
                <a:ea typeface="+mn-lt"/>
                <a:cs typeface="+mn-lt"/>
              </a:rPr>
              <a:t>AOB</a:t>
            </a:r>
            <a:endParaRPr lang="en-US" b="1" dirty="0">
              <a:cs typeface="Calibri" panose="020F0502020204030204"/>
            </a:endParaRPr>
          </a:p>
          <a:p>
            <a:pPr marL="285750" indent="-285750">
              <a:buFont typeface="Arial" panose="020B0604020202020204" pitchFamily="34" charset="0"/>
              <a:buChar char="•"/>
            </a:pPr>
            <a:endParaRPr lang="en-US" dirty="0">
              <a:cs typeface="Calibri" panose="020F0502020204030204"/>
            </a:endParaRPr>
          </a:p>
          <a:p>
            <a:pPr marL="342900" indent="-342900">
              <a:buFont typeface="Arial" panose="020B0604020202020204" pitchFamily="34" charset="0"/>
              <a:buChar char="•"/>
            </a:pPr>
            <a:endParaRPr lang="en-US" sz="2400" b="0" i="0" dirty="0">
              <a:solidFill>
                <a:srgbClr val="000000"/>
              </a:solidFill>
              <a:effectLst/>
              <a:latin typeface="Calibri"/>
              <a:cs typeface="Calibri"/>
            </a:endParaRPr>
          </a:p>
          <a:p>
            <a:pPr algn="l"/>
            <a:endParaRPr lang="en-US" sz="2400" b="1" i="0" dirty="0">
              <a:solidFill>
                <a:srgbClr val="000000"/>
              </a:solidFill>
              <a:effectLst/>
              <a:latin typeface="Calibri" panose="020F0502020204030204" pitchFamily="34" charset="0"/>
            </a:endParaRPr>
          </a:p>
          <a:p>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3580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Access and tensions</a:t>
            </a:r>
          </a:p>
        </p:txBody>
      </p:sp>
      <p:sp>
        <p:nvSpPr>
          <p:cNvPr id="3" name="Content Placeholder 2"/>
          <p:cNvSpPr>
            <a:spLocks noGrp="1"/>
          </p:cNvSpPr>
          <p:nvPr>
            <p:ph idx="1"/>
          </p:nvPr>
        </p:nvSpPr>
        <p:spPr>
          <a:xfrm>
            <a:off x="1641764" y="1808561"/>
            <a:ext cx="7142667" cy="3681412"/>
          </a:xfrm>
        </p:spPr>
        <p:txBody>
          <a:bodyPr>
            <a:normAutofit fontScale="92500"/>
          </a:bodyPr>
          <a:lstStyle/>
          <a:p>
            <a:r>
              <a:rPr lang="en-US" dirty="0"/>
              <a:t>49.2% of PDM respondents had to pay transportation to access OMT, however 97.6% say they did not face challenges</a:t>
            </a:r>
          </a:p>
          <a:p>
            <a:pPr lvl="1"/>
            <a:r>
              <a:rPr lang="en-US" dirty="0"/>
              <a:t>OMT too far or too expensive to reach</a:t>
            </a:r>
          </a:p>
          <a:p>
            <a:pPr lvl="1"/>
            <a:r>
              <a:rPr lang="en-US" dirty="0"/>
              <a:t>Lack of electricity at the OMT</a:t>
            </a:r>
          </a:p>
          <a:p>
            <a:pPr lvl="1"/>
            <a:r>
              <a:rPr lang="en-US" dirty="0"/>
              <a:t>No cash available</a:t>
            </a:r>
          </a:p>
          <a:p>
            <a:r>
              <a:rPr lang="en-US" dirty="0"/>
              <a:t>90% were able to withdraw the full amount in one trip, most of the remainder (9.6%) were able to withdraw the full amount</a:t>
            </a:r>
          </a:p>
          <a:p>
            <a:r>
              <a:rPr lang="en-US" dirty="0"/>
              <a:t>68.5% of families made spending decisions jointly (two caregivers)</a:t>
            </a:r>
          </a:p>
          <a:p>
            <a:pPr lvl="1"/>
            <a:r>
              <a:rPr lang="en-US" dirty="0"/>
              <a:t>5% said that the cash caused disagreement in the household, males were more likely to report this</a:t>
            </a:r>
          </a:p>
          <a:p>
            <a:pPr lvl="1"/>
            <a:r>
              <a:rPr lang="en-US" dirty="0"/>
              <a:t>No respondents said that it caused tension in the community</a:t>
            </a:r>
          </a:p>
        </p:txBody>
      </p:sp>
    </p:spTree>
    <p:extLst>
      <p:ext uri="{BB962C8B-B14F-4D97-AF65-F5344CB8AC3E}">
        <p14:creationId xmlns:p14="http://schemas.microsoft.com/office/powerpoint/2010/main" val="294852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Spending</a:t>
            </a:r>
          </a:p>
        </p:txBody>
      </p:sp>
      <p:sp>
        <p:nvSpPr>
          <p:cNvPr id="3" name="Content Placeholder 2"/>
          <p:cNvSpPr>
            <a:spLocks noGrp="1"/>
          </p:cNvSpPr>
          <p:nvPr>
            <p:ph idx="1"/>
          </p:nvPr>
        </p:nvSpPr>
        <p:spPr>
          <a:xfrm>
            <a:off x="1641764" y="1808561"/>
            <a:ext cx="7142667" cy="3681412"/>
          </a:xfrm>
        </p:spPr>
        <p:txBody>
          <a:bodyPr/>
          <a:lstStyle/>
          <a:p>
            <a:r>
              <a:rPr lang="en-US" dirty="0"/>
              <a:t>Food, healthcare, and rent are the main expenses</a:t>
            </a:r>
          </a:p>
          <a:p>
            <a:r>
              <a:rPr lang="en-US" dirty="0"/>
              <a:t>First need: </a:t>
            </a:r>
          </a:p>
          <a:p>
            <a:endParaRPr lang="en-US" dirty="0"/>
          </a:p>
          <a:p>
            <a:endParaRPr lang="en-US" dirty="0"/>
          </a:p>
          <a:p>
            <a:endParaRPr lang="en-US" dirty="0"/>
          </a:p>
          <a:p>
            <a:endParaRPr lang="en-US" dirty="0"/>
          </a:p>
          <a:p>
            <a:endParaRPr lang="en-US" dirty="0"/>
          </a:p>
          <a:p>
            <a:r>
              <a:rPr lang="en-US" dirty="0"/>
              <a:t>Second need: </a:t>
            </a:r>
          </a:p>
        </p:txBody>
      </p:sp>
      <p:graphicFrame>
        <p:nvGraphicFramePr>
          <p:cNvPr id="5" name="Chart 4"/>
          <p:cNvGraphicFramePr/>
          <p:nvPr/>
        </p:nvGraphicFramePr>
        <p:xfrm>
          <a:off x="3257550" y="2013942"/>
          <a:ext cx="3286125" cy="2024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437334" y="4143376"/>
          <a:ext cx="3192066" cy="178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42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Indebtedness</a:t>
            </a:r>
          </a:p>
        </p:txBody>
      </p:sp>
      <p:sp>
        <p:nvSpPr>
          <p:cNvPr id="3" name="Content Placeholder 2"/>
          <p:cNvSpPr>
            <a:spLocks noGrp="1"/>
          </p:cNvSpPr>
          <p:nvPr>
            <p:ph idx="1"/>
          </p:nvPr>
        </p:nvSpPr>
        <p:spPr>
          <a:xfrm>
            <a:off x="1641764" y="1808561"/>
            <a:ext cx="7142667" cy="3681412"/>
          </a:xfrm>
        </p:spPr>
        <p:txBody>
          <a:bodyPr/>
          <a:lstStyle/>
          <a:p>
            <a:r>
              <a:rPr lang="en-US" dirty="0"/>
              <a:t>94.7% have debts – total value of new monthly debt is half the SMEB</a:t>
            </a:r>
          </a:p>
          <a:p>
            <a:r>
              <a:rPr lang="en-US" dirty="0"/>
              <a:t>Food is the main reason for taking on debt </a:t>
            </a:r>
          </a:p>
          <a:p>
            <a:r>
              <a:rPr lang="en-US" dirty="0"/>
              <a:t>One-third of respondents are either temporarily or permanently unemployed. </a:t>
            </a:r>
          </a:p>
          <a:p>
            <a:endParaRPr lang="en-US" dirty="0"/>
          </a:p>
        </p:txBody>
      </p:sp>
      <p:graphicFrame>
        <p:nvGraphicFramePr>
          <p:cNvPr id="4" name="Chart 3"/>
          <p:cNvGraphicFramePr/>
          <p:nvPr/>
        </p:nvGraphicFramePr>
        <p:xfrm>
          <a:off x="1641763" y="3535136"/>
          <a:ext cx="6597362" cy="2122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76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Negative coping</a:t>
            </a:r>
          </a:p>
        </p:txBody>
      </p:sp>
      <p:sp>
        <p:nvSpPr>
          <p:cNvPr id="3" name="Content Placeholder 2"/>
          <p:cNvSpPr>
            <a:spLocks noGrp="1"/>
          </p:cNvSpPr>
          <p:nvPr>
            <p:ph idx="1"/>
          </p:nvPr>
        </p:nvSpPr>
        <p:spPr>
          <a:xfrm>
            <a:off x="1641764" y="1808561"/>
            <a:ext cx="6979722" cy="3681412"/>
          </a:xfrm>
        </p:spPr>
        <p:txBody>
          <a:bodyPr>
            <a:normAutofit fontScale="92500" lnSpcReduction="10000"/>
          </a:bodyPr>
          <a:lstStyle/>
          <a:p>
            <a:r>
              <a:rPr lang="en-US" dirty="0">
                <a:cs typeface="Times New Roman" panose="02020603050405020304" pitchFamily="18" charset="0"/>
              </a:rPr>
              <a:t>CWA recipients in Bekaa appear overall to face more challenges than those in the North/Akkar and BML/South. This is demonstrated by the use of more and more crisis-related, coping strategies and indicates an eroded resilience to the economic crisis. </a:t>
            </a:r>
          </a:p>
          <a:p>
            <a:r>
              <a:rPr lang="en-US" dirty="0"/>
              <a:t>Women heads of household also rely more on the coping strategies than men heads of household, and Palestinians rely on coping strategies more than Lebanese and Syrian. </a:t>
            </a:r>
          </a:p>
          <a:p>
            <a:r>
              <a:rPr lang="en-US" dirty="0"/>
              <a:t>Shelter conditions are an overall concern, with just over half of Syrians (50.2%) and Palestinians (51.8%) disagreeing that their shelter is in a suitable condition, including appropriate insulation. Notably, the majority (55%) of Beirut respondents struggled to cover their house rent. </a:t>
            </a:r>
          </a:p>
          <a:p>
            <a:endParaRPr lang="en-US" sz="1500" dirty="0">
              <a:cs typeface="Times New Roman" panose="02020603050405020304" pitchFamily="18" charset="0"/>
            </a:endParaRPr>
          </a:p>
          <a:p>
            <a:endParaRPr lang="en-US" dirty="0"/>
          </a:p>
        </p:txBody>
      </p:sp>
    </p:spTree>
    <p:extLst>
      <p:ext uri="{BB962C8B-B14F-4D97-AF65-F5344CB8AC3E}">
        <p14:creationId xmlns:p14="http://schemas.microsoft.com/office/powerpoint/2010/main" val="351690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 impact of CWA</a:t>
            </a:r>
          </a:p>
        </p:txBody>
      </p:sp>
      <p:sp>
        <p:nvSpPr>
          <p:cNvPr id="3" name="Content Placeholder 2"/>
          <p:cNvSpPr>
            <a:spLocks noGrp="1"/>
          </p:cNvSpPr>
          <p:nvPr>
            <p:ph idx="1"/>
          </p:nvPr>
        </p:nvSpPr>
        <p:spPr>
          <a:xfrm>
            <a:off x="1472694" y="1808561"/>
            <a:ext cx="2375406" cy="4077889"/>
          </a:xfrm>
        </p:spPr>
        <p:txBody>
          <a:bodyPr>
            <a:normAutofit fontScale="92500" lnSpcReduction="20000"/>
          </a:bodyPr>
          <a:lstStyle/>
          <a:p>
            <a:pPr lvl="0"/>
            <a:r>
              <a:rPr lang="en-US" dirty="0"/>
              <a:t>90% of families using less and less risky forms of negative coping as a direct result of CWA. </a:t>
            </a:r>
          </a:p>
          <a:p>
            <a:pPr lvl="0"/>
            <a:r>
              <a:rPr lang="en-US" dirty="0"/>
              <a:t>This means that fewer school-aged children are being sent to work, and families are less likely to spend a whole day without eating and more able to invest in essential non-food expenditure.  </a:t>
            </a:r>
          </a:p>
          <a:p>
            <a:endParaRPr lang="en-US" dirty="0"/>
          </a:p>
        </p:txBody>
      </p:sp>
      <p:graphicFrame>
        <p:nvGraphicFramePr>
          <p:cNvPr id="4" name="Table 3"/>
          <p:cNvGraphicFramePr>
            <a:graphicFrameLocks noGrp="1"/>
          </p:cNvGraphicFramePr>
          <p:nvPr/>
        </p:nvGraphicFramePr>
        <p:xfrm>
          <a:off x="3848100" y="1651034"/>
          <a:ext cx="5105400" cy="4235415"/>
        </p:xfrm>
        <a:graphic>
          <a:graphicData uri="http://schemas.openxmlformats.org/drawingml/2006/table">
            <a:tbl>
              <a:tblPr firstRow="1" firstCol="1" bandRow="1">
                <a:tableStyleId>{5C22544A-7EE6-4342-B048-85BDC9FD1C3A}</a:tableStyleId>
              </a:tblPr>
              <a:tblGrid>
                <a:gridCol w="1644345">
                  <a:extLst>
                    <a:ext uri="{9D8B030D-6E8A-4147-A177-3AD203B41FA5}">
                      <a16:colId xmlns:a16="http://schemas.microsoft.com/office/drawing/2014/main" val="2633602472"/>
                    </a:ext>
                  </a:extLst>
                </a:gridCol>
                <a:gridCol w="707674">
                  <a:extLst>
                    <a:ext uri="{9D8B030D-6E8A-4147-A177-3AD203B41FA5}">
                      <a16:colId xmlns:a16="http://schemas.microsoft.com/office/drawing/2014/main" val="2485079478"/>
                    </a:ext>
                  </a:extLst>
                </a:gridCol>
                <a:gridCol w="663353">
                  <a:extLst>
                    <a:ext uri="{9D8B030D-6E8A-4147-A177-3AD203B41FA5}">
                      <a16:colId xmlns:a16="http://schemas.microsoft.com/office/drawing/2014/main" val="378790874"/>
                    </a:ext>
                  </a:extLst>
                </a:gridCol>
                <a:gridCol w="663353">
                  <a:extLst>
                    <a:ext uri="{9D8B030D-6E8A-4147-A177-3AD203B41FA5}">
                      <a16:colId xmlns:a16="http://schemas.microsoft.com/office/drawing/2014/main" val="505126979"/>
                    </a:ext>
                  </a:extLst>
                </a:gridCol>
                <a:gridCol w="397913">
                  <a:extLst>
                    <a:ext uri="{9D8B030D-6E8A-4147-A177-3AD203B41FA5}">
                      <a16:colId xmlns:a16="http://schemas.microsoft.com/office/drawing/2014/main" val="859639899"/>
                    </a:ext>
                  </a:extLst>
                </a:gridCol>
                <a:gridCol w="1028763">
                  <a:extLst>
                    <a:ext uri="{9D8B030D-6E8A-4147-A177-3AD203B41FA5}">
                      <a16:colId xmlns:a16="http://schemas.microsoft.com/office/drawing/2014/main" val="942013775"/>
                    </a:ext>
                  </a:extLst>
                </a:gridCol>
              </a:tblGrid>
              <a:tr h="317461">
                <a:tc rowSpan="2">
                  <a:txBody>
                    <a:bodyPr/>
                    <a:lstStyle/>
                    <a:p>
                      <a:pPr marL="0" marR="0" algn="ctr">
                        <a:lnSpc>
                          <a:spcPct val="107000"/>
                        </a:lnSpc>
                        <a:spcBef>
                          <a:spcPts val="0"/>
                        </a:spcBef>
                        <a:spcAft>
                          <a:spcPts val="0"/>
                        </a:spcAft>
                      </a:pPr>
                      <a:r>
                        <a:rPr lang="en-US" sz="800" dirty="0">
                          <a:effectLst/>
                        </a:rPr>
                        <a:t>Negative coping strategies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gridSpan="2">
                  <a:txBody>
                    <a:bodyPr/>
                    <a:lstStyle/>
                    <a:p>
                      <a:pPr marL="0" marR="0" algn="ctr">
                        <a:lnSpc>
                          <a:spcPct val="107000"/>
                        </a:lnSpc>
                        <a:spcBef>
                          <a:spcPts val="0"/>
                        </a:spcBef>
                        <a:spcAft>
                          <a:spcPts val="0"/>
                        </a:spcAft>
                      </a:pPr>
                      <a:r>
                        <a:rPr lang="en-US" sz="800" dirty="0">
                          <a:effectLst/>
                        </a:rPr>
                        <a:t>Before receiving cash assistance</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800">
                          <a:effectLst/>
                        </a:rPr>
                        <a:t>After receiving cash assistance</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800">
                          <a:effectLst/>
                        </a:rPr>
                        <a:t>Difference in the percentages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2265960470"/>
                  </a:ext>
                </a:extLst>
              </a:tr>
              <a:tr h="266045">
                <a:tc vMerge="1">
                  <a:txBody>
                    <a:bodyPr/>
                    <a:lstStyle/>
                    <a:p>
                      <a:endParaRPr lang="en-US"/>
                    </a:p>
                  </a:txBody>
                  <a:tcPr/>
                </a:tc>
                <a:tc>
                  <a:txBody>
                    <a:bodyPr/>
                    <a:lstStyle/>
                    <a:p>
                      <a:pPr marL="0" marR="0" algn="ctr">
                        <a:lnSpc>
                          <a:spcPct val="107000"/>
                        </a:lnSpc>
                        <a:spcBef>
                          <a:spcPts val="0"/>
                        </a:spcBef>
                        <a:spcAft>
                          <a:spcPts val="0"/>
                        </a:spcAft>
                      </a:pPr>
                      <a:r>
                        <a:rPr lang="en-US" sz="800">
                          <a:effectLst/>
                        </a:rPr>
                        <a:t>Number of households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Number of households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vMerge="1">
                  <a:txBody>
                    <a:bodyPr/>
                    <a:lstStyle/>
                    <a:p>
                      <a:endParaRPr lang="en-US"/>
                    </a:p>
                  </a:txBody>
                  <a:tcPr/>
                </a:tc>
                <a:extLst>
                  <a:ext uri="{0D108BD9-81ED-4DB2-BD59-A6C34878D82A}">
                    <a16:rowId xmlns:a16="http://schemas.microsoft.com/office/drawing/2014/main" val="3327446919"/>
                  </a:ext>
                </a:extLst>
              </a:tr>
              <a:tr h="532090">
                <a:tc>
                  <a:txBody>
                    <a:bodyPr/>
                    <a:lstStyle/>
                    <a:p>
                      <a:pPr marL="0" marR="0">
                        <a:lnSpc>
                          <a:spcPct val="107000"/>
                        </a:lnSpc>
                        <a:spcBef>
                          <a:spcPts val="0"/>
                        </a:spcBef>
                        <a:spcAft>
                          <a:spcPts val="0"/>
                        </a:spcAft>
                      </a:pPr>
                      <a:r>
                        <a:rPr lang="en-US" sz="800" dirty="0">
                          <a:effectLst/>
                        </a:rPr>
                        <a:t>Selling households goods or productive assets  (sewing machine, furniture, television, jewelry, car etc.)</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466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65.3%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64%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3745870110"/>
                  </a:ext>
                </a:extLst>
              </a:tr>
              <a:tr h="175196">
                <a:tc>
                  <a:txBody>
                    <a:bodyPr/>
                    <a:lstStyle/>
                    <a:p>
                      <a:pPr marL="0" marR="0">
                        <a:lnSpc>
                          <a:spcPct val="107000"/>
                        </a:lnSpc>
                        <a:spcBef>
                          <a:spcPts val="0"/>
                        </a:spcBef>
                        <a:spcAft>
                          <a:spcPts val="0"/>
                        </a:spcAft>
                      </a:pPr>
                      <a:r>
                        <a:rPr lang="en-US" sz="800">
                          <a:effectLst/>
                        </a:rPr>
                        <a:t>Reduced portion size of meals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453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63.4%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15.4%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48%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4013383001"/>
                  </a:ext>
                </a:extLst>
              </a:tr>
              <a:tr h="306484">
                <a:tc>
                  <a:txBody>
                    <a:bodyPr/>
                    <a:lstStyle/>
                    <a:p>
                      <a:pPr marL="0" marR="0">
                        <a:lnSpc>
                          <a:spcPct val="107000"/>
                        </a:lnSpc>
                        <a:spcBef>
                          <a:spcPts val="0"/>
                        </a:spcBef>
                        <a:spcAft>
                          <a:spcPts val="0"/>
                        </a:spcAft>
                      </a:pPr>
                      <a:r>
                        <a:rPr lang="en-US" sz="800">
                          <a:effectLst/>
                        </a:rPr>
                        <a:t>Reduced the number of meals eater per day</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515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72.10%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227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31.8%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dirty="0">
                          <a:effectLst/>
                        </a:rPr>
                        <a:t>Decreased by 40.3%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1398293542"/>
                  </a:ext>
                </a:extLst>
              </a:tr>
              <a:tr h="399068">
                <a:tc>
                  <a:txBody>
                    <a:bodyPr/>
                    <a:lstStyle/>
                    <a:p>
                      <a:pPr marL="0" marR="0">
                        <a:lnSpc>
                          <a:spcPct val="107000"/>
                        </a:lnSpc>
                        <a:spcBef>
                          <a:spcPts val="0"/>
                        </a:spcBef>
                        <a:spcAft>
                          <a:spcPts val="0"/>
                        </a:spcAft>
                      </a:pPr>
                      <a:r>
                        <a:rPr lang="en-US" sz="800">
                          <a:effectLst/>
                        </a:rPr>
                        <a:t>Reduce essential non-food expenditure (such as healthcare, education, etc.)</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514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241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33.7%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38.3%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602855850"/>
                  </a:ext>
                </a:extLst>
              </a:tr>
              <a:tr h="399068">
                <a:tc>
                  <a:txBody>
                    <a:bodyPr/>
                    <a:lstStyle/>
                    <a:p>
                      <a:pPr marL="0" marR="0">
                        <a:lnSpc>
                          <a:spcPct val="107000"/>
                        </a:lnSpc>
                        <a:spcBef>
                          <a:spcPts val="0"/>
                        </a:spcBef>
                        <a:spcAft>
                          <a:spcPts val="0"/>
                        </a:spcAft>
                      </a:pPr>
                      <a:r>
                        <a:rPr lang="en-US" sz="800">
                          <a:effectLst/>
                        </a:rPr>
                        <a:t>Bought food on credit and/or borrowed money to purchase food</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611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85.6%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351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49.2%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36.4%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3932083138"/>
                  </a:ext>
                </a:extLst>
              </a:tr>
              <a:tr h="266045">
                <a:tc>
                  <a:txBody>
                    <a:bodyPr/>
                    <a:lstStyle/>
                    <a:p>
                      <a:pPr marL="0" marR="0">
                        <a:lnSpc>
                          <a:spcPct val="107000"/>
                        </a:lnSpc>
                        <a:spcBef>
                          <a:spcPts val="0"/>
                        </a:spcBef>
                        <a:spcAft>
                          <a:spcPts val="0"/>
                        </a:spcAft>
                      </a:pPr>
                      <a:r>
                        <a:rPr lang="en-US" sz="800">
                          <a:effectLst/>
                        </a:rPr>
                        <a:t>Spent some or all of the households savings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373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52.2%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21.1%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31%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1884158460"/>
                  </a:ext>
                </a:extLst>
              </a:tr>
              <a:tr h="266045">
                <a:tc>
                  <a:txBody>
                    <a:bodyPr/>
                    <a:lstStyle/>
                    <a:p>
                      <a:pPr marL="0" marR="0">
                        <a:lnSpc>
                          <a:spcPct val="107000"/>
                        </a:lnSpc>
                        <a:spcBef>
                          <a:spcPts val="0"/>
                        </a:spcBef>
                        <a:spcAft>
                          <a:spcPts val="0"/>
                        </a:spcAft>
                      </a:pPr>
                      <a:r>
                        <a:rPr lang="en-US" sz="800">
                          <a:effectLst/>
                        </a:rPr>
                        <a:t>Borrowed food and/or relied on help from friends/relatives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167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23.4%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58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8.1%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15.3%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3005841402"/>
                  </a:ext>
                </a:extLst>
              </a:tr>
              <a:tr h="213398">
                <a:tc>
                  <a:txBody>
                    <a:bodyPr/>
                    <a:lstStyle/>
                    <a:p>
                      <a:pPr marL="0" marR="0">
                        <a:lnSpc>
                          <a:spcPct val="107000"/>
                        </a:lnSpc>
                        <a:spcBef>
                          <a:spcPts val="0"/>
                        </a:spcBef>
                        <a:spcAft>
                          <a:spcPts val="0"/>
                        </a:spcAft>
                      </a:pPr>
                      <a:r>
                        <a:rPr lang="en-US" sz="800">
                          <a:effectLst/>
                        </a:rPr>
                        <a:t>Spent days without eating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67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8.1%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3695225101"/>
                  </a:ext>
                </a:extLst>
              </a:tr>
              <a:tr h="296384">
                <a:tc>
                  <a:txBody>
                    <a:bodyPr/>
                    <a:lstStyle/>
                    <a:p>
                      <a:pPr marL="0" marR="0">
                        <a:lnSpc>
                          <a:spcPct val="107000"/>
                        </a:lnSpc>
                        <a:spcBef>
                          <a:spcPts val="0"/>
                        </a:spcBef>
                        <a:spcAft>
                          <a:spcPts val="0"/>
                        </a:spcAft>
                      </a:pPr>
                      <a:r>
                        <a:rPr lang="en-US" sz="800">
                          <a:effectLst/>
                        </a:rPr>
                        <a:t>Relied on less expensive/less preferred food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709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99.3%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668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93.6%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5.7%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355440889"/>
                  </a:ext>
                </a:extLst>
              </a:tr>
              <a:tr h="399068">
                <a:tc>
                  <a:txBody>
                    <a:bodyPr/>
                    <a:lstStyle/>
                    <a:p>
                      <a:pPr marL="0" marR="0">
                        <a:lnSpc>
                          <a:spcPct val="107000"/>
                        </a:lnSpc>
                        <a:spcBef>
                          <a:spcPts val="0"/>
                        </a:spcBef>
                        <a:spcAft>
                          <a:spcPts val="0"/>
                        </a:spcAft>
                      </a:pPr>
                      <a:r>
                        <a:rPr lang="en-US" sz="800">
                          <a:effectLst/>
                        </a:rPr>
                        <a:t>Restricted consumption of adults in order for young children to eat</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7.4%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17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2.4%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Decreased by 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1354670214"/>
                  </a:ext>
                </a:extLst>
              </a:tr>
              <a:tr h="399068">
                <a:tc>
                  <a:txBody>
                    <a:bodyPr/>
                    <a:lstStyle/>
                    <a:p>
                      <a:pPr marL="0" marR="0">
                        <a:lnSpc>
                          <a:spcPct val="107000"/>
                        </a:lnSpc>
                        <a:spcBef>
                          <a:spcPts val="0"/>
                        </a:spcBef>
                        <a:spcAft>
                          <a:spcPts val="0"/>
                        </a:spcAft>
                      </a:pPr>
                      <a:r>
                        <a:rPr lang="en-US" sz="800">
                          <a:effectLst/>
                        </a:rPr>
                        <a:t>Have school aged children (aged 18 years and under) involved in income generation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dirty="0">
                          <a:effectLst/>
                        </a:rPr>
                        <a:t>88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dirty="0">
                          <a:effectLst/>
                        </a:rPr>
                        <a:t>12.3%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71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a:effectLst/>
                        </a:rPr>
                        <a:t>9.9%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tc>
                  <a:txBody>
                    <a:bodyPr/>
                    <a:lstStyle/>
                    <a:p>
                      <a:pPr marL="0" marR="0" algn="ctr">
                        <a:lnSpc>
                          <a:spcPct val="107000"/>
                        </a:lnSpc>
                        <a:spcBef>
                          <a:spcPts val="0"/>
                        </a:spcBef>
                        <a:spcAft>
                          <a:spcPts val="0"/>
                        </a:spcAft>
                      </a:pPr>
                      <a:r>
                        <a:rPr lang="en-US" sz="800" dirty="0">
                          <a:effectLst/>
                        </a:rPr>
                        <a:t>Decreased by 2.4%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0682" marR="40682" marT="0" marB="0" anchor="ctr"/>
                </a:tc>
                <a:extLst>
                  <a:ext uri="{0D108BD9-81ED-4DB2-BD59-A6C34878D82A}">
                    <a16:rowId xmlns:a16="http://schemas.microsoft.com/office/drawing/2014/main" val="763227118"/>
                  </a:ext>
                </a:extLst>
              </a:tr>
            </a:tbl>
          </a:graphicData>
        </a:graphic>
      </p:graphicFrame>
    </p:spTree>
    <p:extLst>
      <p:ext uri="{BB962C8B-B14F-4D97-AF65-F5344CB8AC3E}">
        <p14:creationId xmlns:p14="http://schemas.microsoft.com/office/powerpoint/2010/main" val="36418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 impact of CWA</a:t>
            </a:r>
          </a:p>
        </p:txBody>
      </p:sp>
      <p:sp>
        <p:nvSpPr>
          <p:cNvPr id="3" name="Content Placeholder 2"/>
          <p:cNvSpPr>
            <a:spLocks noGrp="1"/>
          </p:cNvSpPr>
          <p:nvPr>
            <p:ph idx="1"/>
          </p:nvPr>
        </p:nvSpPr>
        <p:spPr>
          <a:xfrm>
            <a:off x="1641764" y="1808561"/>
            <a:ext cx="7142667" cy="3681412"/>
          </a:xfrm>
        </p:spPr>
        <p:txBody>
          <a:bodyPr/>
          <a:lstStyle/>
          <a:p>
            <a:r>
              <a:rPr lang="en-US" dirty="0"/>
              <a:t>46.6% spent entitlement to cover all household general costs (rent, food items, non-food items, </a:t>
            </a:r>
            <a:r>
              <a:rPr lang="en-US" dirty="0" err="1"/>
              <a:t>etc</a:t>
            </a:r>
            <a:r>
              <a:rPr lang="en-US" dirty="0"/>
              <a:t>)</a:t>
            </a:r>
          </a:p>
          <a:p>
            <a:r>
              <a:rPr lang="en-US" dirty="0"/>
              <a:t>38.2% spent half the amount directly on children</a:t>
            </a:r>
          </a:p>
          <a:p>
            <a:endParaRPr lang="en-US" dirty="0"/>
          </a:p>
          <a:p>
            <a:r>
              <a:rPr lang="en-US" dirty="0"/>
              <a:t>Compare to SCI’s 2021 MPCA impact assessment: 15% spent half directly on children </a:t>
            </a:r>
          </a:p>
          <a:p>
            <a:r>
              <a:rPr lang="en-GB" dirty="0"/>
              <a:t>May indicate that the “plus” activities such as financial counselling and communication on CWA to benefit children’s wellbeing is effective</a:t>
            </a:r>
            <a:endParaRPr lang="en-US" dirty="0"/>
          </a:p>
        </p:txBody>
      </p:sp>
    </p:spTree>
    <p:extLst>
      <p:ext uri="{BB962C8B-B14F-4D97-AF65-F5344CB8AC3E}">
        <p14:creationId xmlns:p14="http://schemas.microsoft.com/office/powerpoint/2010/main" val="148574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4300" y="4767108"/>
            <a:ext cx="6388100" cy="784830"/>
          </a:xfrm>
          <a:prstGeom prst="rect">
            <a:avLst/>
          </a:prstGeom>
          <a:noFill/>
        </p:spPr>
        <p:txBody>
          <a:bodyPr wrap="square" rtlCol="0">
            <a:spAutoFit/>
          </a:bodyPr>
          <a:lstStyle/>
          <a:p>
            <a:pPr algn="ctr" defTabSz="685800"/>
            <a:r>
              <a:rPr lang="en-US" sz="1500" b="1" dirty="0">
                <a:solidFill>
                  <a:srgbClr val="000000"/>
                </a:solidFill>
                <a:latin typeface="Arial" panose="020B0604020202020204"/>
              </a:rPr>
              <a:t>Amelia Charles</a:t>
            </a:r>
          </a:p>
          <a:p>
            <a:pPr algn="ctr" defTabSz="685800"/>
            <a:r>
              <a:rPr lang="en-US" sz="1500" b="1" dirty="0">
                <a:solidFill>
                  <a:srgbClr val="000000"/>
                </a:solidFill>
                <a:latin typeface="Arial" panose="020B0604020202020204"/>
              </a:rPr>
              <a:t>Social Protection, Food Security and Livelihoods Technical Advisor</a:t>
            </a:r>
          </a:p>
          <a:p>
            <a:pPr algn="ctr" defTabSz="685800"/>
            <a:r>
              <a:rPr lang="en-US" sz="1500" dirty="0">
                <a:solidFill>
                  <a:srgbClr val="000000"/>
                </a:solidFill>
                <a:latin typeface="Arial" panose="020B0604020202020204"/>
              </a:rPr>
              <a:t>amelia.charles@savethechildren.org</a:t>
            </a:r>
          </a:p>
        </p:txBody>
      </p:sp>
    </p:spTree>
    <p:extLst>
      <p:ext uri="{BB962C8B-B14F-4D97-AF65-F5344CB8AC3E}">
        <p14:creationId xmlns:p14="http://schemas.microsoft.com/office/powerpoint/2010/main" val="412253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a:spLocks noGrp="1"/>
          </p:cNvSpPr>
          <p:nvPr>
            <p:ph type="body" sz="quarter" idx="14"/>
          </p:nvPr>
        </p:nvSpPr>
        <p:spPr>
          <a:xfrm>
            <a:off x="801953" y="2808174"/>
            <a:ext cx="7543952" cy="1506345"/>
          </a:xfrm>
        </p:spPr>
        <p:txBody>
          <a:bodyPr>
            <a:normAutofit/>
          </a:bodyPr>
          <a:lstStyle/>
          <a:p>
            <a:pPr marL="342900" algn="ctr">
              <a:spcBef>
                <a:spcPct val="20000"/>
              </a:spcBef>
            </a:pPr>
            <a:r>
              <a:rPr lang="en-US" sz="4400">
                <a:solidFill>
                  <a:schemeClr val="bg1"/>
                </a:solidFill>
              </a:rPr>
              <a:t>Tensions Monitoring – Q1 2022</a:t>
            </a:r>
          </a:p>
        </p:txBody>
      </p:sp>
    </p:spTree>
    <p:extLst>
      <p:ext uri="{BB962C8B-B14F-4D97-AF65-F5344CB8AC3E}">
        <p14:creationId xmlns:p14="http://schemas.microsoft.com/office/powerpoint/2010/main" val="62082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ABE2-1B48-4E88-B24E-47380C57C083}"/>
              </a:ext>
            </a:extLst>
          </p:cNvPr>
          <p:cNvSpPr>
            <a:spLocks noGrp="1"/>
          </p:cNvSpPr>
          <p:nvPr>
            <p:ph type="title"/>
          </p:nvPr>
        </p:nvSpPr>
        <p:spPr>
          <a:xfrm>
            <a:off x="308888" y="226065"/>
            <a:ext cx="7886700" cy="753770"/>
          </a:xfrm>
        </p:spPr>
        <p:txBody>
          <a:bodyPr>
            <a:normAutofit/>
          </a:bodyPr>
          <a:lstStyle/>
          <a:p>
            <a:r>
              <a:rPr lang="en-US"/>
              <a:t>Q1 – 2022 Five Key Tension Trends </a:t>
            </a:r>
          </a:p>
        </p:txBody>
      </p:sp>
      <p:sp>
        <p:nvSpPr>
          <p:cNvPr id="23" name="TextBox 22">
            <a:extLst>
              <a:ext uri="{FF2B5EF4-FFF2-40B4-BE49-F238E27FC236}">
                <a16:creationId xmlns:a16="http://schemas.microsoft.com/office/drawing/2014/main" id="{3EC147E1-D407-4CFF-B9B1-76239A161614}"/>
              </a:ext>
            </a:extLst>
          </p:cNvPr>
          <p:cNvSpPr txBox="1"/>
          <p:nvPr/>
        </p:nvSpPr>
        <p:spPr>
          <a:xfrm>
            <a:off x="649306" y="2885333"/>
            <a:ext cx="1824566" cy="954107"/>
          </a:xfrm>
          <a:prstGeom prst="rect">
            <a:avLst/>
          </a:prstGeom>
          <a:noFill/>
        </p:spPr>
        <p:txBody>
          <a:bodyPr wrap="square" rtlCol="0">
            <a:spAutoFit/>
          </a:bodyPr>
          <a:lstStyle/>
          <a:p>
            <a:pPr algn="ctr"/>
            <a:r>
              <a:rPr lang="en-US" sz="1400">
                <a:solidFill>
                  <a:schemeClr val="bg2">
                    <a:lumMod val="25000"/>
                  </a:schemeClr>
                </a:solidFill>
              </a:rPr>
              <a:t>Inter-Communal Tensions and scapegoating of refugees</a:t>
            </a:r>
          </a:p>
        </p:txBody>
      </p:sp>
      <p:pic>
        <p:nvPicPr>
          <p:cNvPr id="25" name="Picture 24" descr="Shape&#10;&#10;Description automatically generated with low confidence">
            <a:extLst>
              <a:ext uri="{FF2B5EF4-FFF2-40B4-BE49-F238E27FC236}">
                <a16:creationId xmlns:a16="http://schemas.microsoft.com/office/drawing/2014/main" id="{9DEA78E0-BC30-435F-8F29-FC073B23E6EE}"/>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32595"/>
          <a:stretch/>
        </p:blipFill>
        <p:spPr>
          <a:xfrm>
            <a:off x="819897" y="1594794"/>
            <a:ext cx="1652897" cy="1114124"/>
          </a:xfrm>
          <a:prstGeom prst="rect">
            <a:avLst/>
          </a:prstGeom>
        </p:spPr>
      </p:pic>
      <p:sp>
        <p:nvSpPr>
          <p:cNvPr id="26" name="TextBox 25">
            <a:extLst>
              <a:ext uri="{FF2B5EF4-FFF2-40B4-BE49-F238E27FC236}">
                <a16:creationId xmlns:a16="http://schemas.microsoft.com/office/drawing/2014/main" id="{DECF09B7-AB3D-49DB-A641-40184655F8C4}"/>
              </a:ext>
            </a:extLst>
          </p:cNvPr>
          <p:cNvSpPr txBox="1"/>
          <p:nvPr/>
        </p:nvSpPr>
        <p:spPr>
          <a:xfrm>
            <a:off x="3470282" y="1949025"/>
            <a:ext cx="576996" cy="323165"/>
          </a:xfrm>
          <a:prstGeom prst="rect">
            <a:avLst/>
          </a:prstGeom>
          <a:noFill/>
        </p:spPr>
        <p:txBody>
          <a:bodyPr wrap="square" rtlCol="0">
            <a:spAutoFit/>
          </a:bodyPr>
          <a:lstStyle/>
          <a:p>
            <a:r>
              <a:rPr lang="en-US" sz="1500" b="1">
                <a:solidFill>
                  <a:srgbClr val="0063AC"/>
                </a:solidFill>
              </a:rPr>
              <a:t>2.</a:t>
            </a:r>
          </a:p>
        </p:txBody>
      </p:sp>
      <p:sp>
        <p:nvSpPr>
          <p:cNvPr id="28" name="TextBox 27">
            <a:extLst>
              <a:ext uri="{FF2B5EF4-FFF2-40B4-BE49-F238E27FC236}">
                <a16:creationId xmlns:a16="http://schemas.microsoft.com/office/drawing/2014/main" id="{56F22AAC-4E16-4E00-BA0C-FD635F95FDB2}"/>
              </a:ext>
            </a:extLst>
          </p:cNvPr>
          <p:cNvSpPr txBox="1"/>
          <p:nvPr/>
        </p:nvSpPr>
        <p:spPr>
          <a:xfrm>
            <a:off x="966481" y="5241549"/>
            <a:ext cx="2617637" cy="523220"/>
          </a:xfrm>
          <a:prstGeom prst="rect">
            <a:avLst/>
          </a:prstGeom>
          <a:noFill/>
        </p:spPr>
        <p:txBody>
          <a:bodyPr wrap="square" rtlCol="0">
            <a:spAutoFit/>
          </a:bodyPr>
          <a:lstStyle/>
          <a:p>
            <a:pPr algn="ctr"/>
            <a:r>
              <a:rPr lang="en-US" sz="1400">
                <a:solidFill>
                  <a:schemeClr val="bg2">
                    <a:lumMod val="25000"/>
                  </a:schemeClr>
                </a:solidFill>
                <a:highlight>
                  <a:srgbClr val="FFFFFF"/>
                </a:highlight>
              </a:rPr>
              <a:t>Increased distrust and dissatisfaction with services </a:t>
            </a:r>
          </a:p>
        </p:txBody>
      </p:sp>
      <p:pic>
        <p:nvPicPr>
          <p:cNvPr id="29" name="Picture 28" descr="Shape&#10;&#10;Description automatically generated with medium confidence">
            <a:extLst>
              <a:ext uri="{FF2B5EF4-FFF2-40B4-BE49-F238E27FC236}">
                <a16:creationId xmlns:a16="http://schemas.microsoft.com/office/drawing/2014/main" id="{4D91AC7D-B12D-4EC0-8C7B-1ADD6A635A35}"/>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46542" y="4455201"/>
            <a:ext cx="823639" cy="643468"/>
          </a:xfrm>
          <a:prstGeom prst="rect">
            <a:avLst/>
          </a:prstGeom>
        </p:spPr>
      </p:pic>
      <p:sp>
        <p:nvSpPr>
          <p:cNvPr id="31" name="TextBox 30">
            <a:extLst>
              <a:ext uri="{FF2B5EF4-FFF2-40B4-BE49-F238E27FC236}">
                <a16:creationId xmlns:a16="http://schemas.microsoft.com/office/drawing/2014/main" id="{F2116FD8-086B-4D3B-9E14-3C52613DB0AC}"/>
              </a:ext>
            </a:extLst>
          </p:cNvPr>
          <p:cNvSpPr txBox="1"/>
          <p:nvPr/>
        </p:nvSpPr>
        <p:spPr>
          <a:xfrm>
            <a:off x="1497572" y="4329165"/>
            <a:ext cx="474726" cy="323165"/>
          </a:xfrm>
          <a:prstGeom prst="rect">
            <a:avLst/>
          </a:prstGeom>
          <a:noFill/>
        </p:spPr>
        <p:txBody>
          <a:bodyPr wrap="square" rtlCol="0">
            <a:spAutoFit/>
          </a:bodyPr>
          <a:lstStyle/>
          <a:p>
            <a:r>
              <a:rPr lang="en-US" sz="1500" b="1">
                <a:solidFill>
                  <a:srgbClr val="0063AC"/>
                </a:solidFill>
              </a:rPr>
              <a:t>4.</a:t>
            </a:r>
          </a:p>
        </p:txBody>
      </p:sp>
      <p:grpSp>
        <p:nvGrpSpPr>
          <p:cNvPr id="41" name="Group 40">
            <a:extLst>
              <a:ext uri="{FF2B5EF4-FFF2-40B4-BE49-F238E27FC236}">
                <a16:creationId xmlns:a16="http://schemas.microsoft.com/office/drawing/2014/main" id="{2556CC17-505B-431D-830C-E6027B29584B}"/>
              </a:ext>
            </a:extLst>
          </p:cNvPr>
          <p:cNvGrpSpPr/>
          <p:nvPr/>
        </p:nvGrpSpPr>
        <p:grpSpPr>
          <a:xfrm>
            <a:off x="6654410" y="1883733"/>
            <a:ext cx="1180270" cy="1052673"/>
            <a:chOff x="1349022" y="2923822"/>
            <a:chExt cx="1375615" cy="1226900"/>
          </a:xfrm>
        </p:grpSpPr>
        <p:pic>
          <p:nvPicPr>
            <p:cNvPr id="43" name="Graphic 42" descr="Court with solid fill">
              <a:extLst>
                <a:ext uri="{FF2B5EF4-FFF2-40B4-BE49-F238E27FC236}">
                  <a16:creationId xmlns:a16="http://schemas.microsoft.com/office/drawing/2014/main" id="{1FDC9745-0389-4F2F-975C-39DF989CB4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0237" y="3236322"/>
              <a:ext cx="914400" cy="914400"/>
            </a:xfrm>
            <a:prstGeom prst="rect">
              <a:avLst/>
            </a:prstGeom>
          </p:spPr>
        </p:pic>
        <p:pic>
          <p:nvPicPr>
            <p:cNvPr id="44" name="Graphic 43" descr="High voltage outline">
              <a:extLst>
                <a:ext uri="{FF2B5EF4-FFF2-40B4-BE49-F238E27FC236}">
                  <a16:creationId xmlns:a16="http://schemas.microsoft.com/office/drawing/2014/main" id="{A91991F2-335E-47BD-B17F-AB6F221F99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9022" y="2923822"/>
              <a:ext cx="657578" cy="657578"/>
            </a:xfrm>
            <a:prstGeom prst="rect">
              <a:avLst/>
            </a:prstGeom>
          </p:spPr>
        </p:pic>
      </p:grpSp>
      <p:sp>
        <p:nvSpPr>
          <p:cNvPr id="47" name="TextBox 46">
            <a:extLst>
              <a:ext uri="{FF2B5EF4-FFF2-40B4-BE49-F238E27FC236}">
                <a16:creationId xmlns:a16="http://schemas.microsoft.com/office/drawing/2014/main" id="{B575335E-7E0F-4FD7-BD68-50D17A55A995}"/>
              </a:ext>
            </a:extLst>
          </p:cNvPr>
          <p:cNvSpPr txBox="1"/>
          <p:nvPr/>
        </p:nvSpPr>
        <p:spPr>
          <a:xfrm>
            <a:off x="6249135" y="2967456"/>
            <a:ext cx="1632058" cy="1169551"/>
          </a:xfrm>
          <a:prstGeom prst="rect">
            <a:avLst/>
          </a:prstGeom>
          <a:noFill/>
        </p:spPr>
        <p:txBody>
          <a:bodyPr wrap="square" rtlCol="0">
            <a:spAutoFit/>
          </a:bodyPr>
          <a:lstStyle/>
          <a:p>
            <a:pPr algn="ctr"/>
            <a:r>
              <a:rPr lang="en-GB" sz="1400">
                <a:solidFill>
                  <a:schemeClr val="bg2">
                    <a:lumMod val="25000"/>
                  </a:schemeClr>
                </a:solidFill>
              </a:rPr>
              <a:t>Intra-Communal Tensions with Increased sectarian &amp; political strive </a:t>
            </a:r>
            <a:endParaRPr lang="en-US" sz="1400">
              <a:solidFill>
                <a:schemeClr val="bg2">
                  <a:lumMod val="25000"/>
                </a:schemeClr>
              </a:solidFill>
            </a:endParaRPr>
          </a:p>
        </p:txBody>
      </p:sp>
      <p:sp>
        <p:nvSpPr>
          <p:cNvPr id="48" name="TextBox 47">
            <a:extLst>
              <a:ext uri="{FF2B5EF4-FFF2-40B4-BE49-F238E27FC236}">
                <a16:creationId xmlns:a16="http://schemas.microsoft.com/office/drawing/2014/main" id="{CB3654B1-2F95-42C5-AFC8-A451BA0C3769}"/>
              </a:ext>
            </a:extLst>
          </p:cNvPr>
          <p:cNvSpPr txBox="1"/>
          <p:nvPr/>
        </p:nvSpPr>
        <p:spPr>
          <a:xfrm>
            <a:off x="649306" y="1923480"/>
            <a:ext cx="543083" cy="323165"/>
          </a:xfrm>
          <a:prstGeom prst="rect">
            <a:avLst/>
          </a:prstGeom>
          <a:noFill/>
        </p:spPr>
        <p:txBody>
          <a:bodyPr wrap="square" rtlCol="0">
            <a:spAutoFit/>
          </a:bodyPr>
          <a:lstStyle/>
          <a:p>
            <a:r>
              <a:rPr lang="en-US" sz="1500" b="1">
                <a:solidFill>
                  <a:srgbClr val="0063AC"/>
                </a:solidFill>
              </a:rPr>
              <a:t>1.</a:t>
            </a:r>
          </a:p>
        </p:txBody>
      </p:sp>
      <p:sp>
        <p:nvSpPr>
          <p:cNvPr id="53" name="TextBox 52">
            <a:extLst>
              <a:ext uri="{FF2B5EF4-FFF2-40B4-BE49-F238E27FC236}">
                <a16:creationId xmlns:a16="http://schemas.microsoft.com/office/drawing/2014/main" id="{E10A2A3A-55F5-4525-9DCE-985C95F32E9C}"/>
              </a:ext>
            </a:extLst>
          </p:cNvPr>
          <p:cNvSpPr txBox="1"/>
          <p:nvPr/>
        </p:nvSpPr>
        <p:spPr>
          <a:xfrm>
            <a:off x="6148522" y="1949025"/>
            <a:ext cx="543083" cy="323165"/>
          </a:xfrm>
          <a:prstGeom prst="rect">
            <a:avLst/>
          </a:prstGeom>
          <a:noFill/>
        </p:spPr>
        <p:txBody>
          <a:bodyPr wrap="square" rtlCol="0">
            <a:spAutoFit/>
          </a:bodyPr>
          <a:lstStyle/>
          <a:p>
            <a:r>
              <a:rPr lang="en-US" sz="1500" b="1">
                <a:solidFill>
                  <a:srgbClr val="0063AC"/>
                </a:solidFill>
              </a:rPr>
              <a:t>3.</a:t>
            </a:r>
          </a:p>
        </p:txBody>
      </p:sp>
      <p:sp>
        <p:nvSpPr>
          <p:cNvPr id="27" name="TextBox 26">
            <a:extLst>
              <a:ext uri="{FF2B5EF4-FFF2-40B4-BE49-F238E27FC236}">
                <a16:creationId xmlns:a16="http://schemas.microsoft.com/office/drawing/2014/main" id="{08A15E75-3288-47AF-A790-B75F74C33AA2}"/>
              </a:ext>
            </a:extLst>
          </p:cNvPr>
          <p:cNvSpPr txBox="1"/>
          <p:nvPr/>
        </p:nvSpPr>
        <p:spPr>
          <a:xfrm>
            <a:off x="3509649" y="2967456"/>
            <a:ext cx="1632058" cy="1538883"/>
          </a:xfrm>
          <a:prstGeom prst="rect">
            <a:avLst/>
          </a:prstGeom>
          <a:noFill/>
        </p:spPr>
        <p:txBody>
          <a:bodyPr wrap="square" rtlCol="0">
            <a:spAutoFit/>
          </a:bodyPr>
          <a:lstStyle/>
          <a:p>
            <a:pPr algn="ctr"/>
            <a:r>
              <a:rPr lang="en-US" sz="1400">
                <a:solidFill>
                  <a:schemeClr val="bg2">
                    <a:lumMod val="25000"/>
                  </a:schemeClr>
                </a:solidFill>
              </a:rPr>
              <a:t>Deteriorating community insecurity with increasing incidents  </a:t>
            </a:r>
          </a:p>
          <a:p>
            <a:pPr algn="ctr"/>
            <a:endParaRPr lang="en-US" sz="1200">
              <a:solidFill>
                <a:schemeClr val="bg2">
                  <a:lumMod val="25000"/>
                </a:schemeClr>
              </a:solidFill>
            </a:endParaRPr>
          </a:p>
          <a:p>
            <a:pPr algn="ctr"/>
            <a:endParaRPr lang="en-US" sz="1200">
              <a:solidFill>
                <a:schemeClr val="bg2">
                  <a:lumMod val="25000"/>
                </a:schemeClr>
              </a:solidFill>
            </a:endParaRPr>
          </a:p>
        </p:txBody>
      </p:sp>
      <p:pic>
        <p:nvPicPr>
          <p:cNvPr id="34" name="Graphic 33" descr="Robber with solid fill">
            <a:extLst>
              <a:ext uri="{FF2B5EF4-FFF2-40B4-BE49-F238E27FC236}">
                <a16:creationId xmlns:a16="http://schemas.microsoft.com/office/drawing/2014/main" id="{69305D4D-F163-450F-88FE-F93AD38CFC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33040" y="2163138"/>
            <a:ext cx="702233" cy="702233"/>
          </a:xfrm>
          <a:prstGeom prst="rect">
            <a:avLst/>
          </a:prstGeom>
        </p:spPr>
      </p:pic>
      <p:pic>
        <p:nvPicPr>
          <p:cNvPr id="36" name="Graphic 35" descr="Shield with solid fill">
            <a:extLst>
              <a:ext uri="{FF2B5EF4-FFF2-40B4-BE49-F238E27FC236}">
                <a16:creationId xmlns:a16="http://schemas.microsoft.com/office/drawing/2014/main" id="{08708B6A-337E-4FE5-9D34-0A412E93E0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7152" y="2163138"/>
            <a:ext cx="702233" cy="702233"/>
          </a:xfrm>
          <a:prstGeom prst="rect">
            <a:avLst/>
          </a:prstGeom>
        </p:spPr>
      </p:pic>
      <p:sp>
        <p:nvSpPr>
          <p:cNvPr id="30" name="Rectangle 29">
            <a:extLst>
              <a:ext uri="{FF2B5EF4-FFF2-40B4-BE49-F238E27FC236}">
                <a16:creationId xmlns:a16="http://schemas.microsoft.com/office/drawing/2014/main" id="{7EF419AD-8391-4CA2-93FE-3DBFA84F221D}"/>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a:extLst>
              <a:ext uri="{FF2B5EF4-FFF2-40B4-BE49-F238E27FC236}">
                <a16:creationId xmlns:a16="http://schemas.microsoft.com/office/drawing/2014/main" id="{D9B4D76C-9D51-33E5-C826-D35E74F5F242}"/>
              </a:ext>
            </a:extLst>
          </p:cNvPr>
          <p:cNvGrpSpPr/>
          <p:nvPr/>
        </p:nvGrpSpPr>
        <p:grpSpPr>
          <a:xfrm>
            <a:off x="4814663" y="4253467"/>
            <a:ext cx="1162649" cy="1162649"/>
            <a:chOff x="4258418" y="4768033"/>
            <a:chExt cx="1355078" cy="1355078"/>
          </a:xfrm>
        </p:grpSpPr>
        <p:pic>
          <p:nvPicPr>
            <p:cNvPr id="40" name="Graphic 39" descr="Chat outline">
              <a:extLst>
                <a:ext uri="{FF2B5EF4-FFF2-40B4-BE49-F238E27FC236}">
                  <a16:creationId xmlns:a16="http://schemas.microsoft.com/office/drawing/2014/main" id="{3AA18F61-585A-9782-A5A8-C6ABE46C6D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58418" y="4768033"/>
              <a:ext cx="1355078" cy="1355078"/>
            </a:xfrm>
            <a:prstGeom prst="rect">
              <a:avLst/>
            </a:prstGeom>
          </p:spPr>
        </p:pic>
        <p:pic>
          <p:nvPicPr>
            <p:cNvPr id="42" name="Graphic 41" descr="No sign outline">
              <a:extLst>
                <a:ext uri="{FF2B5EF4-FFF2-40B4-BE49-F238E27FC236}">
                  <a16:creationId xmlns:a16="http://schemas.microsoft.com/office/drawing/2014/main" id="{BDB3F765-8E8E-EA52-B840-528C9FE5E93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51985" y="5252916"/>
              <a:ext cx="379251" cy="379251"/>
            </a:xfrm>
            <a:prstGeom prst="rect">
              <a:avLst/>
            </a:prstGeom>
          </p:spPr>
        </p:pic>
        <p:pic>
          <p:nvPicPr>
            <p:cNvPr id="45" name="Graphic 44" descr="No sign outline">
              <a:extLst>
                <a:ext uri="{FF2B5EF4-FFF2-40B4-BE49-F238E27FC236}">
                  <a16:creationId xmlns:a16="http://schemas.microsoft.com/office/drawing/2014/main" id="{062ACF6C-86BB-ADA3-2C69-62234B399F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80099" y="5117652"/>
              <a:ext cx="379251" cy="379251"/>
            </a:xfrm>
            <a:prstGeom prst="rect">
              <a:avLst/>
            </a:prstGeom>
          </p:spPr>
        </p:pic>
      </p:grpSp>
      <p:sp>
        <p:nvSpPr>
          <p:cNvPr id="46" name="TextBox 45">
            <a:extLst>
              <a:ext uri="{FF2B5EF4-FFF2-40B4-BE49-F238E27FC236}">
                <a16:creationId xmlns:a16="http://schemas.microsoft.com/office/drawing/2014/main" id="{DCAC8C5B-7779-D136-8737-55B2FB3E0F47}"/>
              </a:ext>
            </a:extLst>
          </p:cNvPr>
          <p:cNvSpPr txBox="1"/>
          <p:nvPr/>
        </p:nvSpPr>
        <p:spPr>
          <a:xfrm>
            <a:off x="4255639" y="5349503"/>
            <a:ext cx="2141771" cy="523220"/>
          </a:xfrm>
          <a:prstGeom prst="rect">
            <a:avLst/>
          </a:prstGeom>
          <a:noFill/>
        </p:spPr>
        <p:txBody>
          <a:bodyPr wrap="square" rtlCol="0">
            <a:spAutoFit/>
          </a:bodyPr>
          <a:lstStyle/>
          <a:p>
            <a:pPr algn="ctr"/>
            <a:r>
              <a:rPr lang="en-US" sz="1400">
                <a:solidFill>
                  <a:schemeClr val="bg2">
                    <a:lumMod val="25000"/>
                  </a:schemeClr>
                </a:solidFill>
              </a:rPr>
              <a:t>Elections Related Tensions</a:t>
            </a:r>
          </a:p>
        </p:txBody>
      </p:sp>
      <p:sp>
        <p:nvSpPr>
          <p:cNvPr id="49" name="TextBox 48">
            <a:extLst>
              <a:ext uri="{FF2B5EF4-FFF2-40B4-BE49-F238E27FC236}">
                <a16:creationId xmlns:a16="http://schemas.microsoft.com/office/drawing/2014/main" id="{051656EF-A529-5D7C-AEE9-A1F99D0041C0}"/>
              </a:ext>
            </a:extLst>
          </p:cNvPr>
          <p:cNvSpPr txBox="1"/>
          <p:nvPr/>
        </p:nvSpPr>
        <p:spPr>
          <a:xfrm>
            <a:off x="4348754" y="4424885"/>
            <a:ext cx="543083" cy="323165"/>
          </a:xfrm>
          <a:prstGeom prst="rect">
            <a:avLst/>
          </a:prstGeom>
          <a:noFill/>
        </p:spPr>
        <p:txBody>
          <a:bodyPr wrap="square" rtlCol="0">
            <a:spAutoFit/>
          </a:bodyPr>
          <a:lstStyle/>
          <a:p>
            <a:r>
              <a:rPr lang="en-US" sz="1500" b="1">
                <a:solidFill>
                  <a:srgbClr val="0063AC"/>
                </a:solidFill>
              </a:rPr>
              <a:t>5.</a:t>
            </a:r>
          </a:p>
        </p:txBody>
      </p:sp>
      <p:pic>
        <p:nvPicPr>
          <p:cNvPr id="32" name="Picture 31">
            <a:extLst>
              <a:ext uri="{FF2B5EF4-FFF2-40B4-BE49-F238E27FC236}">
                <a16:creationId xmlns:a16="http://schemas.microsoft.com/office/drawing/2014/main" id="{7C511CF5-82CA-A4C3-43ED-F0025F1E37D5}"/>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54879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7B0A1-EF0F-359B-5A44-AB0F81048597}"/>
              </a:ext>
            </a:extLst>
          </p:cNvPr>
          <p:cNvSpPr>
            <a:spLocks noGrp="1"/>
          </p:cNvSpPr>
          <p:nvPr>
            <p:ph type="ctrTitle"/>
          </p:nvPr>
        </p:nvSpPr>
        <p:spPr>
          <a:xfrm>
            <a:off x="365471" y="4131534"/>
            <a:ext cx="8123358" cy="766668"/>
          </a:xfrm>
        </p:spPr>
        <p:txBody>
          <a:bodyPr>
            <a:normAutofit fontScale="90000"/>
          </a:bodyPr>
          <a:lstStyle/>
          <a:p>
            <a:r>
              <a:rPr lang="en-US"/>
              <a:t>Inter-Communal Tensions and scapegoating of refugees</a:t>
            </a:r>
            <a:br>
              <a:rPr lang="en-US"/>
            </a:br>
            <a:endParaRPr lang="en-US"/>
          </a:p>
        </p:txBody>
      </p:sp>
      <p:pic>
        <p:nvPicPr>
          <p:cNvPr id="3" name="Picture 2">
            <a:extLst>
              <a:ext uri="{FF2B5EF4-FFF2-40B4-BE49-F238E27FC236}">
                <a16:creationId xmlns:a16="http://schemas.microsoft.com/office/drawing/2014/main" id="{251ADB1A-A4BE-8317-E5C1-A39C702E3B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9730" y="431801"/>
            <a:ext cx="738197" cy="1504840"/>
          </a:xfrm>
          <a:prstGeom prst="rect">
            <a:avLst/>
          </a:prstGeom>
          <a:noFill/>
        </p:spPr>
      </p:pic>
    </p:spTree>
    <p:extLst>
      <p:ext uri="{BB962C8B-B14F-4D97-AF65-F5344CB8AC3E}">
        <p14:creationId xmlns:p14="http://schemas.microsoft.com/office/powerpoint/2010/main" val="3995542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
          <p:cNvSpPr>
            <a:spLocks noGrp="1"/>
          </p:cNvSpPr>
          <p:nvPr>
            <p:ph type="body" sz="quarter" idx="14"/>
          </p:nvPr>
        </p:nvSpPr>
        <p:spPr>
          <a:xfrm>
            <a:off x="801953" y="2808174"/>
            <a:ext cx="7543952" cy="1506345"/>
          </a:xfrm>
        </p:spPr>
        <p:txBody>
          <a:bodyPr>
            <a:normAutofit/>
          </a:bodyPr>
          <a:lstStyle/>
          <a:p>
            <a:pPr marL="342900" algn="ctr">
              <a:spcBef>
                <a:spcPct val="20000"/>
              </a:spcBef>
            </a:pPr>
            <a:r>
              <a:rPr lang="en-US" sz="4400" dirty="0">
                <a:solidFill>
                  <a:schemeClr val="bg1"/>
                </a:solidFill>
              </a:rPr>
              <a:t>Cash-based Assistance Under the LCRP: </a:t>
            </a:r>
            <a:r>
              <a:rPr lang="en-US" sz="4400" i="1" dirty="0">
                <a:solidFill>
                  <a:schemeClr val="bg1"/>
                </a:solidFill>
              </a:rPr>
              <a:t>In Focus</a:t>
            </a:r>
          </a:p>
        </p:txBody>
      </p:sp>
    </p:spTree>
    <p:extLst>
      <p:ext uri="{BB962C8B-B14F-4D97-AF65-F5344CB8AC3E}">
        <p14:creationId xmlns:p14="http://schemas.microsoft.com/office/powerpoint/2010/main" val="207499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E07D-90B7-4427-BF5D-B79E29D220D2}"/>
              </a:ext>
            </a:extLst>
          </p:cNvPr>
          <p:cNvSpPr>
            <a:spLocks noGrp="1"/>
          </p:cNvSpPr>
          <p:nvPr>
            <p:ph type="title"/>
          </p:nvPr>
        </p:nvSpPr>
        <p:spPr>
          <a:xfrm>
            <a:off x="154289" y="113563"/>
            <a:ext cx="8520113" cy="1540138"/>
          </a:xfrm>
        </p:spPr>
        <p:txBody>
          <a:bodyPr>
            <a:normAutofit/>
          </a:bodyPr>
          <a:lstStyle/>
          <a:p>
            <a:r>
              <a:rPr lang="en-US" sz="3300"/>
              <a:t>Rising Inter-Communal Tensions &amp; Scapegoating of refugees</a:t>
            </a:r>
            <a:br>
              <a:rPr lang="en-US" sz="3300"/>
            </a:br>
            <a:endParaRPr lang="en-US" sz="3300"/>
          </a:p>
        </p:txBody>
      </p:sp>
      <p:sp>
        <p:nvSpPr>
          <p:cNvPr id="4" name="Text Placeholder 2">
            <a:extLst>
              <a:ext uri="{FF2B5EF4-FFF2-40B4-BE49-F238E27FC236}">
                <a16:creationId xmlns:a16="http://schemas.microsoft.com/office/drawing/2014/main" id="{8471226C-CA3E-4F35-9CE7-A31A638B61B7}"/>
              </a:ext>
            </a:extLst>
          </p:cNvPr>
          <p:cNvSpPr txBox="1">
            <a:spLocks/>
          </p:cNvSpPr>
          <p:nvPr/>
        </p:nvSpPr>
        <p:spPr>
          <a:xfrm>
            <a:off x="154289" y="1180734"/>
            <a:ext cx="8586505" cy="1905000"/>
          </a:xfrm>
          <a:prstGeom prst="rect">
            <a:avLst/>
          </a:prstGeom>
        </p:spPr>
        <p:txBody>
          <a:bodyPr vert="horz" lIns="68580" tIns="34290" rIns="68580" bIns="3429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gn="just">
              <a:lnSpc>
                <a:spcPct val="110000"/>
              </a:lnSpc>
              <a:buFont typeface="Arial" panose="020B0604020202020204" pitchFamily="34" charset="0"/>
              <a:buChar char="•"/>
            </a:pPr>
            <a:endParaRPr lang="en-US" sz="9600">
              <a:solidFill>
                <a:schemeClr val="bg2">
                  <a:lumMod val="50000"/>
                </a:schemeClr>
              </a:solidFill>
            </a:endParaRPr>
          </a:p>
          <a:p>
            <a:pPr marL="342900" indent="-342900" algn="just">
              <a:lnSpc>
                <a:spcPct val="110000"/>
              </a:lnSpc>
              <a:buFont typeface="Arial" panose="020B0604020202020204" pitchFamily="34" charset="0"/>
              <a:buChar char="•"/>
            </a:pPr>
            <a:r>
              <a:rPr lang="en-US" sz="9600" b="1">
                <a:solidFill>
                  <a:schemeClr val="accent3">
                    <a:lumMod val="75000"/>
                  </a:schemeClr>
                </a:solidFill>
              </a:rPr>
              <a:t>Inter-communal relations are at a low </a:t>
            </a:r>
            <a:r>
              <a:rPr lang="en-US" sz="9600">
                <a:solidFill>
                  <a:schemeClr val="accent3">
                    <a:lumMod val="75000"/>
                  </a:schemeClr>
                </a:solidFill>
              </a:rPr>
              <a:t>– 34% of Lebanese and Syrian respondents report that they perceive relations as negative, an increase from 24% in January 2021 </a:t>
            </a:r>
            <a:endParaRPr lang="en-US" sz="9600">
              <a:solidFill>
                <a:schemeClr val="accent3">
                  <a:lumMod val="75000"/>
                </a:schemeClr>
              </a:solidFill>
              <a:cs typeface="Arial"/>
            </a:endParaRPr>
          </a:p>
          <a:p>
            <a:pPr marL="342900" indent="-342900" algn="just">
              <a:lnSpc>
                <a:spcPct val="110000"/>
              </a:lnSpc>
              <a:buFont typeface="Arial" panose="020B0604020202020204" pitchFamily="34" charset="0"/>
              <a:buChar char="•"/>
            </a:pPr>
            <a:r>
              <a:rPr lang="en-US" sz="9600" b="1">
                <a:solidFill>
                  <a:schemeClr val="accent3">
                    <a:lumMod val="75000"/>
                  </a:schemeClr>
                </a:solidFill>
              </a:rPr>
              <a:t>Shrinking protection space, </a:t>
            </a:r>
            <a:r>
              <a:rPr lang="en-US" sz="9600">
                <a:solidFill>
                  <a:schemeClr val="accent3">
                    <a:lumMod val="75000"/>
                  </a:schemeClr>
                </a:solidFill>
              </a:rPr>
              <a:t>including a surge in eviction threats and actual evictions and heightened pressures on NGOs/UN</a:t>
            </a:r>
            <a:endParaRPr lang="en-US" sz="9600">
              <a:solidFill>
                <a:schemeClr val="accent3">
                  <a:lumMod val="75000"/>
                </a:schemeClr>
              </a:solidFill>
              <a:cs typeface="Arial"/>
            </a:endParaRPr>
          </a:p>
          <a:p>
            <a:pPr marL="342900" indent="-342900" algn="just">
              <a:lnSpc>
                <a:spcPct val="110000"/>
              </a:lnSpc>
              <a:buFont typeface="Arial" panose="020B0604020202020204" pitchFamily="34" charset="0"/>
              <a:buChar char="•"/>
            </a:pPr>
            <a:r>
              <a:rPr lang="en-US" sz="9600" b="1">
                <a:solidFill>
                  <a:schemeClr val="bg2">
                    <a:lumMod val="50000"/>
                  </a:schemeClr>
                </a:solidFill>
              </a:rPr>
              <a:t>Increase in </a:t>
            </a:r>
            <a:r>
              <a:rPr lang="en-US" sz="9600" b="1">
                <a:solidFill>
                  <a:srgbClr val="70757A"/>
                </a:solidFill>
              </a:rPr>
              <a:t>antagonistic</a:t>
            </a:r>
            <a:r>
              <a:rPr lang="en-US" sz="9600" b="1">
                <a:solidFill>
                  <a:schemeClr val="bg2">
                    <a:lumMod val="50000"/>
                  </a:schemeClr>
                </a:solidFill>
              </a:rPr>
              <a:t> statements </a:t>
            </a:r>
            <a:r>
              <a:rPr lang="en-US" sz="9600">
                <a:solidFill>
                  <a:schemeClr val="bg2">
                    <a:lumMod val="50000"/>
                  </a:schemeClr>
                </a:solidFill>
              </a:rPr>
              <a:t>by political and religious figures - likely to continue given upcoming municipal elections</a:t>
            </a:r>
            <a:endParaRPr lang="en-US" sz="9600">
              <a:solidFill>
                <a:schemeClr val="bg2">
                  <a:lumMod val="50000"/>
                </a:schemeClr>
              </a:solidFill>
              <a:cs typeface="Arial"/>
            </a:endParaRPr>
          </a:p>
          <a:p>
            <a:pPr marL="342900" indent="-342900" algn="just">
              <a:lnSpc>
                <a:spcPct val="110000"/>
              </a:lnSpc>
              <a:buFont typeface="Arial" panose="020B0604020202020204" pitchFamily="34" charset="0"/>
              <a:buChar char="•"/>
            </a:pPr>
            <a:r>
              <a:rPr lang="en-GB" sz="9600">
                <a:solidFill>
                  <a:schemeClr val="accent3">
                    <a:lumMod val="75000"/>
                  </a:schemeClr>
                </a:solidFill>
              </a:rPr>
              <a:t>Primary reason for inter-communal tensions: </a:t>
            </a:r>
            <a:r>
              <a:rPr lang="en-GB" sz="9600" b="1">
                <a:solidFill>
                  <a:srgbClr val="F6A165"/>
                </a:solidFill>
              </a:rPr>
              <a:t>Unemployment – competition over jobs</a:t>
            </a:r>
            <a:endParaRPr lang="en-US" sz="9600">
              <a:solidFill>
                <a:schemeClr val="bg2">
                  <a:lumMod val="50000"/>
                </a:schemeClr>
              </a:solidFill>
            </a:endParaRPr>
          </a:p>
          <a:p>
            <a:pPr marL="257175" indent="-257175">
              <a:lnSpc>
                <a:spcPct val="110000"/>
              </a:lnSpc>
              <a:buFont typeface="Wingdings" panose="05000000000000000000" pitchFamily="2" charset="2"/>
              <a:buChar char="v"/>
            </a:pPr>
            <a:endParaRPr lang="en-US" sz="1800">
              <a:solidFill>
                <a:schemeClr val="bg2">
                  <a:lumMod val="50000"/>
                </a:schemeClr>
              </a:solidFill>
            </a:endParaRPr>
          </a:p>
          <a:p>
            <a:pPr marL="257175" indent="-257175">
              <a:lnSpc>
                <a:spcPct val="110000"/>
              </a:lnSpc>
              <a:buFont typeface="Wingdings" panose="05000000000000000000" pitchFamily="2" charset="2"/>
              <a:buChar char="v"/>
            </a:pPr>
            <a:endParaRPr lang="en-US" sz="3300">
              <a:solidFill>
                <a:schemeClr val="bg2">
                  <a:lumMod val="50000"/>
                </a:schemeClr>
              </a:solidFill>
            </a:endParaRPr>
          </a:p>
          <a:p>
            <a:pPr marL="257175" indent="-257175">
              <a:lnSpc>
                <a:spcPct val="110000"/>
              </a:lnSpc>
              <a:buFont typeface="Wingdings" panose="05000000000000000000" pitchFamily="2" charset="2"/>
              <a:buChar char="v"/>
            </a:pPr>
            <a:endParaRPr lang="en-US" sz="1800">
              <a:solidFill>
                <a:schemeClr val="bg2">
                  <a:lumMod val="50000"/>
                </a:schemeClr>
              </a:solidFill>
            </a:endParaRPr>
          </a:p>
          <a:p>
            <a:pPr marL="257175" indent="-257175">
              <a:lnSpc>
                <a:spcPct val="110000"/>
              </a:lnSpc>
              <a:buFont typeface="Wingdings" panose="05000000000000000000" pitchFamily="2" charset="2"/>
              <a:buChar char="v"/>
            </a:pPr>
            <a:endParaRPr lang="en-US" sz="1800">
              <a:solidFill>
                <a:schemeClr val="bg2">
                  <a:lumMod val="50000"/>
                </a:schemeClr>
              </a:solidFill>
            </a:endParaRPr>
          </a:p>
        </p:txBody>
      </p:sp>
      <p:pic>
        <p:nvPicPr>
          <p:cNvPr id="6" name="Picture 5">
            <a:extLst>
              <a:ext uri="{FF2B5EF4-FFF2-40B4-BE49-F238E27FC236}">
                <a16:creationId xmlns:a16="http://schemas.microsoft.com/office/drawing/2014/main" id="{FC34ECB4-48D2-DBE4-45B7-17673FF56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330879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6F54-2697-4337-A968-4A96BBE96E83}"/>
              </a:ext>
            </a:extLst>
          </p:cNvPr>
          <p:cNvSpPr>
            <a:spLocks noGrp="1"/>
          </p:cNvSpPr>
          <p:nvPr>
            <p:ph type="title"/>
          </p:nvPr>
        </p:nvSpPr>
        <p:spPr>
          <a:xfrm>
            <a:off x="199442" y="159349"/>
            <a:ext cx="8915400" cy="820082"/>
          </a:xfrm>
        </p:spPr>
        <p:txBody>
          <a:bodyPr>
            <a:noAutofit/>
          </a:bodyPr>
          <a:lstStyle/>
          <a:p>
            <a:r>
              <a:rPr lang="en-US" sz="2200">
                <a:solidFill>
                  <a:srgbClr val="0070C0"/>
                </a:solidFill>
              </a:rPr>
              <a:t>Negative inter-communal relations continue, driven by socio-economic factors and political drivers secondarily </a:t>
            </a:r>
          </a:p>
        </p:txBody>
      </p:sp>
      <p:sp>
        <p:nvSpPr>
          <p:cNvPr id="3" name="Content Placeholder 2">
            <a:extLst>
              <a:ext uri="{FF2B5EF4-FFF2-40B4-BE49-F238E27FC236}">
                <a16:creationId xmlns:a16="http://schemas.microsoft.com/office/drawing/2014/main" id="{24AFE1D8-9D49-46C3-BF67-24AD534BF77B}"/>
              </a:ext>
            </a:extLst>
          </p:cNvPr>
          <p:cNvSpPr>
            <a:spLocks noGrp="1"/>
          </p:cNvSpPr>
          <p:nvPr>
            <p:ph idx="1"/>
          </p:nvPr>
        </p:nvSpPr>
        <p:spPr>
          <a:xfrm>
            <a:off x="330476" y="1940719"/>
            <a:ext cx="8483048" cy="3796644"/>
          </a:xfrm>
        </p:spPr>
        <p:txBody>
          <a:bodyPr>
            <a:normAutofit/>
          </a:bodyPr>
          <a:lstStyle/>
          <a:p>
            <a:pPr marL="0" indent="0">
              <a:buNone/>
            </a:pPr>
            <a:endParaRPr lang="en-US"/>
          </a:p>
          <a:p>
            <a:pPr marL="0" indent="0">
              <a:buNone/>
            </a:pPr>
            <a:endParaRPr lang="en-US"/>
          </a:p>
        </p:txBody>
      </p:sp>
      <p:cxnSp>
        <p:nvCxnSpPr>
          <p:cNvPr id="7" name="Straight Connector 6">
            <a:extLst>
              <a:ext uri="{FF2B5EF4-FFF2-40B4-BE49-F238E27FC236}">
                <a16:creationId xmlns:a16="http://schemas.microsoft.com/office/drawing/2014/main" id="{E942B118-E429-43A8-93BD-C0A126714BCC}"/>
              </a:ext>
            </a:extLst>
          </p:cNvPr>
          <p:cNvCxnSpPr>
            <a:cxnSpLocks/>
          </p:cNvCxnSpPr>
          <p:nvPr/>
        </p:nvCxnSpPr>
        <p:spPr>
          <a:xfrm>
            <a:off x="1388746" y="1850280"/>
            <a:ext cx="7079456" cy="0"/>
          </a:xfrm>
          <a:prstGeom prst="line">
            <a:avLst/>
          </a:prstGeom>
          <a:ln w="25400">
            <a:solidFill>
              <a:srgbClr val="CF67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F82CBD2-2F95-49D7-9ADF-7C4ECC22664B}"/>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9" name="Chart 8">
            <a:extLst>
              <a:ext uri="{FF2B5EF4-FFF2-40B4-BE49-F238E27FC236}">
                <a16:creationId xmlns:a16="http://schemas.microsoft.com/office/drawing/2014/main" id="{53331B53-2767-4264-A937-96E3D920F202}"/>
              </a:ext>
            </a:extLst>
          </p:cNvPr>
          <p:cNvGraphicFramePr>
            <a:graphicFrameLocks/>
          </p:cNvGraphicFramePr>
          <p:nvPr>
            <p:extLst>
              <p:ext uri="{D42A27DB-BD31-4B8C-83A1-F6EECF244321}">
                <p14:modId xmlns:p14="http://schemas.microsoft.com/office/powerpoint/2010/main" val="3797902267"/>
              </p:ext>
            </p:extLst>
          </p:nvPr>
        </p:nvGraphicFramePr>
        <p:xfrm>
          <a:off x="230933" y="1895500"/>
          <a:ext cx="8852418" cy="397752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9D93B6AF-5BDB-0D35-9980-880AE0645C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109112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98C67-2532-49F6-BD7E-B2B19B169E27}"/>
              </a:ext>
            </a:extLst>
          </p:cNvPr>
          <p:cNvSpPr>
            <a:spLocks noGrp="1"/>
          </p:cNvSpPr>
          <p:nvPr>
            <p:ph type="title"/>
          </p:nvPr>
        </p:nvSpPr>
        <p:spPr>
          <a:xfrm>
            <a:off x="193089" y="307181"/>
            <a:ext cx="7886700" cy="753770"/>
          </a:xfrm>
        </p:spPr>
        <p:txBody>
          <a:bodyPr>
            <a:noAutofit/>
          </a:bodyPr>
          <a:lstStyle/>
          <a:p>
            <a:r>
              <a:rPr lang="en-US" sz="2600" dirty="0">
                <a:solidFill>
                  <a:srgbClr val="0070C0"/>
                </a:solidFill>
              </a:rPr>
              <a:t>Access to jobs is the main reason for inter-communal tensions since 2017</a:t>
            </a:r>
            <a:endParaRPr lang="en-GB" sz="2600" dirty="0">
              <a:solidFill>
                <a:srgbClr val="0070C0"/>
              </a:solidFill>
            </a:endParaRPr>
          </a:p>
        </p:txBody>
      </p:sp>
      <p:graphicFrame>
        <p:nvGraphicFramePr>
          <p:cNvPr id="5" name="Chart 4">
            <a:extLst>
              <a:ext uri="{FF2B5EF4-FFF2-40B4-BE49-F238E27FC236}">
                <a16:creationId xmlns:a16="http://schemas.microsoft.com/office/drawing/2014/main" id="{18BAD0CC-AD2C-40AF-9ED0-748962D2235C}"/>
              </a:ext>
            </a:extLst>
          </p:cNvPr>
          <p:cNvGraphicFramePr>
            <a:graphicFrameLocks/>
          </p:cNvGraphicFramePr>
          <p:nvPr>
            <p:extLst>
              <p:ext uri="{D42A27DB-BD31-4B8C-83A1-F6EECF244321}">
                <p14:modId xmlns:p14="http://schemas.microsoft.com/office/powerpoint/2010/main" val="2579635677"/>
              </p:ext>
            </p:extLst>
          </p:nvPr>
        </p:nvGraphicFramePr>
        <p:xfrm>
          <a:off x="193089" y="1882622"/>
          <a:ext cx="8882109" cy="391442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7F0E172A-EC5C-CC5E-E4B3-1FDADAEB3C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13771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4F584-989E-6CB0-9896-D3943B874473}"/>
              </a:ext>
            </a:extLst>
          </p:cNvPr>
          <p:cNvSpPr>
            <a:spLocks noGrp="1"/>
          </p:cNvSpPr>
          <p:nvPr>
            <p:ph type="ctrTitle"/>
          </p:nvPr>
        </p:nvSpPr>
        <p:spPr>
          <a:xfrm>
            <a:off x="510321" y="3722250"/>
            <a:ext cx="8123358" cy="766668"/>
          </a:xfrm>
        </p:spPr>
        <p:txBody>
          <a:bodyPr>
            <a:normAutofit fontScale="90000"/>
          </a:bodyPr>
          <a:lstStyle/>
          <a:p>
            <a:r>
              <a:rPr lang="en-US" dirty="0"/>
              <a:t>Deteriorating community insecurity with increasing incidents </a:t>
            </a:r>
          </a:p>
        </p:txBody>
      </p:sp>
      <p:pic>
        <p:nvPicPr>
          <p:cNvPr id="3" name="Picture 2">
            <a:extLst>
              <a:ext uri="{FF2B5EF4-FFF2-40B4-BE49-F238E27FC236}">
                <a16:creationId xmlns:a16="http://schemas.microsoft.com/office/drawing/2014/main" id="{3FFD9672-DDBA-A716-549E-E03E45CF4B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9730" y="431801"/>
            <a:ext cx="738197" cy="1504840"/>
          </a:xfrm>
          <a:prstGeom prst="rect">
            <a:avLst/>
          </a:prstGeom>
          <a:noFill/>
        </p:spPr>
      </p:pic>
    </p:spTree>
    <p:extLst>
      <p:ext uri="{BB962C8B-B14F-4D97-AF65-F5344CB8AC3E}">
        <p14:creationId xmlns:p14="http://schemas.microsoft.com/office/powerpoint/2010/main" val="110205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7C-05DF-4D40-B1BB-0DB73F6CFCA2}"/>
              </a:ext>
            </a:extLst>
          </p:cNvPr>
          <p:cNvSpPr>
            <a:spLocks noGrp="1"/>
          </p:cNvSpPr>
          <p:nvPr>
            <p:ph type="title"/>
          </p:nvPr>
        </p:nvSpPr>
        <p:spPr/>
        <p:txBody>
          <a:bodyPr/>
          <a:lstStyle/>
          <a:p>
            <a:r>
              <a:rPr lang="en-US" dirty="0"/>
              <a:t>Deteriorating community security</a:t>
            </a:r>
          </a:p>
        </p:txBody>
      </p:sp>
      <p:sp>
        <p:nvSpPr>
          <p:cNvPr id="9" name="TextBox 8">
            <a:extLst>
              <a:ext uri="{FF2B5EF4-FFF2-40B4-BE49-F238E27FC236}">
                <a16:creationId xmlns:a16="http://schemas.microsoft.com/office/drawing/2014/main" id="{F8063EA4-BFD2-45B2-B28B-EC764E22AFC4}"/>
              </a:ext>
            </a:extLst>
          </p:cNvPr>
          <p:cNvSpPr txBox="1"/>
          <p:nvPr/>
        </p:nvSpPr>
        <p:spPr>
          <a:xfrm>
            <a:off x="64115" y="1303171"/>
            <a:ext cx="8552867" cy="3416320"/>
          </a:xfrm>
          <a:prstGeom prst="rect">
            <a:avLst/>
          </a:prstGeom>
          <a:noFill/>
        </p:spPr>
        <p:txBody>
          <a:bodyPr wrap="square">
            <a:spAutoFit/>
          </a:bodyPr>
          <a:lstStyle/>
          <a:p>
            <a:r>
              <a:rPr lang="en-US" b="1" dirty="0">
                <a:solidFill>
                  <a:srgbClr val="F6A165"/>
                </a:solidFill>
                <a:latin typeface="Calibri"/>
              </a:rPr>
              <a:t>Since January 2021, over 11,600 incidents recorded across Lebanon </a:t>
            </a:r>
            <a:br>
              <a:rPr lang="en-US" sz="1200" b="1" dirty="0">
                <a:solidFill>
                  <a:srgbClr val="C0504D"/>
                </a:solidFill>
                <a:latin typeface="Calibri"/>
              </a:rPr>
            </a:br>
            <a:endParaRPr lang="en-US" sz="1200" b="1" dirty="0">
              <a:solidFill>
                <a:srgbClr val="C0504D"/>
              </a:solidFill>
              <a:latin typeface="Calibri"/>
            </a:endParaRPr>
          </a:p>
          <a:p>
            <a:r>
              <a:rPr lang="en-US" sz="1500" b="1" dirty="0">
                <a:solidFill>
                  <a:srgbClr val="F6A165"/>
                </a:solidFill>
                <a:highlight>
                  <a:srgbClr val="FFFFFF"/>
                </a:highlight>
                <a:latin typeface="Calibri"/>
              </a:rPr>
              <a:t>Most recurrent </a:t>
            </a:r>
          </a:p>
          <a:p>
            <a:r>
              <a:rPr lang="en-US" sz="1500" b="1" dirty="0">
                <a:solidFill>
                  <a:srgbClr val="F6A165"/>
                </a:solidFill>
                <a:highlight>
                  <a:srgbClr val="FFFFFF"/>
                </a:highlight>
                <a:latin typeface="Calibri"/>
              </a:rPr>
              <a:t>type of incidents</a:t>
            </a:r>
            <a:br>
              <a:rPr lang="en-US" sz="1200" b="1" dirty="0">
                <a:solidFill>
                  <a:srgbClr val="C0504D"/>
                </a:solidFill>
                <a:highlight>
                  <a:srgbClr val="FFFFFF"/>
                </a:highlight>
                <a:latin typeface="Calibri"/>
              </a:rPr>
            </a:br>
            <a:endParaRPr lang="en-US" sz="1200" b="1" dirty="0">
              <a:solidFill>
                <a:srgbClr val="C0504D"/>
              </a:solidFill>
              <a:highlight>
                <a:srgbClr val="FFFFFF"/>
              </a:highlight>
              <a:latin typeface="Calibri"/>
            </a:endParaRPr>
          </a:p>
          <a:p>
            <a:endParaRPr lang="en-US" sz="1200" b="1" dirty="0">
              <a:solidFill>
                <a:srgbClr val="C0504D"/>
              </a:solidFill>
              <a:highlight>
                <a:srgbClr val="FFFFFF"/>
              </a:highlight>
              <a:latin typeface="Calibri"/>
            </a:endParaRPr>
          </a:p>
          <a:p>
            <a:endParaRPr lang="en-US" sz="1200" b="1" dirty="0">
              <a:solidFill>
                <a:srgbClr val="C0504D"/>
              </a:solidFill>
              <a:highlight>
                <a:srgbClr val="FFFFFF"/>
              </a:highlight>
              <a:latin typeface="Calibri"/>
            </a:endParaRPr>
          </a:p>
          <a:p>
            <a:endParaRPr lang="en-US" sz="1200" b="1" dirty="0">
              <a:solidFill>
                <a:srgbClr val="C0504D"/>
              </a:solidFill>
              <a:highlight>
                <a:srgbClr val="FFFFFF"/>
              </a:highlight>
              <a:latin typeface="Calibri"/>
            </a:endParaRPr>
          </a:p>
          <a:p>
            <a:endParaRPr lang="en-US" sz="1200" b="1" dirty="0">
              <a:solidFill>
                <a:srgbClr val="C0504D"/>
              </a:solidFill>
              <a:highlight>
                <a:srgbClr val="FFFFFF"/>
              </a:highlight>
              <a:latin typeface="Calibri"/>
            </a:endParaRPr>
          </a:p>
          <a:p>
            <a:endParaRPr lang="en-US" sz="1200" b="1" dirty="0">
              <a:solidFill>
                <a:srgbClr val="C0504D"/>
              </a:solidFill>
              <a:highlight>
                <a:srgbClr val="FFFFFF"/>
              </a:highlight>
              <a:latin typeface="Calibri"/>
            </a:endParaRPr>
          </a:p>
          <a:p>
            <a:endParaRPr lang="en-US" sz="1200" b="1" dirty="0">
              <a:solidFill>
                <a:srgbClr val="F6A165"/>
              </a:solidFill>
              <a:latin typeface="Calibri"/>
            </a:endParaRPr>
          </a:p>
          <a:p>
            <a:endParaRPr lang="en-US" sz="1200" b="1" dirty="0">
              <a:solidFill>
                <a:srgbClr val="F6A165"/>
              </a:solidFill>
              <a:latin typeface="Calibri"/>
            </a:endParaRPr>
          </a:p>
          <a:p>
            <a:endParaRPr lang="en-US" sz="1200" b="1" dirty="0">
              <a:solidFill>
                <a:srgbClr val="F6A165"/>
              </a:solidFill>
              <a:latin typeface="Calibri"/>
            </a:endParaRPr>
          </a:p>
          <a:p>
            <a:endParaRPr lang="en-US" sz="1200" dirty="0">
              <a:solidFill>
                <a:prstClr val="black"/>
              </a:solidFill>
              <a:latin typeface="Calibri"/>
            </a:endParaRPr>
          </a:p>
          <a:p>
            <a:br>
              <a:rPr lang="en-US" sz="1200" dirty="0">
                <a:solidFill>
                  <a:prstClr val="black"/>
                </a:solidFill>
                <a:latin typeface="Calibri"/>
              </a:rPr>
            </a:br>
            <a:br>
              <a:rPr lang="en-US" sz="1200" b="1" dirty="0">
                <a:solidFill>
                  <a:srgbClr val="C0504D"/>
                </a:solidFill>
                <a:latin typeface="Calibri"/>
              </a:rPr>
            </a:br>
            <a:endParaRPr lang="en-US" sz="1200" dirty="0">
              <a:solidFill>
                <a:prstClr val="black"/>
              </a:solidFill>
              <a:latin typeface="Calibri" panose="020F0502020204030204" pitchFamily="34" charset="0"/>
              <a:ea typeface="MS Mincho" panose="02020609040205080304" pitchFamily="49" charset="-128"/>
              <a:cs typeface="Arial" panose="020B0604020202020204" pitchFamily="34" charset="0"/>
            </a:endParaRPr>
          </a:p>
        </p:txBody>
      </p:sp>
      <p:pic>
        <p:nvPicPr>
          <p:cNvPr id="5" name="Graphic 4" descr="Robber with solid fill">
            <a:extLst>
              <a:ext uri="{FF2B5EF4-FFF2-40B4-BE49-F238E27FC236}">
                <a16:creationId xmlns:a16="http://schemas.microsoft.com/office/drawing/2014/main" id="{A0D784B1-6AB4-46F7-A796-D88B640DE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699" y="2773675"/>
            <a:ext cx="579519" cy="588839"/>
          </a:xfrm>
          <a:prstGeom prst="rect">
            <a:avLst/>
          </a:prstGeom>
        </p:spPr>
      </p:pic>
      <p:pic>
        <p:nvPicPr>
          <p:cNvPr id="7" name="Graphic 6" descr="No sign with solid fill">
            <a:extLst>
              <a:ext uri="{FF2B5EF4-FFF2-40B4-BE49-F238E27FC236}">
                <a16:creationId xmlns:a16="http://schemas.microsoft.com/office/drawing/2014/main" id="{C939E3B2-8E67-4281-BDD9-F44AB2A963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018" y="3929293"/>
            <a:ext cx="579519" cy="588839"/>
          </a:xfrm>
          <a:prstGeom prst="rect">
            <a:avLst/>
          </a:prstGeom>
        </p:spPr>
      </p:pic>
      <p:pic>
        <p:nvPicPr>
          <p:cNvPr id="10" name="Graphic 9" descr="Shield with solid fill">
            <a:extLst>
              <a:ext uri="{FF2B5EF4-FFF2-40B4-BE49-F238E27FC236}">
                <a16:creationId xmlns:a16="http://schemas.microsoft.com/office/drawing/2014/main" id="{18374F04-CCA1-43C3-8B80-C41AB50906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960" y="5012734"/>
            <a:ext cx="579519" cy="588839"/>
          </a:xfrm>
          <a:prstGeom prst="rect">
            <a:avLst/>
          </a:prstGeom>
        </p:spPr>
      </p:pic>
      <p:sp>
        <p:nvSpPr>
          <p:cNvPr id="11" name="TextBox 10">
            <a:extLst>
              <a:ext uri="{FF2B5EF4-FFF2-40B4-BE49-F238E27FC236}">
                <a16:creationId xmlns:a16="http://schemas.microsoft.com/office/drawing/2014/main" id="{EA99F2BA-18FA-4A57-8B73-F2F9918E271B}"/>
              </a:ext>
            </a:extLst>
          </p:cNvPr>
          <p:cNvSpPr txBox="1"/>
          <p:nvPr/>
        </p:nvSpPr>
        <p:spPr>
          <a:xfrm>
            <a:off x="216425" y="5601573"/>
            <a:ext cx="1228221" cy="300082"/>
          </a:xfrm>
          <a:prstGeom prst="rect">
            <a:avLst/>
          </a:prstGeom>
          <a:noFill/>
        </p:spPr>
        <p:txBody>
          <a:bodyPr wrap="none" rtlCol="0">
            <a:spAutoFit/>
          </a:bodyPr>
          <a:lstStyle/>
          <a:p>
            <a:r>
              <a:rPr lang="en-US" sz="1350" dirty="0">
                <a:solidFill>
                  <a:prstClr val="black"/>
                </a:solidFill>
                <a:highlight>
                  <a:srgbClr val="FFFFFF"/>
                </a:highlight>
                <a:latin typeface="Calibri"/>
              </a:rPr>
              <a:t>Armed Clashes</a:t>
            </a:r>
            <a:endParaRPr lang="en-US" sz="1350" dirty="0"/>
          </a:p>
        </p:txBody>
      </p:sp>
      <p:sp>
        <p:nvSpPr>
          <p:cNvPr id="12" name="TextBox 11">
            <a:extLst>
              <a:ext uri="{FF2B5EF4-FFF2-40B4-BE49-F238E27FC236}">
                <a16:creationId xmlns:a16="http://schemas.microsoft.com/office/drawing/2014/main" id="{5510F4C0-BAFE-4E2D-A409-13D6103528FD}"/>
              </a:ext>
            </a:extLst>
          </p:cNvPr>
          <p:cNvSpPr txBox="1"/>
          <p:nvPr/>
        </p:nvSpPr>
        <p:spPr>
          <a:xfrm>
            <a:off x="96508" y="4475050"/>
            <a:ext cx="1307730" cy="507831"/>
          </a:xfrm>
          <a:prstGeom prst="rect">
            <a:avLst/>
          </a:prstGeom>
          <a:noFill/>
        </p:spPr>
        <p:txBody>
          <a:bodyPr wrap="none" rtlCol="0">
            <a:spAutoFit/>
          </a:bodyPr>
          <a:lstStyle/>
          <a:p>
            <a:pPr algn="ctr"/>
            <a:r>
              <a:rPr lang="en-US" sz="1350" dirty="0">
                <a:solidFill>
                  <a:srgbClr val="000000"/>
                </a:solidFill>
                <a:highlight>
                  <a:srgbClr val="FFFFFF"/>
                </a:highlight>
                <a:latin typeface="Calibri" panose="020F0502020204030204" pitchFamily="34" charset="0"/>
              </a:rPr>
              <a:t>Roadblocks</a:t>
            </a:r>
          </a:p>
          <a:p>
            <a:pPr algn="ctr"/>
            <a:r>
              <a:rPr lang="en-US" sz="1350" dirty="0">
                <a:solidFill>
                  <a:srgbClr val="000000"/>
                </a:solidFill>
                <a:highlight>
                  <a:srgbClr val="FFFFFF"/>
                </a:highlight>
                <a:latin typeface="Calibri" panose="020F0502020204030204" pitchFamily="34" charset="0"/>
              </a:rPr>
              <a:t>Demonstrations</a:t>
            </a:r>
            <a:endParaRPr lang="en-US" sz="1050" dirty="0"/>
          </a:p>
        </p:txBody>
      </p:sp>
      <p:sp>
        <p:nvSpPr>
          <p:cNvPr id="13" name="TextBox 12">
            <a:extLst>
              <a:ext uri="{FF2B5EF4-FFF2-40B4-BE49-F238E27FC236}">
                <a16:creationId xmlns:a16="http://schemas.microsoft.com/office/drawing/2014/main" id="{35D85298-0827-442B-B10E-365A3BBBDD53}"/>
              </a:ext>
            </a:extLst>
          </p:cNvPr>
          <p:cNvSpPr txBox="1"/>
          <p:nvPr/>
        </p:nvSpPr>
        <p:spPr>
          <a:xfrm>
            <a:off x="491650" y="3495487"/>
            <a:ext cx="556627" cy="300082"/>
          </a:xfrm>
          <a:prstGeom prst="rect">
            <a:avLst/>
          </a:prstGeom>
          <a:noFill/>
        </p:spPr>
        <p:txBody>
          <a:bodyPr wrap="none" rtlCol="0">
            <a:spAutoFit/>
          </a:bodyPr>
          <a:lstStyle/>
          <a:p>
            <a:pPr algn="ctr"/>
            <a:r>
              <a:rPr lang="en-US" sz="1350" dirty="0">
                <a:solidFill>
                  <a:srgbClr val="000000"/>
                </a:solidFill>
                <a:highlight>
                  <a:srgbClr val="FFFFFF"/>
                </a:highlight>
                <a:latin typeface="Calibri" panose="020F0502020204030204" pitchFamily="34" charset="0"/>
              </a:rPr>
              <a:t>Theft</a:t>
            </a:r>
            <a:endParaRPr lang="en-US" sz="1050" dirty="0"/>
          </a:p>
        </p:txBody>
      </p:sp>
      <p:sp>
        <p:nvSpPr>
          <p:cNvPr id="14" name="TextBox 13">
            <a:extLst>
              <a:ext uri="{FF2B5EF4-FFF2-40B4-BE49-F238E27FC236}">
                <a16:creationId xmlns:a16="http://schemas.microsoft.com/office/drawing/2014/main" id="{6851ADC1-205D-489D-A6F8-0A82167D26D1}"/>
              </a:ext>
            </a:extLst>
          </p:cNvPr>
          <p:cNvSpPr txBox="1"/>
          <p:nvPr/>
        </p:nvSpPr>
        <p:spPr>
          <a:xfrm>
            <a:off x="223894" y="2795061"/>
            <a:ext cx="401156" cy="323165"/>
          </a:xfrm>
          <a:prstGeom prst="rect">
            <a:avLst/>
          </a:prstGeom>
          <a:noFill/>
        </p:spPr>
        <p:txBody>
          <a:bodyPr wrap="square" rtlCol="0">
            <a:spAutoFit/>
          </a:bodyPr>
          <a:lstStyle/>
          <a:p>
            <a:r>
              <a:rPr lang="en-US" sz="1500" b="1" dirty="0">
                <a:solidFill>
                  <a:srgbClr val="0063AC"/>
                </a:solidFill>
              </a:rPr>
              <a:t>1.</a:t>
            </a:r>
          </a:p>
        </p:txBody>
      </p:sp>
      <p:sp>
        <p:nvSpPr>
          <p:cNvPr id="16" name="TextBox 15">
            <a:extLst>
              <a:ext uri="{FF2B5EF4-FFF2-40B4-BE49-F238E27FC236}">
                <a16:creationId xmlns:a16="http://schemas.microsoft.com/office/drawing/2014/main" id="{8F92065E-2D6C-4CCE-A5AC-286917077EBC}"/>
              </a:ext>
            </a:extLst>
          </p:cNvPr>
          <p:cNvSpPr txBox="1"/>
          <p:nvPr/>
        </p:nvSpPr>
        <p:spPr>
          <a:xfrm>
            <a:off x="178334" y="3886491"/>
            <a:ext cx="401156" cy="323165"/>
          </a:xfrm>
          <a:prstGeom prst="rect">
            <a:avLst/>
          </a:prstGeom>
          <a:noFill/>
        </p:spPr>
        <p:txBody>
          <a:bodyPr wrap="square" rtlCol="0">
            <a:spAutoFit/>
          </a:bodyPr>
          <a:lstStyle/>
          <a:p>
            <a:r>
              <a:rPr lang="en-US" sz="1500" b="1" dirty="0">
                <a:solidFill>
                  <a:srgbClr val="0063AC"/>
                </a:solidFill>
              </a:rPr>
              <a:t>2.</a:t>
            </a:r>
          </a:p>
        </p:txBody>
      </p:sp>
      <p:sp>
        <p:nvSpPr>
          <p:cNvPr id="17" name="TextBox 16">
            <a:extLst>
              <a:ext uri="{FF2B5EF4-FFF2-40B4-BE49-F238E27FC236}">
                <a16:creationId xmlns:a16="http://schemas.microsoft.com/office/drawing/2014/main" id="{FFEDE213-61E0-45EA-A6A8-CF6080153041}"/>
              </a:ext>
            </a:extLst>
          </p:cNvPr>
          <p:cNvSpPr txBox="1"/>
          <p:nvPr/>
        </p:nvSpPr>
        <p:spPr>
          <a:xfrm>
            <a:off x="223894" y="4946203"/>
            <a:ext cx="401156" cy="323165"/>
          </a:xfrm>
          <a:prstGeom prst="rect">
            <a:avLst/>
          </a:prstGeom>
          <a:noFill/>
        </p:spPr>
        <p:txBody>
          <a:bodyPr wrap="square" rtlCol="0">
            <a:spAutoFit/>
          </a:bodyPr>
          <a:lstStyle/>
          <a:p>
            <a:r>
              <a:rPr lang="en-US" sz="1500" b="1" dirty="0">
                <a:solidFill>
                  <a:srgbClr val="0063AC"/>
                </a:solidFill>
              </a:rPr>
              <a:t>3.</a:t>
            </a:r>
          </a:p>
        </p:txBody>
      </p:sp>
      <p:cxnSp>
        <p:nvCxnSpPr>
          <p:cNvPr id="45" name="Straight Connector 44">
            <a:extLst>
              <a:ext uri="{FF2B5EF4-FFF2-40B4-BE49-F238E27FC236}">
                <a16:creationId xmlns:a16="http://schemas.microsoft.com/office/drawing/2014/main" id="{C4FB438C-82B1-4886-9DA6-BCC3E9DD2AB3}"/>
              </a:ext>
            </a:extLst>
          </p:cNvPr>
          <p:cNvCxnSpPr>
            <a:cxnSpLocks/>
          </p:cNvCxnSpPr>
          <p:nvPr/>
        </p:nvCxnSpPr>
        <p:spPr>
          <a:xfrm>
            <a:off x="1471121" y="2143709"/>
            <a:ext cx="0" cy="369570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373BDE13-9C81-4C59-80E4-AD903DB6642F}"/>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8" name="Content Placeholder 3">
            <a:extLst>
              <a:ext uri="{FF2B5EF4-FFF2-40B4-BE49-F238E27FC236}">
                <a16:creationId xmlns:a16="http://schemas.microsoft.com/office/drawing/2014/main" id="{3F7A0C81-984E-3AF2-C54A-A33BD2EA7931}"/>
              </a:ext>
            </a:extLst>
          </p:cNvPr>
          <p:cNvGraphicFramePr>
            <a:graphicFrameLocks noGrp="1"/>
          </p:cNvGraphicFramePr>
          <p:nvPr>
            <p:ph idx="1"/>
          </p:nvPr>
        </p:nvGraphicFramePr>
        <p:xfrm>
          <a:off x="1528177" y="1993930"/>
          <a:ext cx="7615823" cy="4006820"/>
        </p:xfrm>
        <a:graphic>
          <a:graphicData uri="http://schemas.openxmlformats.org/drawingml/2006/chart">
            <c:chart xmlns:c="http://schemas.openxmlformats.org/drawingml/2006/chart" xmlns:r="http://schemas.openxmlformats.org/officeDocument/2006/relationships" r:id="rId9"/>
          </a:graphicData>
        </a:graphic>
      </p:graphicFrame>
      <p:pic>
        <p:nvPicPr>
          <p:cNvPr id="19" name="Picture 18">
            <a:extLst>
              <a:ext uri="{FF2B5EF4-FFF2-40B4-BE49-F238E27FC236}">
                <a16:creationId xmlns:a16="http://schemas.microsoft.com/office/drawing/2014/main" id="{DEAC1DE2-6277-62EC-A53D-052D9B215C1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117104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B93-BA67-FD5B-33FA-C925A92379DB}"/>
              </a:ext>
            </a:extLst>
          </p:cNvPr>
          <p:cNvSpPr>
            <a:spLocks noGrp="1"/>
          </p:cNvSpPr>
          <p:nvPr>
            <p:ph type="title"/>
          </p:nvPr>
        </p:nvSpPr>
        <p:spPr/>
        <p:txBody>
          <a:bodyPr>
            <a:noAutofit/>
          </a:bodyPr>
          <a:lstStyle/>
          <a:p>
            <a:r>
              <a:rPr lang="en-US" sz="2100" dirty="0"/>
              <a:t>Most incidents recorded in 2022 have occurred in the North &amp; Mount Lebanon</a:t>
            </a:r>
          </a:p>
        </p:txBody>
      </p:sp>
      <p:graphicFrame>
        <p:nvGraphicFramePr>
          <p:cNvPr id="4" name="Chart 3">
            <a:extLst>
              <a:ext uri="{FF2B5EF4-FFF2-40B4-BE49-F238E27FC236}">
                <a16:creationId xmlns:a16="http://schemas.microsoft.com/office/drawing/2014/main" id="{A555CA60-C745-4361-811A-307B802A8F30}"/>
              </a:ext>
            </a:extLst>
          </p:cNvPr>
          <p:cNvGraphicFramePr>
            <a:graphicFrameLocks/>
          </p:cNvGraphicFramePr>
          <p:nvPr>
            <p:extLst>
              <p:ext uri="{D42A27DB-BD31-4B8C-83A1-F6EECF244321}">
                <p14:modId xmlns:p14="http://schemas.microsoft.com/office/powerpoint/2010/main" val="3503921182"/>
              </p:ext>
            </p:extLst>
          </p:nvPr>
        </p:nvGraphicFramePr>
        <p:xfrm>
          <a:off x="689856" y="1587062"/>
          <a:ext cx="7764288" cy="475739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A034AC9C-1BCC-9BD0-9C0D-36917AE11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1489138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B93-BA67-FD5B-33FA-C925A92379DB}"/>
              </a:ext>
            </a:extLst>
          </p:cNvPr>
          <p:cNvSpPr>
            <a:spLocks noGrp="1"/>
          </p:cNvSpPr>
          <p:nvPr>
            <p:ph type="title"/>
          </p:nvPr>
        </p:nvSpPr>
        <p:spPr/>
        <p:txBody>
          <a:bodyPr>
            <a:noAutofit/>
          </a:bodyPr>
          <a:lstStyle/>
          <a:p>
            <a:r>
              <a:rPr lang="en-US" sz="2100" dirty="0"/>
              <a:t>Incidents are mainly related to theft</a:t>
            </a:r>
          </a:p>
        </p:txBody>
      </p:sp>
      <p:graphicFrame>
        <p:nvGraphicFramePr>
          <p:cNvPr id="5" name="Chart 4">
            <a:extLst>
              <a:ext uri="{FF2B5EF4-FFF2-40B4-BE49-F238E27FC236}">
                <a16:creationId xmlns:a16="http://schemas.microsoft.com/office/drawing/2014/main" id="{982CFDF6-57B2-4E0E-88B0-1FF95873F549}"/>
              </a:ext>
            </a:extLst>
          </p:cNvPr>
          <p:cNvGraphicFramePr>
            <a:graphicFrameLocks/>
          </p:cNvGraphicFramePr>
          <p:nvPr>
            <p:extLst>
              <p:ext uri="{D42A27DB-BD31-4B8C-83A1-F6EECF244321}">
                <p14:modId xmlns:p14="http://schemas.microsoft.com/office/powerpoint/2010/main" val="1520296588"/>
              </p:ext>
            </p:extLst>
          </p:nvPr>
        </p:nvGraphicFramePr>
        <p:xfrm>
          <a:off x="462455" y="1639615"/>
          <a:ext cx="8345214" cy="502394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A1DC7C5C-C9AF-4439-9ADD-734F78C1A0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501962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FFDAD6-1A15-678D-C267-95C1617AE34C}"/>
              </a:ext>
            </a:extLst>
          </p:cNvPr>
          <p:cNvSpPr>
            <a:spLocks noGrp="1"/>
          </p:cNvSpPr>
          <p:nvPr>
            <p:ph type="ctrTitle"/>
          </p:nvPr>
        </p:nvSpPr>
        <p:spPr>
          <a:xfrm>
            <a:off x="510321" y="4382883"/>
            <a:ext cx="8123358" cy="766668"/>
          </a:xfrm>
        </p:spPr>
        <p:txBody>
          <a:bodyPr>
            <a:normAutofit fontScale="90000"/>
          </a:bodyPr>
          <a:lstStyle/>
          <a:p>
            <a:r>
              <a:rPr lang="en-US" dirty="0"/>
              <a:t>Intra-Communal Tensions with increased sectarian &amp; political strives </a:t>
            </a:r>
            <a:br>
              <a:rPr lang="en-US" dirty="0"/>
            </a:br>
            <a:endParaRPr lang="en-US" dirty="0"/>
          </a:p>
        </p:txBody>
      </p:sp>
      <p:pic>
        <p:nvPicPr>
          <p:cNvPr id="3" name="Picture 2">
            <a:extLst>
              <a:ext uri="{FF2B5EF4-FFF2-40B4-BE49-F238E27FC236}">
                <a16:creationId xmlns:a16="http://schemas.microsoft.com/office/drawing/2014/main" id="{44E778CA-3A76-B588-DF75-76F6612B39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9730" y="431801"/>
            <a:ext cx="738197" cy="1504840"/>
          </a:xfrm>
          <a:prstGeom prst="rect">
            <a:avLst/>
          </a:prstGeom>
          <a:noFill/>
        </p:spPr>
      </p:pic>
    </p:spTree>
    <p:extLst>
      <p:ext uri="{BB962C8B-B14F-4D97-AF65-F5344CB8AC3E}">
        <p14:creationId xmlns:p14="http://schemas.microsoft.com/office/powerpoint/2010/main" val="710367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6F54-2697-4337-A968-4A96BBE96E83}"/>
              </a:ext>
            </a:extLst>
          </p:cNvPr>
          <p:cNvSpPr>
            <a:spLocks noGrp="1"/>
          </p:cNvSpPr>
          <p:nvPr>
            <p:ph type="title"/>
          </p:nvPr>
        </p:nvSpPr>
        <p:spPr>
          <a:xfrm>
            <a:off x="353649" y="178714"/>
            <a:ext cx="7886700" cy="753770"/>
          </a:xfrm>
        </p:spPr>
        <p:txBody>
          <a:bodyPr>
            <a:normAutofit/>
          </a:bodyPr>
          <a:lstStyle/>
          <a:p>
            <a:r>
              <a:rPr lang="en-US" sz="2250" dirty="0">
                <a:solidFill>
                  <a:srgbClr val="0070C0"/>
                </a:solidFill>
              </a:rPr>
              <a:t>Intra-Communal Relations: Relations between Lebanese fluctuate and are highly dependent on political rifts </a:t>
            </a:r>
          </a:p>
        </p:txBody>
      </p:sp>
      <p:cxnSp>
        <p:nvCxnSpPr>
          <p:cNvPr id="10" name="Straight Connector 9">
            <a:extLst>
              <a:ext uri="{FF2B5EF4-FFF2-40B4-BE49-F238E27FC236}">
                <a16:creationId xmlns:a16="http://schemas.microsoft.com/office/drawing/2014/main" id="{0680D037-9CD2-41E7-8F66-651940862255}"/>
              </a:ext>
            </a:extLst>
          </p:cNvPr>
          <p:cNvCxnSpPr>
            <a:cxnSpLocks/>
          </p:cNvCxnSpPr>
          <p:nvPr/>
        </p:nvCxnSpPr>
        <p:spPr>
          <a:xfrm>
            <a:off x="1457121" y="1759090"/>
            <a:ext cx="5632337" cy="0"/>
          </a:xfrm>
          <a:prstGeom prst="line">
            <a:avLst/>
          </a:prstGeom>
          <a:ln w="25400">
            <a:solidFill>
              <a:srgbClr val="CF67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8F63728-24C5-402D-A5C0-BEFA1F67E1F3}"/>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8" name="Chart 7">
            <a:extLst>
              <a:ext uri="{FF2B5EF4-FFF2-40B4-BE49-F238E27FC236}">
                <a16:creationId xmlns:a16="http://schemas.microsoft.com/office/drawing/2014/main" id="{F389325F-4B97-4D36-9640-6B885AEEE58C}"/>
              </a:ext>
            </a:extLst>
          </p:cNvPr>
          <p:cNvGraphicFramePr>
            <a:graphicFrameLocks/>
          </p:cNvGraphicFramePr>
          <p:nvPr/>
        </p:nvGraphicFramePr>
        <p:xfrm>
          <a:off x="211514" y="1776805"/>
          <a:ext cx="8460337" cy="400864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AF1DBA00-776A-CAB3-725B-2EFE8A718C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368836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C006-3683-41FF-9D8F-C929E28EDB97}"/>
              </a:ext>
            </a:extLst>
          </p:cNvPr>
          <p:cNvSpPr>
            <a:spLocks noGrp="1"/>
          </p:cNvSpPr>
          <p:nvPr>
            <p:ph type="title"/>
          </p:nvPr>
        </p:nvSpPr>
        <p:spPr>
          <a:xfrm>
            <a:off x="33713" y="119132"/>
            <a:ext cx="8640428" cy="1011976"/>
          </a:xfrm>
        </p:spPr>
        <p:txBody>
          <a:bodyPr>
            <a:normAutofit/>
          </a:bodyPr>
          <a:lstStyle/>
          <a:p>
            <a:r>
              <a:rPr lang="en-GB" sz="3000" dirty="0"/>
              <a:t>Intra-Communal Relationships have reached an all-time low </a:t>
            </a:r>
          </a:p>
        </p:txBody>
      </p:sp>
      <p:sp>
        <p:nvSpPr>
          <p:cNvPr id="5" name="Text Placeholder 4">
            <a:extLst>
              <a:ext uri="{FF2B5EF4-FFF2-40B4-BE49-F238E27FC236}">
                <a16:creationId xmlns:a16="http://schemas.microsoft.com/office/drawing/2014/main" id="{F325C11B-7A7F-4576-8ED3-297051D002E8}"/>
              </a:ext>
            </a:extLst>
          </p:cNvPr>
          <p:cNvSpPr>
            <a:spLocks noGrp="1"/>
          </p:cNvSpPr>
          <p:nvPr>
            <p:ph type="body" idx="1"/>
          </p:nvPr>
        </p:nvSpPr>
        <p:spPr>
          <a:xfrm>
            <a:off x="1459727" y="1655063"/>
            <a:ext cx="7223125" cy="2397643"/>
          </a:xfrm>
        </p:spPr>
        <p:txBody>
          <a:bodyPr>
            <a:normAutofit/>
          </a:bodyPr>
          <a:lstStyle/>
          <a:p>
            <a:r>
              <a:rPr lang="en-GB" dirty="0">
                <a:solidFill>
                  <a:schemeClr val="accent3">
                    <a:lumMod val="75000"/>
                  </a:schemeClr>
                </a:solidFill>
              </a:rPr>
              <a:t>With upcoming municipal elections, high levels of tensions could lead to escalations and political instrumentalization with hate speech</a:t>
            </a:r>
          </a:p>
          <a:p>
            <a:endParaRPr lang="en-GB" dirty="0">
              <a:solidFill>
                <a:schemeClr val="accent3">
                  <a:lumMod val="75000"/>
                </a:schemeClr>
              </a:solidFill>
            </a:endParaRPr>
          </a:p>
          <a:p>
            <a:r>
              <a:rPr lang="en-GB" dirty="0">
                <a:solidFill>
                  <a:schemeClr val="accent3">
                    <a:lumMod val="75000"/>
                  </a:schemeClr>
                </a:solidFill>
              </a:rPr>
              <a:t>Intra-Lebanese tensions primarily driven by:</a:t>
            </a:r>
            <a:endParaRPr lang="en-GB" dirty="0"/>
          </a:p>
          <a:p>
            <a:endParaRPr lang="en-GB" dirty="0"/>
          </a:p>
          <a:p>
            <a:pPr marL="257175" indent="-257175">
              <a:buFont typeface="Wingdings" panose="05000000000000000000" pitchFamily="2" charset="2"/>
              <a:buChar char="v"/>
            </a:pPr>
            <a:endParaRPr lang="en-GB" dirty="0"/>
          </a:p>
        </p:txBody>
      </p:sp>
      <p:sp>
        <p:nvSpPr>
          <p:cNvPr id="8" name="ZoneTexte 15">
            <a:extLst>
              <a:ext uri="{FF2B5EF4-FFF2-40B4-BE49-F238E27FC236}">
                <a16:creationId xmlns:a16="http://schemas.microsoft.com/office/drawing/2014/main" id="{73BD5962-E0B8-4412-97EF-661C51BA4A75}"/>
              </a:ext>
            </a:extLst>
          </p:cNvPr>
          <p:cNvSpPr txBox="1"/>
          <p:nvPr/>
        </p:nvSpPr>
        <p:spPr>
          <a:xfrm>
            <a:off x="4132965" y="8508442"/>
            <a:ext cx="3014091" cy="685800"/>
          </a:xfrm>
          <a:prstGeom prst="rect">
            <a:avLst/>
          </a:prstGeom>
          <a:solidFill>
            <a:schemeClr val="bg1"/>
          </a:solidFill>
          <a:ln w="6350">
            <a:noFill/>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defTabSz="685800">
              <a:defRPr/>
            </a:pPr>
            <a:endParaRPr lang="en-US" sz="1050" i="1" dirty="0">
              <a:solidFill>
                <a:prstClr val="black"/>
              </a:solidFill>
              <a:latin typeface="Open Sans"/>
            </a:endParaRPr>
          </a:p>
        </p:txBody>
      </p:sp>
      <p:grpSp>
        <p:nvGrpSpPr>
          <p:cNvPr id="3" name="Group 2">
            <a:extLst>
              <a:ext uri="{FF2B5EF4-FFF2-40B4-BE49-F238E27FC236}">
                <a16:creationId xmlns:a16="http://schemas.microsoft.com/office/drawing/2014/main" id="{EFB5CF83-CA7F-4AA9-9188-3C79EC2DAED8}"/>
              </a:ext>
            </a:extLst>
          </p:cNvPr>
          <p:cNvGrpSpPr/>
          <p:nvPr/>
        </p:nvGrpSpPr>
        <p:grpSpPr>
          <a:xfrm>
            <a:off x="511276" y="3622884"/>
            <a:ext cx="8398778" cy="2389754"/>
            <a:chOff x="767159" y="4129192"/>
            <a:chExt cx="11198370" cy="3186339"/>
          </a:xfrm>
        </p:grpSpPr>
        <p:sp>
          <p:nvSpPr>
            <p:cNvPr id="6" name="Rectangle 5">
              <a:extLst>
                <a:ext uri="{FF2B5EF4-FFF2-40B4-BE49-F238E27FC236}">
                  <a16:creationId xmlns:a16="http://schemas.microsoft.com/office/drawing/2014/main" id="{01C24DF6-A15B-4B86-9EDB-38DCF92FFC04}"/>
                </a:ext>
              </a:extLst>
            </p:cNvPr>
            <p:cNvSpPr/>
            <p:nvPr/>
          </p:nvSpPr>
          <p:spPr>
            <a:xfrm>
              <a:off x="8371490" y="6507141"/>
              <a:ext cx="3594039" cy="18795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2EF32D68-C4FA-447A-BEA5-EAC608FB7EBB}"/>
                </a:ext>
              </a:extLst>
            </p:cNvPr>
            <p:cNvSpPr txBox="1"/>
            <p:nvPr/>
          </p:nvSpPr>
          <p:spPr>
            <a:xfrm>
              <a:off x="2882969" y="5357775"/>
              <a:ext cx="2461173" cy="1239949"/>
            </a:xfrm>
            <a:prstGeom prst="rect">
              <a:avLst/>
            </a:prstGeom>
            <a:noFill/>
          </p:spPr>
          <p:txBody>
            <a:bodyPr wrap="square" rtlCol="0">
              <a:normAutofit lnSpcReduction="10000"/>
            </a:bodyPr>
            <a:lstStyle/>
            <a:p>
              <a:pPr algn="ctr">
                <a:lnSpc>
                  <a:spcPct val="90000"/>
                </a:lnSpc>
                <a:spcAft>
                  <a:spcPts val="450"/>
                </a:spcAft>
              </a:pPr>
              <a:r>
                <a:rPr lang="en-US" dirty="0">
                  <a:solidFill>
                    <a:srgbClr val="F6A165"/>
                  </a:solidFill>
                </a:rPr>
                <a:t>28</a:t>
              </a:r>
              <a:r>
                <a:rPr lang="en-US" sz="1350" dirty="0">
                  <a:solidFill>
                    <a:srgbClr val="F6A165"/>
                  </a:solidFill>
                </a:rPr>
                <a:t>%</a:t>
              </a:r>
              <a:r>
                <a:rPr lang="en-US" dirty="0">
                  <a:solidFill>
                    <a:srgbClr val="F6A165"/>
                  </a:solidFill>
                </a:rPr>
                <a:t> </a:t>
              </a:r>
            </a:p>
            <a:p>
              <a:pPr algn="ctr">
                <a:lnSpc>
                  <a:spcPct val="90000"/>
                </a:lnSpc>
                <a:spcAft>
                  <a:spcPts val="450"/>
                </a:spcAft>
              </a:pPr>
              <a:r>
                <a:rPr lang="en-US" sz="1350" b="1" dirty="0">
                  <a:solidFill>
                    <a:srgbClr val="F6A165"/>
                  </a:solidFill>
                </a:rPr>
                <a:t>Economic Completion (Jobs and resources)</a:t>
              </a:r>
            </a:p>
          </p:txBody>
        </p:sp>
        <p:sp>
          <p:nvSpPr>
            <p:cNvPr id="12" name="TextBox 11">
              <a:extLst>
                <a:ext uri="{FF2B5EF4-FFF2-40B4-BE49-F238E27FC236}">
                  <a16:creationId xmlns:a16="http://schemas.microsoft.com/office/drawing/2014/main" id="{9ED6DAA0-C573-4826-ABF7-C89873742653}"/>
                </a:ext>
              </a:extLst>
            </p:cNvPr>
            <p:cNvSpPr txBox="1"/>
            <p:nvPr/>
          </p:nvSpPr>
          <p:spPr>
            <a:xfrm>
              <a:off x="767159" y="5357775"/>
              <a:ext cx="2015359" cy="1239949"/>
            </a:xfrm>
            <a:prstGeom prst="rect">
              <a:avLst/>
            </a:prstGeom>
            <a:noFill/>
          </p:spPr>
          <p:txBody>
            <a:bodyPr wrap="square" rtlCol="0">
              <a:normAutofit lnSpcReduction="10000"/>
            </a:bodyPr>
            <a:lstStyle/>
            <a:p>
              <a:pPr algn="ctr">
                <a:lnSpc>
                  <a:spcPct val="90000"/>
                </a:lnSpc>
                <a:spcAft>
                  <a:spcPts val="450"/>
                </a:spcAft>
              </a:pPr>
              <a:r>
                <a:rPr lang="en-US" dirty="0">
                  <a:solidFill>
                    <a:srgbClr val="F6A165"/>
                  </a:solidFill>
                </a:rPr>
                <a:t>66</a:t>
              </a:r>
              <a:r>
                <a:rPr lang="en-US" sz="1350" dirty="0">
                  <a:solidFill>
                    <a:srgbClr val="F6A165"/>
                  </a:solidFill>
                </a:rPr>
                <a:t>%</a:t>
              </a:r>
              <a:r>
                <a:rPr lang="en-US" dirty="0">
                  <a:solidFill>
                    <a:srgbClr val="F6A165"/>
                  </a:solidFill>
                </a:rPr>
                <a:t> </a:t>
              </a:r>
            </a:p>
            <a:p>
              <a:pPr algn="ctr">
                <a:lnSpc>
                  <a:spcPct val="90000"/>
                </a:lnSpc>
                <a:spcAft>
                  <a:spcPts val="450"/>
                </a:spcAft>
              </a:pPr>
              <a:r>
                <a:rPr lang="en-US" sz="1350" b="1" dirty="0">
                  <a:solidFill>
                    <a:srgbClr val="F6A165"/>
                  </a:solidFill>
                </a:rPr>
                <a:t>Political and Sectarian conflicts</a:t>
              </a:r>
            </a:p>
          </p:txBody>
        </p:sp>
        <p:sp>
          <p:nvSpPr>
            <p:cNvPr id="13" name="TextBox 12">
              <a:extLst>
                <a:ext uri="{FF2B5EF4-FFF2-40B4-BE49-F238E27FC236}">
                  <a16:creationId xmlns:a16="http://schemas.microsoft.com/office/drawing/2014/main" id="{A5A06E91-47FB-445F-B419-B9A0CDAC655B}"/>
                </a:ext>
              </a:extLst>
            </p:cNvPr>
            <p:cNvSpPr txBox="1"/>
            <p:nvPr/>
          </p:nvSpPr>
          <p:spPr>
            <a:xfrm>
              <a:off x="9479620" y="5357775"/>
              <a:ext cx="2015359" cy="1957756"/>
            </a:xfrm>
            <a:prstGeom prst="rect">
              <a:avLst/>
            </a:prstGeom>
            <a:noFill/>
          </p:spPr>
          <p:txBody>
            <a:bodyPr wrap="square" rtlCol="0">
              <a:normAutofit/>
            </a:bodyPr>
            <a:lstStyle/>
            <a:p>
              <a:pPr algn="ctr">
                <a:lnSpc>
                  <a:spcPct val="90000"/>
                </a:lnSpc>
                <a:spcAft>
                  <a:spcPts val="450"/>
                </a:spcAft>
              </a:pPr>
              <a:r>
                <a:rPr lang="en-US" dirty="0">
                  <a:solidFill>
                    <a:srgbClr val="F6A165"/>
                  </a:solidFill>
                </a:rPr>
                <a:t>21</a:t>
              </a:r>
              <a:r>
                <a:rPr lang="en-US" sz="1350" dirty="0">
                  <a:solidFill>
                    <a:srgbClr val="F6A165"/>
                  </a:solidFill>
                </a:rPr>
                <a:t>%</a:t>
              </a:r>
              <a:r>
                <a:rPr lang="en-US" dirty="0">
                  <a:solidFill>
                    <a:srgbClr val="F6A165"/>
                  </a:solidFill>
                </a:rPr>
                <a:t> </a:t>
              </a:r>
            </a:p>
            <a:p>
              <a:pPr algn="ctr">
                <a:lnSpc>
                  <a:spcPct val="90000"/>
                </a:lnSpc>
                <a:spcAft>
                  <a:spcPts val="450"/>
                </a:spcAft>
              </a:pPr>
              <a:r>
                <a:rPr lang="en-US" sz="1350" b="1" dirty="0">
                  <a:solidFill>
                    <a:srgbClr val="F6A165"/>
                  </a:solidFill>
                </a:rPr>
                <a:t>Cultural and religious differences </a:t>
              </a:r>
            </a:p>
          </p:txBody>
        </p:sp>
        <p:sp>
          <p:nvSpPr>
            <p:cNvPr id="14" name="TextBox 13">
              <a:extLst>
                <a:ext uri="{FF2B5EF4-FFF2-40B4-BE49-F238E27FC236}">
                  <a16:creationId xmlns:a16="http://schemas.microsoft.com/office/drawing/2014/main" id="{A73C21A6-77FA-460D-AF96-755F16F09163}"/>
                </a:ext>
              </a:extLst>
            </p:cNvPr>
            <p:cNvSpPr txBox="1"/>
            <p:nvPr/>
          </p:nvSpPr>
          <p:spPr>
            <a:xfrm>
              <a:off x="7363810" y="5357775"/>
              <a:ext cx="2015359" cy="1924995"/>
            </a:xfrm>
            <a:prstGeom prst="rect">
              <a:avLst/>
            </a:prstGeom>
            <a:noFill/>
          </p:spPr>
          <p:txBody>
            <a:bodyPr wrap="square" rtlCol="0">
              <a:normAutofit/>
            </a:bodyPr>
            <a:lstStyle/>
            <a:p>
              <a:pPr algn="ctr">
                <a:lnSpc>
                  <a:spcPct val="90000"/>
                </a:lnSpc>
                <a:spcAft>
                  <a:spcPts val="450"/>
                </a:spcAft>
              </a:pPr>
              <a:r>
                <a:rPr lang="en-US" dirty="0">
                  <a:solidFill>
                    <a:srgbClr val="F6A165"/>
                  </a:solidFill>
                </a:rPr>
                <a:t>34</a:t>
              </a:r>
              <a:r>
                <a:rPr lang="en-US" sz="1350" dirty="0">
                  <a:solidFill>
                    <a:srgbClr val="F6A165"/>
                  </a:solidFill>
                </a:rPr>
                <a:t>%</a:t>
              </a:r>
              <a:r>
                <a:rPr lang="en-US" dirty="0">
                  <a:solidFill>
                    <a:srgbClr val="F6A165"/>
                  </a:solidFill>
                </a:rPr>
                <a:t> </a:t>
              </a:r>
            </a:p>
            <a:p>
              <a:pPr algn="ctr">
                <a:lnSpc>
                  <a:spcPct val="90000"/>
                </a:lnSpc>
                <a:spcAft>
                  <a:spcPts val="450"/>
                </a:spcAft>
              </a:pPr>
              <a:r>
                <a:rPr lang="en-US" sz="1350" b="1" dirty="0">
                  <a:solidFill>
                    <a:srgbClr val="F6A165"/>
                  </a:solidFill>
                </a:rPr>
                <a:t>Unfair distribution of resources</a:t>
              </a:r>
            </a:p>
          </p:txBody>
        </p:sp>
        <p:sp>
          <p:nvSpPr>
            <p:cNvPr id="15" name="TextBox 14">
              <a:extLst>
                <a:ext uri="{FF2B5EF4-FFF2-40B4-BE49-F238E27FC236}">
                  <a16:creationId xmlns:a16="http://schemas.microsoft.com/office/drawing/2014/main" id="{8CC909A4-2802-4916-BEA9-2132A057D783}"/>
                </a:ext>
              </a:extLst>
            </p:cNvPr>
            <p:cNvSpPr txBox="1"/>
            <p:nvPr/>
          </p:nvSpPr>
          <p:spPr>
            <a:xfrm>
              <a:off x="5444593" y="5357775"/>
              <a:ext cx="1919217" cy="1009140"/>
            </a:xfrm>
            <a:prstGeom prst="rect">
              <a:avLst/>
            </a:prstGeom>
            <a:noFill/>
          </p:spPr>
          <p:txBody>
            <a:bodyPr wrap="square" rtlCol="0">
              <a:normAutofit fontScale="85000" lnSpcReduction="10000"/>
            </a:bodyPr>
            <a:lstStyle/>
            <a:p>
              <a:pPr algn="ctr">
                <a:lnSpc>
                  <a:spcPct val="90000"/>
                </a:lnSpc>
                <a:spcAft>
                  <a:spcPts val="450"/>
                </a:spcAft>
              </a:pPr>
              <a:r>
                <a:rPr lang="en-US" dirty="0">
                  <a:solidFill>
                    <a:srgbClr val="F6A165"/>
                  </a:solidFill>
                </a:rPr>
                <a:t>21</a:t>
              </a:r>
              <a:r>
                <a:rPr lang="en-US" sz="1350" dirty="0">
                  <a:solidFill>
                    <a:srgbClr val="F6A165"/>
                  </a:solidFill>
                </a:rPr>
                <a:t>% </a:t>
              </a:r>
            </a:p>
            <a:p>
              <a:pPr algn="ctr">
                <a:lnSpc>
                  <a:spcPct val="90000"/>
                </a:lnSpc>
                <a:spcAft>
                  <a:spcPts val="450"/>
                </a:spcAft>
              </a:pPr>
              <a:r>
                <a:rPr lang="en-US" sz="1350" b="1" dirty="0">
                  <a:solidFill>
                    <a:srgbClr val="F6A165"/>
                  </a:solidFill>
                </a:rPr>
                <a:t> Competition over subsidized goods or services</a:t>
              </a:r>
            </a:p>
          </p:txBody>
        </p:sp>
        <p:pic>
          <p:nvPicPr>
            <p:cNvPr id="16" name="Graphic 15" descr="Bank with solid fill">
              <a:extLst>
                <a:ext uri="{FF2B5EF4-FFF2-40B4-BE49-F238E27FC236}">
                  <a16:creationId xmlns:a16="http://schemas.microsoft.com/office/drawing/2014/main" id="{E5F7B221-60C0-4299-BBAA-3B19E51E15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9397" y="4129192"/>
              <a:ext cx="1010300" cy="1010300"/>
            </a:xfrm>
            <a:prstGeom prst="rect">
              <a:avLst/>
            </a:prstGeom>
          </p:spPr>
        </p:pic>
        <p:pic>
          <p:nvPicPr>
            <p:cNvPr id="17" name="Graphic 16" descr="Man and woman with solid fill">
              <a:extLst>
                <a:ext uri="{FF2B5EF4-FFF2-40B4-BE49-F238E27FC236}">
                  <a16:creationId xmlns:a16="http://schemas.microsoft.com/office/drawing/2014/main" id="{3395ACD6-CF6F-49B2-9F4A-12A876DB52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8008" y="4257662"/>
              <a:ext cx="914400" cy="914400"/>
            </a:xfrm>
            <a:prstGeom prst="rect">
              <a:avLst/>
            </a:prstGeom>
          </p:spPr>
        </p:pic>
        <p:pic>
          <p:nvPicPr>
            <p:cNvPr id="18" name="Graphic 17" descr="Handshake with solid fill">
              <a:extLst>
                <a:ext uri="{FF2B5EF4-FFF2-40B4-BE49-F238E27FC236}">
                  <a16:creationId xmlns:a16="http://schemas.microsoft.com/office/drawing/2014/main" id="{0E14180F-375A-4FD3-AA4D-FFCC2CE191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1630" y="4129192"/>
              <a:ext cx="1042869" cy="1042869"/>
            </a:xfrm>
            <a:prstGeom prst="rect">
              <a:avLst/>
            </a:prstGeom>
          </p:spPr>
        </p:pic>
        <p:grpSp>
          <p:nvGrpSpPr>
            <p:cNvPr id="19" name="Graphic 22">
              <a:extLst>
                <a:ext uri="{FF2B5EF4-FFF2-40B4-BE49-F238E27FC236}">
                  <a16:creationId xmlns:a16="http://schemas.microsoft.com/office/drawing/2014/main" id="{D9F9C983-A890-4F0B-8A4D-3B4EB879AF52}"/>
                </a:ext>
              </a:extLst>
            </p:cNvPr>
            <p:cNvGrpSpPr/>
            <p:nvPr/>
          </p:nvGrpSpPr>
          <p:grpSpPr>
            <a:xfrm>
              <a:off x="8013215" y="4243354"/>
              <a:ext cx="939073" cy="977825"/>
              <a:chOff x="1778107" y="1951695"/>
              <a:chExt cx="5494019" cy="5720736"/>
            </a:xfrm>
            <a:solidFill>
              <a:schemeClr val="tx1"/>
            </a:solidFill>
          </p:grpSpPr>
          <p:sp>
            <p:nvSpPr>
              <p:cNvPr id="20" name="Freeform: Shape 19">
                <a:extLst>
                  <a:ext uri="{FF2B5EF4-FFF2-40B4-BE49-F238E27FC236}">
                    <a16:creationId xmlns:a16="http://schemas.microsoft.com/office/drawing/2014/main" id="{384D5B8D-E794-4D08-BBB8-4654F4BB28EF}"/>
                  </a:ext>
                </a:extLst>
              </p:cNvPr>
              <p:cNvSpPr/>
              <p:nvPr/>
            </p:nvSpPr>
            <p:spPr>
              <a:xfrm>
                <a:off x="3027336" y="3987209"/>
                <a:ext cx="4244790" cy="3685222"/>
              </a:xfrm>
              <a:custGeom>
                <a:avLst/>
                <a:gdLst>
                  <a:gd name="connsiteX0" fmla="*/ 174758 w 4244790"/>
                  <a:gd name="connsiteY0" fmla="*/ 3683317 h 3685222"/>
                  <a:gd name="connsiteX1" fmla="*/ 163328 w 4244790"/>
                  <a:gd name="connsiteY1" fmla="*/ 3676650 h 3685222"/>
                  <a:gd name="connsiteX2" fmla="*/ 50933 w 4244790"/>
                  <a:gd name="connsiteY2" fmla="*/ 3325178 h 3685222"/>
                  <a:gd name="connsiteX3" fmla="*/ 784358 w 4244790"/>
                  <a:gd name="connsiteY3" fmla="*/ 2330768 h 3685222"/>
                  <a:gd name="connsiteX4" fmla="*/ 1162501 w 4244790"/>
                  <a:gd name="connsiteY4" fmla="*/ 1816418 h 3685222"/>
                  <a:gd name="connsiteX5" fmla="*/ 1199648 w 4244790"/>
                  <a:gd name="connsiteY5" fmla="*/ 1810703 h 3685222"/>
                  <a:gd name="connsiteX6" fmla="*/ 2155958 w 4244790"/>
                  <a:gd name="connsiteY6" fmla="*/ 2532698 h 3685222"/>
                  <a:gd name="connsiteX7" fmla="*/ 2198821 w 4244790"/>
                  <a:gd name="connsiteY7" fmla="*/ 2525078 h 3685222"/>
                  <a:gd name="connsiteX8" fmla="*/ 3182753 w 4244790"/>
                  <a:gd name="connsiteY8" fmla="*/ 1125855 h 3685222"/>
                  <a:gd name="connsiteX9" fmla="*/ 3174181 w 4244790"/>
                  <a:gd name="connsiteY9" fmla="*/ 1082993 h 3685222"/>
                  <a:gd name="connsiteX10" fmla="*/ 2692216 w 4244790"/>
                  <a:gd name="connsiteY10" fmla="*/ 744855 h 3685222"/>
                  <a:gd name="connsiteX11" fmla="*/ 2672213 w 4244790"/>
                  <a:gd name="connsiteY11" fmla="*/ 729615 h 3685222"/>
                  <a:gd name="connsiteX12" fmla="*/ 4244791 w 4244790"/>
                  <a:gd name="connsiteY12" fmla="*/ 0 h 3685222"/>
                  <a:gd name="connsiteX13" fmla="*/ 4090486 w 4244790"/>
                  <a:gd name="connsiteY13" fmla="*/ 1726883 h 3685222"/>
                  <a:gd name="connsiteX14" fmla="*/ 3879983 w 4244790"/>
                  <a:gd name="connsiteY14" fmla="*/ 1579245 h 3685222"/>
                  <a:gd name="connsiteX15" fmla="*/ 3579946 w 4244790"/>
                  <a:gd name="connsiteY15" fmla="*/ 1367790 h 3685222"/>
                  <a:gd name="connsiteX16" fmla="*/ 3536131 w 4244790"/>
                  <a:gd name="connsiteY16" fmla="*/ 1375410 h 3685222"/>
                  <a:gd name="connsiteX17" fmla="*/ 2294071 w 4244790"/>
                  <a:gd name="connsiteY17" fmla="*/ 3145155 h 3685222"/>
                  <a:gd name="connsiteX18" fmla="*/ 2253113 w 4244790"/>
                  <a:gd name="connsiteY18" fmla="*/ 3151823 h 3685222"/>
                  <a:gd name="connsiteX19" fmla="*/ 1292041 w 4244790"/>
                  <a:gd name="connsiteY19" fmla="*/ 2426970 h 3685222"/>
                  <a:gd name="connsiteX20" fmla="*/ 1248226 w 4244790"/>
                  <a:gd name="connsiteY20" fmla="*/ 2433638 h 3685222"/>
                  <a:gd name="connsiteX21" fmla="*/ 415741 w 4244790"/>
                  <a:gd name="connsiteY21" fmla="*/ 3565208 h 3685222"/>
                  <a:gd name="connsiteX22" fmla="*/ 250006 w 4244790"/>
                  <a:gd name="connsiteY22" fmla="*/ 3685223 h 3685222"/>
                  <a:gd name="connsiteX23" fmla="*/ 174758 w 4244790"/>
                  <a:gd name="connsiteY23" fmla="*/ 3683317 h 368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4790" h="3685222">
                    <a:moveTo>
                      <a:pt x="174758" y="3683317"/>
                    </a:moveTo>
                    <a:cubicBezTo>
                      <a:pt x="172853" y="3677603"/>
                      <a:pt x="168091" y="3677603"/>
                      <a:pt x="163328" y="3676650"/>
                    </a:cubicBezTo>
                    <a:cubicBezTo>
                      <a:pt x="3308" y="3625215"/>
                      <a:pt x="-49079" y="3461385"/>
                      <a:pt x="50933" y="3325178"/>
                    </a:cubicBezTo>
                    <a:cubicBezTo>
                      <a:pt x="294773" y="2993708"/>
                      <a:pt x="539566" y="2662238"/>
                      <a:pt x="784358" y="2330768"/>
                    </a:cubicBezTo>
                    <a:cubicBezTo>
                      <a:pt x="911041" y="2159318"/>
                      <a:pt x="1036771" y="1988820"/>
                      <a:pt x="1162501" y="1816418"/>
                    </a:cubicBezTo>
                    <a:cubicBezTo>
                      <a:pt x="1175836" y="1798320"/>
                      <a:pt x="1182503" y="1798320"/>
                      <a:pt x="1199648" y="1810703"/>
                    </a:cubicBezTo>
                    <a:cubicBezTo>
                      <a:pt x="1517783" y="2051685"/>
                      <a:pt x="1837823" y="2291715"/>
                      <a:pt x="2155958" y="2532698"/>
                    </a:cubicBezTo>
                    <a:cubicBezTo>
                      <a:pt x="2177866" y="2548890"/>
                      <a:pt x="2184533" y="2545080"/>
                      <a:pt x="2198821" y="2525078"/>
                    </a:cubicBezTo>
                    <a:cubicBezTo>
                      <a:pt x="2526481" y="2058353"/>
                      <a:pt x="2854141" y="1591628"/>
                      <a:pt x="3182753" y="1125855"/>
                    </a:cubicBezTo>
                    <a:cubicBezTo>
                      <a:pt x="3197993" y="1103948"/>
                      <a:pt x="3194183" y="1096328"/>
                      <a:pt x="3174181" y="1082993"/>
                    </a:cubicBezTo>
                    <a:cubicBezTo>
                      <a:pt x="3013208" y="970597"/>
                      <a:pt x="2853188" y="857250"/>
                      <a:pt x="2692216" y="744855"/>
                    </a:cubicBezTo>
                    <a:cubicBezTo>
                      <a:pt x="2686501" y="741045"/>
                      <a:pt x="2681738" y="737235"/>
                      <a:pt x="2672213" y="729615"/>
                    </a:cubicBezTo>
                    <a:cubicBezTo>
                      <a:pt x="3197041" y="485775"/>
                      <a:pt x="3718058" y="244793"/>
                      <a:pt x="4244791" y="0"/>
                    </a:cubicBezTo>
                    <a:cubicBezTo>
                      <a:pt x="4193356" y="578168"/>
                      <a:pt x="4141921" y="1149668"/>
                      <a:pt x="4090486" y="1726883"/>
                    </a:cubicBezTo>
                    <a:cubicBezTo>
                      <a:pt x="4018096" y="1675448"/>
                      <a:pt x="3948563" y="1627823"/>
                      <a:pt x="3879983" y="1579245"/>
                    </a:cubicBezTo>
                    <a:cubicBezTo>
                      <a:pt x="3779971" y="1508760"/>
                      <a:pt x="3679006" y="1439228"/>
                      <a:pt x="3579946" y="1367790"/>
                    </a:cubicBezTo>
                    <a:cubicBezTo>
                      <a:pt x="3558991" y="1352550"/>
                      <a:pt x="3551371" y="1354455"/>
                      <a:pt x="3536131" y="1375410"/>
                    </a:cubicBezTo>
                    <a:cubicBezTo>
                      <a:pt x="3122746" y="1965960"/>
                      <a:pt x="2707456" y="2554605"/>
                      <a:pt x="2294071" y="3145155"/>
                    </a:cubicBezTo>
                    <a:cubicBezTo>
                      <a:pt x="2279783" y="3165158"/>
                      <a:pt x="2272163" y="3166110"/>
                      <a:pt x="2253113" y="3151823"/>
                    </a:cubicBezTo>
                    <a:cubicBezTo>
                      <a:pt x="1933073" y="2909888"/>
                      <a:pt x="1612081" y="2668905"/>
                      <a:pt x="1292041" y="2426970"/>
                    </a:cubicBezTo>
                    <a:cubicBezTo>
                      <a:pt x="1271086" y="2411730"/>
                      <a:pt x="1263466" y="2412683"/>
                      <a:pt x="1248226" y="2433638"/>
                    </a:cubicBezTo>
                    <a:cubicBezTo>
                      <a:pt x="971048" y="2810828"/>
                      <a:pt x="691966" y="3187065"/>
                      <a:pt x="415741" y="3565208"/>
                    </a:cubicBezTo>
                    <a:cubicBezTo>
                      <a:pt x="371926" y="3624263"/>
                      <a:pt x="321443" y="3668078"/>
                      <a:pt x="250006" y="3685223"/>
                    </a:cubicBezTo>
                    <a:cubicBezTo>
                      <a:pt x="225241" y="3683317"/>
                      <a:pt x="199523" y="3683317"/>
                      <a:pt x="174758" y="3683317"/>
                    </a:cubicBezTo>
                    <a:close/>
                  </a:path>
                </a:pathLst>
              </a:custGeom>
              <a:grpFill/>
              <a:ln w="9525" cap="flat">
                <a:noFill/>
                <a:prstDash val="solid"/>
                <a:miter/>
              </a:ln>
            </p:spPr>
            <p:txBody>
              <a:bodyPr rtlCol="0" anchor="ctr"/>
              <a:lstStyle/>
              <a:p>
                <a:endParaRPr lang="en-US" sz="1350" dirty="0"/>
              </a:p>
            </p:txBody>
          </p:sp>
          <p:sp>
            <p:nvSpPr>
              <p:cNvPr id="21" name="Freeform: Shape 20">
                <a:extLst>
                  <a:ext uri="{FF2B5EF4-FFF2-40B4-BE49-F238E27FC236}">
                    <a16:creationId xmlns:a16="http://schemas.microsoft.com/office/drawing/2014/main" id="{603C0381-41DF-43B6-821B-5575CF79280A}"/>
                  </a:ext>
                </a:extLst>
              </p:cNvPr>
              <p:cNvSpPr/>
              <p:nvPr/>
            </p:nvSpPr>
            <p:spPr>
              <a:xfrm>
                <a:off x="1778107" y="2564750"/>
                <a:ext cx="1529567" cy="2622609"/>
              </a:xfrm>
              <a:custGeom>
                <a:avLst/>
                <a:gdLst>
                  <a:gd name="connsiteX0" fmla="*/ 0 w 1529567"/>
                  <a:gd name="connsiteY0" fmla="*/ 1108134 h 2622609"/>
                  <a:gd name="connsiteX1" fmla="*/ 13335 w 1529567"/>
                  <a:gd name="connsiteY1" fmla="*/ 1084322 h 2622609"/>
                  <a:gd name="connsiteX2" fmla="*/ 326708 w 1529567"/>
                  <a:gd name="connsiteY2" fmla="*/ 273744 h 2622609"/>
                  <a:gd name="connsiteX3" fmla="*/ 379095 w 1529567"/>
                  <a:gd name="connsiteY3" fmla="*/ 167064 h 2622609"/>
                  <a:gd name="connsiteX4" fmla="*/ 602933 w 1529567"/>
                  <a:gd name="connsiteY4" fmla="*/ 12759 h 2622609"/>
                  <a:gd name="connsiteX5" fmla="*/ 948690 w 1529567"/>
                  <a:gd name="connsiteY5" fmla="*/ 16569 h 2622609"/>
                  <a:gd name="connsiteX6" fmla="*/ 1151573 w 1529567"/>
                  <a:gd name="connsiteY6" fmla="*/ 163254 h 2622609"/>
                  <a:gd name="connsiteX7" fmla="*/ 1275398 w 1529567"/>
                  <a:gd name="connsiteY7" fmla="*/ 445194 h 2622609"/>
                  <a:gd name="connsiteX8" fmla="*/ 1520190 w 1529567"/>
                  <a:gd name="connsiteY8" fmla="*/ 1089084 h 2622609"/>
                  <a:gd name="connsiteX9" fmla="*/ 1527810 w 1529567"/>
                  <a:gd name="connsiteY9" fmla="*/ 1139567 h 2622609"/>
                  <a:gd name="connsiteX10" fmla="*/ 1473518 w 1529567"/>
                  <a:gd name="connsiteY10" fmla="*/ 1189097 h 2622609"/>
                  <a:gd name="connsiteX11" fmla="*/ 1406843 w 1529567"/>
                  <a:gd name="connsiteY11" fmla="*/ 1151949 h 2622609"/>
                  <a:gd name="connsiteX12" fmla="*/ 1267778 w 1529567"/>
                  <a:gd name="connsiteY12" fmla="*/ 876677 h 2622609"/>
                  <a:gd name="connsiteX13" fmla="*/ 1056323 w 1529567"/>
                  <a:gd name="connsiteY13" fmla="*/ 455672 h 2622609"/>
                  <a:gd name="connsiteX14" fmla="*/ 1036320 w 1529567"/>
                  <a:gd name="connsiteY14" fmla="*/ 430907 h 2622609"/>
                  <a:gd name="connsiteX15" fmla="*/ 1082993 w 1529567"/>
                  <a:gd name="connsiteY15" fmla="*/ 719514 h 2622609"/>
                  <a:gd name="connsiteX16" fmla="*/ 1203008 w 1529567"/>
                  <a:gd name="connsiteY16" fmla="*/ 1455797 h 2622609"/>
                  <a:gd name="connsiteX17" fmla="*/ 1214438 w 1529567"/>
                  <a:gd name="connsiteY17" fmla="*/ 1521519 h 2622609"/>
                  <a:gd name="connsiteX18" fmla="*/ 1194435 w 1529567"/>
                  <a:gd name="connsiteY18" fmla="*/ 1545332 h 2622609"/>
                  <a:gd name="connsiteX19" fmla="*/ 1065848 w 1529567"/>
                  <a:gd name="connsiteY19" fmla="*/ 1544379 h 2622609"/>
                  <a:gd name="connsiteX20" fmla="*/ 1036320 w 1529567"/>
                  <a:gd name="connsiteY20" fmla="*/ 1572954 h 2622609"/>
                  <a:gd name="connsiteX21" fmla="*/ 1016318 w 1529567"/>
                  <a:gd name="connsiteY21" fmla="*/ 1948239 h 2622609"/>
                  <a:gd name="connsiteX22" fmla="*/ 982980 w 1529567"/>
                  <a:gd name="connsiteY22" fmla="*/ 2554030 h 2622609"/>
                  <a:gd name="connsiteX23" fmla="*/ 918210 w 1529567"/>
                  <a:gd name="connsiteY23" fmla="*/ 2621657 h 2622609"/>
                  <a:gd name="connsiteX24" fmla="*/ 854393 w 1529567"/>
                  <a:gd name="connsiteY24" fmla="*/ 2553077 h 2622609"/>
                  <a:gd name="connsiteX25" fmla="*/ 818198 w 1529567"/>
                  <a:gd name="connsiteY25" fmla="*/ 1918712 h 2622609"/>
                  <a:gd name="connsiteX26" fmla="*/ 798195 w 1529567"/>
                  <a:gd name="connsiteY26" fmla="*/ 1569144 h 2622609"/>
                  <a:gd name="connsiteX27" fmla="*/ 767715 w 1529567"/>
                  <a:gd name="connsiteY27" fmla="*/ 1545332 h 2622609"/>
                  <a:gd name="connsiteX28" fmla="*/ 733425 w 1529567"/>
                  <a:gd name="connsiteY28" fmla="*/ 1569144 h 2622609"/>
                  <a:gd name="connsiteX29" fmla="*/ 707708 w 1529567"/>
                  <a:gd name="connsiteY29" fmla="*/ 2047299 h 2622609"/>
                  <a:gd name="connsiteX30" fmla="*/ 679133 w 1529567"/>
                  <a:gd name="connsiteY30" fmla="*/ 2559744 h 2622609"/>
                  <a:gd name="connsiteX31" fmla="*/ 616268 w 1529567"/>
                  <a:gd name="connsiteY31" fmla="*/ 2622609 h 2622609"/>
                  <a:gd name="connsiteX32" fmla="*/ 550545 w 1529567"/>
                  <a:gd name="connsiteY32" fmla="*/ 2558792 h 2622609"/>
                  <a:gd name="connsiteX33" fmla="*/ 526733 w 1529567"/>
                  <a:gd name="connsiteY33" fmla="*/ 2124452 h 2622609"/>
                  <a:gd name="connsiteX34" fmla="*/ 497205 w 1529567"/>
                  <a:gd name="connsiteY34" fmla="*/ 1568192 h 2622609"/>
                  <a:gd name="connsiteX35" fmla="*/ 473393 w 1529567"/>
                  <a:gd name="connsiteY35" fmla="*/ 1545332 h 2622609"/>
                  <a:gd name="connsiteX36" fmla="*/ 336233 w 1529567"/>
                  <a:gd name="connsiteY36" fmla="*/ 1546284 h 2622609"/>
                  <a:gd name="connsiteX37" fmla="*/ 319088 w 1529567"/>
                  <a:gd name="connsiteY37" fmla="*/ 1524377 h 2622609"/>
                  <a:gd name="connsiteX38" fmla="*/ 494348 w 1529567"/>
                  <a:gd name="connsiteY38" fmla="*/ 439479 h 2622609"/>
                  <a:gd name="connsiteX39" fmla="*/ 495300 w 1529567"/>
                  <a:gd name="connsiteY39" fmla="*/ 423287 h 2622609"/>
                  <a:gd name="connsiteX40" fmla="*/ 478155 w 1529567"/>
                  <a:gd name="connsiteY40" fmla="*/ 449004 h 2622609"/>
                  <a:gd name="connsiteX41" fmla="*/ 131445 w 1529567"/>
                  <a:gd name="connsiteY41" fmla="*/ 1140519 h 2622609"/>
                  <a:gd name="connsiteX42" fmla="*/ 65723 w 1529567"/>
                  <a:gd name="connsiteY42" fmla="*/ 1190049 h 2622609"/>
                  <a:gd name="connsiteX43" fmla="*/ 0 w 1529567"/>
                  <a:gd name="connsiteY43" fmla="*/ 1137662 h 2622609"/>
                  <a:gd name="connsiteX44" fmla="*/ 0 w 1529567"/>
                  <a:gd name="connsiteY44" fmla="*/ 1108134 h 262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9567" h="2622609">
                    <a:moveTo>
                      <a:pt x="0" y="1108134"/>
                    </a:moveTo>
                    <a:cubicBezTo>
                      <a:pt x="10478" y="1103372"/>
                      <a:pt x="9525" y="1092894"/>
                      <a:pt x="13335" y="1084322"/>
                    </a:cubicBezTo>
                    <a:cubicBezTo>
                      <a:pt x="116205" y="813812"/>
                      <a:pt x="215265" y="541397"/>
                      <a:pt x="326708" y="273744"/>
                    </a:cubicBezTo>
                    <a:cubicBezTo>
                      <a:pt x="341948" y="236597"/>
                      <a:pt x="360045" y="201354"/>
                      <a:pt x="379095" y="167064"/>
                    </a:cubicBezTo>
                    <a:cubicBezTo>
                      <a:pt x="428625" y="78482"/>
                      <a:pt x="503873" y="27047"/>
                      <a:pt x="602933" y="12759"/>
                    </a:cubicBezTo>
                    <a:cubicBezTo>
                      <a:pt x="718185" y="-4386"/>
                      <a:pt x="833438" y="-5338"/>
                      <a:pt x="948690" y="16569"/>
                    </a:cubicBezTo>
                    <a:cubicBezTo>
                      <a:pt x="1039178" y="33714"/>
                      <a:pt x="1105853" y="84197"/>
                      <a:pt x="1151573" y="163254"/>
                    </a:cubicBezTo>
                    <a:cubicBezTo>
                      <a:pt x="1203008" y="252789"/>
                      <a:pt x="1238250" y="349944"/>
                      <a:pt x="1275398" y="445194"/>
                    </a:cubicBezTo>
                    <a:cubicBezTo>
                      <a:pt x="1358265" y="659507"/>
                      <a:pt x="1439228" y="874772"/>
                      <a:pt x="1520190" y="1089084"/>
                    </a:cubicBezTo>
                    <a:cubicBezTo>
                      <a:pt x="1526858" y="1105277"/>
                      <a:pt x="1532573" y="1121469"/>
                      <a:pt x="1527810" y="1139567"/>
                    </a:cubicBezTo>
                    <a:cubicBezTo>
                      <a:pt x="1520190" y="1167189"/>
                      <a:pt x="1502093" y="1185287"/>
                      <a:pt x="1473518" y="1189097"/>
                    </a:cubicBezTo>
                    <a:cubicBezTo>
                      <a:pt x="1443038" y="1192907"/>
                      <a:pt x="1421130" y="1178619"/>
                      <a:pt x="1406843" y="1151949"/>
                    </a:cubicBezTo>
                    <a:cubicBezTo>
                      <a:pt x="1360170" y="1060509"/>
                      <a:pt x="1314450" y="968117"/>
                      <a:pt x="1267778" y="876677"/>
                    </a:cubicBezTo>
                    <a:cubicBezTo>
                      <a:pt x="1197293" y="736659"/>
                      <a:pt x="1126808" y="595689"/>
                      <a:pt x="1056323" y="455672"/>
                    </a:cubicBezTo>
                    <a:cubicBezTo>
                      <a:pt x="1051560" y="447099"/>
                      <a:pt x="1050608" y="434717"/>
                      <a:pt x="1036320" y="430907"/>
                    </a:cubicBezTo>
                    <a:cubicBezTo>
                      <a:pt x="1052513" y="528062"/>
                      <a:pt x="1067753" y="624264"/>
                      <a:pt x="1082993" y="719514"/>
                    </a:cubicBezTo>
                    <a:cubicBezTo>
                      <a:pt x="1122998" y="965259"/>
                      <a:pt x="1163003" y="1210052"/>
                      <a:pt x="1203008" y="1455797"/>
                    </a:cubicBezTo>
                    <a:cubicBezTo>
                      <a:pt x="1206818" y="1477704"/>
                      <a:pt x="1209675" y="1499612"/>
                      <a:pt x="1214438" y="1521519"/>
                    </a:cubicBezTo>
                    <a:cubicBezTo>
                      <a:pt x="1218248" y="1538664"/>
                      <a:pt x="1215390" y="1546284"/>
                      <a:pt x="1194435" y="1545332"/>
                    </a:cubicBezTo>
                    <a:cubicBezTo>
                      <a:pt x="1151573" y="1543427"/>
                      <a:pt x="1108710" y="1546284"/>
                      <a:pt x="1065848" y="1544379"/>
                    </a:cubicBezTo>
                    <a:cubicBezTo>
                      <a:pt x="1042035" y="1543427"/>
                      <a:pt x="1037273" y="1551999"/>
                      <a:pt x="1036320" y="1572954"/>
                    </a:cubicBezTo>
                    <a:cubicBezTo>
                      <a:pt x="1030605" y="1698684"/>
                      <a:pt x="1022985" y="1823462"/>
                      <a:pt x="1016318" y="1948239"/>
                    </a:cubicBezTo>
                    <a:cubicBezTo>
                      <a:pt x="1004888" y="2150169"/>
                      <a:pt x="994410" y="2352099"/>
                      <a:pt x="982980" y="2554030"/>
                    </a:cubicBezTo>
                    <a:cubicBezTo>
                      <a:pt x="980123" y="2597844"/>
                      <a:pt x="956310" y="2621657"/>
                      <a:pt x="918210" y="2621657"/>
                    </a:cubicBezTo>
                    <a:cubicBezTo>
                      <a:pt x="881063" y="2621657"/>
                      <a:pt x="856298" y="2595940"/>
                      <a:pt x="854393" y="2553077"/>
                    </a:cubicBezTo>
                    <a:cubicBezTo>
                      <a:pt x="842010" y="2341622"/>
                      <a:pt x="830580" y="2130167"/>
                      <a:pt x="818198" y="1918712"/>
                    </a:cubicBezTo>
                    <a:cubicBezTo>
                      <a:pt x="811530" y="1802507"/>
                      <a:pt x="803910" y="1685349"/>
                      <a:pt x="798195" y="1569144"/>
                    </a:cubicBezTo>
                    <a:cubicBezTo>
                      <a:pt x="797243" y="1544379"/>
                      <a:pt x="784860" y="1544379"/>
                      <a:pt x="767715" y="1545332"/>
                    </a:cubicBezTo>
                    <a:cubicBezTo>
                      <a:pt x="750570" y="1546284"/>
                      <a:pt x="734378" y="1540569"/>
                      <a:pt x="733425" y="1569144"/>
                    </a:cubicBezTo>
                    <a:cubicBezTo>
                      <a:pt x="725805" y="1728212"/>
                      <a:pt x="717233" y="1887280"/>
                      <a:pt x="707708" y="2047299"/>
                    </a:cubicBezTo>
                    <a:cubicBezTo>
                      <a:pt x="698183" y="2217797"/>
                      <a:pt x="688658" y="2389247"/>
                      <a:pt x="679133" y="2559744"/>
                    </a:cubicBezTo>
                    <a:cubicBezTo>
                      <a:pt x="677228" y="2597844"/>
                      <a:pt x="651510" y="2621657"/>
                      <a:pt x="616268" y="2622609"/>
                    </a:cubicBezTo>
                    <a:cubicBezTo>
                      <a:pt x="580073" y="2622609"/>
                      <a:pt x="553403" y="2597844"/>
                      <a:pt x="550545" y="2558792"/>
                    </a:cubicBezTo>
                    <a:cubicBezTo>
                      <a:pt x="541973" y="2414012"/>
                      <a:pt x="534353" y="2269232"/>
                      <a:pt x="526733" y="2124452"/>
                    </a:cubicBezTo>
                    <a:cubicBezTo>
                      <a:pt x="516255" y="1938714"/>
                      <a:pt x="506730" y="1753929"/>
                      <a:pt x="497205" y="1568192"/>
                    </a:cubicBezTo>
                    <a:cubicBezTo>
                      <a:pt x="496253" y="1551047"/>
                      <a:pt x="491490" y="1544379"/>
                      <a:pt x="473393" y="1545332"/>
                    </a:cubicBezTo>
                    <a:cubicBezTo>
                      <a:pt x="427673" y="1546284"/>
                      <a:pt x="381953" y="1545332"/>
                      <a:pt x="336233" y="1546284"/>
                    </a:cubicBezTo>
                    <a:cubicBezTo>
                      <a:pt x="318135" y="1546284"/>
                      <a:pt x="316230" y="1541522"/>
                      <a:pt x="319088" y="1524377"/>
                    </a:cubicBezTo>
                    <a:cubicBezTo>
                      <a:pt x="377190" y="1161474"/>
                      <a:pt x="435293" y="800477"/>
                      <a:pt x="494348" y="439479"/>
                    </a:cubicBezTo>
                    <a:cubicBezTo>
                      <a:pt x="495300" y="434717"/>
                      <a:pt x="495300" y="429954"/>
                      <a:pt x="495300" y="423287"/>
                    </a:cubicBezTo>
                    <a:cubicBezTo>
                      <a:pt x="483870" y="429954"/>
                      <a:pt x="481965" y="441384"/>
                      <a:pt x="478155" y="449004"/>
                    </a:cubicBezTo>
                    <a:cubicBezTo>
                      <a:pt x="361950" y="679509"/>
                      <a:pt x="246698" y="910014"/>
                      <a:pt x="131445" y="1140519"/>
                    </a:cubicBezTo>
                    <a:cubicBezTo>
                      <a:pt x="117158" y="1168142"/>
                      <a:pt x="99060" y="1189097"/>
                      <a:pt x="65723" y="1190049"/>
                    </a:cubicBezTo>
                    <a:cubicBezTo>
                      <a:pt x="30480" y="1190049"/>
                      <a:pt x="14288" y="1164332"/>
                      <a:pt x="0" y="1137662"/>
                    </a:cubicBezTo>
                    <a:cubicBezTo>
                      <a:pt x="0" y="1128137"/>
                      <a:pt x="0" y="1117659"/>
                      <a:pt x="0" y="1108134"/>
                    </a:cubicBezTo>
                    <a:close/>
                  </a:path>
                </a:pathLst>
              </a:custGeom>
              <a:grpFill/>
              <a:ln w="9525" cap="flat">
                <a:noFill/>
                <a:prstDash val="solid"/>
                <a:miter/>
              </a:ln>
            </p:spPr>
            <p:txBody>
              <a:bodyPr rtlCol="0" anchor="ctr"/>
              <a:lstStyle/>
              <a:p>
                <a:endParaRPr lang="en-US" sz="1350" dirty="0"/>
              </a:p>
            </p:txBody>
          </p:sp>
          <p:sp>
            <p:nvSpPr>
              <p:cNvPr id="22" name="Freeform: Shape 21">
                <a:extLst>
                  <a:ext uri="{FF2B5EF4-FFF2-40B4-BE49-F238E27FC236}">
                    <a16:creationId xmlns:a16="http://schemas.microsoft.com/office/drawing/2014/main" id="{9370E272-D622-495C-87F2-DD0FAEA78BC0}"/>
                  </a:ext>
                </a:extLst>
              </p:cNvPr>
              <p:cNvSpPr/>
              <p:nvPr/>
            </p:nvSpPr>
            <p:spPr>
              <a:xfrm>
                <a:off x="4000918" y="2563784"/>
                <a:ext cx="1526392" cy="2621932"/>
              </a:xfrm>
              <a:custGeom>
                <a:avLst/>
                <a:gdLst>
                  <a:gd name="connsiteX0" fmla="*/ 1066172 w 1526392"/>
                  <a:gd name="connsiteY0" fmla="*/ 422348 h 2621932"/>
                  <a:gd name="connsiteX1" fmla="*/ 1057599 w 1526392"/>
                  <a:gd name="connsiteY1" fmla="*/ 655711 h 2621932"/>
                  <a:gd name="connsiteX2" fmla="*/ 1065219 w 1526392"/>
                  <a:gd name="connsiteY2" fmla="*/ 1507246 h 2621932"/>
                  <a:gd name="connsiteX3" fmla="*/ 1090937 w 1526392"/>
                  <a:gd name="connsiteY3" fmla="*/ 2241623 h 2621932"/>
                  <a:gd name="connsiteX4" fmla="*/ 1100462 w 1526392"/>
                  <a:gd name="connsiteY4" fmla="*/ 2506418 h 2621932"/>
                  <a:gd name="connsiteX5" fmla="*/ 1001402 w 1526392"/>
                  <a:gd name="connsiteY5" fmla="*/ 2621671 h 2621932"/>
                  <a:gd name="connsiteX6" fmla="*/ 885197 w 1526392"/>
                  <a:gd name="connsiteY6" fmla="*/ 2521659 h 2621932"/>
                  <a:gd name="connsiteX7" fmla="*/ 869004 w 1526392"/>
                  <a:gd name="connsiteY7" fmla="*/ 2376878 h 2621932"/>
                  <a:gd name="connsiteX8" fmla="*/ 807092 w 1526392"/>
                  <a:gd name="connsiteY8" fmla="*/ 1788233 h 2621932"/>
                  <a:gd name="connsiteX9" fmla="*/ 769944 w 1526392"/>
                  <a:gd name="connsiteY9" fmla="*/ 1431998 h 2621932"/>
                  <a:gd name="connsiteX10" fmla="*/ 759467 w 1526392"/>
                  <a:gd name="connsiteY10" fmla="*/ 1395803 h 2621932"/>
                  <a:gd name="connsiteX11" fmla="*/ 741369 w 1526392"/>
                  <a:gd name="connsiteY11" fmla="*/ 1561538 h 2621932"/>
                  <a:gd name="connsiteX12" fmla="*/ 678504 w 1526392"/>
                  <a:gd name="connsiteY12" fmla="*/ 2155898 h 2621932"/>
                  <a:gd name="connsiteX13" fmla="*/ 641356 w 1526392"/>
                  <a:gd name="connsiteY13" fmla="*/ 2514991 h 2621932"/>
                  <a:gd name="connsiteX14" fmla="*/ 546106 w 1526392"/>
                  <a:gd name="connsiteY14" fmla="*/ 2619766 h 2621932"/>
                  <a:gd name="connsiteX15" fmla="*/ 428949 w 1526392"/>
                  <a:gd name="connsiteY15" fmla="*/ 2545471 h 2621932"/>
                  <a:gd name="connsiteX16" fmla="*/ 425139 w 1526392"/>
                  <a:gd name="connsiteY16" fmla="*/ 2502609 h 2621932"/>
                  <a:gd name="connsiteX17" fmla="*/ 459429 w 1526392"/>
                  <a:gd name="connsiteY17" fmla="*/ 1543441 h 2621932"/>
                  <a:gd name="connsiteX18" fmla="*/ 459429 w 1526392"/>
                  <a:gd name="connsiteY18" fmla="*/ 424253 h 2621932"/>
                  <a:gd name="connsiteX19" fmla="*/ 457524 w 1526392"/>
                  <a:gd name="connsiteY19" fmla="*/ 418538 h 2621932"/>
                  <a:gd name="connsiteX20" fmla="*/ 443237 w 1526392"/>
                  <a:gd name="connsiteY20" fmla="*/ 442351 h 2621932"/>
                  <a:gd name="connsiteX21" fmla="*/ 127959 w 1526392"/>
                  <a:gd name="connsiteY21" fmla="*/ 1138628 h 2621932"/>
                  <a:gd name="connsiteX22" fmla="*/ 51759 w 1526392"/>
                  <a:gd name="connsiteY22" fmla="*/ 1189111 h 2621932"/>
                  <a:gd name="connsiteX23" fmla="*/ 5087 w 1526392"/>
                  <a:gd name="connsiteY23" fmla="*/ 1096718 h 2621932"/>
                  <a:gd name="connsiteX24" fmla="*/ 195587 w 1526392"/>
                  <a:gd name="connsiteY24" fmla="*/ 522361 h 2621932"/>
                  <a:gd name="connsiteX25" fmla="*/ 286074 w 1526392"/>
                  <a:gd name="connsiteY25" fmla="*/ 273758 h 2621932"/>
                  <a:gd name="connsiteX26" fmla="*/ 618497 w 1526392"/>
                  <a:gd name="connsiteY26" fmla="*/ 8963 h 2621932"/>
                  <a:gd name="connsiteX27" fmla="*/ 961397 w 1526392"/>
                  <a:gd name="connsiteY27" fmla="*/ 18488 h 2621932"/>
                  <a:gd name="connsiteX28" fmla="*/ 1221429 w 1526392"/>
                  <a:gd name="connsiteY28" fmla="*/ 230896 h 2621932"/>
                  <a:gd name="connsiteX29" fmla="*/ 1366209 w 1526392"/>
                  <a:gd name="connsiteY29" fmla="*/ 626183 h 2621932"/>
                  <a:gd name="connsiteX30" fmla="*/ 1521467 w 1526392"/>
                  <a:gd name="connsiteY30" fmla="*/ 1098623 h 2621932"/>
                  <a:gd name="connsiteX31" fmla="*/ 1485272 w 1526392"/>
                  <a:gd name="connsiteY31" fmla="*/ 1185301 h 2621932"/>
                  <a:gd name="connsiteX32" fmla="*/ 1400499 w 1526392"/>
                  <a:gd name="connsiteY32" fmla="*/ 1145296 h 2621932"/>
                  <a:gd name="connsiteX33" fmla="*/ 1394784 w 1526392"/>
                  <a:gd name="connsiteY33" fmla="*/ 1131961 h 2621932"/>
                  <a:gd name="connsiteX34" fmla="*/ 1085222 w 1526392"/>
                  <a:gd name="connsiteY34" fmla="*/ 449018 h 2621932"/>
                  <a:gd name="connsiteX35" fmla="*/ 1071887 w 1526392"/>
                  <a:gd name="connsiteY35" fmla="*/ 421396 h 2621932"/>
                  <a:gd name="connsiteX36" fmla="*/ 1066172 w 1526392"/>
                  <a:gd name="connsiteY36" fmla="*/ 422348 h 26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6392" h="2621932">
                    <a:moveTo>
                      <a:pt x="1066172" y="422348"/>
                    </a:moveTo>
                    <a:cubicBezTo>
                      <a:pt x="1063314" y="500453"/>
                      <a:pt x="1062362" y="577606"/>
                      <a:pt x="1057599" y="655711"/>
                    </a:cubicBezTo>
                    <a:cubicBezTo>
                      <a:pt x="1042359" y="939556"/>
                      <a:pt x="1053789" y="1223401"/>
                      <a:pt x="1065219" y="1507246"/>
                    </a:cubicBezTo>
                    <a:cubicBezTo>
                      <a:pt x="1074744" y="1752038"/>
                      <a:pt x="1082364" y="1996831"/>
                      <a:pt x="1090937" y="2241623"/>
                    </a:cubicBezTo>
                    <a:cubicBezTo>
                      <a:pt x="1093794" y="2330206"/>
                      <a:pt x="1097604" y="2418788"/>
                      <a:pt x="1100462" y="2506418"/>
                    </a:cubicBezTo>
                    <a:cubicBezTo>
                      <a:pt x="1102367" y="2569284"/>
                      <a:pt x="1060456" y="2617861"/>
                      <a:pt x="1001402" y="2621671"/>
                    </a:cubicBezTo>
                    <a:cubicBezTo>
                      <a:pt x="938537" y="2625481"/>
                      <a:pt x="892817" y="2587381"/>
                      <a:pt x="885197" y="2521659"/>
                    </a:cubicBezTo>
                    <a:cubicBezTo>
                      <a:pt x="879481" y="2473081"/>
                      <a:pt x="874719" y="2425456"/>
                      <a:pt x="869004" y="2376878"/>
                    </a:cubicBezTo>
                    <a:cubicBezTo>
                      <a:pt x="848049" y="2180663"/>
                      <a:pt x="827094" y="1984448"/>
                      <a:pt x="807092" y="1788233"/>
                    </a:cubicBezTo>
                    <a:cubicBezTo>
                      <a:pt x="794709" y="1669171"/>
                      <a:pt x="782327" y="1550108"/>
                      <a:pt x="769944" y="1431998"/>
                    </a:cubicBezTo>
                    <a:cubicBezTo>
                      <a:pt x="768992" y="1419616"/>
                      <a:pt x="767087" y="1408186"/>
                      <a:pt x="759467" y="1395803"/>
                    </a:cubicBezTo>
                    <a:cubicBezTo>
                      <a:pt x="753752" y="1451048"/>
                      <a:pt x="747084" y="1506293"/>
                      <a:pt x="741369" y="1561538"/>
                    </a:cubicBezTo>
                    <a:cubicBezTo>
                      <a:pt x="720414" y="1759658"/>
                      <a:pt x="699459" y="1957778"/>
                      <a:pt x="678504" y="2155898"/>
                    </a:cubicBezTo>
                    <a:cubicBezTo>
                      <a:pt x="666122" y="2275913"/>
                      <a:pt x="653739" y="2395928"/>
                      <a:pt x="641356" y="2514991"/>
                    </a:cubicBezTo>
                    <a:cubicBezTo>
                      <a:pt x="635642" y="2573093"/>
                      <a:pt x="599447" y="2614051"/>
                      <a:pt x="546106" y="2619766"/>
                    </a:cubicBezTo>
                    <a:cubicBezTo>
                      <a:pt x="490862" y="2625481"/>
                      <a:pt x="446094" y="2596906"/>
                      <a:pt x="428949" y="2545471"/>
                    </a:cubicBezTo>
                    <a:cubicBezTo>
                      <a:pt x="424187" y="2531184"/>
                      <a:pt x="424187" y="2516896"/>
                      <a:pt x="425139" y="2502609"/>
                    </a:cubicBezTo>
                    <a:cubicBezTo>
                      <a:pt x="436569" y="2182568"/>
                      <a:pt x="444189" y="1863481"/>
                      <a:pt x="459429" y="1543441"/>
                    </a:cubicBezTo>
                    <a:cubicBezTo>
                      <a:pt x="476574" y="1170061"/>
                      <a:pt x="476574" y="796681"/>
                      <a:pt x="459429" y="424253"/>
                    </a:cubicBezTo>
                    <a:cubicBezTo>
                      <a:pt x="459429" y="422348"/>
                      <a:pt x="458477" y="421396"/>
                      <a:pt x="457524" y="418538"/>
                    </a:cubicBezTo>
                    <a:cubicBezTo>
                      <a:pt x="447999" y="424253"/>
                      <a:pt x="447046" y="433778"/>
                      <a:pt x="443237" y="442351"/>
                    </a:cubicBezTo>
                    <a:cubicBezTo>
                      <a:pt x="338462" y="674761"/>
                      <a:pt x="232734" y="907171"/>
                      <a:pt x="127959" y="1138628"/>
                    </a:cubicBezTo>
                    <a:cubicBezTo>
                      <a:pt x="110814" y="1176728"/>
                      <a:pt x="83192" y="1194826"/>
                      <a:pt x="51759" y="1189111"/>
                    </a:cubicBezTo>
                    <a:cubicBezTo>
                      <a:pt x="9849" y="1181491"/>
                      <a:pt x="-10154" y="1142438"/>
                      <a:pt x="5087" y="1096718"/>
                    </a:cubicBezTo>
                    <a:cubicBezTo>
                      <a:pt x="67952" y="905266"/>
                      <a:pt x="130817" y="713813"/>
                      <a:pt x="195587" y="522361"/>
                    </a:cubicBezTo>
                    <a:cubicBezTo>
                      <a:pt x="224162" y="438541"/>
                      <a:pt x="256546" y="356626"/>
                      <a:pt x="286074" y="273758"/>
                    </a:cubicBezTo>
                    <a:cubicBezTo>
                      <a:pt x="342271" y="117548"/>
                      <a:pt x="451809" y="27061"/>
                      <a:pt x="618497" y="8963"/>
                    </a:cubicBezTo>
                    <a:cubicBezTo>
                      <a:pt x="732797" y="-3419"/>
                      <a:pt x="848049" y="-5324"/>
                      <a:pt x="961397" y="18488"/>
                    </a:cubicBezTo>
                    <a:cubicBezTo>
                      <a:pt x="1084269" y="43253"/>
                      <a:pt x="1170947" y="115643"/>
                      <a:pt x="1221429" y="230896"/>
                    </a:cubicBezTo>
                    <a:cubicBezTo>
                      <a:pt x="1277627" y="359483"/>
                      <a:pt x="1321442" y="493786"/>
                      <a:pt x="1366209" y="626183"/>
                    </a:cubicBezTo>
                    <a:cubicBezTo>
                      <a:pt x="1419549" y="783346"/>
                      <a:pt x="1470031" y="940508"/>
                      <a:pt x="1521467" y="1098623"/>
                    </a:cubicBezTo>
                    <a:cubicBezTo>
                      <a:pt x="1534802" y="1138628"/>
                      <a:pt x="1520514" y="1171966"/>
                      <a:pt x="1485272" y="1185301"/>
                    </a:cubicBezTo>
                    <a:cubicBezTo>
                      <a:pt x="1451934" y="1198636"/>
                      <a:pt x="1418597" y="1183396"/>
                      <a:pt x="1400499" y="1145296"/>
                    </a:cubicBezTo>
                    <a:cubicBezTo>
                      <a:pt x="1398594" y="1140533"/>
                      <a:pt x="1396689" y="1136723"/>
                      <a:pt x="1394784" y="1131961"/>
                    </a:cubicBezTo>
                    <a:cubicBezTo>
                      <a:pt x="1290962" y="905266"/>
                      <a:pt x="1188092" y="676666"/>
                      <a:pt x="1085222" y="449018"/>
                    </a:cubicBezTo>
                    <a:cubicBezTo>
                      <a:pt x="1081412" y="439493"/>
                      <a:pt x="1076649" y="429968"/>
                      <a:pt x="1071887" y="421396"/>
                    </a:cubicBezTo>
                    <a:cubicBezTo>
                      <a:pt x="1069981" y="421396"/>
                      <a:pt x="1068077" y="422348"/>
                      <a:pt x="1066172" y="422348"/>
                    </a:cubicBezTo>
                    <a:close/>
                  </a:path>
                </a:pathLst>
              </a:custGeom>
              <a:grpFill/>
              <a:ln w="9525" cap="flat">
                <a:noFill/>
                <a:prstDash val="solid"/>
                <a:miter/>
              </a:ln>
            </p:spPr>
            <p:txBody>
              <a:bodyPr rtlCol="0" anchor="ctr"/>
              <a:lstStyle/>
              <a:p>
                <a:endParaRPr lang="en-US" sz="1350" dirty="0"/>
              </a:p>
            </p:txBody>
          </p:sp>
          <p:sp>
            <p:nvSpPr>
              <p:cNvPr id="23" name="Freeform: Shape 22">
                <a:extLst>
                  <a:ext uri="{FF2B5EF4-FFF2-40B4-BE49-F238E27FC236}">
                    <a16:creationId xmlns:a16="http://schemas.microsoft.com/office/drawing/2014/main" id="{168EF25A-C5AD-4E78-B319-1D78A886E227}"/>
                  </a:ext>
                </a:extLst>
              </p:cNvPr>
              <p:cNvSpPr/>
              <p:nvPr/>
            </p:nvSpPr>
            <p:spPr>
              <a:xfrm>
                <a:off x="3107087" y="3735119"/>
                <a:ext cx="1099493" cy="1450557"/>
              </a:xfrm>
              <a:custGeom>
                <a:avLst/>
                <a:gdLst>
                  <a:gd name="connsiteX0" fmla="*/ 544588 w 1099493"/>
                  <a:gd name="connsiteY0" fmla="*/ 893123 h 1450557"/>
                  <a:gd name="connsiteX1" fmla="*/ 491248 w 1099493"/>
                  <a:gd name="connsiteY1" fmla="*/ 1264598 h 1450557"/>
                  <a:gd name="connsiteX2" fmla="*/ 474103 w 1099493"/>
                  <a:gd name="connsiteY2" fmla="*/ 1385565 h 1450557"/>
                  <a:gd name="connsiteX3" fmla="*/ 402665 w 1099493"/>
                  <a:gd name="connsiteY3" fmla="*/ 1449383 h 1450557"/>
                  <a:gd name="connsiteX4" fmla="*/ 340753 w 1099493"/>
                  <a:gd name="connsiteY4" fmla="*/ 1376040 h 1450557"/>
                  <a:gd name="connsiteX5" fmla="*/ 354088 w 1099493"/>
                  <a:gd name="connsiteY5" fmla="*/ 1108388 h 1450557"/>
                  <a:gd name="connsiteX6" fmla="*/ 372185 w 1099493"/>
                  <a:gd name="connsiteY6" fmla="*/ 720720 h 1450557"/>
                  <a:gd name="connsiteX7" fmla="*/ 362660 w 1099493"/>
                  <a:gd name="connsiteY7" fmla="*/ 487358 h 1450557"/>
                  <a:gd name="connsiteX8" fmla="*/ 315988 w 1099493"/>
                  <a:gd name="connsiteY8" fmla="*/ 417825 h 1450557"/>
                  <a:gd name="connsiteX9" fmla="*/ 180733 w 1099493"/>
                  <a:gd name="connsiteY9" fmla="*/ 310193 h 1450557"/>
                  <a:gd name="connsiteX10" fmla="*/ 15950 w 1099493"/>
                  <a:gd name="connsiteY10" fmla="*/ 84450 h 1450557"/>
                  <a:gd name="connsiteX11" fmla="*/ 710 w 1099493"/>
                  <a:gd name="connsiteY11" fmla="*/ 50160 h 1450557"/>
                  <a:gd name="connsiteX12" fmla="*/ 18808 w 1099493"/>
                  <a:gd name="connsiteY12" fmla="*/ 7298 h 1450557"/>
                  <a:gd name="connsiteX13" fmla="*/ 64528 w 1099493"/>
                  <a:gd name="connsiteY13" fmla="*/ 9203 h 1450557"/>
                  <a:gd name="connsiteX14" fmla="*/ 94055 w 1099493"/>
                  <a:gd name="connsiteY14" fmla="*/ 40635 h 1450557"/>
                  <a:gd name="connsiteX15" fmla="*/ 302653 w 1099493"/>
                  <a:gd name="connsiteY15" fmla="*/ 243518 h 1450557"/>
                  <a:gd name="connsiteX16" fmla="*/ 441718 w 1099493"/>
                  <a:gd name="connsiteY16" fmla="*/ 272093 h 1450557"/>
                  <a:gd name="connsiteX17" fmla="*/ 681748 w 1099493"/>
                  <a:gd name="connsiteY17" fmla="*/ 276855 h 1450557"/>
                  <a:gd name="connsiteX18" fmla="*/ 740803 w 1099493"/>
                  <a:gd name="connsiteY18" fmla="*/ 271140 h 1450557"/>
                  <a:gd name="connsiteX19" fmla="*/ 860818 w 1099493"/>
                  <a:gd name="connsiteY19" fmla="*/ 190178 h 1450557"/>
                  <a:gd name="connsiteX20" fmla="*/ 1002740 w 1099493"/>
                  <a:gd name="connsiteY20" fmla="*/ 39683 h 1450557"/>
                  <a:gd name="connsiteX21" fmla="*/ 1023695 w 1099493"/>
                  <a:gd name="connsiteY21" fmla="*/ 15870 h 1450557"/>
                  <a:gd name="connsiteX22" fmla="*/ 1081798 w 1099493"/>
                  <a:gd name="connsiteY22" fmla="*/ 9203 h 1450557"/>
                  <a:gd name="connsiteX23" fmla="*/ 1091323 w 1099493"/>
                  <a:gd name="connsiteY23" fmla="*/ 66353 h 1450557"/>
                  <a:gd name="connsiteX24" fmla="*/ 854150 w 1099493"/>
                  <a:gd name="connsiteY24" fmla="*/ 372105 h 1450557"/>
                  <a:gd name="connsiteX25" fmla="*/ 775093 w 1099493"/>
                  <a:gd name="connsiteY25" fmla="*/ 419730 h 1450557"/>
                  <a:gd name="connsiteX26" fmla="*/ 736040 w 1099493"/>
                  <a:gd name="connsiteY26" fmla="*/ 473070 h 1450557"/>
                  <a:gd name="connsiteX27" fmla="*/ 728420 w 1099493"/>
                  <a:gd name="connsiteY27" fmla="*/ 845498 h 1450557"/>
                  <a:gd name="connsiteX28" fmla="*/ 755090 w 1099493"/>
                  <a:gd name="connsiteY28" fmla="*/ 1373183 h 1450557"/>
                  <a:gd name="connsiteX29" fmla="*/ 695083 w 1099493"/>
                  <a:gd name="connsiteY29" fmla="*/ 1450335 h 1450557"/>
                  <a:gd name="connsiteX30" fmla="*/ 621740 w 1099493"/>
                  <a:gd name="connsiteY30" fmla="*/ 1381755 h 1450557"/>
                  <a:gd name="connsiteX31" fmla="*/ 551255 w 1099493"/>
                  <a:gd name="connsiteY31" fmla="*/ 893123 h 1450557"/>
                  <a:gd name="connsiteX32" fmla="*/ 544588 w 1099493"/>
                  <a:gd name="connsiteY32" fmla="*/ 893123 h 145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99493" h="1450557">
                    <a:moveTo>
                      <a:pt x="544588" y="893123"/>
                    </a:moveTo>
                    <a:cubicBezTo>
                      <a:pt x="526490" y="1016948"/>
                      <a:pt x="509345" y="1140773"/>
                      <a:pt x="491248" y="1264598"/>
                    </a:cubicBezTo>
                    <a:cubicBezTo>
                      <a:pt x="485533" y="1304603"/>
                      <a:pt x="478865" y="1345560"/>
                      <a:pt x="474103" y="1385565"/>
                    </a:cubicBezTo>
                    <a:cubicBezTo>
                      <a:pt x="468388" y="1428428"/>
                      <a:pt x="442670" y="1452240"/>
                      <a:pt x="402665" y="1449383"/>
                    </a:cubicBezTo>
                    <a:cubicBezTo>
                      <a:pt x="364565" y="1447478"/>
                      <a:pt x="338848" y="1417950"/>
                      <a:pt x="340753" y="1376040"/>
                    </a:cubicBezTo>
                    <a:cubicBezTo>
                      <a:pt x="344563" y="1286505"/>
                      <a:pt x="349325" y="1196970"/>
                      <a:pt x="354088" y="1108388"/>
                    </a:cubicBezTo>
                    <a:cubicBezTo>
                      <a:pt x="360755" y="978848"/>
                      <a:pt x="369328" y="850260"/>
                      <a:pt x="372185" y="720720"/>
                    </a:cubicBezTo>
                    <a:cubicBezTo>
                      <a:pt x="374090" y="643568"/>
                      <a:pt x="365518" y="565463"/>
                      <a:pt x="362660" y="487358"/>
                    </a:cubicBezTo>
                    <a:cubicBezTo>
                      <a:pt x="360755" y="454973"/>
                      <a:pt x="348373" y="430208"/>
                      <a:pt x="315988" y="417825"/>
                    </a:cubicBezTo>
                    <a:cubicBezTo>
                      <a:pt x="260743" y="395918"/>
                      <a:pt x="217880" y="354960"/>
                      <a:pt x="180733" y="310193"/>
                    </a:cubicBezTo>
                    <a:cubicBezTo>
                      <a:pt x="120725" y="238755"/>
                      <a:pt x="66433" y="162555"/>
                      <a:pt x="15950" y="84450"/>
                    </a:cubicBezTo>
                    <a:cubicBezTo>
                      <a:pt x="9283" y="73973"/>
                      <a:pt x="2615" y="63495"/>
                      <a:pt x="710" y="50160"/>
                    </a:cubicBezTo>
                    <a:cubicBezTo>
                      <a:pt x="-2147" y="32063"/>
                      <a:pt x="3568" y="17775"/>
                      <a:pt x="18808" y="7298"/>
                    </a:cubicBezTo>
                    <a:cubicBezTo>
                      <a:pt x="34048" y="-3180"/>
                      <a:pt x="51193" y="-2227"/>
                      <a:pt x="64528" y="9203"/>
                    </a:cubicBezTo>
                    <a:cubicBezTo>
                      <a:pt x="75958" y="18728"/>
                      <a:pt x="84530" y="30158"/>
                      <a:pt x="94055" y="40635"/>
                    </a:cubicBezTo>
                    <a:cubicBezTo>
                      <a:pt x="156920" y="114930"/>
                      <a:pt x="220738" y="188273"/>
                      <a:pt x="302653" y="243518"/>
                    </a:cubicBezTo>
                    <a:cubicBezTo>
                      <a:pt x="345515" y="272093"/>
                      <a:pt x="387425" y="285428"/>
                      <a:pt x="441718" y="272093"/>
                    </a:cubicBezTo>
                    <a:cubicBezTo>
                      <a:pt x="520775" y="253043"/>
                      <a:pt x="601738" y="257805"/>
                      <a:pt x="681748" y="276855"/>
                    </a:cubicBezTo>
                    <a:cubicBezTo>
                      <a:pt x="702703" y="281618"/>
                      <a:pt x="721753" y="279713"/>
                      <a:pt x="740803" y="271140"/>
                    </a:cubicBezTo>
                    <a:cubicBezTo>
                      <a:pt x="786523" y="252090"/>
                      <a:pt x="824623" y="222563"/>
                      <a:pt x="860818" y="190178"/>
                    </a:cubicBezTo>
                    <a:cubicBezTo>
                      <a:pt x="912253" y="144458"/>
                      <a:pt x="957973" y="93023"/>
                      <a:pt x="1002740" y="39683"/>
                    </a:cubicBezTo>
                    <a:cubicBezTo>
                      <a:pt x="1009408" y="31110"/>
                      <a:pt x="1016075" y="22538"/>
                      <a:pt x="1023695" y="15870"/>
                    </a:cubicBezTo>
                    <a:cubicBezTo>
                      <a:pt x="1040840" y="-1275"/>
                      <a:pt x="1060843" y="-6037"/>
                      <a:pt x="1081798" y="9203"/>
                    </a:cubicBezTo>
                    <a:cubicBezTo>
                      <a:pt x="1101800" y="24443"/>
                      <a:pt x="1104658" y="45398"/>
                      <a:pt x="1091323" y="66353"/>
                    </a:cubicBezTo>
                    <a:cubicBezTo>
                      <a:pt x="1021790" y="175890"/>
                      <a:pt x="950353" y="282570"/>
                      <a:pt x="854150" y="372105"/>
                    </a:cubicBezTo>
                    <a:cubicBezTo>
                      <a:pt x="831290" y="393060"/>
                      <a:pt x="802715" y="406395"/>
                      <a:pt x="775093" y="419730"/>
                    </a:cubicBezTo>
                    <a:cubicBezTo>
                      <a:pt x="752233" y="431160"/>
                      <a:pt x="737945" y="446400"/>
                      <a:pt x="736040" y="473070"/>
                    </a:cubicBezTo>
                    <a:cubicBezTo>
                      <a:pt x="725563" y="596895"/>
                      <a:pt x="720800" y="721673"/>
                      <a:pt x="728420" y="845498"/>
                    </a:cubicBezTo>
                    <a:cubicBezTo>
                      <a:pt x="738898" y="1020758"/>
                      <a:pt x="746518" y="1196970"/>
                      <a:pt x="755090" y="1373183"/>
                    </a:cubicBezTo>
                    <a:cubicBezTo>
                      <a:pt x="756995" y="1418903"/>
                      <a:pt x="734135" y="1447478"/>
                      <a:pt x="695083" y="1450335"/>
                    </a:cubicBezTo>
                    <a:cubicBezTo>
                      <a:pt x="654125" y="1453193"/>
                      <a:pt x="628408" y="1428428"/>
                      <a:pt x="621740" y="1381755"/>
                    </a:cubicBezTo>
                    <a:cubicBezTo>
                      <a:pt x="598880" y="1218878"/>
                      <a:pt x="574115" y="1056000"/>
                      <a:pt x="551255" y="893123"/>
                    </a:cubicBezTo>
                    <a:cubicBezTo>
                      <a:pt x="547445" y="893123"/>
                      <a:pt x="546493" y="893123"/>
                      <a:pt x="544588" y="893123"/>
                    </a:cubicBezTo>
                    <a:close/>
                  </a:path>
                </a:pathLst>
              </a:custGeom>
              <a:grpFill/>
              <a:ln w="9525" cap="flat">
                <a:noFill/>
                <a:prstDash val="solid"/>
                <a:miter/>
              </a:ln>
            </p:spPr>
            <p:txBody>
              <a:bodyPr rtlCol="0" anchor="ctr"/>
              <a:lstStyle/>
              <a:p>
                <a:endParaRPr lang="en-US" sz="1350" dirty="0"/>
              </a:p>
            </p:txBody>
          </p:sp>
          <p:sp>
            <p:nvSpPr>
              <p:cNvPr id="24" name="Freeform: Shape 23">
                <a:extLst>
                  <a:ext uri="{FF2B5EF4-FFF2-40B4-BE49-F238E27FC236}">
                    <a16:creationId xmlns:a16="http://schemas.microsoft.com/office/drawing/2014/main" id="{20ACFB0B-62CE-4AD5-A1C3-A264D1E728FD}"/>
                  </a:ext>
                </a:extLst>
              </p:cNvPr>
              <p:cNvSpPr/>
              <p:nvPr/>
            </p:nvSpPr>
            <p:spPr>
              <a:xfrm>
                <a:off x="2268623" y="1951695"/>
                <a:ext cx="550572" cy="548667"/>
              </a:xfrm>
              <a:custGeom>
                <a:avLst/>
                <a:gdLst>
                  <a:gd name="connsiteX0" fmla="*/ 550567 w 550572"/>
                  <a:gd name="connsiteY0" fmla="*/ 273389 h 548667"/>
                  <a:gd name="connsiteX1" fmla="*/ 277199 w 550572"/>
                  <a:gd name="connsiteY1" fmla="*/ 548662 h 548667"/>
                  <a:gd name="connsiteX2" fmla="*/ 22 w 550572"/>
                  <a:gd name="connsiteY2" fmla="*/ 277199 h 548667"/>
                  <a:gd name="connsiteX3" fmla="*/ 272437 w 550572"/>
                  <a:gd name="connsiteY3" fmla="*/ 22 h 548667"/>
                  <a:gd name="connsiteX4" fmla="*/ 550567 w 550572"/>
                  <a:gd name="connsiteY4" fmla="*/ 273389 h 54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72" h="548667">
                    <a:moveTo>
                      <a:pt x="550567" y="273389"/>
                    </a:moveTo>
                    <a:cubicBezTo>
                      <a:pt x="551519" y="423884"/>
                      <a:pt x="429599" y="547709"/>
                      <a:pt x="277199" y="548662"/>
                    </a:cubicBezTo>
                    <a:cubicBezTo>
                      <a:pt x="125752" y="549614"/>
                      <a:pt x="1927" y="427694"/>
                      <a:pt x="22" y="277199"/>
                    </a:cubicBezTo>
                    <a:cubicBezTo>
                      <a:pt x="-1883" y="127657"/>
                      <a:pt x="121942" y="1927"/>
                      <a:pt x="272437" y="22"/>
                    </a:cubicBezTo>
                    <a:cubicBezTo>
                      <a:pt x="423884" y="-1883"/>
                      <a:pt x="549614" y="120989"/>
                      <a:pt x="550567" y="273389"/>
                    </a:cubicBezTo>
                    <a:close/>
                  </a:path>
                </a:pathLst>
              </a:custGeom>
              <a:grpFill/>
              <a:ln w="9525" cap="flat">
                <a:noFill/>
                <a:prstDash val="solid"/>
                <a:miter/>
              </a:ln>
            </p:spPr>
            <p:txBody>
              <a:bodyPr rtlCol="0" anchor="ctr"/>
              <a:lstStyle/>
              <a:p>
                <a:endParaRPr lang="en-US" sz="1350" dirty="0"/>
              </a:p>
            </p:txBody>
          </p:sp>
          <p:sp>
            <p:nvSpPr>
              <p:cNvPr id="25" name="Freeform: Shape 24">
                <a:extLst>
                  <a:ext uri="{FF2B5EF4-FFF2-40B4-BE49-F238E27FC236}">
                    <a16:creationId xmlns:a16="http://schemas.microsoft.com/office/drawing/2014/main" id="{F196B166-1615-40F6-8B42-4165FB96106A}"/>
                  </a:ext>
                </a:extLst>
              </p:cNvPr>
              <p:cNvSpPr/>
              <p:nvPr/>
            </p:nvSpPr>
            <p:spPr>
              <a:xfrm>
                <a:off x="4489852" y="1951695"/>
                <a:ext cx="548684" cy="548711"/>
              </a:xfrm>
              <a:custGeom>
                <a:avLst/>
                <a:gdLst>
                  <a:gd name="connsiteX0" fmla="*/ 22 w 548684"/>
                  <a:gd name="connsiteY0" fmla="*/ 271485 h 548711"/>
                  <a:gd name="connsiteX1" fmla="*/ 279105 w 548684"/>
                  <a:gd name="connsiteY1" fmla="*/ 22 h 548711"/>
                  <a:gd name="connsiteX2" fmla="*/ 548662 w 548684"/>
                  <a:gd name="connsiteY2" fmla="*/ 276247 h 548711"/>
                  <a:gd name="connsiteX3" fmla="*/ 267675 w 548684"/>
                  <a:gd name="connsiteY3" fmla="*/ 548662 h 548711"/>
                  <a:gd name="connsiteX4" fmla="*/ 22 w 548684"/>
                  <a:gd name="connsiteY4" fmla="*/ 271485 h 5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84" h="548711">
                    <a:moveTo>
                      <a:pt x="22" y="271485"/>
                    </a:moveTo>
                    <a:cubicBezTo>
                      <a:pt x="1927" y="119085"/>
                      <a:pt x="125752" y="-1883"/>
                      <a:pt x="279105" y="22"/>
                    </a:cubicBezTo>
                    <a:cubicBezTo>
                      <a:pt x="428647" y="1927"/>
                      <a:pt x="550567" y="126705"/>
                      <a:pt x="548662" y="276247"/>
                    </a:cubicBezTo>
                    <a:cubicBezTo>
                      <a:pt x="547710" y="430552"/>
                      <a:pt x="422932" y="551520"/>
                      <a:pt x="267675" y="548662"/>
                    </a:cubicBezTo>
                    <a:cubicBezTo>
                      <a:pt x="119085" y="546757"/>
                      <a:pt x="-1883" y="421980"/>
                      <a:pt x="22" y="271485"/>
                    </a:cubicBezTo>
                    <a:close/>
                  </a:path>
                </a:pathLst>
              </a:custGeom>
              <a:grpFill/>
              <a:ln w="9525" cap="flat">
                <a:noFill/>
                <a:prstDash val="solid"/>
                <a:miter/>
              </a:ln>
            </p:spPr>
            <p:txBody>
              <a:bodyPr rtlCol="0" anchor="ctr"/>
              <a:lstStyle/>
              <a:p>
                <a:endParaRPr lang="en-US" sz="1350" dirty="0"/>
              </a:p>
            </p:txBody>
          </p:sp>
          <p:sp>
            <p:nvSpPr>
              <p:cNvPr id="26" name="Freeform: Shape 25">
                <a:extLst>
                  <a:ext uri="{FF2B5EF4-FFF2-40B4-BE49-F238E27FC236}">
                    <a16:creationId xmlns:a16="http://schemas.microsoft.com/office/drawing/2014/main" id="{0039490E-667C-4B8C-9D7E-64AF58D3BFC4}"/>
                  </a:ext>
                </a:extLst>
              </p:cNvPr>
              <p:cNvSpPr/>
              <p:nvPr/>
            </p:nvSpPr>
            <p:spPr>
              <a:xfrm>
                <a:off x="3485939" y="3621450"/>
                <a:ext cx="336232" cy="337184"/>
              </a:xfrm>
              <a:custGeom>
                <a:avLst/>
                <a:gdLst>
                  <a:gd name="connsiteX0" fmla="*/ 0 w 336232"/>
                  <a:gd name="connsiteY0" fmla="*/ 168592 h 337184"/>
                  <a:gd name="connsiteX1" fmla="*/ 167640 w 336232"/>
                  <a:gd name="connsiteY1" fmla="*/ 0 h 337184"/>
                  <a:gd name="connsiteX2" fmla="*/ 336233 w 336232"/>
                  <a:gd name="connsiteY2" fmla="*/ 168592 h 337184"/>
                  <a:gd name="connsiteX3" fmla="*/ 168593 w 336232"/>
                  <a:gd name="connsiteY3" fmla="*/ 337185 h 337184"/>
                  <a:gd name="connsiteX4" fmla="*/ 0 w 336232"/>
                  <a:gd name="connsiteY4" fmla="*/ 168592 h 337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 h="337184">
                    <a:moveTo>
                      <a:pt x="0" y="168592"/>
                    </a:moveTo>
                    <a:cubicBezTo>
                      <a:pt x="0" y="75247"/>
                      <a:pt x="75248" y="0"/>
                      <a:pt x="167640" y="0"/>
                    </a:cubicBezTo>
                    <a:cubicBezTo>
                      <a:pt x="260033" y="0"/>
                      <a:pt x="335280" y="75247"/>
                      <a:pt x="336233" y="168592"/>
                    </a:cubicBezTo>
                    <a:cubicBezTo>
                      <a:pt x="336233" y="261938"/>
                      <a:pt x="261938" y="337185"/>
                      <a:pt x="168593" y="337185"/>
                    </a:cubicBezTo>
                    <a:cubicBezTo>
                      <a:pt x="74295" y="337185"/>
                      <a:pt x="0" y="261938"/>
                      <a:pt x="0" y="168592"/>
                    </a:cubicBezTo>
                    <a:close/>
                  </a:path>
                </a:pathLst>
              </a:custGeom>
              <a:grpFill/>
              <a:ln w="9525" cap="flat">
                <a:noFill/>
                <a:prstDash val="solid"/>
                <a:miter/>
              </a:ln>
            </p:spPr>
            <p:txBody>
              <a:bodyPr rtlCol="0" anchor="ctr"/>
              <a:lstStyle/>
              <a:p>
                <a:endParaRPr lang="en-US" sz="1350" dirty="0"/>
              </a:p>
            </p:txBody>
          </p:sp>
        </p:grpSp>
        <p:grpSp>
          <p:nvGrpSpPr>
            <p:cNvPr id="27" name="Graphic 33">
              <a:extLst>
                <a:ext uri="{FF2B5EF4-FFF2-40B4-BE49-F238E27FC236}">
                  <a16:creationId xmlns:a16="http://schemas.microsoft.com/office/drawing/2014/main" id="{4EDE146B-6E0D-4859-A543-527795CEC4C3}"/>
                </a:ext>
              </a:extLst>
            </p:cNvPr>
            <p:cNvGrpSpPr/>
            <p:nvPr/>
          </p:nvGrpSpPr>
          <p:grpSpPr>
            <a:xfrm>
              <a:off x="1296695" y="4155474"/>
              <a:ext cx="902411" cy="824770"/>
              <a:chOff x="3702964" y="1516283"/>
              <a:chExt cx="1201317" cy="1097959"/>
            </a:xfrm>
          </p:grpSpPr>
          <p:sp>
            <p:nvSpPr>
              <p:cNvPr id="28" name="Freeform: Shape 27">
                <a:extLst>
                  <a:ext uri="{FF2B5EF4-FFF2-40B4-BE49-F238E27FC236}">
                    <a16:creationId xmlns:a16="http://schemas.microsoft.com/office/drawing/2014/main" id="{83701AA2-39E3-455A-B361-AE94F6477F0A}"/>
                  </a:ext>
                </a:extLst>
              </p:cNvPr>
              <p:cNvSpPr/>
              <p:nvPr/>
            </p:nvSpPr>
            <p:spPr>
              <a:xfrm>
                <a:off x="3702964" y="1516283"/>
                <a:ext cx="1201317" cy="1097959"/>
              </a:xfrm>
              <a:custGeom>
                <a:avLst/>
                <a:gdLst>
                  <a:gd name="connsiteX0" fmla="*/ 679802 w 1201317"/>
                  <a:gd name="connsiteY0" fmla="*/ 1097959 h 1097959"/>
                  <a:gd name="connsiteX1" fmla="*/ 517382 w 1201317"/>
                  <a:gd name="connsiteY1" fmla="*/ 1097959 h 1097959"/>
                  <a:gd name="connsiteX2" fmla="*/ 517382 w 1201317"/>
                  <a:gd name="connsiteY2" fmla="*/ 1088510 h 1097959"/>
                  <a:gd name="connsiteX3" fmla="*/ 517382 w 1201317"/>
                  <a:gd name="connsiteY3" fmla="*/ 868800 h 1097959"/>
                  <a:gd name="connsiteX4" fmla="*/ 494643 w 1201317"/>
                  <a:gd name="connsiteY4" fmla="*/ 846356 h 1097959"/>
                  <a:gd name="connsiteX5" fmla="*/ 464817 w 1201317"/>
                  <a:gd name="connsiteY5" fmla="*/ 846356 h 1097959"/>
                  <a:gd name="connsiteX6" fmla="*/ 442373 w 1201317"/>
                  <a:gd name="connsiteY6" fmla="*/ 868209 h 1097959"/>
                  <a:gd name="connsiteX7" fmla="*/ 442373 w 1201317"/>
                  <a:gd name="connsiteY7" fmla="*/ 1087033 h 1097959"/>
                  <a:gd name="connsiteX8" fmla="*/ 442373 w 1201317"/>
                  <a:gd name="connsiteY8" fmla="*/ 1097369 h 1097959"/>
                  <a:gd name="connsiteX9" fmla="*/ 279953 w 1201317"/>
                  <a:gd name="connsiteY9" fmla="*/ 1097369 h 1097959"/>
                  <a:gd name="connsiteX10" fmla="*/ 279953 w 1201317"/>
                  <a:gd name="connsiteY10" fmla="*/ 1088214 h 1097959"/>
                  <a:gd name="connsiteX11" fmla="*/ 279953 w 1201317"/>
                  <a:gd name="connsiteY11" fmla="*/ 868504 h 1097959"/>
                  <a:gd name="connsiteX12" fmla="*/ 257214 w 1201317"/>
                  <a:gd name="connsiteY12" fmla="*/ 846061 h 1097959"/>
                  <a:gd name="connsiteX13" fmla="*/ 226502 w 1201317"/>
                  <a:gd name="connsiteY13" fmla="*/ 846061 h 1097959"/>
                  <a:gd name="connsiteX14" fmla="*/ 204945 w 1201317"/>
                  <a:gd name="connsiteY14" fmla="*/ 867323 h 1097959"/>
                  <a:gd name="connsiteX15" fmla="*/ 204945 w 1201317"/>
                  <a:gd name="connsiteY15" fmla="*/ 1087033 h 1097959"/>
                  <a:gd name="connsiteX16" fmla="*/ 204945 w 1201317"/>
                  <a:gd name="connsiteY16" fmla="*/ 1097369 h 1097959"/>
                  <a:gd name="connsiteX17" fmla="*/ 46068 w 1201317"/>
                  <a:gd name="connsiteY17" fmla="*/ 1097369 h 1097959"/>
                  <a:gd name="connsiteX18" fmla="*/ 46068 w 1201317"/>
                  <a:gd name="connsiteY18" fmla="*/ 774596 h 1097959"/>
                  <a:gd name="connsiteX19" fmla="*/ 19786 w 1201317"/>
                  <a:gd name="connsiteY19" fmla="*/ 774596 h 1097959"/>
                  <a:gd name="connsiteX20" fmla="*/ 0 w 1201317"/>
                  <a:gd name="connsiteY20" fmla="*/ 754810 h 1097959"/>
                  <a:gd name="connsiteX21" fmla="*/ 26283 w 1201317"/>
                  <a:gd name="connsiteY21" fmla="*/ 727937 h 1097959"/>
                  <a:gd name="connsiteX22" fmla="*/ 267550 w 1201317"/>
                  <a:gd name="connsiteY22" fmla="*/ 727642 h 1097959"/>
                  <a:gd name="connsiteX23" fmla="*/ 276705 w 1201317"/>
                  <a:gd name="connsiteY23" fmla="*/ 727642 h 1097959"/>
                  <a:gd name="connsiteX24" fmla="*/ 276705 w 1201317"/>
                  <a:gd name="connsiteY24" fmla="*/ 461864 h 1097959"/>
                  <a:gd name="connsiteX25" fmla="*/ 248060 w 1201317"/>
                  <a:gd name="connsiteY25" fmla="*/ 461864 h 1097959"/>
                  <a:gd name="connsiteX26" fmla="*/ 230932 w 1201317"/>
                  <a:gd name="connsiteY26" fmla="*/ 444736 h 1097959"/>
                  <a:gd name="connsiteX27" fmla="*/ 259281 w 1201317"/>
                  <a:gd name="connsiteY27" fmla="*/ 416091 h 1097959"/>
                  <a:gd name="connsiteX28" fmla="*/ 361754 w 1201317"/>
                  <a:gd name="connsiteY28" fmla="*/ 416386 h 1097959"/>
                  <a:gd name="connsiteX29" fmla="*/ 371499 w 1201317"/>
                  <a:gd name="connsiteY29" fmla="*/ 407527 h 1097959"/>
                  <a:gd name="connsiteX30" fmla="*/ 519449 w 1201317"/>
                  <a:gd name="connsiteY30" fmla="*/ 201696 h 1097959"/>
                  <a:gd name="connsiteX31" fmla="*/ 571128 w 1201317"/>
                  <a:gd name="connsiteY31" fmla="*/ 187226 h 1097959"/>
                  <a:gd name="connsiteX32" fmla="*/ 580282 w 1201317"/>
                  <a:gd name="connsiteY32" fmla="*/ 185454 h 1097959"/>
                  <a:gd name="connsiteX33" fmla="*/ 580282 w 1201317"/>
                  <a:gd name="connsiteY33" fmla="*/ 175414 h 1097959"/>
                  <a:gd name="connsiteX34" fmla="*/ 580282 w 1201317"/>
                  <a:gd name="connsiteY34" fmla="*/ 18014 h 1097959"/>
                  <a:gd name="connsiteX35" fmla="*/ 598296 w 1201317"/>
                  <a:gd name="connsiteY35" fmla="*/ 0 h 1097959"/>
                  <a:gd name="connsiteX36" fmla="*/ 784046 w 1201317"/>
                  <a:gd name="connsiteY36" fmla="*/ 0 h 1097959"/>
                  <a:gd name="connsiteX37" fmla="*/ 792905 w 1201317"/>
                  <a:gd name="connsiteY37" fmla="*/ 0 h 1097959"/>
                  <a:gd name="connsiteX38" fmla="*/ 792905 w 1201317"/>
                  <a:gd name="connsiteY38" fmla="*/ 115466 h 1097959"/>
                  <a:gd name="connsiteX39" fmla="*/ 620444 w 1201317"/>
                  <a:gd name="connsiteY39" fmla="*/ 115466 h 1097959"/>
                  <a:gd name="connsiteX40" fmla="*/ 620444 w 1201317"/>
                  <a:gd name="connsiteY40" fmla="*/ 183092 h 1097959"/>
                  <a:gd name="connsiteX41" fmla="*/ 683936 w 1201317"/>
                  <a:gd name="connsiteY41" fmla="*/ 202287 h 1097959"/>
                  <a:gd name="connsiteX42" fmla="*/ 821550 w 1201317"/>
                  <a:gd name="connsiteY42" fmla="*/ 365297 h 1097959"/>
                  <a:gd name="connsiteX43" fmla="*/ 829523 w 1201317"/>
                  <a:gd name="connsiteY43" fmla="*/ 408117 h 1097959"/>
                  <a:gd name="connsiteX44" fmla="*/ 838383 w 1201317"/>
                  <a:gd name="connsiteY44" fmla="*/ 416091 h 1097959"/>
                  <a:gd name="connsiteX45" fmla="*/ 949714 w 1201317"/>
                  <a:gd name="connsiteY45" fmla="*/ 416091 h 1097959"/>
                  <a:gd name="connsiteX46" fmla="*/ 970090 w 1201317"/>
                  <a:gd name="connsiteY46" fmla="*/ 436762 h 1097959"/>
                  <a:gd name="connsiteX47" fmla="*/ 970090 w 1201317"/>
                  <a:gd name="connsiteY47" fmla="*/ 444736 h 1097959"/>
                  <a:gd name="connsiteX48" fmla="*/ 952962 w 1201317"/>
                  <a:gd name="connsiteY48" fmla="*/ 461864 h 1097959"/>
                  <a:gd name="connsiteX49" fmla="*/ 924318 w 1201317"/>
                  <a:gd name="connsiteY49" fmla="*/ 461864 h 1097959"/>
                  <a:gd name="connsiteX50" fmla="*/ 924318 w 1201317"/>
                  <a:gd name="connsiteY50" fmla="*/ 727642 h 1097959"/>
                  <a:gd name="connsiteX51" fmla="*/ 933472 w 1201317"/>
                  <a:gd name="connsiteY51" fmla="*/ 727642 h 1097959"/>
                  <a:gd name="connsiteX52" fmla="*/ 1179760 w 1201317"/>
                  <a:gd name="connsiteY52" fmla="*/ 727937 h 1097959"/>
                  <a:gd name="connsiteX53" fmla="*/ 1201317 w 1201317"/>
                  <a:gd name="connsiteY53" fmla="*/ 749790 h 1097959"/>
                  <a:gd name="connsiteX54" fmla="*/ 1201317 w 1201317"/>
                  <a:gd name="connsiteY54" fmla="*/ 757173 h 1097959"/>
                  <a:gd name="connsiteX55" fmla="*/ 1184780 w 1201317"/>
                  <a:gd name="connsiteY55" fmla="*/ 774596 h 1097959"/>
                  <a:gd name="connsiteX56" fmla="*/ 1155545 w 1201317"/>
                  <a:gd name="connsiteY56" fmla="*/ 774596 h 1097959"/>
                  <a:gd name="connsiteX57" fmla="*/ 1155545 w 1201317"/>
                  <a:gd name="connsiteY57" fmla="*/ 1097959 h 1097959"/>
                  <a:gd name="connsiteX58" fmla="*/ 994896 w 1201317"/>
                  <a:gd name="connsiteY58" fmla="*/ 1097959 h 1097959"/>
                  <a:gd name="connsiteX59" fmla="*/ 994896 w 1201317"/>
                  <a:gd name="connsiteY59" fmla="*/ 1088510 h 1097959"/>
                  <a:gd name="connsiteX60" fmla="*/ 994896 w 1201317"/>
                  <a:gd name="connsiteY60" fmla="*/ 872048 h 1097959"/>
                  <a:gd name="connsiteX61" fmla="*/ 972158 w 1201317"/>
                  <a:gd name="connsiteY61" fmla="*/ 849604 h 1097959"/>
                  <a:gd name="connsiteX62" fmla="*/ 939083 w 1201317"/>
                  <a:gd name="connsiteY62" fmla="*/ 849604 h 1097959"/>
                  <a:gd name="connsiteX63" fmla="*/ 919888 w 1201317"/>
                  <a:gd name="connsiteY63" fmla="*/ 869095 h 1097959"/>
                  <a:gd name="connsiteX64" fmla="*/ 919888 w 1201317"/>
                  <a:gd name="connsiteY64" fmla="*/ 1087033 h 1097959"/>
                  <a:gd name="connsiteX65" fmla="*/ 919888 w 1201317"/>
                  <a:gd name="connsiteY65" fmla="*/ 1097369 h 1097959"/>
                  <a:gd name="connsiteX66" fmla="*/ 754219 w 1201317"/>
                  <a:gd name="connsiteY66" fmla="*/ 1097369 h 1097959"/>
                  <a:gd name="connsiteX67" fmla="*/ 754219 w 1201317"/>
                  <a:gd name="connsiteY67" fmla="*/ 1088214 h 1097959"/>
                  <a:gd name="connsiteX68" fmla="*/ 754219 w 1201317"/>
                  <a:gd name="connsiteY68" fmla="*/ 868504 h 1097959"/>
                  <a:gd name="connsiteX69" fmla="*/ 731481 w 1201317"/>
                  <a:gd name="connsiteY69" fmla="*/ 846061 h 1097959"/>
                  <a:gd name="connsiteX70" fmla="*/ 702540 w 1201317"/>
                  <a:gd name="connsiteY70" fmla="*/ 846061 h 1097959"/>
                  <a:gd name="connsiteX71" fmla="*/ 679506 w 1201317"/>
                  <a:gd name="connsiteY71" fmla="*/ 868800 h 1097959"/>
                  <a:gd name="connsiteX72" fmla="*/ 679506 w 1201317"/>
                  <a:gd name="connsiteY72" fmla="*/ 1086738 h 1097959"/>
                  <a:gd name="connsiteX73" fmla="*/ 679802 w 1201317"/>
                  <a:gd name="connsiteY73" fmla="*/ 1097959 h 1097959"/>
                  <a:gd name="connsiteX74" fmla="*/ 416681 w 1201317"/>
                  <a:gd name="connsiteY74" fmla="*/ 727937 h 1097959"/>
                  <a:gd name="connsiteX75" fmla="*/ 784636 w 1201317"/>
                  <a:gd name="connsiteY75" fmla="*/ 727937 h 1097959"/>
                  <a:gd name="connsiteX76" fmla="*/ 600659 w 1201317"/>
                  <a:gd name="connsiteY76" fmla="*/ 590028 h 1097959"/>
                  <a:gd name="connsiteX77" fmla="*/ 416681 w 1201317"/>
                  <a:gd name="connsiteY77" fmla="*/ 727937 h 10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01317" h="1097959">
                    <a:moveTo>
                      <a:pt x="679802" y="1097959"/>
                    </a:moveTo>
                    <a:cubicBezTo>
                      <a:pt x="625465" y="1097959"/>
                      <a:pt x="572014" y="1097959"/>
                      <a:pt x="517382" y="1097959"/>
                    </a:cubicBezTo>
                    <a:cubicBezTo>
                      <a:pt x="517382" y="1094711"/>
                      <a:pt x="517382" y="1091758"/>
                      <a:pt x="517382" y="1088510"/>
                    </a:cubicBezTo>
                    <a:cubicBezTo>
                      <a:pt x="517382" y="1015273"/>
                      <a:pt x="517382" y="942036"/>
                      <a:pt x="517382" y="868800"/>
                    </a:cubicBezTo>
                    <a:cubicBezTo>
                      <a:pt x="517382" y="851376"/>
                      <a:pt x="512361" y="846356"/>
                      <a:pt x="494643" y="846356"/>
                    </a:cubicBezTo>
                    <a:cubicBezTo>
                      <a:pt x="484602" y="846356"/>
                      <a:pt x="474857" y="846356"/>
                      <a:pt x="464817" y="846356"/>
                    </a:cubicBezTo>
                    <a:cubicBezTo>
                      <a:pt x="447689" y="846356"/>
                      <a:pt x="442373" y="851376"/>
                      <a:pt x="442373" y="868209"/>
                    </a:cubicBezTo>
                    <a:cubicBezTo>
                      <a:pt x="442373" y="941150"/>
                      <a:pt x="442373" y="1014092"/>
                      <a:pt x="442373" y="1087033"/>
                    </a:cubicBezTo>
                    <a:cubicBezTo>
                      <a:pt x="442373" y="1090281"/>
                      <a:pt x="442373" y="1093530"/>
                      <a:pt x="442373" y="1097369"/>
                    </a:cubicBezTo>
                    <a:cubicBezTo>
                      <a:pt x="388331" y="1097369"/>
                      <a:pt x="334881" y="1097369"/>
                      <a:pt x="279953" y="1097369"/>
                    </a:cubicBezTo>
                    <a:cubicBezTo>
                      <a:pt x="279953" y="1094416"/>
                      <a:pt x="279953" y="1091463"/>
                      <a:pt x="279953" y="1088214"/>
                    </a:cubicBezTo>
                    <a:cubicBezTo>
                      <a:pt x="279953" y="1014978"/>
                      <a:pt x="279953" y="941741"/>
                      <a:pt x="279953" y="868504"/>
                    </a:cubicBezTo>
                    <a:cubicBezTo>
                      <a:pt x="279953" y="851081"/>
                      <a:pt x="274933" y="846061"/>
                      <a:pt x="257214" y="846061"/>
                    </a:cubicBezTo>
                    <a:cubicBezTo>
                      <a:pt x="246878" y="846061"/>
                      <a:pt x="236838" y="846061"/>
                      <a:pt x="226502" y="846061"/>
                    </a:cubicBezTo>
                    <a:cubicBezTo>
                      <a:pt x="210555" y="846061"/>
                      <a:pt x="204945" y="851376"/>
                      <a:pt x="204945" y="867323"/>
                    </a:cubicBezTo>
                    <a:cubicBezTo>
                      <a:pt x="204945" y="940560"/>
                      <a:pt x="204945" y="1013796"/>
                      <a:pt x="204945" y="1087033"/>
                    </a:cubicBezTo>
                    <a:cubicBezTo>
                      <a:pt x="204945" y="1090281"/>
                      <a:pt x="204945" y="1093530"/>
                      <a:pt x="204945" y="1097369"/>
                    </a:cubicBezTo>
                    <a:cubicBezTo>
                      <a:pt x="152084" y="1097369"/>
                      <a:pt x="99519" y="1097369"/>
                      <a:pt x="46068" y="1097369"/>
                    </a:cubicBezTo>
                    <a:cubicBezTo>
                      <a:pt x="46068" y="990172"/>
                      <a:pt x="46068" y="882974"/>
                      <a:pt x="46068" y="774596"/>
                    </a:cubicBezTo>
                    <a:cubicBezTo>
                      <a:pt x="36618" y="774596"/>
                      <a:pt x="28054" y="774596"/>
                      <a:pt x="19786" y="774596"/>
                    </a:cubicBezTo>
                    <a:cubicBezTo>
                      <a:pt x="4430" y="774596"/>
                      <a:pt x="0" y="769871"/>
                      <a:pt x="0" y="754810"/>
                    </a:cubicBezTo>
                    <a:cubicBezTo>
                      <a:pt x="0" y="730004"/>
                      <a:pt x="1772" y="727937"/>
                      <a:pt x="26283" y="727937"/>
                    </a:cubicBezTo>
                    <a:cubicBezTo>
                      <a:pt x="106607" y="727937"/>
                      <a:pt x="187226" y="727642"/>
                      <a:pt x="267550" y="727642"/>
                    </a:cubicBezTo>
                    <a:cubicBezTo>
                      <a:pt x="270503" y="727642"/>
                      <a:pt x="273456" y="727642"/>
                      <a:pt x="276705" y="727642"/>
                    </a:cubicBezTo>
                    <a:cubicBezTo>
                      <a:pt x="276705" y="639049"/>
                      <a:pt x="276705" y="551047"/>
                      <a:pt x="276705" y="461864"/>
                    </a:cubicBezTo>
                    <a:cubicBezTo>
                      <a:pt x="267255" y="461864"/>
                      <a:pt x="257510" y="461864"/>
                      <a:pt x="248060" y="461864"/>
                    </a:cubicBezTo>
                    <a:cubicBezTo>
                      <a:pt x="235952" y="461864"/>
                      <a:pt x="230932" y="456843"/>
                      <a:pt x="230932" y="444736"/>
                    </a:cubicBezTo>
                    <a:cubicBezTo>
                      <a:pt x="230636" y="417862"/>
                      <a:pt x="232408" y="416091"/>
                      <a:pt x="259281" y="416091"/>
                    </a:cubicBezTo>
                    <a:cubicBezTo>
                      <a:pt x="293537" y="416091"/>
                      <a:pt x="327498" y="415795"/>
                      <a:pt x="361754" y="416386"/>
                    </a:cubicBezTo>
                    <a:cubicBezTo>
                      <a:pt x="368546" y="416386"/>
                      <a:pt x="370613" y="414614"/>
                      <a:pt x="371499" y="407527"/>
                    </a:cubicBezTo>
                    <a:cubicBezTo>
                      <a:pt x="384492" y="313028"/>
                      <a:pt x="430265" y="241268"/>
                      <a:pt x="519449" y="201696"/>
                    </a:cubicBezTo>
                    <a:cubicBezTo>
                      <a:pt x="535691" y="194609"/>
                      <a:pt x="554000" y="191951"/>
                      <a:pt x="571128" y="187226"/>
                    </a:cubicBezTo>
                    <a:cubicBezTo>
                      <a:pt x="574081" y="186340"/>
                      <a:pt x="576739" y="186045"/>
                      <a:pt x="580282" y="185454"/>
                    </a:cubicBezTo>
                    <a:cubicBezTo>
                      <a:pt x="580282" y="181910"/>
                      <a:pt x="580282" y="178662"/>
                      <a:pt x="580282" y="175414"/>
                    </a:cubicBezTo>
                    <a:cubicBezTo>
                      <a:pt x="580282" y="122849"/>
                      <a:pt x="580282" y="70579"/>
                      <a:pt x="580282" y="18014"/>
                    </a:cubicBezTo>
                    <a:cubicBezTo>
                      <a:pt x="580282" y="3248"/>
                      <a:pt x="583826" y="0"/>
                      <a:pt x="598296" y="0"/>
                    </a:cubicBezTo>
                    <a:cubicBezTo>
                      <a:pt x="660311" y="0"/>
                      <a:pt x="722031" y="0"/>
                      <a:pt x="784046" y="0"/>
                    </a:cubicBezTo>
                    <a:cubicBezTo>
                      <a:pt x="786703" y="0"/>
                      <a:pt x="789361" y="0"/>
                      <a:pt x="792905" y="0"/>
                    </a:cubicBezTo>
                    <a:cubicBezTo>
                      <a:pt x="792905" y="38390"/>
                      <a:pt x="792905" y="76485"/>
                      <a:pt x="792905" y="115466"/>
                    </a:cubicBezTo>
                    <a:cubicBezTo>
                      <a:pt x="735615" y="115466"/>
                      <a:pt x="678030" y="115466"/>
                      <a:pt x="620444" y="115466"/>
                    </a:cubicBezTo>
                    <a:cubicBezTo>
                      <a:pt x="620444" y="139386"/>
                      <a:pt x="620444" y="162125"/>
                      <a:pt x="620444" y="183092"/>
                    </a:cubicBezTo>
                    <a:cubicBezTo>
                      <a:pt x="642002" y="189588"/>
                      <a:pt x="664150" y="193723"/>
                      <a:pt x="683936" y="202287"/>
                    </a:cubicBezTo>
                    <a:cubicBezTo>
                      <a:pt x="756287" y="233885"/>
                      <a:pt x="799992" y="290584"/>
                      <a:pt x="821550" y="365297"/>
                    </a:cubicBezTo>
                    <a:cubicBezTo>
                      <a:pt x="825684" y="379177"/>
                      <a:pt x="827751" y="393647"/>
                      <a:pt x="829523" y="408117"/>
                    </a:cubicBezTo>
                    <a:cubicBezTo>
                      <a:pt x="830409" y="414319"/>
                      <a:pt x="832181" y="416091"/>
                      <a:pt x="838383" y="416091"/>
                    </a:cubicBezTo>
                    <a:cubicBezTo>
                      <a:pt x="875592" y="415795"/>
                      <a:pt x="912800" y="415795"/>
                      <a:pt x="949714" y="416091"/>
                    </a:cubicBezTo>
                    <a:cubicBezTo>
                      <a:pt x="965956" y="416091"/>
                      <a:pt x="970090" y="420520"/>
                      <a:pt x="970090" y="436762"/>
                    </a:cubicBezTo>
                    <a:cubicBezTo>
                      <a:pt x="970090" y="439420"/>
                      <a:pt x="970090" y="442078"/>
                      <a:pt x="970090" y="444736"/>
                    </a:cubicBezTo>
                    <a:cubicBezTo>
                      <a:pt x="969795" y="456843"/>
                      <a:pt x="965070" y="461864"/>
                      <a:pt x="952962" y="461864"/>
                    </a:cubicBezTo>
                    <a:cubicBezTo>
                      <a:pt x="943513" y="461864"/>
                      <a:pt x="934063" y="461864"/>
                      <a:pt x="924318" y="461864"/>
                    </a:cubicBezTo>
                    <a:cubicBezTo>
                      <a:pt x="924318" y="550456"/>
                      <a:pt x="924318" y="638163"/>
                      <a:pt x="924318" y="727642"/>
                    </a:cubicBezTo>
                    <a:cubicBezTo>
                      <a:pt x="927271" y="727642"/>
                      <a:pt x="930224" y="727642"/>
                      <a:pt x="933472" y="727642"/>
                    </a:cubicBezTo>
                    <a:cubicBezTo>
                      <a:pt x="1015568" y="727642"/>
                      <a:pt x="1097664" y="727937"/>
                      <a:pt x="1179760" y="727937"/>
                    </a:cubicBezTo>
                    <a:cubicBezTo>
                      <a:pt x="1197774" y="727937"/>
                      <a:pt x="1201317" y="731776"/>
                      <a:pt x="1201317" y="749790"/>
                    </a:cubicBezTo>
                    <a:cubicBezTo>
                      <a:pt x="1201317" y="752152"/>
                      <a:pt x="1201317" y="754515"/>
                      <a:pt x="1201317" y="757173"/>
                    </a:cubicBezTo>
                    <a:cubicBezTo>
                      <a:pt x="1201022" y="768690"/>
                      <a:pt x="1196297" y="774005"/>
                      <a:pt x="1184780" y="774596"/>
                    </a:cubicBezTo>
                    <a:cubicBezTo>
                      <a:pt x="1175330" y="774891"/>
                      <a:pt x="1165880" y="774596"/>
                      <a:pt x="1155545" y="774596"/>
                    </a:cubicBezTo>
                    <a:cubicBezTo>
                      <a:pt x="1155545" y="882679"/>
                      <a:pt x="1155545" y="990172"/>
                      <a:pt x="1155545" y="1097959"/>
                    </a:cubicBezTo>
                    <a:cubicBezTo>
                      <a:pt x="1101798" y="1097959"/>
                      <a:pt x="1048938" y="1097959"/>
                      <a:pt x="994896" y="1097959"/>
                    </a:cubicBezTo>
                    <a:cubicBezTo>
                      <a:pt x="994896" y="1094711"/>
                      <a:pt x="994896" y="1091758"/>
                      <a:pt x="994896" y="1088510"/>
                    </a:cubicBezTo>
                    <a:cubicBezTo>
                      <a:pt x="994896" y="1016454"/>
                      <a:pt x="994896" y="944399"/>
                      <a:pt x="994896" y="872048"/>
                    </a:cubicBezTo>
                    <a:cubicBezTo>
                      <a:pt x="994896" y="854329"/>
                      <a:pt x="989876" y="849604"/>
                      <a:pt x="972158" y="849604"/>
                    </a:cubicBezTo>
                    <a:cubicBezTo>
                      <a:pt x="961231" y="849604"/>
                      <a:pt x="950009" y="849604"/>
                      <a:pt x="939083" y="849604"/>
                    </a:cubicBezTo>
                    <a:cubicBezTo>
                      <a:pt x="926089" y="849604"/>
                      <a:pt x="919888" y="855806"/>
                      <a:pt x="919888" y="869095"/>
                    </a:cubicBezTo>
                    <a:cubicBezTo>
                      <a:pt x="919888" y="941741"/>
                      <a:pt x="919888" y="1014387"/>
                      <a:pt x="919888" y="1087033"/>
                    </a:cubicBezTo>
                    <a:cubicBezTo>
                      <a:pt x="919888" y="1090281"/>
                      <a:pt x="919888" y="1093530"/>
                      <a:pt x="919888" y="1097369"/>
                    </a:cubicBezTo>
                    <a:cubicBezTo>
                      <a:pt x="864960" y="1097369"/>
                      <a:pt x="810033" y="1097369"/>
                      <a:pt x="754219" y="1097369"/>
                    </a:cubicBezTo>
                    <a:cubicBezTo>
                      <a:pt x="754219" y="1094416"/>
                      <a:pt x="754219" y="1091463"/>
                      <a:pt x="754219" y="1088214"/>
                    </a:cubicBezTo>
                    <a:cubicBezTo>
                      <a:pt x="754219" y="1014978"/>
                      <a:pt x="754219" y="941741"/>
                      <a:pt x="754219" y="868504"/>
                    </a:cubicBezTo>
                    <a:cubicBezTo>
                      <a:pt x="754219" y="851081"/>
                      <a:pt x="749199" y="846061"/>
                      <a:pt x="731481" y="846061"/>
                    </a:cubicBezTo>
                    <a:cubicBezTo>
                      <a:pt x="721735" y="846061"/>
                      <a:pt x="711990" y="846061"/>
                      <a:pt x="702540" y="846061"/>
                    </a:cubicBezTo>
                    <a:cubicBezTo>
                      <a:pt x="684231" y="846061"/>
                      <a:pt x="679506" y="850786"/>
                      <a:pt x="679506" y="868800"/>
                    </a:cubicBezTo>
                    <a:cubicBezTo>
                      <a:pt x="679506" y="941446"/>
                      <a:pt x="679506" y="1014092"/>
                      <a:pt x="679506" y="1086738"/>
                    </a:cubicBezTo>
                    <a:cubicBezTo>
                      <a:pt x="679802" y="1090577"/>
                      <a:pt x="679802" y="1093825"/>
                      <a:pt x="679802" y="1097959"/>
                    </a:cubicBezTo>
                    <a:close/>
                    <a:moveTo>
                      <a:pt x="416681" y="727937"/>
                    </a:moveTo>
                    <a:cubicBezTo>
                      <a:pt x="540120" y="727937"/>
                      <a:pt x="661492" y="727937"/>
                      <a:pt x="784636" y="727937"/>
                    </a:cubicBezTo>
                    <a:cubicBezTo>
                      <a:pt x="722326" y="681278"/>
                      <a:pt x="661492" y="635505"/>
                      <a:pt x="600659" y="590028"/>
                    </a:cubicBezTo>
                    <a:cubicBezTo>
                      <a:pt x="539530" y="635801"/>
                      <a:pt x="478696" y="681278"/>
                      <a:pt x="416681" y="727937"/>
                    </a:cubicBezTo>
                    <a:close/>
                  </a:path>
                </a:pathLst>
              </a:custGeom>
              <a:solidFill>
                <a:schemeClr val="tx1"/>
              </a:solidFill>
              <a:ln w="2949" cap="flat">
                <a:solidFill>
                  <a:schemeClr val="accent1"/>
                </a:solidFill>
                <a:prstDash val="solid"/>
                <a:miter/>
              </a:ln>
            </p:spPr>
            <p:txBody>
              <a:bodyPr rtlCol="0" anchor="ctr"/>
              <a:lstStyle/>
              <a:p>
                <a:endParaRPr lang="en-US" sz="1350" dirty="0">
                  <a:solidFill>
                    <a:srgbClr val="F6A165"/>
                  </a:solidFill>
                </a:endParaRPr>
              </a:p>
            </p:txBody>
          </p:sp>
          <p:sp>
            <p:nvSpPr>
              <p:cNvPr id="29" name="Freeform: Shape 28">
                <a:extLst>
                  <a:ext uri="{FF2B5EF4-FFF2-40B4-BE49-F238E27FC236}">
                    <a16:creationId xmlns:a16="http://schemas.microsoft.com/office/drawing/2014/main" id="{E9D2DA0B-FCEE-4FBE-868E-256973A9FCD0}"/>
                  </a:ext>
                </a:extLst>
              </p:cNvPr>
              <p:cNvSpPr/>
              <p:nvPr/>
            </p:nvSpPr>
            <p:spPr>
              <a:xfrm>
                <a:off x="4119645" y="2106311"/>
                <a:ext cx="367955" cy="137909"/>
              </a:xfrm>
              <a:custGeom>
                <a:avLst/>
                <a:gdLst>
                  <a:gd name="connsiteX0" fmla="*/ 0 w 367955"/>
                  <a:gd name="connsiteY0" fmla="*/ 137909 h 137909"/>
                  <a:gd name="connsiteX1" fmla="*/ 183978 w 367955"/>
                  <a:gd name="connsiteY1" fmla="*/ 0 h 137909"/>
                  <a:gd name="connsiteX2" fmla="*/ 367955 w 367955"/>
                  <a:gd name="connsiteY2" fmla="*/ 137909 h 137909"/>
                  <a:gd name="connsiteX3" fmla="*/ 0 w 367955"/>
                  <a:gd name="connsiteY3" fmla="*/ 137909 h 137909"/>
                </a:gdLst>
                <a:ahLst/>
                <a:cxnLst>
                  <a:cxn ang="0">
                    <a:pos x="connsiteX0" y="connsiteY0"/>
                  </a:cxn>
                  <a:cxn ang="0">
                    <a:pos x="connsiteX1" y="connsiteY1"/>
                  </a:cxn>
                  <a:cxn ang="0">
                    <a:pos x="connsiteX2" y="connsiteY2"/>
                  </a:cxn>
                  <a:cxn ang="0">
                    <a:pos x="connsiteX3" y="connsiteY3"/>
                  </a:cxn>
                </a:cxnLst>
                <a:rect l="l" t="t" r="r" b="b"/>
                <a:pathLst>
                  <a:path w="367955" h="137909">
                    <a:moveTo>
                      <a:pt x="0" y="137909"/>
                    </a:moveTo>
                    <a:cubicBezTo>
                      <a:pt x="62015" y="91251"/>
                      <a:pt x="122849" y="45773"/>
                      <a:pt x="183978" y="0"/>
                    </a:cubicBezTo>
                    <a:cubicBezTo>
                      <a:pt x="245107" y="45773"/>
                      <a:pt x="305645" y="91251"/>
                      <a:pt x="367955" y="137909"/>
                    </a:cubicBezTo>
                    <a:cubicBezTo>
                      <a:pt x="244811" y="137909"/>
                      <a:pt x="123439" y="137909"/>
                      <a:pt x="0" y="137909"/>
                    </a:cubicBezTo>
                    <a:close/>
                  </a:path>
                </a:pathLst>
              </a:custGeom>
              <a:solidFill>
                <a:srgbClr val="FFFFFF"/>
              </a:solidFill>
              <a:ln w="2949" cap="flat">
                <a:noFill/>
                <a:prstDash val="solid"/>
                <a:miter/>
              </a:ln>
            </p:spPr>
            <p:txBody>
              <a:bodyPr rtlCol="0" anchor="ctr"/>
              <a:lstStyle/>
              <a:p>
                <a:endParaRPr lang="en-US" sz="1350" dirty="0">
                  <a:solidFill>
                    <a:srgbClr val="F6A165"/>
                  </a:solidFill>
                </a:endParaRPr>
              </a:p>
            </p:txBody>
          </p:sp>
        </p:grpSp>
      </p:grpSp>
      <p:pic>
        <p:nvPicPr>
          <p:cNvPr id="30" name="Graphic 29">
            <a:extLst>
              <a:ext uri="{FF2B5EF4-FFF2-40B4-BE49-F238E27FC236}">
                <a16:creationId xmlns:a16="http://schemas.microsoft.com/office/drawing/2014/main" id="{EFB5A557-8441-49B3-B698-63862ADDF1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615" y="1614257"/>
            <a:ext cx="724517" cy="515018"/>
          </a:xfrm>
          <a:prstGeom prst="rect">
            <a:avLst/>
          </a:prstGeom>
        </p:spPr>
      </p:pic>
      <p:pic>
        <p:nvPicPr>
          <p:cNvPr id="31" name="Graphic 30">
            <a:extLst>
              <a:ext uri="{FF2B5EF4-FFF2-40B4-BE49-F238E27FC236}">
                <a16:creationId xmlns:a16="http://schemas.microsoft.com/office/drawing/2014/main" id="{EE152DED-826F-44DA-9815-9BE04BDD01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1148" y="2556370"/>
            <a:ext cx="714743" cy="659129"/>
          </a:xfrm>
          <a:prstGeom prst="rect">
            <a:avLst/>
          </a:prstGeom>
        </p:spPr>
      </p:pic>
      <p:pic>
        <p:nvPicPr>
          <p:cNvPr id="32" name="Picture 31">
            <a:extLst>
              <a:ext uri="{FF2B5EF4-FFF2-40B4-BE49-F238E27FC236}">
                <a16:creationId xmlns:a16="http://schemas.microsoft.com/office/drawing/2014/main" id="{4F480AC9-1D35-0B3C-1E0B-F36463A6046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399286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28CB9-790A-41D7-8146-8C8569CF11BC}"/>
              </a:ext>
            </a:extLst>
          </p:cNvPr>
          <p:cNvSpPr txBox="1"/>
          <p:nvPr/>
        </p:nvSpPr>
        <p:spPr>
          <a:xfrm>
            <a:off x="6884634" y="857250"/>
            <a:ext cx="2259368" cy="300082"/>
          </a:xfrm>
          <a:prstGeom prst="rect">
            <a:avLst/>
          </a:prstGeom>
          <a:solidFill>
            <a:schemeClr val="bg1"/>
          </a:solidFill>
        </p:spPr>
        <p:txBody>
          <a:bodyPr wrap="square" rtlCol="0">
            <a:spAutoFit/>
          </a:bodyPr>
          <a:lstStyle/>
          <a:p>
            <a:endParaRPr lang="en-US" sz="1350" dirty="0"/>
          </a:p>
        </p:txBody>
      </p:sp>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71854" y="784530"/>
            <a:ext cx="9080925" cy="763270"/>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00000"/>
                </a:solidFill>
              </a:rPr>
              <a:t>Lebanon is going through one of the deepest economic crises in the world</a:t>
            </a:r>
            <a:endParaRPr lang="en-US" dirty="0">
              <a:solidFill>
                <a:srgbClr val="C00000"/>
              </a:solidFill>
            </a:endParaRPr>
          </a:p>
        </p:txBody>
      </p:sp>
      <p:pic>
        <p:nvPicPr>
          <p:cNvPr id="2" name="Picture 2" descr="Chart, bar chart&#10;&#10;Description automatically generated">
            <a:extLst>
              <a:ext uri="{FF2B5EF4-FFF2-40B4-BE49-F238E27FC236}">
                <a16:creationId xmlns:a16="http://schemas.microsoft.com/office/drawing/2014/main" id="{2AC09BD8-2A7F-A579-5C35-C5962531F9BC}"/>
              </a:ext>
            </a:extLst>
          </p:cNvPr>
          <p:cNvPicPr>
            <a:picLocks noChangeAspect="1"/>
          </p:cNvPicPr>
          <p:nvPr/>
        </p:nvPicPr>
        <p:blipFill>
          <a:blip r:embed="rId3">
            <a:duotone>
              <a:schemeClr val="accent2">
                <a:shade val="45000"/>
                <a:satMod val="135000"/>
              </a:schemeClr>
              <a:prstClr val="white"/>
            </a:duotone>
          </a:blip>
          <a:stretch>
            <a:fillRect/>
          </a:stretch>
        </p:blipFill>
        <p:spPr>
          <a:xfrm>
            <a:off x="428775" y="3276072"/>
            <a:ext cx="8369364" cy="3089326"/>
          </a:xfrm>
          <a:prstGeom prst="rect">
            <a:avLst/>
          </a:prstGeom>
        </p:spPr>
      </p:pic>
      <p:sp>
        <p:nvSpPr>
          <p:cNvPr id="3" name="TextBox 2">
            <a:extLst>
              <a:ext uri="{FF2B5EF4-FFF2-40B4-BE49-F238E27FC236}">
                <a16:creationId xmlns:a16="http://schemas.microsoft.com/office/drawing/2014/main" id="{48CEAD20-8294-36A4-A694-0E9E5CF75B37}"/>
              </a:ext>
            </a:extLst>
          </p:cNvPr>
          <p:cNvSpPr txBox="1"/>
          <p:nvPr/>
        </p:nvSpPr>
        <p:spPr>
          <a:xfrm>
            <a:off x="310329" y="1163137"/>
            <a:ext cx="848780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ea typeface="+mn-lt"/>
                <a:cs typeface="+mn-lt"/>
              </a:rPr>
              <a:t>The </a:t>
            </a:r>
            <a:r>
              <a:rPr lang="en-US" b="1" dirty="0">
                <a:ea typeface="+mn-lt"/>
                <a:cs typeface="+mn-lt"/>
              </a:rPr>
              <a:t>real GDP</a:t>
            </a:r>
            <a:r>
              <a:rPr lang="en-US" dirty="0">
                <a:ea typeface="+mn-lt"/>
                <a:cs typeface="+mn-lt"/>
              </a:rPr>
              <a:t> fell by 21% in 2020 and 11% in 2021.</a:t>
            </a:r>
          </a:p>
          <a:p>
            <a:pPr marL="285750" indent="-285750" algn="just">
              <a:buFont typeface="Arial"/>
              <a:buChar char="•"/>
            </a:pPr>
            <a:r>
              <a:rPr lang="en-US" b="1" dirty="0">
                <a:cs typeface="Calibri"/>
              </a:rPr>
              <a:t>Basic goods and services</a:t>
            </a:r>
            <a:r>
              <a:rPr lang="en-US" dirty="0">
                <a:cs typeface="Calibri"/>
              </a:rPr>
              <a:t> have become unaffordable for many, hitting the most vulnerable in society the hardest.</a:t>
            </a:r>
            <a:endParaRPr lang="en-US" b="1" dirty="0">
              <a:cs typeface="Calibri"/>
            </a:endParaRPr>
          </a:p>
          <a:p>
            <a:pPr marL="285750" indent="-285750" algn="just">
              <a:buFont typeface="Arial"/>
              <a:buChar char="•"/>
            </a:pPr>
            <a:r>
              <a:rPr lang="en-US" b="1" dirty="0">
                <a:cs typeface="Calibri"/>
              </a:rPr>
              <a:t>Consumer Price Index: </a:t>
            </a:r>
            <a:r>
              <a:rPr lang="en-US" dirty="0">
                <a:cs typeface="Calibri"/>
              </a:rPr>
              <a:t>average 7% monthly increase in prices March to April 2022; 15% increase in price of food and 7% increase in health-related costs.</a:t>
            </a:r>
          </a:p>
          <a:p>
            <a:pPr marL="285750" indent="-285750" algn="just">
              <a:buFont typeface="Arial"/>
              <a:buChar char="•"/>
            </a:pPr>
            <a:r>
              <a:rPr lang="en-US" b="1" dirty="0">
                <a:ea typeface="+mn-lt"/>
                <a:cs typeface="+mn-lt"/>
              </a:rPr>
              <a:t>1,062% increase</a:t>
            </a:r>
            <a:r>
              <a:rPr lang="en-US" dirty="0">
                <a:ea typeface="+mn-lt"/>
                <a:cs typeface="+mn-lt"/>
              </a:rPr>
              <a:t> in the </a:t>
            </a:r>
            <a:r>
              <a:rPr lang="en-US" b="1" dirty="0">
                <a:ea typeface="+mn-lt"/>
                <a:cs typeface="+mn-lt"/>
              </a:rPr>
              <a:t>‘Survival Minimum Expenditure Basket’</a:t>
            </a:r>
            <a:r>
              <a:rPr lang="en-US" dirty="0">
                <a:ea typeface="+mn-lt"/>
                <a:cs typeface="+mn-lt"/>
              </a:rPr>
              <a:t> from October 2019 to March 2022: non-food item basket saw 1,315% increase.</a:t>
            </a:r>
            <a:endParaRPr lang="en-US" dirty="0">
              <a:cs typeface="Calibri"/>
            </a:endParaRPr>
          </a:p>
        </p:txBody>
      </p:sp>
    </p:spTree>
    <p:extLst>
      <p:ext uri="{BB962C8B-B14F-4D97-AF65-F5344CB8AC3E}">
        <p14:creationId xmlns:p14="http://schemas.microsoft.com/office/powerpoint/2010/main" val="3754968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8F2DA-1C5F-4041-8498-22F333C74A79}"/>
              </a:ext>
            </a:extLst>
          </p:cNvPr>
          <p:cNvSpPr>
            <a:spLocks noGrp="1"/>
          </p:cNvSpPr>
          <p:nvPr>
            <p:ph type="title"/>
          </p:nvPr>
        </p:nvSpPr>
        <p:spPr>
          <a:xfrm>
            <a:off x="166994" y="-840828"/>
            <a:ext cx="8284854" cy="2139553"/>
          </a:xfrm>
        </p:spPr>
        <p:txBody>
          <a:bodyPr>
            <a:normAutofit/>
          </a:bodyPr>
          <a:lstStyle/>
          <a:p>
            <a:r>
              <a:rPr lang="en-US" sz="4000" dirty="0"/>
              <a:t>Strained citizen-institution relations</a:t>
            </a:r>
          </a:p>
        </p:txBody>
      </p:sp>
      <p:sp>
        <p:nvSpPr>
          <p:cNvPr id="5" name="Text Placeholder 4">
            <a:extLst>
              <a:ext uri="{FF2B5EF4-FFF2-40B4-BE49-F238E27FC236}">
                <a16:creationId xmlns:a16="http://schemas.microsoft.com/office/drawing/2014/main" id="{B25ED276-F418-4E51-9BEA-8DDE5F9FA18E}"/>
              </a:ext>
            </a:extLst>
          </p:cNvPr>
          <p:cNvSpPr>
            <a:spLocks noGrp="1"/>
          </p:cNvSpPr>
          <p:nvPr>
            <p:ph type="body" idx="1"/>
          </p:nvPr>
        </p:nvSpPr>
        <p:spPr>
          <a:xfrm>
            <a:off x="429573" y="2056027"/>
            <a:ext cx="8284854" cy="1192046"/>
          </a:xfrm>
        </p:spPr>
        <p:txBody>
          <a:bodyPr>
            <a:normAutofit fontScale="25000" lnSpcReduction="20000"/>
          </a:bodyPr>
          <a:lstStyle/>
          <a:p>
            <a:pPr marL="257175" indent="-257175">
              <a:buFont typeface="Arial" panose="020B0604020202020204" pitchFamily="34" charset="0"/>
              <a:buChar char="•"/>
            </a:pPr>
            <a:r>
              <a:rPr lang="en-US" sz="8600" dirty="0"/>
              <a:t>Trust in central government institutions have been deteriorating since 2019</a:t>
            </a:r>
          </a:p>
          <a:p>
            <a:pPr marL="257175" indent="-257175">
              <a:buFont typeface="Arial" panose="020B0604020202020204" pitchFamily="34" charset="0"/>
              <a:buChar char="•"/>
            </a:pPr>
            <a:r>
              <a:rPr lang="en-US" sz="8600" dirty="0"/>
              <a:t>Decrease in trust is mainly driven by dissatisfaction with services</a:t>
            </a:r>
          </a:p>
          <a:p>
            <a:pPr marL="257175" indent="-257175">
              <a:buFont typeface="Arial" panose="020B0604020202020204" pitchFamily="34" charset="0"/>
              <a:buChar char="•"/>
            </a:pPr>
            <a:r>
              <a:rPr lang="en-US" sz="8600" dirty="0"/>
              <a:t>Nevertheless, local level institutions are still maintaining community approval </a:t>
            </a:r>
          </a:p>
          <a:p>
            <a:pPr marL="257175" indent="-257175">
              <a:buFont typeface="Arial" panose="020B0604020202020204" pitchFamily="34" charset="0"/>
              <a:buChar char="•"/>
            </a:pPr>
            <a:r>
              <a:rPr lang="en-US" sz="8600" dirty="0"/>
              <a:t>NGOs &amp; UN are highly trusted, but this comes with high levels of expectations </a:t>
            </a:r>
          </a:p>
          <a:p>
            <a:pPr marL="257175" indent="-257175">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9C8CCF4-E5F4-46C4-8321-B4E1B2FA4EBE}"/>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CBB18D5C-A753-2826-13E8-CF389BFB07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32480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D63D-91B6-493B-9983-D6D30B0A1D78}"/>
              </a:ext>
            </a:extLst>
          </p:cNvPr>
          <p:cNvSpPr>
            <a:spLocks noGrp="1"/>
          </p:cNvSpPr>
          <p:nvPr>
            <p:ph type="title"/>
          </p:nvPr>
        </p:nvSpPr>
        <p:spPr>
          <a:xfrm>
            <a:off x="242371" y="209707"/>
            <a:ext cx="7886700" cy="994172"/>
          </a:xfrm>
        </p:spPr>
        <p:txBody>
          <a:bodyPr>
            <a:noAutofit/>
          </a:bodyPr>
          <a:lstStyle/>
          <a:p>
            <a:r>
              <a:rPr lang="en-US" sz="2400" dirty="0">
                <a:solidFill>
                  <a:srgbClr val="0070C0"/>
                </a:solidFill>
              </a:rPr>
              <a:t>Population is increasingly dissatisfied with the quality of public services across all regions, a two-fold increase across most regions</a:t>
            </a:r>
          </a:p>
        </p:txBody>
      </p:sp>
      <p:graphicFrame>
        <p:nvGraphicFramePr>
          <p:cNvPr id="5" name="Chart 4">
            <a:extLst>
              <a:ext uri="{FF2B5EF4-FFF2-40B4-BE49-F238E27FC236}">
                <a16:creationId xmlns:a16="http://schemas.microsoft.com/office/drawing/2014/main" id="{103F32D3-DD7F-423B-B7D6-FB2D92B48B8F}"/>
              </a:ext>
            </a:extLst>
          </p:cNvPr>
          <p:cNvGraphicFramePr>
            <a:graphicFrameLocks/>
          </p:cNvGraphicFramePr>
          <p:nvPr>
            <p:extLst>
              <p:ext uri="{D42A27DB-BD31-4B8C-83A1-F6EECF244321}">
                <p14:modId xmlns:p14="http://schemas.microsoft.com/office/powerpoint/2010/main" val="456930821"/>
              </p:ext>
            </p:extLst>
          </p:nvPr>
        </p:nvGraphicFramePr>
        <p:xfrm>
          <a:off x="119849" y="1829355"/>
          <a:ext cx="8515905" cy="379520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14EC198-9F4E-4B29-BB61-20DD7D06F527}"/>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D5308047-2553-5B0B-9355-F35FD5D63C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307163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D63D-91B6-493B-9983-D6D30B0A1D78}"/>
              </a:ext>
            </a:extLst>
          </p:cNvPr>
          <p:cNvSpPr>
            <a:spLocks noGrp="1"/>
          </p:cNvSpPr>
          <p:nvPr>
            <p:ph type="title"/>
          </p:nvPr>
        </p:nvSpPr>
        <p:spPr>
          <a:xfrm>
            <a:off x="169291" y="132652"/>
            <a:ext cx="8295323" cy="994172"/>
          </a:xfrm>
        </p:spPr>
        <p:txBody>
          <a:bodyPr>
            <a:noAutofit/>
          </a:bodyPr>
          <a:lstStyle/>
          <a:p>
            <a:r>
              <a:rPr lang="en-US" sz="1800" dirty="0">
                <a:solidFill>
                  <a:srgbClr val="0070C0"/>
                </a:solidFill>
              </a:rPr>
              <a:t>With the removal of subsidies on basic goods, the public remains highly concerned about their ability to access cash, medicine and other services </a:t>
            </a:r>
          </a:p>
        </p:txBody>
      </p:sp>
      <p:sp>
        <p:nvSpPr>
          <p:cNvPr id="5" name="Rectangle 4">
            <a:extLst>
              <a:ext uri="{FF2B5EF4-FFF2-40B4-BE49-F238E27FC236}">
                <a16:creationId xmlns:a16="http://schemas.microsoft.com/office/drawing/2014/main" id="{3AD152D9-1C24-4016-B9BB-496E3F05E86F}"/>
              </a:ext>
            </a:extLst>
          </p:cNvPr>
          <p:cNvSpPr/>
          <p:nvPr/>
        </p:nvSpPr>
        <p:spPr>
          <a:xfrm>
            <a:off x="6278618" y="5737606"/>
            <a:ext cx="2695529" cy="14096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panose="020B0604020202020204"/>
            </a:endParaRPr>
          </a:p>
        </p:txBody>
      </p:sp>
      <p:graphicFrame>
        <p:nvGraphicFramePr>
          <p:cNvPr id="6" name="Chart 5">
            <a:extLst>
              <a:ext uri="{FF2B5EF4-FFF2-40B4-BE49-F238E27FC236}">
                <a16:creationId xmlns:a16="http://schemas.microsoft.com/office/drawing/2014/main" id="{1ED008E8-F9B4-4CFA-8134-BE630EE92BD5}"/>
              </a:ext>
            </a:extLst>
          </p:cNvPr>
          <p:cNvGraphicFramePr>
            <a:graphicFrameLocks/>
          </p:cNvGraphicFramePr>
          <p:nvPr/>
        </p:nvGraphicFramePr>
        <p:xfrm>
          <a:off x="169292" y="1948032"/>
          <a:ext cx="8908070" cy="378957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D0B71261-6E99-4119-5013-94E6B47987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764483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BED8-5866-4216-B57B-51F65EBD11D4}"/>
              </a:ext>
            </a:extLst>
          </p:cNvPr>
          <p:cNvSpPr>
            <a:spLocks noGrp="1"/>
          </p:cNvSpPr>
          <p:nvPr>
            <p:ph type="title"/>
          </p:nvPr>
        </p:nvSpPr>
        <p:spPr>
          <a:xfrm>
            <a:off x="286682" y="56545"/>
            <a:ext cx="7886700" cy="994172"/>
          </a:xfrm>
        </p:spPr>
        <p:txBody>
          <a:bodyPr>
            <a:noAutofit/>
          </a:bodyPr>
          <a:lstStyle/>
          <a:p>
            <a:pPr algn="ctr"/>
            <a:r>
              <a:rPr lang="en-US" sz="2100" dirty="0">
                <a:solidFill>
                  <a:srgbClr val="0070C0"/>
                </a:solidFill>
                <a:latin typeface="Arial" panose="020B0604020202020204"/>
              </a:rPr>
              <a:t>Over 60% of respondents are positive towards UN/NGOs and 35% municipalities </a:t>
            </a:r>
            <a:endParaRPr lang="en-US" sz="2100" dirty="0">
              <a:solidFill>
                <a:srgbClr val="0070C0"/>
              </a:solidFill>
            </a:endParaRPr>
          </a:p>
        </p:txBody>
      </p:sp>
      <p:graphicFrame>
        <p:nvGraphicFramePr>
          <p:cNvPr id="5" name="Chart 4">
            <a:extLst>
              <a:ext uri="{FF2B5EF4-FFF2-40B4-BE49-F238E27FC236}">
                <a16:creationId xmlns:a16="http://schemas.microsoft.com/office/drawing/2014/main" id="{3816BB09-8644-45CC-A6D5-9F66F4475B90}"/>
              </a:ext>
            </a:extLst>
          </p:cNvPr>
          <p:cNvGraphicFramePr>
            <a:graphicFrameLocks/>
          </p:cNvGraphicFramePr>
          <p:nvPr>
            <p:extLst>
              <p:ext uri="{D42A27DB-BD31-4B8C-83A1-F6EECF244321}">
                <p14:modId xmlns:p14="http://schemas.microsoft.com/office/powerpoint/2010/main" val="1586716353"/>
              </p:ext>
            </p:extLst>
          </p:nvPr>
        </p:nvGraphicFramePr>
        <p:xfrm>
          <a:off x="99874" y="1829356"/>
          <a:ext cx="8875451" cy="389507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44E3E32B-AB2F-C0A7-7861-D8A5E7524C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1739005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86E5-D0CD-EEB4-3AF0-9703F76F9E5E}"/>
              </a:ext>
            </a:extLst>
          </p:cNvPr>
          <p:cNvSpPr>
            <a:spLocks noGrp="1"/>
          </p:cNvSpPr>
          <p:nvPr>
            <p:ph type="ctrTitle"/>
          </p:nvPr>
        </p:nvSpPr>
        <p:spPr>
          <a:xfrm>
            <a:off x="253504" y="3429000"/>
            <a:ext cx="8123358" cy="766668"/>
          </a:xfrm>
        </p:spPr>
        <p:txBody>
          <a:bodyPr/>
          <a:lstStyle/>
          <a:p>
            <a:r>
              <a:rPr lang="en-US" dirty="0"/>
              <a:t>Elections &amp; Tensions </a:t>
            </a:r>
          </a:p>
        </p:txBody>
      </p:sp>
      <p:pic>
        <p:nvPicPr>
          <p:cNvPr id="3" name="Picture 2">
            <a:extLst>
              <a:ext uri="{FF2B5EF4-FFF2-40B4-BE49-F238E27FC236}">
                <a16:creationId xmlns:a16="http://schemas.microsoft.com/office/drawing/2014/main" id="{ABE182D7-9F67-FE25-1679-111F49816C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9730" y="431801"/>
            <a:ext cx="738197" cy="1504840"/>
          </a:xfrm>
          <a:prstGeom prst="rect">
            <a:avLst/>
          </a:prstGeom>
          <a:noFill/>
        </p:spPr>
      </p:pic>
    </p:spTree>
    <p:extLst>
      <p:ext uri="{BB962C8B-B14F-4D97-AF65-F5344CB8AC3E}">
        <p14:creationId xmlns:p14="http://schemas.microsoft.com/office/powerpoint/2010/main" val="3064078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E357B7-6103-53EF-9BBA-2A96989F4430}"/>
              </a:ext>
            </a:extLst>
          </p:cNvPr>
          <p:cNvPicPr>
            <a:picLocks noChangeAspect="1"/>
          </p:cNvPicPr>
          <p:nvPr/>
        </p:nvPicPr>
        <p:blipFill>
          <a:blip r:embed="rId3"/>
          <a:srcRect/>
          <a:stretch/>
        </p:blipFill>
        <p:spPr>
          <a:xfrm>
            <a:off x="0" y="1570183"/>
            <a:ext cx="9068280" cy="4989580"/>
          </a:xfrm>
          <a:prstGeom prst="rect">
            <a:avLst/>
          </a:prstGeom>
        </p:spPr>
      </p:pic>
      <p:sp>
        <p:nvSpPr>
          <p:cNvPr id="12" name="Text Placeholder 2">
            <a:extLst>
              <a:ext uri="{FF2B5EF4-FFF2-40B4-BE49-F238E27FC236}">
                <a16:creationId xmlns:a16="http://schemas.microsoft.com/office/drawing/2014/main" id="{42415FCC-38E6-4652-431F-0FA9E9A4D4F9}"/>
              </a:ext>
            </a:extLst>
          </p:cNvPr>
          <p:cNvSpPr txBox="1">
            <a:spLocks/>
          </p:cNvSpPr>
          <p:nvPr/>
        </p:nvSpPr>
        <p:spPr>
          <a:xfrm>
            <a:off x="313298" y="298238"/>
            <a:ext cx="7403738" cy="26372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200" b="0" kern="1200" cap="none">
                <a:solidFill>
                  <a:srgbClr val="781134"/>
                </a:solidFill>
                <a:latin typeface="+mn-lt"/>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solidFill>
              </a:rPr>
              <a:t>Perception survey revealed that 58% of Lebanese were concerned about the threat of electoral violence  </a:t>
            </a:r>
          </a:p>
        </p:txBody>
      </p:sp>
      <p:pic>
        <p:nvPicPr>
          <p:cNvPr id="4" name="Picture 3">
            <a:extLst>
              <a:ext uri="{FF2B5EF4-FFF2-40B4-BE49-F238E27FC236}">
                <a16:creationId xmlns:a16="http://schemas.microsoft.com/office/drawing/2014/main" id="{713DD5CE-BFC7-C147-B7A8-BC3F670376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2015870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E2D20-DD25-59C6-AE60-70F334B4E509}"/>
              </a:ext>
            </a:extLst>
          </p:cNvPr>
          <p:cNvSpPr>
            <a:spLocks noGrp="1"/>
          </p:cNvSpPr>
          <p:nvPr>
            <p:ph type="body" sz="quarter" idx="4294967295"/>
          </p:nvPr>
        </p:nvSpPr>
        <p:spPr>
          <a:xfrm>
            <a:off x="421547" y="432562"/>
            <a:ext cx="5694062" cy="263726"/>
          </a:xfrm>
        </p:spPr>
        <p:txBody>
          <a:bodyPr vert="horz" lIns="0" tIns="0" rIns="0" bIns="0" rtlCol="0" anchor="t">
            <a:normAutofit lnSpcReduction="10000"/>
          </a:bodyPr>
          <a:lstStyle/>
          <a:p>
            <a:pPr marL="0" indent="0">
              <a:buNone/>
            </a:pPr>
            <a:r>
              <a:rPr lang="en-US" b="1" dirty="0"/>
              <a:t>Incident Overview: Elections Day </a:t>
            </a:r>
          </a:p>
        </p:txBody>
      </p:sp>
      <p:pic>
        <p:nvPicPr>
          <p:cNvPr id="6" name="Picture 6" descr="Map&#10;&#10;Description automatically generated">
            <a:extLst>
              <a:ext uri="{FF2B5EF4-FFF2-40B4-BE49-F238E27FC236}">
                <a16:creationId xmlns:a16="http://schemas.microsoft.com/office/drawing/2014/main" id="{1C8DC0F8-2F03-B1A7-83F3-41BF9204B727}"/>
              </a:ext>
            </a:extLst>
          </p:cNvPr>
          <p:cNvPicPr>
            <a:picLocks noChangeAspect="1"/>
          </p:cNvPicPr>
          <p:nvPr/>
        </p:nvPicPr>
        <p:blipFill>
          <a:blip r:embed="rId2"/>
          <a:stretch>
            <a:fillRect/>
          </a:stretch>
        </p:blipFill>
        <p:spPr>
          <a:xfrm>
            <a:off x="922738" y="1311562"/>
            <a:ext cx="7802028" cy="5501987"/>
          </a:xfrm>
          <a:prstGeom prst="rect">
            <a:avLst/>
          </a:prstGeom>
        </p:spPr>
      </p:pic>
      <p:pic>
        <p:nvPicPr>
          <p:cNvPr id="4" name="Picture 3">
            <a:extLst>
              <a:ext uri="{FF2B5EF4-FFF2-40B4-BE49-F238E27FC236}">
                <a16:creationId xmlns:a16="http://schemas.microsoft.com/office/drawing/2014/main" id="{C62EA4A9-F676-3730-68D0-F841CBD83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2944029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2C938-A276-F5D4-9611-92712F66480B}"/>
              </a:ext>
            </a:extLst>
          </p:cNvPr>
          <p:cNvSpPr>
            <a:spLocks noGrp="1"/>
          </p:cNvSpPr>
          <p:nvPr>
            <p:ph type="body" sz="quarter" idx="14"/>
          </p:nvPr>
        </p:nvSpPr>
        <p:spPr>
          <a:xfrm>
            <a:off x="219238" y="1284883"/>
            <a:ext cx="8573779" cy="1129759"/>
          </a:xfrm>
        </p:spPr>
        <p:txBody>
          <a:bodyPr vert="horz" lIns="0" tIns="0" rIns="0" bIns="0" rtlCol="0" anchor="t">
            <a:noAutofit/>
          </a:bodyPr>
          <a:lstStyle/>
          <a:p>
            <a:pPr marL="342900" indent="-342900">
              <a:buFont typeface="Arial" panose="020B0604020202020204" pitchFamily="34" charset="0"/>
              <a:buChar char="•"/>
            </a:pPr>
            <a:r>
              <a:rPr lang="en-US" sz="2400" dirty="0">
                <a:solidFill>
                  <a:schemeClr val="tx1"/>
                </a:solidFill>
                <a:ea typeface="+mn-lt"/>
                <a:cs typeface="+mn-lt"/>
              </a:rPr>
              <a:t>Overall: electoral process took place in a generally calm and organized climate. During the second half of the day, atmosphere was marked with a rise in electoral violations, low-scale tensions and intermittent escalations. </a:t>
            </a:r>
          </a:p>
          <a:p>
            <a:pPr marL="342900" indent="-342900">
              <a:buFont typeface="Arial" panose="020B0604020202020204" pitchFamily="34" charset="0"/>
              <a:buChar char="•"/>
            </a:pPr>
            <a:r>
              <a:rPr lang="en-US" sz="2400" dirty="0">
                <a:solidFill>
                  <a:schemeClr val="tx1"/>
                </a:solidFill>
                <a:ea typeface="+mn-lt"/>
                <a:cs typeface="+mn-lt"/>
              </a:rPr>
              <a:t>No widespread communal violence occurred and the use of arms was minimal. </a:t>
            </a:r>
          </a:p>
          <a:p>
            <a:pPr marL="342900" indent="-342900">
              <a:buFont typeface="Arial" panose="020B0604020202020204" pitchFamily="34" charset="0"/>
              <a:buChar char="•"/>
            </a:pPr>
            <a:r>
              <a:rPr lang="en-US" sz="2400" dirty="0">
                <a:solidFill>
                  <a:schemeClr val="tx1"/>
                </a:solidFill>
                <a:ea typeface="+mn-lt"/>
                <a:cs typeface="+mn-lt"/>
              </a:rPr>
              <a:t>Tensions and escalations mirrored the existing sectarian and political divides</a:t>
            </a:r>
          </a:p>
          <a:p>
            <a:pPr marL="342900" indent="-342900">
              <a:buFont typeface="Arial" panose="020B0604020202020204" pitchFamily="34" charset="0"/>
              <a:buChar char="•"/>
            </a:pPr>
            <a:r>
              <a:rPr lang="en-US" sz="2400" dirty="0">
                <a:solidFill>
                  <a:schemeClr val="tx1"/>
                </a:solidFill>
                <a:ea typeface="+mn-lt"/>
                <a:cs typeface="+mn-lt"/>
              </a:rPr>
              <a:t>However, </a:t>
            </a:r>
            <a:r>
              <a:rPr lang="en-US" sz="2400" dirty="0">
                <a:solidFill>
                  <a:schemeClr val="tx1"/>
                </a:solidFill>
                <a:ea typeface="Calibri" panose="020F0502020204030204" pitchFamily="34" charset="0"/>
              </a:rPr>
              <a:t>social media landscape was highly antagonistic as well as hate-speech</a:t>
            </a:r>
          </a:p>
          <a:p>
            <a:pPr marL="342900" indent="-342900">
              <a:buFont typeface="Arial" panose="020B0604020202020204" pitchFamily="34" charset="0"/>
              <a:buChar char="•"/>
            </a:pPr>
            <a:r>
              <a:rPr lang="en-US" sz="2400" dirty="0">
                <a:solidFill>
                  <a:schemeClr val="tx1"/>
                </a:solidFill>
                <a:ea typeface="Calibri" panose="020F0502020204030204" pitchFamily="34" charset="0"/>
              </a:rPr>
              <a:t>Main risks moving forward: </a:t>
            </a:r>
          </a:p>
          <a:p>
            <a:pPr marL="1200150" lvl="2" indent="-342900"/>
            <a:r>
              <a:rPr lang="en-US" sz="2400" b="1" dirty="0">
                <a:latin typeface="MyriadPro-Bold"/>
                <a:ea typeface="Calibri" panose="020F0502020204030204" pitchFamily="34" charset="0"/>
                <a:cs typeface="MyriadPro-Bold"/>
              </a:rPr>
              <a:t>Tensions and violence linked to the municipal elections. </a:t>
            </a:r>
            <a:r>
              <a:rPr lang="en-US" sz="2400" dirty="0">
                <a:latin typeface="Calibri" panose="020F0502020204030204" pitchFamily="34" charset="0"/>
                <a:ea typeface="Calibri" panose="020F0502020204030204" pitchFamily="34" charset="0"/>
              </a:rPr>
              <a:t>Medium to major impact on the operational environment as well as the scapegoating of refugees</a:t>
            </a:r>
          </a:p>
          <a:p>
            <a:pPr marL="1200150" lvl="2" indent="-342900"/>
            <a:r>
              <a:rPr lang="en-US" sz="2400" b="1" dirty="0">
                <a:solidFill>
                  <a:schemeClr val="tx1"/>
                </a:solidFill>
                <a:latin typeface="Calibri" panose="020F0502020204030204" pitchFamily="34" charset="0"/>
                <a:ea typeface="Calibri" panose="020F0502020204030204" pitchFamily="34" charset="0"/>
              </a:rPr>
              <a:t>Political instability </a:t>
            </a:r>
            <a:r>
              <a:rPr lang="en-US" sz="2400" dirty="0">
                <a:solidFill>
                  <a:schemeClr val="tx1"/>
                </a:solidFill>
                <a:latin typeface="Calibri" panose="020F0502020204030204" pitchFamily="34" charset="0"/>
                <a:ea typeface="Calibri" panose="020F0502020204030204" pitchFamily="34" charset="0"/>
              </a:rPr>
              <a:t>in the period of Government formation</a:t>
            </a:r>
            <a:endParaRPr lang="en-US" sz="2400" dirty="0">
              <a:solidFill>
                <a:schemeClr val="tx1"/>
              </a:solidFill>
              <a:ea typeface="Calibri" panose="020F0502020204030204" pitchFamily="34" charset="0"/>
            </a:endParaRPr>
          </a:p>
          <a:p>
            <a:pPr marL="1200150" lvl="2" indent="-342900"/>
            <a:endParaRPr lang="en-US" sz="2550" dirty="0">
              <a:solidFill>
                <a:schemeClr val="tx1"/>
              </a:solidFill>
              <a:ea typeface="Calibri" panose="020F0502020204030204" pitchFamily="34" charset="0"/>
            </a:endParaRPr>
          </a:p>
        </p:txBody>
      </p:sp>
      <p:sp>
        <p:nvSpPr>
          <p:cNvPr id="3" name="Text Placeholder 2">
            <a:extLst>
              <a:ext uri="{FF2B5EF4-FFF2-40B4-BE49-F238E27FC236}">
                <a16:creationId xmlns:a16="http://schemas.microsoft.com/office/drawing/2014/main" id="{5B9737DF-319A-B1A0-F4CD-E413447E37BD}"/>
              </a:ext>
            </a:extLst>
          </p:cNvPr>
          <p:cNvSpPr>
            <a:spLocks noGrp="1"/>
          </p:cNvSpPr>
          <p:nvPr>
            <p:ph type="body" sz="quarter" idx="4294967295"/>
          </p:nvPr>
        </p:nvSpPr>
        <p:spPr>
          <a:xfrm>
            <a:off x="352754" y="396764"/>
            <a:ext cx="6254901" cy="263726"/>
          </a:xfrm>
        </p:spPr>
        <p:txBody>
          <a:bodyPr vert="horz" lIns="0" tIns="0" rIns="0" bIns="0" rtlCol="0" anchor="t">
            <a:noAutofit/>
          </a:bodyPr>
          <a:lstStyle/>
          <a:p>
            <a:pPr marL="0" indent="0">
              <a:buNone/>
            </a:pPr>
            <a:r>
              <a:rPr lang="en-US" b="1" dirty="0"/>
              <a:t>Analysis of elections-related tensions </a:t>
            </a:r>
          </a:p>
        </p:txBody>
      </p:sp>
      <p:pic>
        <p:nvPicPr>
          <p:cNvPr id="4" name="Picture 3">
            <a:extLst>
              <a:ext uri="{FF2B5EF4-FFF2-40B4-BE49-F238E27FC236}">
                <a16:creationId xmlns:a16="http://schemas.microsoft.com/office/drawing/2014/main" id="{55640680-43E6-91FE-56B4-D15C11DBE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4451"/>
            <a:ext cx="515947" cy="1051776"/>
          </a:xfrm>
          <a:prstGeom prst="rect">
            <a:avLst/>
          </a:prstGeom>
          <a:noFill/>
        </p:spPr>
      </p:pic>
    </p:spTree>
    <p:extLst>
      <p:ext uri="{BB962C8B-B14F-4D97-AF65-F5344CB8AC3E}">
        <p14:creationId xmlns:p14="http://schemas.microsoft.com/office/powerpoint/2010/main" val="677986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5B76E3-D250-9AE9-33D4-64D09AE1DB62}"/>
              </a:ext>
            </a:extLst>
          </p:cNvPr>
          <p:cNvSpPr>
            <a:spLocks noGrp="1"/>
          </p:cNvSpPr>
          <p:nvPr>
            <p:ph type="body" sz="quarter" idx="11"/>
          </p:nvPr>
        </p:nvSpPr>
        <p:spPr>
          <a:xfrm>
            <a:off x="953157" y="1298491"/>
            <a:ext cx="8339868" cy="351635"/>
          </a:xfrm>
        </p:spPr>
        <p:txBody>
          <a:bodyPr vert="horz" lIns="0" tIns="0" rIns="0" bIns="0" rtlCol="0" anchor="t">
            <a:noAutofit/>
          </a:bodyPr>
          <a:lstStyle/>
          <a:p>
            <a:r>
              <a:rPr lang="en-US" sz="2400" dirty="0"/>
              <a:t>Impact on LCRP Business Continuity</a:t>
            </a:r>
          </a:p>
        </p:txBody>
      </p:sp>
      <p:sp>
        <p:nvSpPr>
          <p:cNvPr id="7" name="Rectangle 6">
            <a:extLst>
              <a:ext uri="{FF2B5EF4-FFF2-40B4-BE49-F238E27FC236}">
                <a16:creationId xmlns:a16="http://schemas.microsoft.com/office/drawing/2014/main" id="{A30DD1F3-BB1F-E197-AB11-5E80342308E6}"/>
              </a:ext>
            </a:extLst>
          </p:cNvPr>
          <p:cNvSpPr/>
          <p:nvPr/>
        </p:nvSpPr>
        <p:spPr>
          <a:xfrm>
            <a:off x="585985" y="1924415"/>
            <a:ext cx="8339868" cy="3970318"/>
          </a:xfrm>
          <a:prstGeom prst="rect">
            <a:avLst/>
          </a:prstGeom>
        </p:spPr>
        <p:txBody>
          <a:bodyPr wrap="square" lIns="91440" tIns="45720" rIns="91440" bIns="45720" anchor="t">
            <a:spAutoFit/>
          </a:bodyPr>
          <a:lstStyle/>
          <a:p>
            <a:pPr marL="257175" indent="-257175">
              <a:buFont typeface="Arial" panose="020B0604020202020204" pitchFamily="34" charset="0"/>
              <a:buChar char="•"/>
            </a:pPr>
            <a:r>
              <a:rPr lang="en-US" sz="2400" dirty="0">
                <a:solidFill>
                  <a:srgbClr val="202020"/>
                </a:solidFill>
                <a:latin typeface="Calibri"/>
                <a:ea typeface="PMingLiU"/>
                <a:cs typeface="Times New Roman"/>
              </a:rPr>
              <a:t>LCRP BCP looks at </a:t>
            </a:r>
            <a:r>
              <a:rPr lang="en-US" sz="2400" b="1" dirty="0">
                <a:solidFill>
                  <a:srgbClr val="C00000"/>
                </a:solidFill>
                <a:latin typeface="Calibri"/>
                <a:ea typeface="PMingLiU"/>
                <a:cs typeface="Times New Roman"/>
              </a:rPr>
              <a:t>seven risks</a:t>
            </a:r>
            <a:r>
              <a:rPr lang="en-US" sz="2400" dirty="0">
                <a:solidFill>
                  <a:srgbClr val="C00000"/>
                </a:solidFill>
                <a:latin typeface="Calibri"/>
                <a:ea typeface="PMingLiU"/>
                <a:cs typeface="Times New Roman"/>
              </a:rPr>
              <a:t>: </a:t>
            </a:r>
            <a:r>
              <a:rPr lang="en-US" sz="2400" dirty="0">
                <a:solidFill>
                  <a:srgbClr val="4472C4"/>
                </a:solidFill>
              </a:rPr>
              <a:t> </a:t>
            </a:r>
            <a:endParaRPr lang="en-US" sz="2400" dirty="0">
              <a:solidFill>
                <a:srgbClr val="4472C4"/>
              </a:solidFill>
              <a:cs typeface="Calibri"/>
            </a:endParaRPr>
          </a:p>
          <a:p>
            <a:pPr marL="685800" lvl="1" indent="-342900">
              <a:buFont typeface="Calibri Light" panose="020F0302020204030204"/>
              <a:buAutoNum type="arabicPeriod"/>
            </a:pPr>
            <a:r>
              <a:rPr lang="en-US" sz="2400" dirty="0"/>
              <a:t>Lack of containment of </a:t>
            </a:r>
            <a:r>
              <a:rPr lang="en-US" sz="2400" b="1" dirty="0"/>
              <a:t>COVID-19</a:t>
            </a:r>
            <a:r>
              <a:rPr lang="en-US" sz="2400" dirty="0"/>
              <a:t> Outbreak </a:t>
            </a:r>
            <a:endParaRPr lang="en-US" sz="2400" dirty="0">
              <a:cs typeface="Calibri"/>
            </a:endParaRPr>
          </a:p>
          <a:p>
            <a:pPr marL="685800" lvl="1" indent="-342900">
              <a:buFont typeface="+mj-lt"/>
              <a:buAutoNum type="arabicPeriod"/>
            </a:pPr>
            <a:r>
              <a:rPr lang="en-US" sz="2400" dirty="0">
                <a:solidFill>
                  <a:schemeClr val="accent2"/>
                </a:solidFill>
              </a:rPr>
              <a:t>Sharp </a:t>
            </a:r>
            <a:r>
              <a:rPr lang="en-US" sz="2400" b="1" dirty="0">
                <a:solidFill>
                  <a:schemeClr val="accent2"/>
                </a:solidFill>
              </a:rPr>
              <a:t>deterioration in protection space </a:t>
            </a:r>
            <a:r>
              <a:rPr lang="en-US" sz="2400" dirty="0">
                <a:solidFill>
                  <a:schemeClr val="accent2"/>
                </a:solidFill>
              </a:rPr>
              <a:t>and involuntary movements</a:t>
            </a:r>
            <a:endParaRPr lang="en-US" sz="2400" dirty="0">
              <a:solidFill>
                <a:schemeClr val="accent2"/>
              </a:solidFill>
              <a:cs typeface="Calibri"/>
            </a:endParaRPr>
          </a:p>
          <a:p>
            <a:pPr marL="685800" lvl="1" indent="-342900">
              <a:buFont typeface="+mj-lt"/>
              <a:buAutoNum type="arabicPeriod"/>
            </a:pPr>
            <a:r>
              <a:rPr lang="en-US" sz="2400" dirty="0">
                <a:solidFill>
                  <a:schemeClr val="accent2"/>
                </a:solidFill>
              </a:rPr>
              <a:t>Increased </a:t>
            </a:r>
            <a:r>
              <a:rPr lang="en-US" sz="2400" b="1" dirty="0">
                <a:solidFill>
                  <a:schemeClr val="accent2"/>
                </a:solidFill>
              </a:rPr>
              <a:t>social instability </a:t>
            </a:r>
            <a:endParaRPr lang="en-US" sz="2400" b="1" dirty="0">
              <a:solidFill>
                <a:schemeClr val="accent2"/>
              </a:solidFill>
              <a:cs typeface="Calibri"/>
            </a:endParaRPr>
          </a:p>
          <a:p>
            <a:pPr marL="685800" lvl="1" indent="-342900">
              <a:buFont typeface="+mj-lt"/>
              <a:buAutoNum type="arabicPeriod"/>
            </a:pPr>
            <a:r>
              <a:rPr lang="en-US" sz="2400" b="1" dirty="0"/>
              <a:t>Supply gaps</a:t>
            </a:r>
            <a:r>
              <a:rPr lang="en-US" sz="2400" dirty="0"/>
              <a:t> (including for wheat, fuel and electricity)</a:t>
            </a:r>
            <a:endParaRPr lang="en-US" sz="2400" dirty="0">
              <a:cs typeface="Calibri"/>
            </a:endParaRPr>
          </a:p>
          <a:p>
            <a:pPr marL="685800" lvl="1" indent="-342900">
              <a:buFont typeface="+mj-lt"/>
              <a:buAutoNum type="arabicPeriod"/>
            </a:pPr>
            <a:r>
              <a:rPr lang="en-US" sz="2400" b="1" dirty="0">
                <a:solidFill>
                  <a:schemeClr val="accent2"/>
                </a:solidFill>
              </a:rPr>
              <a:t>Pressure on partners </a:t>
            </a:r>
            <a:r>
              <a:rPr lang="en-US" sz="2400" dirty="0">
                <a:solidFill>
                  <a:schemeClr val="accent2"/>
                </a:solidFill>
              </a:rPr>
              <a:t>due to increasing needs</a:t>
            </a:r>
            <a:endParaRPr lang="en-US" sz="2400" dirty="0">
              <a:solidFill>
                <a:schemeClr val="accent2"/>
              </a:solidFill>
              <a:cs typeface="Calibri"/>
            </a:endParaRPr>
          </a:p>
          <a:p>
            <a:pPr marL="685800" lvl="1" indent="-342900">
              <a:buFont typeface="+mj-lt"/>
              <a:buAutoNum type="arabicPeriod"/>
            </a:pPr>
            <a:r>
              <a:rPr lang="en-US" sz="2400" b="1" dirty="0">
                <a:solidFill>
                  <a:schemeClr val="accent2"/>
                </a:solidFill>
              </a:rPr>
              <a:t>Access gaps </a:t>
            </a:r>
            <a:r>
              <a:rPr lang="en-US" sz="2400" dirty="0">
                <a:solidFill>
                  <a:schemeClr val="accent2"/>
                </a:solidFill>
              </a:rPr>
              <a:t>and closing operational space</a:t>
            </a:r>
            <a:endParaRPr lang="en-US" sz="2400" dirty="0">
              <a:solidFill>
                <a:schemeClr val="accent2"/>
              </a:solidFill>
              <a:cs typeface="Calibri"/>
            </a:endParaRPr>
          </a:p>
          <a:p>
            <a:pPr marL="685800" lvl="1" indent="-342900">
              <a:buFont typeface="+mj-lt"/>
              <a:buAutoNum type="arabicPeriod"/>
            </a:pPr>
            <a:r>
              <a:rPr lang="en-US" sz="2400" dirty="0"/>
              <a:t>Operational </a:t>
            </a:r>
            <a:r>
              <a:rPr lang="en-US" sz="2400" b="1" dirty="0"/>
              <a:t>risks linked to transfer values and currencies</a:t>
            </a:r>
            <a:endParaRPr lang="en-US" sz="2400" b="1" dirty="0">
              <a:ea typeface="Calibri"/>
              <a:cs typeface="Calibri"/>
            </a:endParaRPr>
          </a:p>
          <a:p>
            <a:pPr marL="685800" lvl="1" indent="-342900">
              <a:buFont typeface="+mj-lt"/>
              <a:buAutoNum type="arabicPeriod"/>
            </a:pPr>
            <a:endParaRPr lang="en-US" b="1" i="1" dirty="0">
              <a:solidFill>
                <a:schemeClr val="accent6"/>
              </a:solidFill>
              <a:latin typeface="Calibri" panose="020F0502020204030204" pitchFamily="34" charset="0"/>
              <a:ea typeface="PMingLiU" panose="02020500000000000000" pitchFamily="18" charset="-120"/>
              <a:cs typeface="Times New Roman" panose="02020603050405020304" pitchFamily="18" charset="0"/>
            </a:endParaRPr>
          </a:p>
          <a:p>
            <a:pPr marL="257175" indent="-257175">
              <a:buFont typeface="Arial" panose="020B0604020202020204" pitchFamily="34" charset="0"/>
              <a:buChar char="•"/>
            </a:pPr>
            <a:endParaRPr lang="en-US" b="1" dirty="0">
              <a:solidFill>
                <a:srgbClr val="C00000"/>
              </a:solidFill>
              <a:ea typeface="Calibri"/>
              <a:cs typeface="Calibri"/>
            </a:endParaRPr>
          </a:p>
        </p:txBody>
      </p:sp>
    </p:spTree>
    <p:extLst>
      <p:ext uri="{BB962C8B-B14F-4D97-AF65-F5344CB8AC3E}">
        <p14:creationId xmlns:p14="http://schemas.microsoft.com/office/powerpoint/2010/main" val="942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2C938-A276-F5D4-9611-92712F66480B}"/>
              </a:ext>
            </a:extLst>
          </p:cNvPr>
          <p:cNvSpPr>
            <a:spLocks noGrp="1"/>
          </p:cNvSpPr>
          <p:nvPr>
            <p:ph type="body" sz="quarter" idx="14"/>
          </p:nvPr>
        </p:nvSpPr>
        <p:spPr>
          <a:xfrm>
            <a:off x="1066646" y="1922655"/>
            <a:ext cx="7543952" cy="1506345"/>
          </a:xfrm>
        </p:spPr>
        <p:txBody>
          <a:bodyPr vert="horz" lIns="0" tIns="0" rIns="0" bIns="0" rtlCol="0" anchor="t">
            <a:normAutofit/>
          </a:bodyPr>
          <a:lstStyle/>
          <a:p>
            <a:pPr marL="285750" indent="-285750">
              <a:buChar char="•"/>
            </a:pPr>
            <a:r>
              <a:rPr lang="en-US" dirty="0">
                <a:ea typeface="+mn-lt"/>
                <a:cs typeface="+mn-lt"/>
              </a:rPr>
              <a:t> For 2022, dynamics around the parliamentary elections could have an additional detrimental effect on factors under</a:t>
            </a:r>
            <a:endParaRPr lang="en-US" dirty="0">
              <a:solidFill>
                <a:srgbClr val="781134"/>
              </a:solidFill>
              <a:ea typeface="+mn-lt"/>
              <a:cs typeface="+mn-lt"/>
            </a:endParaRPr>
          </a:p>
          <a:p>
            <a:pPr lvl="2" indent="0">
              <a:buNone/>
            </a:pPr>
            <a:endParaRPr lang="en-US" dirty="0">
              <a:solidFill>
                <a:srgbClr val="781134"/>
              </a:solidFill>
              <a:ea typeface="+mn-lt"/>
              <a:cs typeface="+mn-lt"/>
            </a:endParaRPr>
          </a:p>
          <a:p>
            <a:pPr marL="285750" indent="-285750">
              <a:buChar char="•"/>
            </a:pPr>
            <a:endParaRPr lang="en-US" dirty="0">
              <a:solidFill>
                <a:srgbClr val="781134"/>
              </a:solidFill>
              <a:ea typeface="+mn-lt"/>
              <a:cs typeface="+mn-lt"/>
            </a:endParaRPr>
          </a:p>
          <a:p>
            <a:pPr marL="285750" indent="-285750">
              <a:buChar char="•"/>
            </a:pPr>
            <a:endParaRPr lang="en-US" u="sng" dirty="0">
              <a:solidFill>
                <a:srgbClr val="781134"/>
              </a:solidFill>
              <a:cs typeface="Calibri"/>
            </a:endParaRPr>
          </a:p>
          <a:p>
            <a:pPr marL="285750" indent="-285750">
              <a:buChar char="•"/>
            </a:pPr>
            <a:endParaRPr lang="en-US" u="sng" dirty="0">
              <a:cs typeface="Calibri"/>
            </a:endParaRPr>
          </a:p>
        </p:txBody>
      </p:sp>
      <p:sp>
        <p:nvSpPr>
          <p:cNvPr id="3" name="Text Placeholder 2">
            <a:extLst>
              <a:ext uri="{FF2B5EF4-FFF2-40B4-BE49-F238E27FC236}">
                <a16:creationId xmlns:a16="http://schemas.microsoft.com/office/drawing/2014/main" id="{ED5B76E3-D250-9AE9-33D4-64D09AE1DB62}"/>
              </a:ext>
            </a:extLst>
          </p:cNvPr>
          <p:cNvSpPr>
            <a:spLocks noGrp="1"/>
          </p:cNvSpPr>
          <p:nvPr>
            <p:ph type="body" sz="quarter" idx="11"/>
          </p:nvPr>
        </p:nvSpPr>
        <p:spPr>
          <a:xfrm>
            <a:off x="981206" y="1298491"/>
            <a:ext cx="8339868" cy="351635"/>
          </a:xfrm>
        </p:spPr>
        <p:txBody>
          <a:bodyPr vert="horz" lIns="0" tIns="0" rIns="0" bIns="0" rtlCol="0" anchor="t">
            <a:noAutofit/>
          </a:bodyPr>
          <a:lstStyle/>
          <a:p>
            <a:r>
              <a:rPr lang="en-US" sz="2400" b="1" dirty="0"/>
              <a:t>Post-elections context: </a:t>
            </a:r>
            <a:r>
              <a:rPr lang="en-US" sz="2400" dirty="0"/>
              <a:t>update to the BCP</a:t>
            </a:r>
            <a:endParaRPr lang="en-US" sz="2400" b="0" dirty="0"/>
          </a:p>
          <a:p>
            <a:r>
              <a:rPr lang="en-US" sz="2400" dirty="0"/>
              <a:t> </a:t>
            </a:r>
          </a:p>
        </p:txBody>
      </p:sp>
      <p:sp>
        <p:nvSpPr>
          <p:cNvPr id="4" name="Rectangle 3">
            <a:extLst>
              <a:ext uri="{FF2B5EF4-FFF2-40B4-BE49-F238E27FC236}">
                <a16:creationId xmlns:a16="http://schemas.microsoft.com/office/drawing/2014/main" id="{74E7359E-A615-775E-1D6B-8D0978E84C57}"/>
              </a:ext>
            </a:extLst>
          </p:cNvPr>
          <p:cNvSpPr/>
          <p:nvPr/>
        </p:nvSpPr>
        <p:spPr>
          <a:xfrm>
            <a:off x="803564" y="1782618"/>
            <a:ext cx="7740072" cy="785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FCB71F-AFD3-63E0-A304-DE5F1DAA923B}"/>
              </a:ext>
            </a:extLst>
          </p:cNvPr>
          <p:cNvSpPr txBox="1"/>
          <p:nvPr/>
        </p:nvSpPr>
        <p:spPr>
          <a:xfrm>
            <a:off x="-390236" y="2143189"/>
            <a:ext cx="9312563" cy="4431983"/>
          </a:xfrm>
          <a:prstGeom prst="rect">
            <a:avLst/>
          </a:prstGeom>
          <a:noFill/>
        </p:spPr>
        <p:txBody>
          <a:bodyPr wrap="square" lIns="91440" tIns="45720" rIns="91440" bIns="45720" anchor="t">
            <a:spAutoFit/>
          </a:bodyPr>
          <a:lstStyle/>
          <a:p>
            <a:pPr marL="1428750" lvl="2" indent="-285750">
              <a:buFont typeface="Arial" panose="020B0604020202020204" pitchFamily="34" charset="0"/>
              <a:buChar char="•"/>
            </a:pPr>
            <a:r>
              <a:rPr lang="en-US" sz="2400" b="1" dirty="0">
                <a:solidFill>
                  <a:srgbClr val="781134"/>
                </a:solidFill>
                <a:ea typeface="+mn-lt"/>
                <a:cs typeface="+mn-lt"/>
              </a:rPr>
              <a:t>Risk 3 - </a:t>
            </a:r>
            <a:r>
              <a:rPr lang="en-US" sz="2400" b="1" dirty="0">
                <a:solidFill>
                  <a:srgbClr val="781134"/>
                </a:solidFill>
                <a:effectLst/>
                <a:ea typeface="Open Sans"/>
              </a:rPr>
              <a:t>Increased social instability </a:t>
            </a:r>
            <a:r>
              <a:rPr lang="en-US" sz="2400" dirty="0">
                <a:solidFill>
                  <a:schemeClr val="tx1">
                    <a:lumMod val="85000"/>
                    <a:lumOff val="15000"/>
                  </a:schemeClr>
                </a:solidFill>
                <a:effectLst/>
                <a:ea typeface="Open Sans"/>
              </a:rPr>
              <a:t>(including intra-communal clashes)</a:t>
            </a:r>
            <a:r>
              <a:rPr lang="en-US" sz="2400" dirty="0">
                <a:solidFill>
                  <a:schemeClr val="tx1">
                    <a:lumMod val="85000"/>
                    <a:lumOff val="15000"/>
                  </a:schemeClr>
                </a:solidFill>
                <a:ea typeface="Open Sans"/>
              </a:rPr>
              <a:t> and insecurity – key areas of risk include </a:t>
            </a:r>
            <a:r>
              <a:rPr lang="en-US" sz="2400" b="0" i="0" u="none" strike="noStrike" dirty="0" err="1">
                <a:solidFill>
                  <a:srgbClr val="000000"/>
                </a:solidFill>
                <a:effectLst/>
                <a:latin typeface="Calibri" panose="020F0502020204030204" pitchFamily="34" charset="0"/>
              </a:rPr>
              <a:t>Bekaa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Aley</a:t>
            </a:r>
            <a:r>
              <a:rPr lang="en-US" sz="2400" b="0" i="0" u="none" strike="noStrike" dirty="0">
                <a:solidFill>
                  <a:srgbClr val="000000"/>
                </a:solidFill>
                <a:effectLst/>
                <a:latin typeface="Calibri" panose="020F0502020204030204" pitchFamily="34" charset="0"/>
              </a:rPr>
              <a:t> &amp; </a:t>
            </a:r>
            <a:r>
              <a:rPr lang="en-US" sz="2400" b="0" i="0" u="none" strike="noStrike" dirty="0" err="1">
                <a:solidFill>
                  <a:srgbClr val="000000"/>
                </a:solidFill>
                <a:effectLst/>
                <a:latin typeface="Calibri" panose="020F0502020204030204" pitchFamily="34" charset="0"/>
              </a:rPr>
              <a:t>Chouf</a:t>
            </a:r>
            <a:r>
              <a:rPr lang="en-US" sz="2400" b="0" i="0" u="none" strike="noStrike" dirty="0">
                <a:solidFill>
                  <a:srgbClr val="000000"/>
                </a:solidFill>
                <a:effectLst/>
                <a:latin typeface="Calibri" panose="020F0502020204030204" pitchFamily="34" charset="0"/>
              </a:rPr>
              <a:t>, Baalbek-</a:t>
            </a:r>
            <a:r>
              <a:rPr lang="en-US" sz="2400" b="0" i="0" u="none" strike="noStrike" dirty="0" err="1">
                <a:solidFill>
                  <a:srgbClr val="000000"/>
                </a:solidFill>
                <a:effectLst/>
                <a:latin typeface="Calibri" panose="020F0502020204030204" pitchFamily="34" charset="0"/>
              </a:rPr>
              <a:t>Hermel</a:t>
            </a:r>
            <a:r>
              <a:rPr lang="en-US" sz="2400" b="0" i="0" u="none" strike="noStrike" dirty="0">
                <a:solidFill>
                  <a:srgbClr val="000000"/>
                </a:solidFill>
                <a:effectLst/>
                <a:latin typeface="Calibri" panose="020F0502020204030204" pitchFamily="34" charset="0"/>
              </a:rPr>
              <a:t>, and some areas of Beirut/Beirut Southern Suburbs (Ain </a:t>
            </a:r>
            <a:r>
              <a:rPr lang="en-US" sz="2400" b="0" i="0" u="none" strike="noStrike" dirty="0" err="1">
                <a:solidFill>
                  <a:srgbClr val="000000"/>
                </a:solidFill>
                <a:effectLst/>
                <a:latin typeface="Calibri" panose="020F0502020204030204" pitchFamily="34" charset="0"/>
              </a:rPr>
              <a:t>Remmaneh-Chiyah</a:t>
            </a:r>
            <a:r>
              <a:rPr lang="en-US" sz="2400" b="0" i="0" u="none" strike="noStrike" dirty="0">
                <a:solidFill>
                  <a:srgbClr val="000000"/>
                </a:solidFill>
                <a:effectLst/>
                <a:latin typeface="Calibri" panose="020F0502020204030204" pitchFamily="34" charset="0"/>
              </a:rPr>
              <a:t>)</a:t>
            </a:r>
            <a:r>
              <a:rPr lang="en-US" sz="2400" b="0" i="0" dirty="0">
                <a:solidFill>
                  <a:srgbClr val="000000"/>
                </a:solidFill>
                <a:effectLst/>
                <a:latin typeface="Calibri" panose="020F0502020204030204" pitchFamily="34" charset="0"/>
              </a:rPr>
              <a:t>​</a:t>
            </a:r>
            <a:r>
              <a:rPr lang="en-US" sz="2400" dirty="0">
                <a:solidFill>
                  <a:schemeClr val="tx1">
                    <a:lumMod val="85000"/>
                    <a:lumOff val="15000"/>
                  </a:schemeClr>
                </a:solidFill>
                <a:ea typeface="Open Sans"/>
              </a:rPr>
              <a:t> </a:t>
            </a:r>
            <a:endParaRPr lang="en-US" sz="2400" b="1" dirty="0">
              <a:solidFill>
                <a:schemeClr val="tx1">
                  <a:lumMod val="85000"/>
                  <a:lumOff val="15000"/>
                </a:schemeClr>
              </a:solidFill>
              <a:effectLst/>
              <a:ea typeface="Open Sans" panose="020B0606030504020204" pitchFamily="34" charset="0"/>
            </a:endParaRPr>
          </a:p>
          <a:p>
            <a:pPr marL="1428750" lvl="2" indent="-285750">
              <a:buFont typeface="Arial" panose="020B0604020202020204" pitchFamily="34" charset="0"/>
              <a:buChar char="•"/>
            </a:pPr>
            <a:r>
              <a:rPr lang="en-US" sz="2400" b="1" dirty="0">
                <a:solidFill>
                  <a:srgbClr val="781134"/>
                </a:solidFill>
                <a:ea typeface="+mn-lt"/>
                <a:cs typeface="+mn-lt"/>
              </a:rPr>
              <a:t>Risk 4 - Supply gaps (including fuel, telecommunication, wheat, electricity and water) </a:t>
            </a:r>
            <a:r>
              <a:rPr lang="en-US" sz="2400" dirty="0">
                <a:ea typeface="+mn-lt"/>
                <a:cs typeface="+mn-lt"/>
              </a:rPr>
              <a:t>- </a:t>
            </a:r>
            <a:r>
              <a:rPr lang="en-US" sz="2400" b="1" dirty="0">
                <a:solidFill>
                  <a:srgbClr val="781134"/>
                </a:solidFill>
                <a:ea typeface="+mn-lt"/>
                <a:cs typeface="+mn-lt"/>
              </a:rPr>
              <a:t> </a:t>
            </a:r>
            <a:r>
              <a:rPr lang="en-US" sz="2400" dirty="0">
                <a:ea typeface="+mn-lt"/>
                <a:cs typeface="+mn-lt"/>
              </a:rPr>
              <a:t>linked to removal of subsidies, increase in prices and gaps in institutional capacities. </a:t>
            </a:r>
          </a:p>
          <a:p>
            <a:pPr marL="1428750" lvl="2" indent="-285750">
              <a:buFont typeface="Arial" panose="020B0604020202020204" pitchFamily="34" charset="0"/>
              <a:buChar char="•"/>
            </a:pPr>
            <a:r>
              <a:rPr lang="en-US" sz="2400" b="1" dirty="0">
                <a:solidFill>
                  <a:srgbClr val="781134"/>
                </a:solidFill>
                <a:ea typeface="+mn-lt"/>
                <a:cs typeface="+mn-lt"/>
              </a:rPr>
              <a:t>Risk 5 - Pressure on partners due to increased needs </a:t>
            </a:r>
            <a:r>
              <a:rPr lang="en-US" sz="2400" dirty="0">
                <a:ea typeface="+mn-lt"/>
                <a:cs typeface="+mn-lt"/>
              </a:rPr>
              <a:t>in particular in the run up to municipal elections </a:t>
            </a:r>
            <a:endParaRPr lang="en-US" sz="2400" b="1" dirty="0">
              <a:ea typeface="+mn-lt"/>
              <a:cs typeface="+mn-lt"/>
            </a:endParaRPr>
          </a:p>
          <a:p>
            <a:pPr marL="1428750" lvl="2" indent="-285750">
              <a:buFont typeface="Arial" panose="020B0604020202020204" pitchFamily="34" charset="0"/>
              <a:buChar char="•"/>
            </a:pPr>
            <a:r>
              <a:rPr lang="en-US" sz="2400" b="1" dirty="0">
                <a:solidFill>
                  <a:srgbClr val="781134"/>
                </a:solidFill>
                <a:ea typeface="+mn-lt"/>
                <a:cs typeface="+mn-lt"/>
              </a:rPr>
              <a:t>Risk 6 - Access issues and closing operational space</a:t>
            </a:r>
            <a:r>
              <a:rPr lang="en-US" sz="2400" dirty="0">
                <a:ea typeface="+mn-lt"/>
                <a:cs typeface="+mn-lt"/>
              </a:rPr>
              <a:t> linked to unmet needs</a:t>
            </a:r>
          </a:p>
          <a:p>
            <a:pPr marL="1428750" lvl="2" indent="-285750">
              <a:buFont typeface="Arial" panose="020B0604020202020204" pitchFamily="34" charset="0"/>
              <a:buChar char="•"/>
            </a:pPr>
            <a:endParaRPr lang="en-US" b="1" dirty="0">
              <a:solidFill>
                <a:srgbClr val="781134"/>
              </a:solidFill>
              <a:ea typeface="+mn-lt"/>
              <a:cs typeface="+mn-lt"/>
            </a:endParaRPr>
          </a:p>
        </p:txBody>
      </p:sp>
    </p:spTree>
    <p:extLst>
      <p:ext uri="{BB962C8B-B14F-4D97-AF65-F5344CB8AC3E}">
        <p14:creationId xmlns:p14="http://schemas.microsoft.com/office/powerpoint/2010/main" val="307956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5650F-F8C1-4198-B947-03458883DBFC}"/>
              </a:ext>
            </a:extLst>
          </p:cNvPr>
          <p:cNvSpPr txBox="1"/>
          <p:nvPr/>
        </p:nvSpPr>
        <p:spPr>
          <a:xfrm>
            <a:off x="835683" y="309382"/>
            <a:ext cx="2387205" cy="1471959"/>
          </a:xfrm>
          <a:prstGeom prst="rect">
            <a:avLst/>
          </a:prstGeom>
          <a:solidFill>
            <a:srgbClr val="C00000"/>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400" b="1" kern="1200" dirty="0">
                <a:solidFill>
                  <a:srgbClr val="FFFFFF"/>
                </a:solidFill>
                <a:latin typeface="+mj-lt"/>
                <a:ea typeface="+mj-ea"/>
                <a:cs typeface="+mj-cs"/>
              </a:rPr>
              <a:t>People's ability to meet basic needs is </a:t>
            </a:r>
            <a:r>
              <a:rPr lang="en-US" sz="2400" b="1" dirty="0">
                <a:solidFill>
                  <a:srgbClr val="FFFFFF"/>
                </a:solidFill>
                <a:latin typeface="+mj-lt"/>
                <a:ea typeface="+mj-ea"/>
                <a:cs typeface="+mj-cs"/>
              </a:rPr>
              <a:t>diminishing</a:t>
            </a:r>
            <a:endParaRPr lang="en-US" sz="2400" b="1" kern="1200" dirty="0">
              <a:solidFill>
                <a:srgbClr val="FFFFFF"/>
              </a:solidFill>
              <a:latin typeface="+mj-lt"/>
              <a:ea typeface="+mj-ea"/>
              <a:cs typeface="+mj-cs"/>
            </a:endParaRPr>
          </a:p>
        </p:txBody>
      </p:sp>
      <p:sp>
        <p:nvSpPr>
          <p:cNvPr id="4" name="Text Placeholder 2">
            <a:extLst>
              <a:ext uri="{FF2B5EF4-FFF2-40B4-BE49-F238E27FC236}">
                <a16:creationId xmlns:a16="http://schemas.microsoft.com/office/drawing/2014/main" id="{418922BF-956D-4315-9889-5CEE5D42B524}"/>
              </a:ext>
            </a:extLst>
          </p:cNvPr>
          <p:cNvSpPr txBox="1">
            <a:spLocks/>
          </p:cNvSpPr>
          <p:nvPr/>
        </p:nvSpPr>
        <p:spPr>
          <a:xfrm>
            <a:off x="800060" y="2184056"/>
            <a:ext cx="2471405" cy="4430964"/>
          </a:xfrm>
          <a:prstGeom prst="rect">
            <a:avLst/>
          </a:prstGeom>
          <a:solidFill>
            <a:srgbClr val="C00000"/>
          </a:solidFill>
        </p:spPr>
        <p:txBody>
          <a:bodyPr vert="horz" lIns="91440" tIns="45720" rIns="91440" bIns="45720" rtlCol="0" anchor="t">
            <a:no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Font typeface="Arial" panose="020B0604020202020204" pitchFamily="34" charset="0"/>
              <a:buChar char="•"/>
            </a:pPr>
            <a:r>
              <a:rPr lang="en-US" sz="1500" b="1" dirty="0">
                <a:solidFill>
                  <a:srgbClr val="FEFFFF"/>
                </a:solidFill>
                <a:latin typeface="+mn-lt"/>
                <a:cs typeface="+mn-cs"/>
              </a:rPr>
              <a:t>Food insecurity </a:t>
            </a:r>
            <a:r>
              <a:rPr lang="en-US" sz="1500" dirty="0">
                <a:solidFill>
                  <a:srgbClr val="FEFFFF"/>
                </a:solidFill>
                <a:latin typeface="+mn-lt"/>
                <a:cs typeface="+mn-cs"/>
              </a:rPr>
              <a:t>is on the rise across populations</a:t>
            </a:r>
            <a:endParaRPr lang="en-US" sz="1500" dirty="0">
              <a:latin typeface="Calibri"/>
            </a:endParaRPr>
          </a:p>
          <a:p>
            <a:pPr>
              <a:lnSpc>
                <a:spcPct val="90000"/>
              </a:lnSpc>
              <a:spcBef>
                <a:spcPct val="0"/>
              </a:spcBef>
              <a:spcAft>
                <a:spcPts val="600"/>
              </a:spcAft>
              <a:buFont typeface="Arial" panose="020B0604020202020204" pitchFamily="34" charset="0"/>
              <a:buChar char="•"/>
            </a:pPr>
            <a:r>
              <a:rPr lang="en-US" sz="1500" dirty="0">
                <a:solidFill>
                  <a:srgbClr val="FEFFFF"/>
                </a:solidFill>
                <a:latin typeface="+mn-lt"/>
                <a:cs typeface="Calibri"/>
              </a:rPr>
              <a:t>92% of refugee households are in</a:t>
            </a:r>
            <a:r>
              <a:rPr lang="en-US" sz="1500" b="1" dirty="0">
                <a:solidFill>
                  <a:srgbClr val="FEFFFF"/>
                </a:solidFill>
                <a:latin typeface="+mn-lt"/>
                <a:cs typeface="Calibri"/>
              </a:rPr>
              <a:t> debt</a:t>
            </a:r>
            <a:endParaRPr lang="en-US" sz="1500" b="1" dirty="0">
              <a:solidFill>
                <a:srgbClr val="FEFFFF"/>
              </a:solidFill>
              <a:latin typeface="+mn-lt"/>
              <a:ea typeface="Calibri"/>
              <a:cs typeface="Calibri"/>
            </a:endParaRPr>
          </a:p>
          <a:p>
            <a:pPr>
              <a:lnSpc>
                <a:spcPct val="90000"/>
              </a:lnSpc>
              <a:spcBef>
                <a:spcPct val="0"/>
              </a:spcBef>
              <a:spcAft>
                <a:spcPts val="600"/>
              </a:spcAft>
              <a:buFont typeface="Arial" panose="020B0604020202020204" pitchFamily="34" charset="0"/>
              <a:buChar char="•"/>
            </a:pPr>
            <a:r>
              <a:rPr lang="en-US" sz="1500" b="1" dirty="0">
                <a:solidFill>
                  <a:srgbClr val="FEFFFF"/>
                </a:solidFill>
                <a:latin typeface="+mn-lt"/>
                <a:cs typeface="+mn-cs"/>
              </a:rPr>
              <a:t>Child </a:t>
            </a:r>
            <a:r>
              <a:rPr lang="en-US" sz="1500" b="1" dirty="0" err="1">
                <a:solidFill>
                  <a:srgbClr val="FEFFFF"/>
                </a:solidFill>
                <a:latin typeface="+mn-lt"/>
                <a:cs typeface="+mn-cs"/>
              </a:rPr>
              <a:t>labour</a:t>
            </a:r>
            <a:r>
              <a:rPr lang="en-US" sz="1500" b="1">
                <a:solidFill>
                  <a:srgbClr val="FEFFFF"/>
                </a:solidFill>
                <a:latin typeface="+mn-lt"/>
                <a:cs typeface="+mn-cs"/>
              </a:rPr>
              <a:t> </a:t>
            </a:r>
            <a:r>
              <a:rPr lang="en-US" sz="1500">
                <a:solidFill>
                  <a:srgbClr val="FEFFFF"/>
                </a:solidFill>
                <a:latin typeface="+mn-lt"/>
                <a:cs typeface="+mn-cs"/>
              </a:rPr>
              <a:t>up from 2% in 2019 to 5.5% in 2021 </a:t>
            </a:r>
            <a:endParaRPr lang="en-US" sz="1500">
              <a:latin typeface="Calibri"/>
            </a:endParaRPr>
          </a:p>
          <a:p>
            <a:pPr>
              <a:lnSpc>
                <a:spcPct val="90000"/>
              </a:lnSpc>
              <a:spcBef>
                <a:spcPct val="0"/>
              </a:spcBef>
              <a:spcAft>
                <a:spcPts val="600"/>
              </a:spcAft>
              <a:buFont typeface="Arial" panose="020B0604020202020204" pitchFamily="34" charset="0"/>
              <a:buChar char="•"/>
            </a:pPr>
            <a:r>
              <a:rPr lang="en-US" sz="1500" b="1">
                <a:solidFill>
                  <a:schemeClr val="bg1"/>
                </a:solidFill>
                <a:latin typeface="Calibri"/>
              </a:rPr>
              <a:t>Decent work  opportunities have shrunk.</a:t>
            </a:r>
            <a:r>
              <a:rPr lang="en-US" sz="1500">
                <a:solidFill>
                  <a:schemeClr val="bg1"/>
                </a:solidFill>
                <a:latin typeface="Calibri"/>
              </a:rPr>
              <a:t> 20% Lebanese &amp; Syrian HHs losing a job or pay, 47% reduced hours.</a:t>
            </a:r>
            <a:r>
              <a:rPr lang="en-US" sz="1500">
                <a:solidFill>
                  <a:schemeClr val="bg1"/>
                </a:solidFill>
              </a:rPr>
              <a:t> </a:t>
            </a:r>
            <a:r>
              <a:rPr lang="en-US" sz="1500">
                <a:solidFill>
                  <a:schemeClr val="bg1"/>
                </a:solidFill>
                <a:latin typeface="+mn-lt"/>
                <a:cs typeface="+mn-cs"/>
              </a:rPr>
              <a:t> </a:t>
            </a:r>
            <a:endParaRPr lang="en-US" sz="1500">
              <a:solidFill>
                <a:schemeClr val="bg1"/>
              </a:solidFill>
            </a:endParaRPr>
          </a:p>
          <a:p>
            <a:pPr>
              <a:lnSpc>
                <a:spcPct val="90000"/>
              </a:lnSpc>
              <a:spcBef>
                <a:spcPct val="0"/>
              </a:spcBef>
              <a:spcAft>
                <a:spcPts val="600"/>
              </a:spcAft>
              <a:buFont typeface="Arial" panose="020B0604020202020204" pitchFamily="34" charset="0"/>
              <a:buChar char="•"/>
            </a:pPr>
            <a:r>
              <a:rPr lang="en-US" sz="1500">
                <a:solidFill>
                  <a:schemeClr val="bg1"/>
                </a:solidFill>
                <a:latin typeface="+mn-lt"/>
                <a:ea typeface="Calibri"/>
                <a:cs typeface="Calibri" panose="020F0502020204030204"/>
              </a:rPr>
              <a:t>This has an impact </a:t>
            </a:r>
            <a:r>
              <a:rPr lang="en-US" sz="1500" b="1">
                <a:solidFill>
                  <a:schemeClr val="bg1"/>
                </a:solidFill>
                <a:latin typeface="+mn-lt"/>
                <a:ea typeface="Calibri"/>
                <a:cs typeface="Calibri" panose="020F0502020204030204"/>
              </a:rPr>
              <a:t>across sectors: </a:t>
            </a:r>
            <a:r>
              <a:rPr lang="en-US" sz="1500">
                <a:solidFill>
                  <a:schemeClr val="bg1"/>
                </a:solidFill>
                <a:latin typeface="+mn-lt"/>
                <a:ea typeface="Calibri"/>
                <a:cs typeface="Calibri" panose="020F0502020204030204"/>
              </a:rPr>
              <a:t>people cannot afford transport to access services, medication, residency renewal fees, among other costs. </a:t>
            </a:r>
            <a:endParaRPr lang="en-US" sz="1500" b="1">
              <a:solidFill>
                <a:schemeClr val="bg1"/>
              </a:solidFill>
              <a:latin typeface="+mn-lt"/>
              <a:ea typeface="Calibri"/>
              <a:cs typeface="Calibri" panose="020F0502020204030204"/>
            </a:endParaRPr>
          </a:p>
          <a:p>
            <a:pPr>
              <a:lnSpc>
                <a:spcPct val="90000"/>
              </a:lnSpc>
              <a:spcBef>
                <a:spcPct val="0"/>
              </a:spcBef>
              <a:spcAft>
                <a:spcPts val="600"/>
              </a:spcAft>
              <a:buFont typeface="Arial" panose="020B0604020202020204" pitchFamily="34" charset="0"/>
              <a:buChar char="•"/>
            </a:pPr>
            <a:endParaRPr lang="en-US" sz="2100" b="1">
              <a:solidFill>
                <a:srgbClr val="FEFFFF"/>
              </a:solidFill>
              <a:latin typeface="+mn-lt"/>
              <a:ea typeface="Calibri" panose="020F0502020204030204"/>
              <a:cs typeface="Calibri" panose="020F0502020204030204"/>
            </a:endParaRPr>
          </a:p>
        </p:txBody>
      </p:sp>
      <p:pic>
        <p:nvPicPr>
          <p:cNvPr id="5" name="Picture 2" descr="Chart, bar chart&#10;&#10;Description automatically generated">
            <a:extLst>
              <a:ext uri="{FF2B5EF4-FFF2-40B4-BE49-F238E27FC236}">
                <a16:creationId xmlns:a16="http://schemas.microsoft.com/office/drawing/2014/main" id="{A8AA1351-2766-4AE3-AB11-56CF4B81828D}"/>
              </a:ext>
            </a:extLst>
          </p:cNvPr>
          <p:cNvPicPr>
            <a:picLocks noChangeAspect="1"/>
          </p:cNvPicPr>
          <p:nvPr/>
        </p:nvPicPr>
        <p:blipFill>
          <a:blip r:embed="rId2"/>
          <a:stretch>
            <a:fillRect/>
          </a:stretch>
        </p:blipFill>
        <p:spPr>
          <a:xfrm>
            <a:off x="4576499" y="181560"/>
            <a:ext cx="4312078" cy="3019098"/>
          </a:xfrm>
          <a:prstGeom prst="rect">
            <a:avLst/>
          </a:prstGeom>
        </p:spPr>
      </p:pic>
      <p:pic>
        <p:nvPicPr>
          <p:cNvPr id="6" name="Picture 5" descr="Chart, line chart&#10;&#10;Description automatically generated">
            <a:extLst>
              <a:ext uri="{FF2B5EF4-FFF2-40B4-BE49-F238E27FC236}">
                <a16:creationId xmlns:a16="http://schemas.microsoft.com/office/drawing/2014/main" id="{F20D9088-243A-4153-A2F9-46DF4FBF9C3F}"/>
              </a:ext>
            </a:extLst>
          </p:cNvPr>
          <p:cNvPicPr>
            <a:picLocks noChangeAspect="1"/>
          </p:cNvPicPr>
          <p:nvPr/>
        </p:nvPicPr>
        <p:blipFill>
          <a:blip r:embed="rId3"/>
          <a:stretch>
            <a:fillRect/>
          </a:stretch>
        </p:blipFill>
        <p:spPr>
          <a:xfrm>
            <a:off x="4685017" y="3328827"/>
            <a:ext cx="4203560" cy="3529173"/>
          </a:xfrm>
          <a:prstGeom prst="rect">
            <a:avLst/>
          </a:prstGeom>
        </p:spPr>
      </p:pic>
    </p:spTree>
    <p:extLst>
      <p:ext uri="{BB962C8B-B14F-4D97-AF65-F5344CB8AC3E}">
        <p14:creationId xmlns:p14="http://schemas.microsoft.com/office/powerpoint/2010/main" val="3331458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737DF-319A-B1A0-F4CD-E413447E37BD}"/>
              </a:ext>
            </a:extLst>
          </p:cNvPr>
          <p:cNvSpPr>
            <a:spLocks noGrp="1"/>
          </p:cNvSpPr>
          <p:nvPr>
            <p:ph type="body" sz="quarter" idx="11"/>
          </p:nvPr>
        </p:nvSpPr>
        <p:spPr>
          <a:xfrm>
            <a:off x="1043543" y="1142951"/>
            <a:ext cx="8339868" cy="351635"/>
          </a:xfrm>
        </p:spPr>
        <p:txBody>
          <a:bodyPr vert="horz" lIns="0" tIns="0" rIns="0" bIns="0" rtlCol="0" anchor="t">
            <a:noAutofit/>
          </a:bodyPr>
          <a:lstStyle/>
          <a:p>
            <a:r>
              <a:rPr lang="en-US" sz="2400" b="1"/>
              <a:t>New / Updated Prevention &amp; Preparedness Measures</a:t>
            </a:r>
          </a:p>
        </p:txBody>
      </p:sp>
      <p:sp>
        <p:nvSpPr>
          <p:cNvPr id="7" name="TextBox 6">
            <a:extLst>
              <a:ext uri="{FF2B5EF4-FFF2-40B4-BE49-F238E27FC236}">
                <a16:creationId xmlns:a16="http://schemas.microsoft.com/office/drawing/2014/main" id="{8A0E58D2-C169-15A8-E9B7-65A8820E881E}"/>
              </a:ext>
            </a:extLst>
          </p:cNvPr>
          <p:cNvSpPr txBox="1"/>
          <p:nvPr/>
        </p:nvSpPr>
        <p:spPr>
          <a:xfrm>
            <a:off x="282914" y="1775238"/>
            <a:ext cx="8979125" cy="5057282"/>
          </a:xfrm>
          <a:prstGeom prst="rect">
            <a:avLst/>
          </a:prstGeom>
          <a:noFill/>
        </p:spPr>
        <p:txBody>
          <a:bodyPr wrap="square" lIns="91440" tIns="45720" rIns="91440" bIns="45720" anchor="t">
            <a:spAutoFit/>
          </a:bodyPr>
          <a:lstStyle/>
          <a:p>
            <a:pPr marL="285750" indent="-285750">
              <a:lnSpc>
                <a:spcPct val="105000"/>
              </a:lnSpc>
              <a:buFont typeface="Arial" panose="020B0604020202020204" pitchFamily="34" charset="0"/>
              <a:buChar char="•"/>
            </a:pPr>
            <a:endParaRPr lang="en-US" sz="1600" b="1">
              <a:latin typeface="Calibri"/>
              <a:ea typeface="Calibri"/>
              <a:cs typeface="Calibri"/>
            </a:endParaRPr>
          </a:p>
          <a:p>
            <a:pPr marL="285750" indent="-285750">
              <a:lnSpc>
                <a:spcPct val="105000"/>
              </a:lnSpc>
              <a:buFont typeface="Arial" panose="020B0604020202020204" pitchFamily="34" charset="0"/>
              <a:buChar char="•"/>
            </a:pPr>
            <a:r>
              <a:rPr lang="en-US" sz="1600" b="1">
                <a:latin typeface="Calibri"/>
                <a:ea typeface="Calibri"/>
                <a:cs typeface="Calibri"/>
              </a:rPr>
              <a:t>Readiness to re-deploy remote modalities </a:t>
            </a:r>
            <a:r>
              <a:rPr lang="en-US" sz="1600">
                <a:latin typeface="Calibri"/>
                <a:ea typeface="Calibri"/>
                <a:cs typeface="Calibri"/>
              </a:rPr>
              <a:t>to overcome movement restrictions (apply lessons learnt)</a:t>
            </a:r>
          </a:p>
          <a:p>
            <a:pPr marL="285750" indent="-285750">
              <a:lnSpc>
                <a:spcPct val="105000"/>
              </a:lnSpc>
              <a:buFont typeface="Arial" panose="020B0604020202020204" pitchFamily="34" charset="0"/>
              <a:buChar char="•"/>
            </a:pPr>
            <a:endParaRPr lang="en-US" sz="1600">
              <a:latin typeface="Calibri"/>
              <a:ea typeface="Calibri"/>
              <a:cs typeface="Calibri"/>
            </a:endParaRPr>
          </a:p>
          <a:p>
            <a:pPr marL="285750" indent="-285750">
              <a:lnSpc>
                <a:spcPct val="105000"/>
              </a:lnSpc>
              <a:buFont typeface="Arial" panose="020B0604020202020204" pitchFamily="34" charset="0"/>
              <a:buChar char="•"/>
            </a:pPr>
            <a:r>
              <a:rPr lang="en-US" sz="1600" b="1">
                <a:latin typeface="Calibri"/>
                <a:ea typeface="Calibri"/>
                <a:cs typeface="Calibri"/>
              </a:rPr>
              <a:t>Expanded monitoring &amp; analysis of social media </a:t>
            </a:r>
            <a:r>
              <a:rPr lang="en-US" sz="1600">
                <a:latin typeface="Calibri"/>
                <a:ea typeface="Calibri"/>
                <a:cs typeface="Calibri"/>
              </a:rPr>
              <a:t>sentiments, enhancing communication strategies to combat fake news/hate speech and aid bias perception. Training in “working online”</a:t>
            </a:r>
          </a:p>
          <a:p>
            <a:pPr marL="285750" indent="-285750">
              <a:lnSpc>
                <a:spcPct val="105000"/>
              </a:lnSpc>
              <a:buFont typeface="Arial" panose="020B0604020202020204" pitchFamily="34" charset="0"/>
              <a:buChar char="•"/>
            </a:pPr>
            <a:endParaRPr lang="en-US" sz="1600">
              <a:latin typeface="Calibri"/>
              <a:ea typeface="Calibri" panose="020F0502020204030204" pitchFamily="34" charset="0"/>
              <a:cs typeface="Calibri"/>
            </a:endParaRPr>
          </a:p>
          <a:p>
            <a:pPr marL="285750" indent="-285750">
              <a:lnSpc>
                <a:spcPct val="105000"/>
              </a:lnSpc>
              <a:buFont typeface="Arial" panose="020B0604020202020204" pitchFamily="34" charset="0"/>
              <a:buChar char="•"/>
            </a:pPr>
            <a:r>
              <a:rPr lang="en-US" sz="1600" b="1">
                <a:latin typeface="Calibri"/>
                <a:ea typeface="Calibri" panose="020F0502020204030204" pitchFamily="34" charset="0"/>
                <a:cs typeface="Calibri"/>
              </a:rPr>
              <a:t>Roll-out of conflict sensitivity guidance notes </a:t>
            </a:r>
            <a:r>
              <a:rPr lang="en-US" sz="1600">
                <a:latin typeface="Calibri"/>
                <a:ea typeface="Calibri" panose="020F0502020204030204" pitchFamily="34" charset="0"/>
                <a:cs typeface="Calibri"/>
              </a:rPr>
              <a:t>–project design, targeting and procurement. </a:t>
            </a:r>
            <a:r>
              <a:rPr lang="en-US" sz="1600">
                <a:latin typeface="Calibri"/>
                <a:ea typeface="Calibri"/>
                <a:cs typeface="Calibri"/>
              </a:rPr>
              <a:t>Strengthen engagement of community leaders + communication of cross-population services</a:t>
            </a:r>
          </a:p>
          <a:p>
            <a:pPr>
              <a:lnSpc>
                <a:spcPct val="105000"/>
              </a:lnSpc>
            </a:pPr>
            <a:endParaRPr lang="en-US" sz="1600">
              <a:latin typeface="Calibri"/>
              <a:ea typeface="Calibri"/>
              <a:cs typeface="Calibri"/>
            </a:endParaRPr>
          </a:p>
          <a:p>
            <a:pPr marL="285750" indent="-285750">
              <a:lnSpc>
                <a:spcPct val="105000"/>
              </a:lnSpc>
              <a:buFont typeface="Arial" panose="020B0604020202020204" pitchFamily="34" charset="0"/>
              <a:buChar char="•"/>
            </a:pPr>
            <a:r>
              <a:rPr lang="en-US" sz="1600" b="1">
                <a:latin typeface="Calibri"/>
                <a:ea typeface="Calibri"/>
                <a:cs typeface="Calibri"/>
              </a:rPr>
              <a:t>Cross-sectoral approach to eviction prevention &amp; preparedness</a:t>
            </a:r>
            <a:r>
              <a:rPr lang="en-US" sz="1600">
                <a:latin typeface="Calibri"/>
                <a:ea typeface="Calibri"/>
                <a:cs typeface="Calibri"/>
              </a:rPr>
              <a:t> (referral pathways, guidance &amp; training, housing stock assessments etc.) (Shelter, PRT, SoST) </a:t>
            </a:r>
          </a:p>
          <a:p>
            <a:pPr>
              <a:lnSpc>
                <a:spcPct val="105000"/>
              </a:lnSpc>
            </a:pPr>
            <a:endParaRPr lang="en-US" sz="1600">
              <a:latin typeface="Calibri" panose="020F0502020204030204" pitchFamily="34" charset="0"/>
              <a:ea typeface="Calibri" panose="020F0502020204030204" pitchFamily="34" charset="0"/>
              <a:cs typeface="Calibri"/>
            </a:endParaRPr>
          </a:p>
          <a:p>
            <a:pPr marL="285750" indent="-285750">
              <a:lnSpc>
                <a:spcPct val="105000"/>
              </a:lnSpc>
              <a:buFont typeface="Arial" panose="020B0604020202020204" pitchFamily="34" charset="0"/>
              <a:buChar char="•"/>
            </a:pPr>
            <a:r>
              <a:rPr lang="en-US" sz="1600" b="1">
                <a:latin typeface="Calibri"/>
                <a:ea typeface="Calibri"/>
                <a:cs typeface="Calibri"/>
              </a:rPr>
              <a:t>Prioritized support to municipalities, </a:t>
            </a:r>
            <a:r>
              <a:rPr lang="en-US" sz="1600">
                <a:latin typeface="Calibri"/>
                <a:ea typeface="Calibri"/>
                <a:cs typeface="Calibri"/>
              </a:rPr>
              <a:t>including running costs (solar, SWM, wastewater). </a:t>
            </a:r>
          </a:p>
          <a:p>
            <a:pPr marL="285750" indent="-285750">
              <a:lnSpc>
                <a:spcPct val="105000"/>
              </a:lnSpc>
              <a:buFont typeface="Arial" panose="020B0604020202020204" pitchFamily="34" charset="0"/>
              <a:buChar char="•"/>
            </a:pPr>
            <a:endParaRPr lang="en-US" sz="1600">
              <a:latin typeface="Calibri"/>
              <a:ea typeface="Calibri"/>
              <a:cs typeface="Calibri"/>
            </a:endParaRPr>
          </a:p>
          <a:p>
            <a:pPr marL="285750" indent="-285750">
              <a:lnSpc>
                <a:spcPct val="105000"/>
              </a:lnSpc>
              <a:buFont typeface="Arial" panose="020B0604020202020204" pitchFamily="34" charset="0"/>
              <a:buChar char="•"/>
            </a:pPr>
            <a:r>
              <a:rPr lang="en-US" sz="1600">
                <a:latin typeface="Calibri"/>
                <a:ea typeface="Calibri"/>
                <a:cs typeface="Calibri"/>
              </a:rPr>
              <a:t>Prioritize clustering-approach or area-based approaches</a:t>
            </a:r>
          </a:p>
          <a:p>
            <a:pPr>
              <a:lnSpc>
                <a:spcPct val="105000"/>
              </a:lnSpc>
            </a:pPr>
            <a:endParaRPr lang="en-US" sz="1600">
              <a:latin typeface="Calibri"/>
              <a:ea typeface="Calibri"/>
              <a:cs typeface="Calibri"/>
            </a:endParaRPr>
          </a:p>
          <a:p>
            <a:pPr marL="285750" indent="-285750">
              <a:lnSpc>
                <a:spcPct val="105000"/>
              </a:lnSpc>
              <a:buFont typeface="Arial" panose="020B0604020202020204" pitchFamily="34" charset="0"/>
              <a:buChar char="•"/>
            </a:pPr>
            <a:r>
              <a:rPr lang="en-US" sz="1600" b="1">
                <a:latin typeface="Calibri"/>
                <a:ea typeface="Calibri"/>
                <a:cs typeface="Calibri"/>
              </a:rPr>
              <a:t>Develop contingency plans for large-scale communication system failures </a:t>
            </a:r>
            <a:r>
              <a:rPr lang="en-US" sz="1600">
                <a:latin typeface="Calibri"/>
                <a:ea typeface="Calibri"/>
                <a:cs typeface="Calibri"/>
              </a:rPr>
              <a:t>and banking collapse</a:t>
            </a:r>
            <a:endParaRPr lang="en-US" sz="1600">
              <a:latin typeface="Calibri" panose="020F0502020204030204" pitchFamily="34" charset="0"/>
              <a:ea typeface="Calibri" panose="020F0502020204030204" pitchFamily="34" charset="0"/>
              <a:cs typeface="Calibri"/>
            </a:endParaRPr>
          </a:p>
          <a:p>
            <a:pPr>
              <a:lnSpc>
                <a:spcPct val="105000"/>
              </a:lnSpc>
            </a:pPr>
            <a:endParaRPr lang="en-US">
              <a:latin typeface="Calibri" panose="020F0502020204030204" pitchFamily="34" charset="0"/>
              <a:ea typeface="Calibri" panose="020F0502020204030204" pitchFamily="34" charset="0"/>
              <a:cs typeface="Calibri"/>
            </a:endParaRPr>
          </a:p>
          <a:p>
            <a:pPr>
              <a:lnSpc>
                <a:spcPct val="105000"/>
              </a:lnSpc>
            </a:pPr>
            <a:endParaRPr lang="en-US">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1133090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737DF-319A-B1A0-F4CD-E413447E37BD}"/>
              </a:ext>
            </a:extLst>
          </p:cNvPr>
          <p:cNvSpPr>
            <a:spLocks noGrp="1"/>
          </p:cNvSpPr>
          <p:nvPr>
            <p:ph type="body" sz="quarter" idx="11"/>
          </p:nvPr>
        </p:nvSpPr>
        <p:spPr>
          <a:xfrm>
            <a:off x="1089723" y="1186697"/>
            <a:ext cx="8339868" cy="351635"/>
          </a:xfrm>
        </p:spPr>
        <p:txBody>
          <a:bodyPr vert="horz" lIns="0" tIns="0" rIns="0" bIns="0" rtlCol="0" anchor="t">
            <a:noAutofit/>
          </a:bodyPr>
          <a:lstStyle/>
          <a:p>
            <a:r>
              <a:rPr lang="en-US" sz="2400" b="1"/>
              <a:t>Prevention &amp; Preparedness Measures to be maintained </a:t>
            </a:r>
          </a:p>
        </p:txBody>
      </p:sp>
      <p:sp>
        <p:nvSpPr>
          <p:cNvPr id="7" name="TextBox 6">
            <a:extLst>
              <a:ext uri="{FF2B5EF4-FFF2-40B4-BE49-F238E27FC236}">
                <a16:creationId xmlns:a16="http://schemas.microsoft.com/office/drawing/2014/main" id="{8A0E58D2-C169-15A8-E9B7-65A8820E881E}"/>
              </a:ext>
            </a:extLst>
          </p:cNvPr>
          <p:cNvSpPr txBox="1"/>
          <p:nvPr/>
        </p:nvSpPr>
        <p:spPr>
          <a:xfrm>
            <a:off x="164874" y="1679546"/>
            <a:ext cx="8979126" cy="6414577"/>
          </a:xfrm>
          <a:prstGeom prst="rect">
            <a:avLst/>
          </a:prstGeom>
          <a:noFill/>
        </p:spPr>
        <p:txBody>
          <a:bodyPr wrap="square" lIns="91440" tIns="45720" rIns="91440" bIns="45720" anchor="t">
            <a:spAutoFit/>
          </a:bodyPr>
          <a:lstStyle/>
          <a:p>
            <a:pPr>
              <a:lnSpc>
                <a:spcPct val="105000"/>
              </a:lnSpc>
            </a:pPr>
            <a:endParaRPr lang="en-US" sz="1600" b="1">
              <a:ea typeface="Calibri"/>
              <a:cs typeface="Calibri"/>
            </a:endParaRPr>
          </a:p>
          <a:p>
            <a:pPr marL="285750" indent="-285750">
              <a:lnSpc>
                <a:spcPct val="105000"/>
              </a:lnSpc>
              <a:buFont typeface="Arial" panose="020B0604020202020204" pitchFamily="34" charset="0"/>
              <a:buChar char="•"/>
            </a:pPr>
            <a:r>
              <a:rPr lang="en-US" sz="1600" b="1">
                <a:ea typeface="Calibri"/>
                <a:cs typeface="Calibri"/>
              </a:rPr>
              <a:t>Ensure updated package of critical activities despite </a:t>
            </a:r>
            <a:r>
              <a:rPr lang="en-US" sz="1600">
                <a:effectLst/>
                <a:ea typeface="Calibri" panose="020F0502020204030204" pitchFamily="34" charset="0"/>
              </a:rPr>
              <a:t>the COVID-19 outbreak, supply gaps, system collapse or other risks (including those in-person)</a:t>
            </a:r>
          </a:p>
          <a:p>
            <a:pPr marL="285750" indent="-285750">
              <a:lnSpc>
                <a:spcPct val="105000"/>
              </a:lnSpc>
              <a:buFont typeface="Arial" panose="020B0604020202020204" pitchFamily="34" charset="0"/>
              <a:buChar char="•"/>
            </a:pPr>
            <a:endParaRPr lang="en-US" sz="1600">
              <a:ea typeface="Calibri" panose="020F0502020204030204" pitchFamily="34" charset="0"/>
            </a:endParaRPr>
          </a:p>
          <a:p>
            <a:pPr marL="285750" indent="-285750">
              <a:lnSpc>
                <a:spcPct val="105000"/>
              </a:lnSpc>
              <a:buFont typeface="Arial" panose="020B0604020202020204" pitchFamily="34" charset="0"/>
              <a:buChar char="•"/>
            </a:pPr>
            <a:r>
              <a:rPr lang="en-US" sz="1600" b="1" u="none" strike="noStrike">
                <a:effectLst/>
                <a:latin typeface="Calibri" panose="020F0502020204030204" pitchFamily="34" charset="0"/>
                <a:ea typeface="Calibri" panose="020F0502020204030204" pitchFamily="34" charset="0"/>
                <a:cs typeface="Times New Roman" panose="02020603050405020304" pitchFamily="18" charset="0"/>
              </a:rPr>
              <a:t>Continue to share the requests received from municipalities</a:t>
            </a:r>
            <a:r>
              <a:rPr lang="en-US" sz="1600" u="none" strike="noStrike">
                <a:effectLst/>
                <a:latin typeface="Calibri" panose="020F0502020204030204" pitchFamily="34" charset="0"/>
                <a:ea typeface="Calibri" panose="020F0502020204030204" pitchFamily="34" charset="0"/>
                <a:cs typeface="Times New Roman" panose="02020603050405020304" pitchFamily="18" charset="0"/>
              </a:rPr>
              <a:t> with relevant sectors and sub-national inter-sector for follow up. </a:t>
            </a:r>
          </a:p>
          <a:p>
            <a:pPr marL="285750" indent="-285750">
              <a:lnSpc>
                <a:spcPct val="105000"/>
              </a:lnSpc>
              <a:buFont typeface="Arial" panose="020B0604020202020204" pitchFamily="34" charset="0"/>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5000"/>
              </a:lnSpc>
              <a:buFont typeface="Arial" panose="020B0604020202020204" pitchFamily="34" charset="0"/>
              <a:buChar char="•"/>
            </a:pPr>
            <a:r>
              <a:rPr lang="en-US" sz="1600" b="1">
                <a:latin typeface="Calibri" panose="020F0502020204030204" pitchFamily="34" charset="0"/>
                <a:ea typeface="Calibri" panose="020F0502020204030204" pitchFamily="34" charset="0"/>
                <a:cs typeface="Times New Roman" panose="02020603050405020304" pitchFamily="18" charset="0"/>
              </a:rPr>
              <a:t>Continue to share access issues </a:t>
            </a:r>
            <a:r>
              <a:rPr lang="en-US" sz="1600">
                <a:latin typeface="Calibri" panose="020F0502020204030204" pitchFamily="34" charset="0"/>
                <a:ea typeface="Calibri" panose="020F0502020204030204" pitchFamily="34" charset="0"/>
                <a:cs typeface="Times New Roman" panose="02020603050405020304" pitchFamily="18" charset="0"/>
              </a:rPr>
              <a:t>with </a:t>
            </a:r>
            <a:r>
              <a:rPr lang="en-US" sz="1600" u="none" strike="noStrike">
                <a:effectLst/>
                <a:latin typeface="Calibri" panose="020F0502020204030204" pitchFamily="34" charset="0"/>
                <a:ea typeface="Calibri" panose="020F0502020204030204" pitchFamily="34" charset="0"/>
                <a:cs typeface="Times New Roman" panose="02020603050405020304" pitchFamily="18" charset="0"/>
              </a:rPr>
              <a:t>sub-national inter-sector for follow up. </a:t>
            </a:r>
            <a:endParaRPr lang="en-US" sz="1600">
              <a:effectLst/>
              <a:ea typeface="Calibri" panose="020F0502020204030204" pitchFamily="34" charset="0"/>
            </a:endParaRPr>
          </a:p>
          <a:p>
            <a:pPr marL="285750" indent="-285750">
              <a:lnSpc>
                <a:spcPct val="105000"/>
              </a:lnSpc>
              <a:buFont typeface="Arial" panose="020B0604020202020204" pitchFamily="34" charset="0"/>
              <a:buChar char="•"/>
            </a:pPr>
            <a:endParaRPr lang="en-US" sz="1600">
              <a:ea typeface="Calibri" panose="020F0502020204030204" pitchFamily="34" charset="0"/>
            </a:endParaRPr>
          </a:p>
          <a:p>
            <a:pPr marL="285750" indent="-285750">
              <a:lnSpc>
                <a:spcPct val="105000"/>
              </a:lnSpc>
              <a:buFont typeface="Arial" panose="020B0604020202020204" pitchFamily="34" charset="0"/>
              <a:buChar char="•"/>
            </a:pPr>
            <a:r>
              <a:rPr lang="en-US" sz="1600" b="1">
                <a:solidFill>
                  <a:srgbClr val="000000"/>
                </a:solidFill>
                <a:effectLst/>
                <a:ea typeface="Arial (body)"/>
                <a:cs typeface="Arial (body)"/>
              </a:rPr>
              <a:t>Continuation of protection and tensions monitoring </a:t>
            </a:r>
            <a:r>
              <a:rPr lang="en-US" sz="1600">
                <a:solidFill>
                  <a:srgbClr val="000000"/>
                </a:solidFill>
                <a:effectLst/>
                <a:ea typeface="Arial (body)"/>
                <a:cs typeface="Arial (body)"/>
              </a:rPr>
              <a:t>with regular updates, guidance and recommendations to partners. Conflict Sensitivity &amp; DNH guidance and training to frontline staff</a:t>
            </a:r>
          </a:p>
          <a:p>
            <a:pPr marL="285750" indent="-285750">
              <a:lnSpc>
                <a:spcPct val="105000"/>
              </a:lnSpc>
              <a:buFont typeface="Arial" panose="020B0604020202020204" pitchFamily="34" charset="0"/>
              <a:buChar char="•"/>
            </a:pPr>
            <a:endParaRPr lang="en-US" sz="1600">
              <a:solidFill>
                <a:srgbClr val="000000"/>
              </a:solidFill>
              <a:ea typeface="Arial (body)"/>
              <a:cs typeface="Arial (body)"/>
            </a:endParaRPr>
          </a:p>
          <a:p>
            <a:pPr marL="285750" indent="-285750">
              <a:lnSpc>
                <a:spcPct val="105000"/>
              </a:lnSpc>
              <a:buFont typeface="Arial" panose="020B0604020202020204" pitchFamily="34" charset="0"/>
              <a:buChar char="•"/>
            </a:pPr>
            <a:r>
              <a:rPr lang="en-US" sz="1600">
                <a:solidFill>
                  <a:srgbClr val="000000"/>
                </a:solidFill>
                <a:effectLst/>
                <a:ea typeface="Arial (body)"/>
                <a:cs typeface="Arial (body)"/>
              </a:rPr>
              <a:t>Maintain </a:t>
            </a:r>
            <a:r>
              <a:rPr lang="en-US" sz="1600" b="1">
                <a:solidFill>
                  <a:srgbClr val="000000"/>
                </a:solidFill>
                <a:effectLst/>
                <a:ea typeface="Arial (body)"/>
                <a:cs typeface="Arial (body)"/>
              </a:rPr>
              <a:t>early warning and risk monitoring systems </a:t>
            </a:r>
            <a:r>
              <a:rPr lang="en-US" sz="1600">
                <a:solidFill>
                  <a:srgbClr val="000000"/>
                </a:solidFill>
                <a:ea typeface="Arial (body)"/>
                <a:cs typeface="Arial (body)"/>
              </a:rPr>
              <a:t>(ex. Tensions Task Forces at sub-national level)</a:t>
            </a:r>
          </a:p>
          <a:p>
            <a:pPr>
              <a:lnSpc>
                <a:spcPct val="105000"/>
              </a:lnSpc>
            </a:pPr>
            <a:endParaRPr lang="en-US" sz="1600">
              <a:solidFill>
                <a:srgbClr val="000000"/>
              </a:solidFill>
              <a:effectLst/>
              <a:ea typeface="Arial (body)"/>
              <a:cs typeface="Arial (body)"/>
            </a:endParaRPr>
          </a:p>
          <a:p>
            <a:pPr marL="285750" indent="-285750">
              <a:lnSpc>
                <a:spcPct val="105000"/>
              </a:lnSpc>
              <a:buFont typeface="Arial" panose="020B0604020202020204" pitchFamily="34" charset="0"/>
              <a:buChar char="•"/>
            </a:pPr>
            <a:r>
              <a:rPr lang="en-US" sz="1600" b="1">
                <a:solidFill>
                  <a:srgbClr val="000000"/>
                </a:solidFill>
                <a:effectLst/>
                <a:ea typeface="Arial (body)"/>
                <a:cs typeface="Arial (body)"/>
              </a:rPr>
              <a:t>Advocacy and communication with authorities and communities</a:t>
            </a:r>
            <a:r>
              <a:rPr lang="en-US" sz="1600">
                <a:solidFill>
                  <a:srgbClr val="000000"/>
                </a:solidFill>
                <a:effectLst/>
                <a:ea typeface="Arial (body)"/>
                <a:cs typeface="Arial (body)"/>
              </a:rPr>
              <a:t>. </a:t>
            </a:r>
            <a:r>
              <a:rPr lang="en-US" sz="1600">
                <a:solidFill>
                  <a:srgbClr val="000000"/>
                </a:solidFill>
                <a:ea typeface="Arial (body)"/>
                <a:cs typeface="Arial (body)"/>
              </a:rPr>
              <a:t>J</a:t>
            </a:r>
            <a:r>
              <a:rPr lang="en-US" sz="1600">
                <a:solidFill>
                  <a:srgbClr val="000000"/>
                </a:solidFill>
                <a:effectLst/>
                <a:ea typeface="Arial (body)"/>
                <a:cs typeface="Arial (body)"/>
              </a:rPr>
              <a:t>oint communication strategy (underway) </a:t>
            </a:r>
          </a:p>
          <a:p>
            <a:pPr>
              <a:lnSpc>
                <a:spcPct val="105000"/>
              </a:lnSpc>
            </a:pPr>
            <a:endParaRPr lang="en-US" sz="1600">
              <a:solidFill>
                <a:srgbClr val="000000"/>
              </a:solidFill>
              <a:effectLst/>
              <a:ea typeface="Arial (body)"/>
              <a:cs typeface="Arial (body)"/>
            </a:endParaRPr>
          </a:p>
          <a:p>
            <a:pPr marL="285750" indent="-285750">
              <a:lnSpc>
                <a:spcPct val="105000"/>
              </a:lnSpc>
              <a:buFont typeface="Arial" panose="020B0604020202020204" pitchFamily="34" charset="0"/>
              <a:buChar char="•"/>
            </a:pPr>
            <a:r>
              <a:rPr lang="en-US" sz="1600">
                <a:solidFill>
                  <a:srgbClr val="000000"/>
                </a:solidFill>
                <a:effectLst/>
                <a:ea typeface="Arial (body)"/>
                <a:cs typeface="Arial (body)"/>
              </a:rPr>
              <a:t>Prepare </a:t>
            </a:r>
            <a:r>
              <a:rPr lang="en-US" sz="1600" b="1">
                <a:solidFill>
                  <a:srgbClr val="000000"/>
                </a:solidFill>
                <a:effectLst/>
                <a:ea typeface="Arial (body)"/>
                <a:cs typeface="Arial (body)"/>
              </a:rPr>
              <a:t>reports and inputs on operational context for joint advocacy </a:t>
            </a:r>
            <a:r>
              <a:rPr lang="en-US" sz="1600">
                <a:solidFill>
                  <a:srgbClr val="000000"/>
                </a:solidFill>
                <a:effectLst/>
                <a:ea typeface="Arial (body)"/>
                <a:cs typeface="Arial (body)"/>
              </a:rPr>
              <a:t>to be shared with HCT, informal donor group and other relevant bodies </a:t>
            </a:r>
          </a:p>
          <a:p>
            <a:pPr marL="285750" indent="-285750">
              <a:lnSpc>
                <a:spcPct val="105000"/>
              </a:lnSpc>
              <a:buFont typeface="Arial" panose="020B0604020202020204" pitchFamily="34" charset="0"/>
              <a:buChar char="•"/>
            </a:pPr>
            <a:endParaRPr lang="en-US" sz="1600">
              <a:solidFill>
                <a:srgbClr val="000000"/>
              </a:solidFill>
              <a:ea typeface="Calibri" panose="020F0502020204030204" pitchFamily="34" charset="0"/>
            </a:endParaRPr>
          </a:p>
          <a:p>
            <a:pPr>
              <a:lnSpc>
                <a:spcPct val="105000"/>
              </a:lnSpc>
            </a:pPr>
            <a:endParaRPr lang="en-US" sz="1800">
              <a:effectLst/>
              <a:latin typeface="Calibri" panose="020F0502020204030204" pitchFamily="34" charset="0"/>
              <a:ea typeface="Calibri" panose="020F0502020204030204" pitchFamily="34" charset="0"/>
            </a:endParaRPr>
          </a:p>
          <a:p>
            <a:pPr marL="285750" indent="-285750">
              <a:lnSpc>
                <a:spcPct val="105000"/>
              </a:lnSpc>
              <a:buFont typeface="Arial" panose="020B0604020202020204" pitchFamily="34" charset="0"/>
              <a:buChar char="•"/>
            </a:pPr>
            <a:endParaRPr lang="en-US" b="1" i="1">
              <a:latin typeface="Calibri"/>
              <a:ea typeface="Calibri"/>
              <a:cs typeface="Calibri"/>
            </a:endParaRPr>
          </a:p>
          <a:p>
            <a:pPr>
              <a:lnSpc>
                <a:spcPct val="105000"/>
              </a:lnSpc>
            </a:pPr>
            <a:endParaRPr lang="en-US">
              <a:latin typeface="Calibri" panose="020F0502020204030204" pitchFamily="34" charset="0"/>
              <a:ea typeface="Calibri" panose="020F0502020204030204" pitchFamily="34" charset="0"/>
              <a:cs typeface="Calibri"/>
            </a:endParaRPr>
          </a:p>
          <a:p>
            <a:pPr>
              <a:lnSpc>
                <a:spcPct val="105000"/>
              </a:lnSpc>
            </a:pPr>
            <a:endParaRPr lang="en-US">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3414001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a:spLocks noGrp="1"/>
          </p:cNvSpPr>
          <p:nvPr>
            <p:ph type="body" sz="quarter" idx="14"/>
          </p:nvPr>
        </p:nvSpPr>
        <p:spPr>
          <a:xfrm>
            <a:off x="801953" y="2808174"/>
            <a:ext cx="7543952" cy="1506345"/>
          </a:xfrm>
        </p:spPr>
        <p:txBody>
          <a:bodyPr vert="horz" lIns="0" tIns="0" rIns="0" bIns="0" rtlCol="0" anchor="t">
            <a:normAutofit/>
          </a:bodyPr>
          <a:lstStyle/>
          <a:p>
            <a:pPr marL="342900" algn="ctr">
              <a:spcBef>
                <a:spcPct val="20000"/>
              </a:spcBef>
            </a:pPr>
            <a:r>
              <a:rPr lang="en-US" sz="4400">
                <a:solidFill>
                  <a:schemeClr val="bg1"/>
                </a:solidFill>
              </a:rPr>
              <a:t>Upcoming training and briefs</a:t>
            </a:r>
          </a:p>
        </p:txBody>
      </p:sp>
    </p:spTree>
    <p:extLst>
      <p:ext uri="{BB962C8B-B14F-4D97-AF65-F5344CB8AC3E}">
        <p14:creationId xmlns:p14="http://schemas.microsoft.com/office/powerpoint/2010/main" val="910432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55115A-A850-4F62-6C02-4DD654E34673}"/>
              </a:ext>
            </a:extLst>
          </p:cNvPr>
          <p:cNvSpPr txBox="1"/>
          <p:nvPr/>
        </p:nvSpPr>
        <p:spPr>
          <a:xfrm>
            <a:off x="430769" y="1528456"/>
            <a:ext cx="8633785" cy="5601533"/>
          </a:xfrm>
          <a:prstGeom prst="rect">
            <a:avLst/>
          </a:prstGeom>
          <a:noFill/>
        </p:spPr>
        <p:txBody>
          <a:bodyPr wrap="square" lIns="91440" tIns="45720" rIns="91440" bIns="45720" rtlCol="0" anchor="t">
            <a:spAutoFit/>
          </a:bodyPr>
          <a:lstStyle/>
          <a:p>
            <a:endParaRPr lang="en-US"/>
          </a:p>
          <a:p>
            <a:pPr marL="285750" indent="-285750">
              <a:buFont typeface="Courier New,monospace" panose="02070309020205020404" pitchFamily="49" charset="0"/>
              <a:buChar char="o"/>
            </a:pPr>
            <a:r>
              <a:rPr lang="en-US" b="1" err="1">
                <a:ea typeface="+mn-lt"/>
                <a:cs typeface="+mn-lt"/>
              </a:rPr>
              <a:t>VASyR</a:t>
            </a:r>
            <a:r>
              <a:rPr lang="en-US" b="1">
                <a:ea typeface="+mn-lt"/>
                <a:cs typeface="+mn-lt"/>
              </a:rPr>
              <a:t>: Updates on process</a:t>
            </a:r>
            <a:r>
              <a:rPr lang="en-US">
                <a:ea typeface="+mn-lt"/>
                <a:cs typeface="+mn-lt"/>
              </a:rPr>
              <a:t> &amp; upcoming</a:t>
            </a:r>
            <a:r>
              <a:rPr lang="en-US" b="1">
                <a:ea typeface="+mn-lt"/>
                <a:cs typeface="+mn-lt"/>
              </a:rPr>
              <a:t> IMWG on needs assessments </a:t>
            </a:r>
            <a:r>
              <a:rPr lang="en-US">
                <a:ea typeface="+mn-lt"/>
                <a:cs typeface="+mn-lt"/>
              </a:rPr>
              <a:t>(</a:t>
            </a:r>
            <a:r>
              <a:rPr lang="en-US" err="1">
                <a:ea typeface="+mn-lt"/>
                <a:cs typeface="+mn-lt"/>
              </a:rPr>
              <a:t>VASyR</a:t>
            </a:r>
            <a:r>
              <a:rPr lang="en-US">
                <a:ea typeface="+mn-lt"/>
                <a:cs typeface="+mn-lt"/>
              </a:rPr>
              <a:t>/MSNA alignment, LVAP, update to the 251 most vulnerable </a:t>
            </a:r>
            <a:r>
              <a:rPr lang="en-US" err="1">
                <a:ea typeface="+mn-lt"/>
                <a:cs typeface="+mn-lt"/>
              </a:rPr>
              <a:t>cadastrals</a:t>
            </a:r>
            <a:r>
              <a:rPr lang="en-US">
                <a:ea typeface="+mn-lt"/>
                <a:cs typeface="+mn-lt"/>
              </a:rPr>
              <a:t>)</a:t>
            </a:r>
            <a:endParaRPr lang="en-US">
              <a:cs typeface="Calibri"/>
            </a:endParaRPr>
          </a:p>
          <a:p>
            <a:pPr marL="285750" indent="-285750">
              <a:buFont typeface="Courier New,monospace" panose="02070309020205020404" pitchFamily="49" charset="0"/>
              <a:buChar char="o"/>
            </a:pPr>
            <a:endParaRPr lang="en-US" b="1"/>
          </a:p>
          <a:p>
            <a:pPr marL="285750" indent="-285750">
              <a:buFont typeface="Courier New" panose="02070309020205020404" pitchFamily="49" charset="0"/>
              <a:buChar char="o"/>
            </a:pPr>
            <a:r>
              <a:rPr lang="en-US" b="1"/>
              <a:t>LCRP 2022 Briefing Sessions </a:t>
            </a:r>
            <a:r>
              <a:rPr lang="en-US"/>
              <a:t>(end June) - following LCRP launch event on 20 June</a:t>
            </a:r>
            <a:endParaRPr lang="en-US">
              <a:cs typeface="Calibri"/>
            </a:endParaRPr>
          </a:p>
          <a:p>
            <a:pPr marL="285750" indent="-285750">
              <a:buFont typeface="Courier New" panose="02070309020205020404" pitchFamily="49" charset="0"/>
              <a:buChar char="o"/>
            </a:pPr>
            <a:endParaRPr lang="en-GB" b="1">
              <a:cs typeface="Calibri"/>
            </a:endParaRPr>
          </a:p>
          <a:p>
            <a:pPr marL="285750" indent="-285750">
              <a:buFont typeface="Courier New" panose="02070309020205020404" pitchFamily="49" charset="0"/>
              <a:buChar char="o"/>
            </a:pPr>
            <a:r>
              <a:rPr lang="en-GB" b="1">
                <a:cs typeface="Calibri"/>
              </a:rPr>
              <a:t>GENDER: Area based training </a:t>
            </a:r>
            <a:r>
              <a:rPr lang="en-GB">
                <a:cs typeface="Calibri"/>
              </a:rPr>
              <a:t>starting on July 18</a:t>
            </a:r>
            <a:endParaRPr lang="en-US">
              <a:cs typeface="Calibri"/>
            </a:endParaRPr>
          </a:p>
          <a:p>
            <a:pPr marL="742950" lvl="1" indent="-285750">
              <a:buFont typeface="Arial" panose="020B0604020202020204" pitchFamily="34" charset="0"/>
              <a:buChar char="•"/>
            </a:pPr>
            <a:r>
              <a:rPr lang="en-GB" b="1">
                <a:ea typeface="Calibri"/>
                <a:cs typeface="Calibri"/>
              </a:rPr>
              <a:t>Starting field-based trainings with field mentoring </a:t>
            </a:r>
            <a:r>
              <a:rPr lang="en-GB">
                <a:ea typeface="Calibri"/>
                <a:cs typeface="Calibri"/>
              </a:rPr>
              <a:t>at the end of July</a:t>
            </a:r>
          </a:p>
          <a:p>
            <a:pPr marL="742950" lvl="1" indent="-285750">
              <a:buFont typeface="Arial" panose="020B0604020202020204" pitchFamily="34" charset="0"/>
              <a:buChar char="•"/>
            </a:pPr>
            <a:r>
              <a:rPr lang="en-GB" b="1">
                <a:ea typeface="Calibri"/>
                <a:cs typeface="Calibri"/>
              </a:rPr>
              <a:t>New training formats starting in September </a:t>
            </a:r>
            <a:r>
              <a:rPr lang="en-GB">
                <a:ea typeface="Calibri"/>
                <a:cs typeface="Calibri"/>
              </a:rPr>
              <a:t>– Advanced trainings</a:t>
            </a:r>
          </a:p>
          <a:p>
            <a:pPr marL="742950" lvl="1" indent="-285750">
              <a:buFont typeface="Arial" panose="020B0604020202020204" pitchFamily="34" charset="0"/>
              <a:buChar char="•"/>
            </a:pPr>
            <a:r>
              <a:rPr lang="en-GB" b="1">
                <a:ea typeface="Calibri"/>
                <a:cs typeface="Calibri"/>
              </a:rPr>
              <a:t>Mentoring and learning sessions</a:t>
            </a:r>
            <a:endParaRPr lang="en-US">
              <a:cs typeface="Calibri"/>
            </a:endParaRPr>
          </a:p>
          <a:p>
            <a:pPr marL="742950" lvl="1" indent="-285750">
              <a:buFont typeface="Arial" panose="020B0604020202020204" pitchFamily="34" charset="0"/>
              <a:buChar char="•"/>
            </a:pPr>
            <a:endParaRPr lang="en-GB" b="1"/>
          </a:p>
          <a:p>
            <a:pPr marL="285750" indent="-285750">
              <a:buFont typeface="Courier New,monospace" panose="02070309020205020404" pitchFamily="49" charset="0"/>
              <a:buChar char="o"/>
            </a:pPr>
            <a:r>
              <a:rPr lang="en-US" b="1">
                <a:ea typeface="+mn-lt"/>
                <a:cs typeface="+mn-lt"/>
              </a:rPr>
              <a:t>Mid-year situation analysis </a:t>
            </a:r>
            <a:r>
              <a:rPr lang="en-US">
                <a:ea typeface="+mn-lt"/>
                <a:cs typeface="+mn-lt"/>
              </a:rPr>
              <a:t>(based on Q2 reporting)</a:t>
            </a:r>
          </a:p>
          <a:p>
            <a:pPr marL="285750" indent="-285750">
              <a:buFont typeface="Courier New" panose="02070309020205020404" pitchFamily="49" charset="0"/>
              <a:buChar char="o"/>
            </a:pPr>
            <a:endParaRPr lang="en-US" b="1">
              <a:cs typeface="Calibri"/>
            </a:endParaRPr>
          </a:p>
          <a:p>
            <a:pPr marL="285750" indent="-285750">
              <a:buFont typeface="Courier New" panose="02070309020205020404" pitchFamily="49" charset="0"/>
              <a:buChar char="o"/>
            </a:pPr>
            <a:r>
              <a:rPr lang="en-US" b="1"/>
              <a:t>In-focus and thematic briefs</a:t>
            </a:r>
            <a:endParaRPr lang="en-US" b="1">
              <a:ea typeface="Calibri"/>
              <a:cs typeface="Calibri"/>
            </a:endParaRPr>
          </a:p>
          <a:p>
            <a:pPr marL="742950" lvl="1" indent="-285750">
              <a:buFont typeface="Courier New" panose="02070309020205020404" pitchFamily="49" charset="0"/>
              <a:buChar char="o"/>
            </a:pPr>
            <a:r>
              <a:rPr lang="en-US"/>
              <a:t>Cash Assistance under the LCRP (July) </a:t>
            </a:r>
            <a:endParaRPr lang="en-US">
              <a:ea typeface="Calibri"/>
              <a:cs typeface="Calibri"/>
            </a:endParaRPr>
          </a:p>
          <a:p>
            <a:pPr marL="742950" lvl="1" indent="-285750">
              <a:buFont typeface="Courier New" panose="02070309020205020404" pitchFamily="49" charset="0"/>
              <a:buChar char="o"/>
            </a:pPr>
            <a:r>
              <a:rPr lang="en-US"/>
              <a:t>Mini in-focus on solid waste situation (July) </a:t>
            </a:r>
            <a:endParaRPr lang="en-US">
              <a:ea typeface="Calibri"/>
              <a:cs typeface="Calibri"/>
            </a:endParaRPr>
          </a:p>
          <a:p>
            <a:pPr marL="742950" lvl="1" indent="-285750">
              <a:buFont typeface="Courier New,monospace" panose="02070309020205020404" pitchFamily="49" charset="0"/>
              <a:buChar char="o"/>
            </a:pPr>
            <a:r>
              <a:rPr lang="en-US">
                <a:ea typeface="+mn-lt"/>
                <a:cs typeface="+mn-lt"/>
              </a:rPr>
              <a:t>Persons with disability and older persons (July) </a:t>
            </a:r>
          </a:p>
          <a:p>
            <a:pPr marL="742950" lvl="1" indent="-285750">
              <a:buFont typeface="Courier New,monospace" panose="02070309020205020404" pitchFamily="49" charset="0"/>
              <a:buChar char="o"/>
            </a:pPr>
            <a:r>
              <a:rPr lang="en-US"/>
              <a:t>Increased challenges faced by municipalities (August) </a:t>
            </a:r>
            <a:endParaRPr lang="en-US">
              <a:ea typeface="+mn-lt"/>
              <a:cs typeface="Calibri" panose="020F0502020204030204"/>
            </a:endParaRPr>
          </a:p>
          <a:p>
            <a:pPr marL="742950" lvl="1" indent="-285750">
              <a:buFont typeface="Courier New,monospace" panose="02070309020205020404" pitchFamily="49" charset="0"/>
              <a:buChar char="o"/>
            </a:pPr>
            <a:r>
              <a:rPr lang="en-US">
                <a:ea typeface="Calibri" panose="020F0502020204030204"/>
                <a:cs typeface="Calibri" panose="020F0502020204030204"/>
              </a:rPr>
              <a:t>Basic Assistance-led advocacy note on inability to meet basic needs </a:t>
            </a:r>
          </a:p>
          <a:p>
            <a:endParaRPr lang="en-US">
              <a:ea typeface="Calibri" panose="020F0502020204030204"/>
              <a:cs typeface="Calibri" panose="020F0502020204030204"/>
            </a:endParaRPr>
          </a:p>
        </p:txBody>
      </p:sp>
      <p:sp>
        <p:nvSpPr>
          <p:cNvPr id="5" name="TextBox 4">
            <a:extLst>
              <a:ext uri="{FF2B5EF4-FFF2-40B4-BE49-F238E27FC236}">
                <a16:creationId xmlns:a16="http://schemas.microsoft.com/office/drawing/2014/main" id="{A6EC2A07-5AFC-42F2-9AA5-4D5B949DDDE2}"/>
              </a:ext>
            </a:extLst>
          </p:cNvPr>
          <p:cNvSpPr txBox="1"/>
          <p:nvPr/>
        </p:nvSpPr>
        <p:spPr>
          <a:xfrm>
            <a:off x="940085" y="800055"/>
            <a:ext cx="6372373" cy="400110"/>
          </a:xfrm>
          <a:prstGeom prst="rect">
            <a:avLst/>
          </a:prstGeom>
          <a:noFill/>
        </p:spPr>
        <p:txBody>
          <a:bodyPr wrap="square" lIns="91440" tIns="45720" rIns="91440" bIns="45720" anchor="t">
            <a:spAutoFit/>
          </a:bodyPr>
          <a:lstStyle/>
          <a:p>
            <a:r>
              <a:rPr lang="en-US" sz="2000" b="1">
                <a:solidFill>
                  <a:srgbClr val="C00000"/>
                </a:solidFill>
                <a:latin typeface="Arial"/>
                <a:cs typeface="Arial"/>
              </a:rPr>
              <a:t>Upcoming meetings, training and briefs</a:t>
            </a:r>
          </a:p>
        </p:txBody>
      </p:sp>
    </p:spTree>
    <p:extLst>
      <p:ext uri="{BB962C8B-B14F-4D97-AF65-F5344CB8AC3E}">
        <p14:creationId xmlns:p14="http://schemas.microsoft.com/office/powerpoint/2010/main" val="156299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9389"/>
            <a:ext cx="9144000" cy="6328611"/>
          </a:xfrm>
          <a:prstGeom prst="rect">
            <a:avLst/>
          </a:prstGeom>
          <a:solidFill>
            <a:srgbClr val="77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a:spLocks noGrp="1"/>
          </p:cNvSpPr>
          <p:nvPr>
            <p:ph type="body" sz="quarter" idx="14"/>
          </p:nvPr>
        </p:nvSpPr>
        <p:spPr>
          <a:xfrm>
            <a:off x="801953" y="2808174"/>
            <a:ext cx="7543952" cy="1506345"/>
          </a:xfrm>
        </p:spPr>
        <p:txBody>
          <a:bodyPr>
            <a:normAutofit/>
          </a:bodyPr>
          <a:lstStyle/>
          <a:p>
            <a:pPr marL="342900" algn="ctr">
              <a:spcBef>
                <a:spcPct val="20000"/>
              </a:spcBef>
            </a:pPr>
            <a:r>
              <a:rPr lang="en-US" sz="4400">
                <a:solidFill>
                  <a:schemeClr val="bg1"/>
                </a:solidFill>
              </a:rPr>
              <a:t>AOB</a:t>
            </a:r>
          </a:p>
        </p:txBody>
      </p:sp>
    </p:spTree>
    <p:extLst>
      <p:ext uri="{BB962C8B-B14F-4D97-AF65-F5344CB8AC3E}">
        <p14:creationId xmlns:p14="http://schemas.microsoft.com/office/powerpoint/2010/main" val="2668473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C2A07-5AFC-42F2-9AA5-4D5B949DDDE2}"/>
              </a:ext>
            </a:extLst>
          </p:cNvPr>
          <p:cNvSpPr txBox="1"/>
          <p:nvPr/>
        </p:nvSpPr>
        <p:spPr>
          <a:xfrm>
            <a:off x="826729" y="1181626"/>
            <a:ext cx="7700481" cy="400110"/>
          </a:xfrm>
          <a:prstGeom prst="rect">
            <a:avLst/>
          </a:prstGeom>
          <a:noFill/>
        </p:spPr>
        <p:txBody>
          <a:bodyPr wrap="square" lIns="91440" tIns="45720" rIns="91440" bIns="45720" anchor="t">
            <a:spAutoFit/>
          </a:bodyPr>
          <a:lstStyle/>
          <a:p>
            <a:r>
              <a:rPr lang="en-US" sz="2000" b="1">
                <a:solidFill>
                  <a:srgbClr val="C00000"/>
                </a:solidFill>
                <a:latin typeface="Arial"/>
                <a:cs typeface="Arial"/>
              </a:rPr>
              <a:t>Inter-Agency Referral Tools </a:t>
            </a:r>
            <a:endParaRPr lang="en-US">
              <a:cs typeface="Calibri" panose="020F0502020204030204"/>
            </a:endParaRPr>
          </a:p>
        </p:txBody>
      </p:sp>
      <p:pic>
        <p:nvPicPr>
          <p:cNvPr id="4" name="Picture 5" descr="Qr code&#10;&#10;Description automatically generated">
            <a:extLst>
              <a:ext uri="{FF2B5EF4-FFF2-40B4-BE49-F238E27FC236}">
                <a16:creationId xmlns:a16="http://schemas.microsoft.com/office/drawing/2014/main" id="{BCB84017-0499-6F05-0D4F-9FFE362C164D}"/>
              </a:ext>
            </a:extLst>
          </p:cNvPr>
          <p:cNvPicPr>
            <a:picLocks noChangeAspect="1"/>
          </p:cNvPicPr>
          <p:nvPr/>
        </p:nvPicPr>
        <p:blipFill>
          <a:blip r:embed="rId3"/>
          <a:stretch>
            <a:fillRect/>
          </a:stretch>
        </p:blipFill>
        <p:spPr>
          <a:xfrm>
            <a:off x="479871" y="4305616"/>
            <a:ext cx="1940267" cy="1940267"/>
          </a:xfrm>
          <a:prstGeom prst="rect">
            <a:avLst/>
          </a:prstGeom>
        </p:spPr>
      </p:pic>
      <p:sp>
        <p:nvSpPr>
          <p:cNvPr id="6" name="TextBox 5">
            <a:extLst>
              <a:ext uri="{FF2B5EF4-FFF2-40B4-BE49-F238E27FC236}">
                <a16:creationId xmlns:a16="http://schemas.microsoft.com/office/drawing/2014/main" id="{624CC2CC-3099-42FA-B40C-7BB569F4BEF4}"/>
              </a:ext>
            </a:extLst>
          </p:cNvPr>
          <p:cNvSpPr txBox="1"/>
          <p:nvPr/>
        </p:nvSpPr>
        <p:spPr>
          <a:xfrm>
            <a:off x="385409" y="6355458"/>
            <a:ext cx="5690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https://ialebanon.unhcr.org/</a:t>
            </a:r>
            <a:r>
              <a:rPr lang="en-US"/>
              <a:t>  </a:t>
            </a:r>
          </a:p>
        </p:txBody>
      </p:sp>
      <p:sp>
        <p:nvSpPr>
          <p:cNvPr id="7" name="TextBox 6">
            <a:extLst>
              <a:ext uri="{FF2B5EF4-FFF2-40B4-BE49-F238E27FC236}">
                <a16:creationId xmlns:a16="http://schemas.microsoft.com/office/drawing/2014/main" id="{2C442AA1-8B5B-77BF-EB65-8A66F65F320A}"/>
              </a:ext>
            </a:extLst>
          </p:cNvPr>
          <p:cNvSpPr txBox="1"/>
          <p:nvPr/>
        </p:nvSpPr>
        <p:spPr>
          <a:xfrm>
            <a:off x="4437863" y="4768482"/>
            <a:ext cx="41884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Sign up to</a:t>
            </a:r>
            <a:r>
              <a:rPr lang="en-US">
                <a:cs typeface="Calibri"/>
              </a:rPr>
              <a:t> </a:t>
            </a:r>
            <a:r>
              <a:rPr lang="en-US" b="1">
                <a:cs typeface="Calibri"/>
              </a:rPr>
              <a:t>Referral Orientation Sessions – </a:t>
            </a:r>
            <a:r>
              <a:rPr lang="en-US">
                <a:cs typeface="Calibri"/>
              </a:rPr>
              <a:t>invite to be shared soon!</a:t>
            </a:r>
            <a:endParaRPr lang="en-US"/>
          </a:p>
          <a:p>
            <a:endParaRPr lang="en-US">
              <a:cs typeface="Calibri"/>
            </a:endParaRPr>
          </a:p>
          <a:p>
            <a:pPr marL="285750" indent="-285750">
              <a:buFont typeface="Arial"/>
              <a:buChar char="•"/>
            </a:pPr>
            <a:r>
              <a:rPr lang="en-US" b="1">
                <a:cs typeface="Calibri"/>
              </a:rPr>
              <a:t>4, 5, 11, 12 July 2022</a:t>
            </a:r>
            <a:r>
              <a:rPr lang="en-US">
                <a:cs typeface="Calibri"/>
              </a:rPr>
              <a:t> (</a:t>
            </a:r>
            <a:r>
              <a:rPr lang="en-US" b="1">
                <a:cs typeface="Calibri"/>
              </a:rPr>
              <a:t>10-12pm)</a:t>
            </a:r>
          </a:p>
          <a:p>
            <a:pPr marL="285750" indent="-285750">
              <a:buFont typeface="Arial"/>
              <a:buChar char="•"/>
            </a:pPr>
            <a:endParaRPr lang="en-US">
              <a:cs typeface="Calibri"/>
            </a:endParaRPr>
          </a:p>
        </p:txBody>
      </p:sp>
      <p:pic>
        <p:nvPicPr>
          <p:cNvPr id="9" name="Picture 9" descr="Graphical user interface, website&#10;&#10;Description automatically generated">
            <a:extLst>
              <a:ext uri="{FF2B5EF4-FFF2-40B4-BE49-F238E27FC236}">
                <a16:creationId xmlns:a16="http://schemas.microsoft.com/office/drawing/2014/main" id="{275B0D42-97BA-9422-0B02-13BDF88FB0F1}"/>
              </a:ext>
            </a:extLst>
          </p:cNvPr>
          <p:cNvPicPr>
            <a:picLocks noChangeAspect="1"/>
          </p:cNvPicPr>
          <p:nvPr/>
        </p:nvPicPr>
        <p:blipFill rotWithShape="1">
          <a:blip r:embed="rId5"/>
          <a:srcRect t="24286" r="115" b="25306"/>
          <a:stretch/>
        </p:blipFill>
        <p:spPr>
          <a:xfrm>
            <a:off x="432639" y="1807311"/>
            <a:ext cx="8495994" cy="2419916"/>
          </a:xfrm>
          <a:prstGeom prst="rect">
            <a:avLst/>
          </a:prstGeom>
        </p:spPr>
      </p:pic>
    </p:spTree>
    <p:extLst>
      <p:ext uri="{BB962C8B-B14F-4D97-AF65-F5344CB8AC3E}">
        <p14:creationId xmlns:p14="http://schemas.microsoft.com/office/powerpoint/2010/main" val="3340673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55115A-A850-4F62-6C02-4DD654E34673}"/>
              </a:ext>
            </a:extLst>
          </p:cNvPr>
          <p:cNvSpPr txBox="1"/>
          <p:nvPr/>
        </p:nvSpPr>
        <p:spPr>
          <a:xfrm>
            <a:off x="940085" y="1777192"/>
            <a:ext cx="7378262" cy="646331"/>
          </a:xfrm>
          <a:prstGeom prst="rect">
            <a:avLst/>
          </a:prstGeom>
          <a:noFill/>
        </p:spPr>
        <p:txBody>
          <a:bodyPr wrap="square" lIns="91440" tIns="45720" rIns="91440" bIns="45720" rtlCol="0" anchor="t">
            <a:spAutoFit/>
          </a:bodyPr>
          <a:lstStyle/>
          <a:p>
            <a:endParaRPr lang="en-US"/>
          </a:p>
          <a:p>
            <a:pPr marL="285750" indent="-285750">
              <a:buFont typeface="Arial"/>
              <a:buChar char="•"/>
            </a:pPr>
            <a:endParaRPr lang="en-US" b="1">
              <a:ea typeface="Calibri"/>
              <a:cs typeface="Calibri"/>
            </a:endParaRPr>
          </a:p>
        </p:txBody>
      </p:sp>
      <p:sp>
        <p:nvSpPr>
          <p:cNvPr id="5" name="TextBox 4">
            <a:extLst>
              <a:ext uri="{FF2B5EF4-FFF2-40B4-BE49-F238E27FC236}">
                <a16:creationId xmlns:a16="http://schemas.microsoft.com/office/drawing/2014/main" id="{A6EC2A07-5AFC-42F2-9AA5-4D5B949DDDE2}"/>
              </a:ext>
            </a:extLst>
          </p:cNvPr>
          <p:cNvSpPr txBox="1"/>
          <p:nvPr/>
        </p:nvSpPr>
        <p:spPr>
          <a:xfrm>
            <a:off x="902300" y="907684"/>
            <a:ext cx="7528685" cy="646331"/>
          </a:xfrm>
          <a:prstGeom prst="rect">
            <a:avLst/>
          </a:prstGeom>
          <a:noFill/>
        </p:spPr>
        <p:txBody>
          <a:bodyPr wrap="square" lIns="91440" tIns="45720" rIns="91440" bIns="45720" anchor="t">
            <a:spAutoFit/>
          </a:bodyPr>
          <a:lstStyle/>
          <a:p>
            <a:r>
              <a:rPr lang="en-US" sz="2000" b="1">
                <a:solidFill>
                  <a:srgbClr val="C00000"/>
                </a:solidFill>
                <a:latin typeface="Arial"/>
                <a:cs typeface="Arial"/>
              </a:rPr>
              <a:t>Protection Mainstreaming Community of Practice </a:t>
            </a:r>
            <a:r>
              <a:rPr lang="en-US" sz="1600" b="1">
                <a:solidFill>
                  <a:srgbClr val="C00000"/>
                </a:solidFill>
                <a:latin typeface="Arial"/>
                <a:cs typeface="Arial"/>
              </a:rPr>
              <a:t>(including AAP, Inclusion, Referrals etc.) </a:t>
            </a:r>
          </a:p>
        </p:txBody>
      </p:sp>
      <p:pic>
        <p:nvPicPr>
          <p:cNvPr id="3" name="Picture 3" descr="Chart, bar chart&#10;&#10;Description automatically generated">
            <a:extLst>
              <a:ext uri="{FF2B5EF4-FFF2-40B4-BE49-F238E27FC236}">
                <a16:creationId xmlns:a16="http://schemas.microsoft.com/office/drawing/2014/main" id="{5ECA515C-20A9-E48C-47BC-BC92FC6833F5}"/>
              </a:ext>
            </a:extLst>
          </p:cNvPr>
          <p:cNvPicPr>
            <a:picLocks noChangeAspect="1"/>
          </p:cNvPicPr>
          <p:nvPr/>
        </p:nvPicPr>
        <p:blipFill>
          <a:blip r:embed="rId3"/>
          <a:stretch>
            <a:fillRect/>
          </a:stretch>
        </p:blipFill>
        <p:spPr>
          <a:xfrm>
            <a:off x="4570111" y="3741783"/>
            <a:ext cx="4122356" cy="2567277"/>
          </a:xfrm>
          <a:prstGeom prst="rect">
            <a:avLst/>
          </a:prstGeom>
        </p:spPr>
      </p:pic>
      <p:pic>
        <p:nvPicPr>
          <p:cNvPr id="4" name="Picture 5" descr="Chart, bar chart&#10;&#10;Description automatically generated">
            <a:extLst>
              <a:ext uri="{FF2B5EF4-FFF2-40B4-BE49-F238E27FC236}">
                <a16:creationId xmlns:a16="http://schemas.microsoft.com/office/drawing/2014/main" id="{2C33A1FD-BE69-D09C-3AC6-DDDE3AE4A0BA}"/>
              </a:ext>
            </a:extLst>
          </p:cNvPr>
          <p:cNvPicPr>
            <a:picLocks noChangeAspect="1"/>
          </p:cNvPicPr>
          <p:nvPr/>
        </p:nvPicPr>
        <p:blipFill>
          <a:blip r:embed="rId4"/>
          <a:stretch>
            <a:fillRect/>
          </a:stretch>
        </p:blipFill>
        <p:spPr>
          <a:xfrm>
            <a:off x="564889" y="3746205"/>
            <a:ext cx="3876753" cy="2577324"/>
          </a:xfrm>
          <a:prstGeom prst="rect">
            <a:avLst/>
          </a:prstGeom>
        </p:spPr>
      </p:pic>
      <p:sp>
        <p:nvSpPr>
          <p:cNvPr id="6" name="TextBox 5">
            <a:extLst>
              <a:ext uri="{FF2B5EF4-FFF2-40B4-BE49-F238E27FC236}">
                <a16:creationId xmlns:a16="http://schemas.microsoft.com/office/drawing/2014/main" id="{BB144BD8-EAFC-9353-8952-2607A92EC124}"/>
              </a:ext>
            </a:extLst>
          </p:cNvPr>
          <p:cNvSpPr txBox="1"/>
          <p:nvPr/>
        </p:nvSpPr>
        <p:spPr>
          <a:xfrm>
            <a:off x="942739" y="1679550"/>
            <a:ext cx="7636372"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panose="020F0502020204030204"/>
              </a:rPr>
              <a:t>Membership</a:t>
            </a:r>
          </a:p>
          <a:p>
            <a:pPr marL="285750" indent="-285750">
              <a:buFont typeface="Arial"/>
              <a:buChar char="•"/>
            </a:pPr>
            <a:r>
              <a:rPr lang="en-US" sz="1400"/>
              <a:t>23 members (17 Orgs - 8 INGO, 3 NGO, 3 UN) </a:t>
            </a:r>
            <a:endParaRPr lang="en-US" sz="1400">
              <a:cs typeface="Calibri"/>
            </a:endParaRPr>
          </a:p>
          <a:p>
            <a:pPr marL="285750" indent="-285750">
              <a:buFont typeface="Arial"/>
              <a:buChar char="•"/>
            </a:pPr>
            <a:endParaRPr lang="en-US" sz="1400">
              <a:cs typeface="Calibri"/>
            </a:endParaRPr>
          </a:p>
          <a:p>
            <a:r>
              <a:rPr lang="en-US" i="1">
                <a:cs typeface="Calibri"/>
              </a:rPr>
              <a:t>Objectives </a:t>
            </a:r>
            <a:endParaRPr lang="en-US">
              <a:cs typeface="Calibri"/>
            </a:endParaRPr>
          </a:p>
          <a:p>
            <a:pPr>
              <a:buFont typeface="Arial"/>
              <a:buChar char="•"/>
            </a:pPr>
            <a:r>
              <a:rPr lang="en-US" sz="1400">
                <a:ea typeface="+mn-lt"/>
                <a:cs typeface="+mn-lt"/>
              </a:rPr>
              <a:t> To discuss common challenges and find remedies</a:t>
            </a:r>
          </a:p>
          <a:p>
            <a:pPr>
              <a:buFont typeface="Arial"/>
              <a:buChar char="•"/>
            </a:pPr>
            <a:r>
              <a:rPr lang="en-US" sz="1400">
                <a:ea typeface="+mn-lt"/>
                <a:cs typeface="+mn-lt"/>
              </a:rPr>
              <a:t> To share best practices, lessons learned, technical resources, trainings with/among members </a:t>
            </a:r>
            <a:endParaRPr lang="en-US" sz="1400">
              <a:cs typeface="Calibri"/>
            </a:endParaRPr>
          </a:p>
          <a:p>
            <a:pPr>
              <a:buFont typeface="Arial"/>
              <a:buChar char="•"/>
            </a:pPr>
            <a:r>
              <a:rPr lang="en-US" sz="1400">
                <a:ea typeface="+mn-lt"/>
                <a:cs typeface="+mn-lt"/>
              </a:rPr>
              <a:t> To provide peer-to-peer support and promote learning </a:t>
            </a:r>
            <a:endParaRPr lang="en-US" sz="1400">
              <a:cs typeface="Calibri"/>
            </a:endParaRPr>
          </a:p>
          <a:p>
            <a:pPr>
              <a:buFont typeface="Arial"/>
              <a:buChar char="•"/>
            </a:pPr>
            <a:r>
              <a:rPr lang="en-US" sz="1400">
                <a:cs typeface="Calibri"/>
              </a:rPr>
              <a:t> To form pool of technical and trained staff </a:t>
            </a: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sz="1600" b="1">
              <a:cs typeface="Calibri"/>
            </a:endParaRPr>
          </a:p>
          <a:p>
            <a:r>
              <a:rPr lang="en-US" sz="1600" b="1">
                <a:cs typeface="Calibri"/>
              </a:rPr>
              <a:t>To join reach out to -</a:t>
            </a:r>
            <a:r>
              <a:rPr lang="en-US" sz="1600">
                <a:cs typeface="Calibri"/>
              </a:rPr>
              <a:t> </a:t>
            </a:r>
            <a:r>
              <a:rPr lang="en-US" sz="1600">
                <a:cs typeface="Calibri"/>
                <a:hlinkClick r:id="rId5"/>
              </a:rPr>
              <a:t>hoggc@unhcr.org</a:t>
            </a:r>
            <a:r>
              <a:rPr lang="en-US" sz="1600">
                <a:cs typeface="Calibri"/>
              </a:rPr>
              <a:t>  </a:t>
            </a:r>
            <a:endParaRPr lang="en-US" sz="1600"/>
          </a:p>
          <a:p>
            <a:pPr marL="285750" indent="-285750">
              <a:buFont typeface="Arial"/>
              <a:buChar char="•"/>
            </a:pPr>
            <a:endParaRPr lang="en-US">
              <a:cs typeface="Calibri"/>
            </a:endParaRPr>
          </a:p>
          <a:p>
            <a:endParaRPr lang="en-US">
              <a:cs typeface="Calibri"/>
            </a:endParaRPr>
          </a:p>
        </p:txBody>
      </p:sp>
    </p:spTree>
    <p:extLst>
      <p:ext uri="{BB962C8B-B14F-4D97-AF65-F5344CB8AC3E}">
        <p14:creationId xmlns:p14="http://schemas.microsoft.com/office/powerpoint/2010/main" val="153358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6274" y="1528011"/>
            <a:ext cx="8049126" cy="60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605A3D-1691-46B2-93E2-C48D411B27C7}"/>
              </a:ext>
            </a:extLst>
          </p:cNvPr>
          <p:cNvSpPr txBox="1"/>
          <p:nvPr/>
        </p:nvSpPr>
        <p:spPr>
          <a:xfrm>
            <a:off x="322173" y="677510"/>
            <a:ext cx="848780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200" b="1" dirty="0">
                <a:solidFill>
                  <a:srgbClr val="C00000"/>
                </a:solidFill>
                <a:cs typeface="Calibri"/>
              </a:rPr>
              <a:t>Cash-based assistance is a lifeline in helping families meet specific needs </a:t>
            </a:r>
          </a:p>
        </p:txBody>
      </p:sp>
      <p:sp>
        <p:nvSpPr>
          <p:cNvPr id="11" name="TextBox 10">
            <a:extLst>
              <a:ext uri="{FF2B5EF4-FFF2-40B4-BE49-F238E27FC236}">
                <a16:creationId xmlns:a16="http://schemas.microsoft.com/office/drawing/2014/main" id="{E9439789-15DA-4DA0-B3D5-7F324A24D3B5}"/>
              </a:ext>
            </a:extLst>
          </p:cNvPr>
          <p:cNvSpPr txBox="1"/>
          <p:nvPr/>
        </p:nvSpPr>
        <p:spPr>
          <a:xfrm>
            <a:off x="582551" y="1325239"/>
            <a:ext cx="8144198" cy="1538883"/>
          </a:xfrm>
          <a:prstGeom prst="rect">
            <a:avLst/>
          </a:prstGeom>
          <a:noFill/>
        </p:spPr>
        <p:txBody>
          <a:bodyPr wrap="square">
            <a:spAutoFit/>
          </a:bodyPr>
          <a:lstStyle/>
          <a:p>
            <a:pPr marL="0" marR="0" algn="r">
              <a:spcBef>
                <a:spcPts val="0"/>
              </a:spcBef>
              <a:spcAft>
                <a:spcPts val="0"/>
              </a:spcAft>
            </a:pPr>
            <a:r>
              <a:rPr lang="en-US" sz="1800" b="1" dirty="0">
                <a:effectLst/>
                <a:latin typeface="Calibri" panose="020F0502020204030204" pitchFamily="34" charset="0"/>
                <a:ea typeface="Calibri" panose="020F0502020204030204" pitchFamily="34" charset="0"/>
              </a:rPr>
              <a:t>Amount injected into the Lebanese economy </a:t>
            </a:r>
          </a:p>
          <a:p>
            <a:pPr marL="0" marR="0" algn="r">
              <a:spcBef>
                <a:spcPts val="0"/>
              </a:spcBef>
              <a:spcAft>
                <a:spcPts val="0"/>
              </a:spcAft>
            </a:pPr>
            <a:r>
              <a:rPr lang="en-US" sz="1800" b="1" dirty="0">
                <a:effectLst/>
                <a:latin typeface="Calibri" panose="020F0502020204030204" pitchFamily="34" charset="0"/>
                <a:ea typeface="Calibri" panose="020F0502020204030204" pitchFamily="34" charset="0"/>
              </a:rPr>
              <a:t>in cash assistance under the LCRP in 2021:</a:t>
            </a:r>
            <a:endParaRPr lang="en-US" sz="1400" dirty="0">
              <a:effectLst/>
              <a:latin typeface="Calibri" panose="020F0502020204030204" pitchFamily="34" charset="0"/>
              <a:ea typeface="Calibri" panose="020F0502020204030204" pitchFamily="34" charset="0"/>
            </a:endParaRPr>
          </a:p>
          <a:p>
            <a:pPr marL="0" marR="0" algn="r">
              <a:spcBef>
                <a:spcPts val="0"/>
              </a:spcBef>
              <a:spcAft>
                <a:spcPts val="0"/>
              </a:spcAft>
            </a:pPr>
            <a:r>
              <a:rPr lang="en-US" sz="4000" b="1" dirty="0">
                <a:solidFill>
                  <a:srgbClr val="C00000"/>
                </a:solidFill>
                <a:effectLst/>
                <a:latin typeface="Calibri" panose="020F0502020204030204" pitchFamily="34" charset="0"/>
                <a:ea typeface="Calibri" panose="020F0502020204030204" pitchFamily="34" charset="0"/>
              </a:rPr>
              <a:t>USD 376 Million </a:t>
            </a:r>
          </a:p>
          <a:p>
            <a:pPr marL="0" marR="0" algn="r">
              <a:spcBef>
                <a:spcPts val="0"/>
              </a:spcBef>
              <a:spcAft>
                <a:spcPts val="0"/>
              </a:spcAft>
            </a:pPr>
            <a:r>
              <a:rPr lang="en-US" sz="1800" b="1" dirty="0">
                <a:solidFill>
                  <a:srgbClr val="C00000"/>
                </a:solidFill>
                <a:effectLst/>
                <a:latin typeface="Calibri" panose="020F0502020204030204" pitchFamily="34" charset="0"/>
                <a:ea typeface="Calibri" panose="020F0502020204030204" pitchFamily="34" charset="0"/>
              </a:rPr>
              <a:t>35 % of the funds received in 2021</a:t>
            </a:r>
            <a:endParaRPr lang="en-US" sz="1400" dirty="0">
              <a:effectLst/>
              <a:latin typeface="Calibri" panose="020F0502020204030204" pitchFamily="34" charset="0"/>
              <a:ea typeface="Calibri" panose="020F0502020204030204" pitchFamily="34" charset="0"/>
            </a:endParaRPr>
          </a:p>
        </p:txBody>
      </p:sp>
      <p:graphicFrame>
        <p:nvGraphicFramePr>
          <p:cNvPr id="12" name="Chart 11">
            <a:extLst>
              <a:ext uri="{FF2B5EF4-FFF2-40B4-BE49-F238E27FC236}">
                <a16:creationId xmlns:a16="http://schemas.microsoft.com/office/drawing/2014/main" id="{DAE9FFB9-6A0D-40B3-B385-262BC7B4797B}"/>
              </a:ext>
            </a:extLst>
          </p:cNvPr>
          <p:cNvGraphicFramePr>
            <a:graphicFrameLocks/>
          </p:cNvGraphicFramePr>
          <p:nvPr>
            <p:extLst>
              <p:ext uri="{D42A27DB-BD31-4B8C-83A1-F6EECF244321}">
                <p14:modId xmlns:p14="http://schemas.microsoft.com/office/powerpoint/2010/main" val="2179307215"/>
              </p:ext>
            </p:extLst>
          </p:nvPr>
        </p:nvGraphicFramePr>
        <p:xfrm>
          <a:off x="582551" y="2813778"/>
          <a:ext cx="8144199" cy="3915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26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EAD20-8294-36A4-A694-0E9E5CF75B37}"/>
              </a:ext>
            </a:extLst>
          </p:cNvPr>
          <p:cNvSpPr txBox="1"/>
          <p:nvPr/>
        </p:nvSpPr>
        <p:spPr>
          <a:xfrm>
            <a:off x="628649" y="610893"/>
            <a:ext cx="7886699" cy="93268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900" b="1">
                <a:solidFill>
                  <a:srgbClr val="C00000"/>
                </a:solidFill>
                <a:ea typeface="+mn-lt"/>
                <a:cs typeface="+mn-lt"/>
              </a:rPr>
              <a:t>Evolution of cash-based assistance under the </a:t>
            </a:r>
            <a:r>
              <a:rPr lang="en-US" sz="2900" b="1" kern="1200">
                <a:solidFill>
                  <a:srgbClr val="C00000"/>
                </a:solidFill>
                <a:latin typeface="Calibri"/>
                <a:ea typeface="Calibri"/>
                <a:cs typeface="Calibri"/>
              </a:rPr>
              <a:t>LCRP</a:t>
            </a:r>
            <a:endParaRPr lang="en-US" sz="2900" kern="1200">
              <a:solidFill>
                <a:srgbClr val="C00000"/>
              </a:solidFill>
              <a:latin typeface="+mj-lt"/>
              <a:ea typeface="Calibri Light"/>
              <a:cs typeface="Calibri Light"/>
            </a:endParaRPr>
          </a:p>
        </p:txBody>
      </p:sp>
      <p:graphicFrame>
        <p:nvGraphicFramePr>
          <p:cNvPr id="4" name="Chart 3">
            <a:extLst>
              <a:ext uri="{FF2B5EF4-FFF2-40B4-BE49-F238E27FC236}">
                <a16:creationId xmlns:a16="http://schemas.microsoft.com/office/drawing/2014/main" id="{31042981-22CA-4745-B399-C71EC0D43A3F}"/>
              </a:ext>
            </a:extLst>
          </p:cNvPr>
          <p:cNvGraphicFramePr>
            <a:graphicFrameLocks/>
          </p:cNvGraphicFramePr>
          <p:nvPr/>
        </p:nvGraphicFramePr>
        <p:xfrm>
          <a:off x="1" y="2188599"/>
          <a:ext cx="4350058" cy="4433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71D652A-7202-41FF-9D31-CC5CBEABA6FE}"/>
              </a:ext>
            </a:extLst>
          </p:cNvPr>
          <p:cNvGraphicFramePr>
            <a:graphicFrameLocks/>
          </p:cNvGraphicFramePr>
          <p:nvPr/>
        </p:nvGraphicFramePr>
        <p:xfrm>
          <a:off x="4447713" y="2179073"/>
          <a:ext cx="4839116" cy="44434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645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28CB9-790A-41D7-8146-8C8569CF11BC}"/>
              </a:ext>
            </a:extLst>
          </p:cNvPr>
          <p:cNvSpPr txBox="1"/>
          <p:nvPr/>
        </p:nvSpPr>
        <p:spPr>
          <a:xfrm>
            <a:off x="6884634" y="857250"/>
            <a:ext cx="2259368" cy="300082"/>
          </a:xfrm>
          <a:prstGeom prst="rect">
            <a:avLst/>
          </a:prstGeom>
          <a:solidFill>
            <a:schemeClr val="bg1"/>
          </a:solidFill>
        </p:spPr>
        <p:txBody>
          <a:bodyPr wrap="square" rtlCol="0">
            <a:spAutoFit/>
          </a:bodyPr>
          <a:lstStyle/>
          <a:p>
            <a:endParaRPr lang="en-US" sz="1350"/>
          </a:p>
        </p:txBody>
      </p:sp>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912817" y="1009577"/>
            <a:ext cx="8630832" cy="727737"/>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C00000"/>
                </a:solidFill>
              </a:rPr>
              <a:t>Benefits of cash-based assistance </a:t>
            </a:r>
            <a:endParaRPr lang="en-US">
              <a:solidFill>
                <a:srgbClr val="C00000"/>
              </a:solidFill>
            </a:endParaRPr>
          </a:p>
          <a:p>
            <a:endParaRPr lang="en-US">
              <a:solidFill>
                <a:srgbClr val="C00000"/>
              </a:solidFill>
            </a:endParaRPr>
          </a:p>
        </p:txBody>
      </p:sp>
      <p:sp>
        <p:nvSpPr>
          <p:cNvPr id="2" name="TextBox 1">
            <a:extLst>
              <a:ext uri="{FF2B5EF4-FFF2-40B4-BE49-F238E27FC236}">
                <a16:creationId xmlns:a16="http://schemas.microsoft.com/office/drawing/2014/main" id="{C0DD7B1E-7A59-2C57-8418-6CAE1156B29A}"/>
              </a:ext>
            </a:extLst>
          </p:cNvPr>
          <p:cNvSpPr txBox="1"/>
          <p:nvPr/>
        </p:nvSpPr>
        <p:spPr>
          <a:xfrm>
            <a:off x="452463" y="1482939"/>
            <a:ext cx="8357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solidFill>
                <a:srgbClr val="202122"/>
              </a:solidFill>
              <a:latin typeface="Arial"/>
              <a:cs typeface="Arial"/>
            </a:endParaRPr>
          </a:p>
        </p:txBody>
      </p:sp>
      <p:graphicFrame>
        <p:nvGraphicFramePr>
          <p:cNvPr id="458" name="Diagram 458">
            <a:extLst>
              <a:ext uri="{FF2B5EF4-FFF2-40B4-BE49-F238E27FC236}">
                <a16:creationId xmlns:a16="http://schemas.microsoft.com/office/drawing/2014/main" id="{FAE9E7BA-DBEE-A1EF-2C6B-A66F77E90DEC}"/>
              </a:ext>
            </a:extLst>
          </p:cNvPr>
          <p:cNvGraphicFramePr/>
          <p:nvPr>
            <p:extLst>
              <p:ext uri="{D42A27DB-BD31-4B8C-83A1-F6EECF244321}">
                <p14:modId xmlns:p14="http://schemas.microsoft.com/office/powerpoint/2010/main" val="3592731053"/>
              </p:ext>
            </p:extLst>
          </p:nvPr>
        </p:nvGraphicFramePr>
        <p:xfrm>
          <a:off x="0" y="1588356"/>
          <a:ext cx="8883419" cy="493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38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62FC6DF-3498-41EA-B36B-55167887ABAB}"/>
              </a:ext>
            </a:extLst>
          </p:cNvPr>
          <p:cNvSpPr txBox="1">
            <a:spLocks/>
          </p:cNvSpPr>
          <p:nvPr/>
        </p:nvSpPr>
        <p:spPr>
          <a:xfrm>
            <a:off x="486412" y="701619"/>
            <a:ext cx="7908313" cy="621135"/>
          </a:xfrm>
          <a:prstGeom prst="rect">
            <a:avLst/>
          </a:prstGeom>
        </p:spPr>
        <p:txBody>
          <a:bodyPr vert="horz" lIns="0" tIns="0" rIns="0" bIns="0" rtlCol="0" anchor="t">
            <a:normAutofit/>
          </a:bodyPr>
          <a:lstStyle>
            <a:lvl1pPr marL="228600" indent="-228600" algn="l" defTabSz="914400" rtl="0" eaLnBrk="1" latinLnBrk="0" hangingPunct="1">
              <a:lnSpc>
                <a:spcPts val="1080"/>
              </a:lnSpc>
              <a:spcBef>
                <a:spcPts val="0"/>
              </a:spcBef>
              <a:buFont typeface="Arial" panose="020B0604020202020204" pitchFamily="34" charset="0"/>
              <a:buNone/>
              <a:defRPr sz="1200" b="0" i="0" kern="1200" cap="none" spc="0">
                <a:solidFill>
                  <a:srgbClr val="232323"/>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C00000"/>
                </a:solidFill>
              </a:rPr>
              <a:t>Cash-based</a:t>
            </a:r>
            <a:r>
              <a:rPr lang="en-US" sz="2000" b="1">
                <a:solidFill>
                  <a:srgbClr val="0069B4"/>
                </a:solidFill>
              </a:rPr>
              <a:t> </a:t>
            </a:r>
            <a:r>
              <a:rPr lang="en-US" sz="2000" b="1">
                <a:solidFill>
                  <a:srgbClr val="C00000"/>
                </a:solidFill>
              </a:rPr>
              <a:t>interventions under the LCRP: sectoral outcomes </a:t>
            </a:r>
            <a:endParaRPr lang="en-US">
              <a:solidFill>
                <a:srgbClr val="C00000"/>
              </a:solidFill>
            </a:endParaRPr>
          </a:p>
        </p:txBody>
      </p:sp>
      <p:sp>
        <p:nvSpPr>
          <p:cNvPr id="3" name="TextBox 2">
            <a:extLst>
              <a:ext uri="{FF2B5EF4-FFF2-40B4-BE49-F238E27FC236}">
                <a16:creationId xmlns:a16="http://schemas.microsoft.com/office/drawing/2014/main" id="{48CEAD20-8294-36A4-A694-0E9E5CF75B37}"/>
              </a:ext>
            </a:extLst>
          </p:cNvPr>
          <p:cNvSpPr txBox="1"/>
          <p:nvPr/>
        </p:nvSpPr>
        <p:spPr>
          <a:xfrm>
            <a:off x="310329" y="1802743"/>
            <a:ext cx="8487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b="1">
              <a:cs typeface="Calibri"/>
            </a:endParaRPr>
          </a:p>
        </p:txBody>
      </p:sp>
      <p:graphicFrame>
        <p:nvGraphicFramePr>
          <p:cNvPr id="6" name="Table 5">
            <a:extLst>
              <a:ext uri="{FF2B5EF4-FFF2-40B4-BE49-F238E27FC236}">
                <a16:creationId xmlns:a16="http://schemas.microsoft.com/office/drawing/2014/main" id="{B329B8B2-9DD9-CF7A-21C3-44B1948B1ADB}"/>
              </a:ext>
            </a:extLst>
          </p:cNvPr>
          <p:cNvGraphicFramePr>
            <a:graphicFrameLocks noGrp="1"/>
          </p:cNvGraphicFramePr>
          <p:nvPr>
            <p:extLst>
              <p:ext uri="{D42A27DB-BD31-4B8C-83A1-F6EECF244321}">
                <p14:modId xmlns:p14="http://schemas.microsoft.com/office/powerpoint/2010/main" val="785872688"/>
              </p:ext>
            </p:extLst>
          </p:nvPr>
        </p:nvGraphicFramePr>
        <p:xfrm>
          <a:off x="35533" y="1148922"/>
          <a:ext cx="9077605" cy="5685730"/>
        </p:xfrm>
        <a:graphic>
          <a:graphicData uri="http://schemas.openxmlformats.org/drawingml/2006/table">
            <a:tbl>
              <a:tblPr firstRow="1" bandRow="1">
                <a:tableStyleId>{8A107856-5554-42FB-B03E-39F5DBC370BA}</a:tableStyleId>
              </a:tblPr>
              <a:tblGrid>
                <a:gridCol w="1909390">
                  <a:extLst>
                    <a:ext uri="{9D8B030D-6E8A-4147-A177-3AD203B41FA5}">
                      <a16:colId xmlns:a16="http://schemas.microsoft.com/office/drawing/2014/main" val="2136403209"/>
                    </a:ext>
                  </a:extLst>
                </a:gridCol>
                <a:gridCol w="2011795">
                  <a:extLst>
                    <a:ext uri="{9D8B030D-6E8A-4147-A177-3AD203B41FA5}">
                      <a16:colId xmlns:a16="http://schemas.microsoft.com/office/drawing/2014/main" val="2866092185"/>
                    </a:ext>
                  </a:extLst>
                </a:gridCol>
                <a:gridCol w="1890190">
                  <a:extLst>
                    <a:ext uri="{9D8B030D-6E8A-4147-A177-3AD203B41FA5}">
                      <a16:colId xmlns:a16="http://schemas.microsoft.com/office/drawing/2014/main" val="840536467"/>
                    </a:ext>
                  </a:extLst>
                </a:gridCol>
                <a:gridCol w="1664049">
                  <a:extLst>
                    <a:ext uri="{9D8B030D-6E8A-4147-A177-3AD203B41FA5}">
                      <a16:colId xmlns:a16="http://schemas.microsoft.com/office/drawing/2014/main" val="3541114912"/>
                    </a:ext>
                  </a:extLst>
                </a:gridCol>
                <a:gridCol w="1602181">
                  <a:extLst>
                    <a:ext uri="{9D8B030D-6E8A-4147-A177-3AD203B41FA5}">
                      <a16:colId xmlns:a16="http://schemas.microsoft.com/office/drawing/2014/main" val="1360087486"/>
                    </a:ext>
                  </a:extLst>
                </a:gridCol>
              </a:tblGrid>
              <a:tr h="669975">
                <a:tc>
                  <a:txBody>
                    <a:bodyPr/>
                    <a:lstStyle/>
                    <a:p>
                      <a:pPr lvl="0">
                        <a:buNone/>
                      </a:pPr>
                      <a:endParaRPr lang="en-US" sz="1400">
                        <a:effectLst/>
                      </a:endParaRPr>
                    </a:p>
                    <a:p>
                      <a:pPr lvl="0">
                        <a:buNone/>
                      </a:pPr>
                      <a:endParaRPr lang="en-US" sz="1400">
                        <a:effectLst/>
                      </a:endParaRPr>
                    </a:p>
                  </a:txBody>
                  <a:tcPr marL="68580" marR="68580" marT="0" marB="0"/>
                </a:tc>
                <a:tc>
                  <a:txBody>
                    <a:bodyPr/>
                    <a:lstStyle/>
                    <a:p>
                      <a:pPr algn="ctr"/>
                      <a:r>
                        <a:rPr lang="en-US" sz="1400">
                          <a:effectLst/>
                        </a:rPr>
                        <a:t>Cash for Food </a:t>
                      </a:r>
                    </a:p>
                    <a:p>
                      <a:pPr algn="ctr"/>
                      <a:endParaRPr lang="en-US" sz="1400">
                        <a:effectLst/>
                      </a:endParaRPr>
                    </a:p>
                  </a:txBody>
                  <a:tcPr marL="68580" marR="68580" marT="0" marB="0"/>
                </a:tc>
                <a:tc>
                  <a:txBody>
                    <a:bodyPr/>
                    <a:lstStyle/>
                    <a:p>
                      <a:pPr algn="ctr"/>
                      <a:r>
                        <a:rPr lang="en-US" sz="1400">
                          <a:effectLst/>
                        </a:rPr>
                        <a:t>Seasonal Cash Assistance </a:t>
                      </a:r>
                    </a:p>
                  </a:txBody>
                  <a:tcPr marL="68580" marR="68580" marT="0" marB="0"/>
                </a:tc>
                <a:tc>
                  <a:txBody>
                    <a:bodyPr/>
                    <a:lstStyle/>
                    <a:p>
                      <a:pPr algn="ctr"/>
                      <a:r>
                        <a:rPr lang="en-US" sz="1400">
                          <a:effectLst/>
                        </a:rPr>
                        <a:t>Multi-Purpose Cash </a:t>
                      </a:r>
                    </a:p>
                    <a:p>
                      <a:pPr algn="ctr"/>
                      <a:endParaRPr lang="en-US" sz="1400">
                        <a:effectLst/>
                      </a:endParaRPr>
                    </a:p>
                  </a:txBody>
                  <a:tcPr marL="68580" marR="68580" marT="0" marB="0"/>
                </a:tc>
                <a:tc>
                  <a:txBody>
                    <a:bodyPr/>
                    <a:lstStyle/>
                    <a:p>
                      <a:pPr algn="ctr"/>
                      <a:r>
                        <a:rPr lang="en-US" sz="1400">
                          <a:effectLst/>
                        </a:rPr>
                        <a:t>Child-focused Cash </a:t>
                      </a:r>
                    </a:p>
                    <a:p>
                      <a:pPr algn="ctr"/>
                      <a:endParaRPr lang="en-US" sz="1400">
                        <a:effectLst/>
                      </a:endParaRPr>
                    </a:p>
                  </a:txBody>
                  <a:tcPr marL="68580" marR="68580" marT="0" marB="0"/>
                </a:tc>
                <a:extLst>
                  <a:ext uri="{0D108BD9-81ED-4DB2-BD59-A6C34878D82A}">
                    <a16:rowId xmlns:a16="http://schemas.microsoft.com/office/drawing/2014/main" val="2016345077"/>
                  </a:ext>
                </a:extLst>
              </a:tr>
              <a:tr h="669975">
                <a:tc>
                  <a:txBody>
                    <a:bodyPr/>
                    <a:lstStyle/>
                    <a:p>
                      <a:r>
                        <a:rPr lang="en-US" sz="1400" b="1">
                          <a:effectLst/>
                        </a:rPr>
                        <a:t>Sectors involved </a:t>
                      </a:r>
                    </a:p>
                  </a:txBody>
                  <a:tcPr marL="68580" marR="68580" marT="0" marB="0"/>
                </a:tc>
                <a:tc>
                  <a:txBody>
                    <a:bodyPr/>
                    <a:lstStyle/>
                    <a:p>
                      <a:r>
                        <a:rPr lang="en-US" sz="1400">
                          <a:effectLst/>
                        </a:rPr>
                        <a:t>Food Security &amp; Agriculture, Basic Assistance </a:t>
                      </a:r>
                    </a:p>
                  </a:txBody>
                  <a:tcPr marL="68580" marR="68580" marT="0" marB="0"/>
                </a:tc>
                <a:tc>
                  <a:txBody>
                    <a:bodyPr/>
                    <a:lstStyle/>
                    <a:p>
                      <a:r>
                        <a:rPr lang="en-US" sz="1400">
                          <a:effectLst/>
                        </a:rPr>
                        <a:t>     Basic Assistance </a:t>
                      </a:r>
                    </a:p>
                  </a:txBody>
                  <a:tcPr marL="68580" marR="68580" marT="0" marB="0"/>
                </a:tc>
                <a:tc>
                  <a:txBody>
                    <a:bodyPr/>
                    <a:lstStyle/>
                    <a:p>
                      <a:r>
                        <a:rPr lang="en-US" sz="1400">
                          <a:effectLst/>
                        </a:rPr>
                        <a:t>Basic Assistance, Food Security &amp; Agriculture </a:t>
                      </a:r>
                    </a:p>
                  </a:txBody>
                  <a:tcPr marL="68580" marR="68580" marT="0" marB="0"/>
                </a:tc>
                <a:tc>
                  <a:txBody>
                    <a:bodyPr/>
                    <a:lstStyle/>
                    <a:p>
                      <a:r>
                        <a:rPr lang="en-US" sz="1400">
                          <a:effectLst/>
                        </a:rPr>
                        <a:t>Basic Assistance </a:t>
                      </a:r>
                    </a:p>
                  </a:txBody>
                  <a:tcPr marL="68580" marR="68580" marT="0" marB="0"/>
                </a:tc>
                <a:extLst>
                  <a:ext uri="{0D108BD9-81ED-4DB2-BD59-A6C34878D82A}">
                    <a16:rowId xmlns:a16="http://schemas.microsoft.com/office/drawing/2014/main" val="3407389322"/>
                  </a:ext>
                </a:extLst>
              </a:tr>
              <a:tr h="1231305">
                <a:tc>
                  <a:txBody>
                    <a:bodyPr/>
                    <a:lstStyle/>
                    <a:p>
                      <a:r>
                        <a:rPr lang="en-US" sz="1400" b="1">
                          <a:effectLst/>
                        </a:rPr>
                        <a:t>Objective  </a:t>
                      </a:r>
                    </a:p>
                  </a:txBody>
                  <a:tcPr marL="68580" marR="68580" marT="0" marB="0"/>
                </a:tc>
                <a:tc>
                  <a:txBody>
                    <a:bodyPr/>
                    <a:lstStyle/>
                    <a:p>
                      <a:r>
                        <a:rPr lang="en-US" sz="1400">
                          <a:effectLst/>
                        </a:rPr>
                        <a:t>Prevent food insecurity, provide social assistance </a:t>
                      </a:r>
                    </a:p>
                  </a:txBody>
                  <a:tcPr marL="68580" marR="68580" marT="0" marB="0"/>
                </a:tc>
                <a:tc>
                  <a:txBody>
                    <a:bodyPr/>
                    <a:lstStyle/>
                    <a:p>
                      <a:r>
                        <a:rPr lang="en-US" sz="1400">
                          <a:effectLst/>
                        </a:rPr>
                        <a:t>Mitigate winter costs (heating, clothing, blankets) </a:t>
                      </a:r>
                    </a:p>
                  </a:txBody>
                  <a:tcPr marL="68580" marR="68580" marT="0" marB="0"/>
                </a:tc>
                <a:tc>
                  <a:txBody>
                    <a:bodyPr/>
                    <a:lstStyle/>
                    <a:p>
                      <a:r>
                        <a:rPr lang="en-US" sz="1400">
                          <a:effectLst/>
                        </a:rPr>
                        <a:t>Cover the expenditure gap of poor households, provide social assistance</a:t>
                      </a:r>
                    </a:p>
                  </a:txBody>
                  <a:tcPr marL="68580" marR="68580" marT="0" marB="0"/>
                </a:tc>
                <a:tc>
                  <a:txBody>
                    <a:bodyPr/>
                    <a:lstStyle/>
                    <a:p>
                      <a:r>
                        <a:rPr lang="en-US" sz="1400">
                          <a:effectLst/>
                        </a:rPr>
                        <a:t>Reduce reliance on negative coping strategies harmful to children </a:t>
                      </a:r>
                    </a:p>
                  </a:txBody>
                  <a:tcPr marL="68580" marR="68580" marT="0" marB="0"/>
                </a:tc>
                <a:extLst>
                  <a:ext uri="{0D108BD9-81ED-4DB2-BD59-A6C34878D82A}">
                    <a16:rowId xmlns:a16="http://schemas.microsoft.com/office/drawing/2014/main" val="1732330976"/>
                  </a:ext>
                </a:extLst>
              </a:tr>
              <a:tr h="887263">
                <a:tc>
                  <a:txBody>
                    <a:bodyPr/>
                    <a:lstStyle/>
                    <a:p>
                      <a:r>
                        <a:rPr lang="en-US" sz="1400" b="1">
                          <a:effectLst/>
                        </a:rPr>
                        <a:t>Eligibility </a:t>
                      </a:r>
                    </a:p>
                    <a:p>
                      <a:r>
                        <a:rPr lang="en-US" sz="1400" b="1">
                          <a:effectLst/>
                        </a:rPr>
                        <a:t>criteria  </a:t>
                      </a:r>
                    </a:p>
                  </a:txBody>
                  <a:tcPr marL="68580" marR="68580" marT="0" marB="0"/>
                </a:tc>
                <a:tc>
                  <a:txBody>
                    <a:bodyPr/>
                    <a:lstStyle/>
                    <a:p>
                      <a:r>
                        <a:rPr lang="en-US" sz="1400">
                          <a:effectLst/>
                        </a:rPr>
                        <a:t>Families with vulnerability to food security; economically vulnerable families </a:t>
                      </a:r>
                    </a:p>
                  </a:txBody>
                  <a:tcPr marL="68580" marR="68580" marT="0" marB="0"/>
                </a:tc>
                <a:tc>
                  <a:txBody>
                    <a:bodyPr/>
                    <a:lstStyle/>
                    <a:p>
                      <a:r>
                        <a:rPr lang="en-US" sz="1400">
                          <a:effectLst/>
                        </a:rPr>
                        <a:t>Economically vulnerable families  </a:t>
                      </a:r>
                    </a:p>
                  </a:txBody>
                  <a:tcPr marL="68580" marR="68580" marT="0" marB="0"/>
                </a:tc>
                <a:tc>
                  <a:txBody>
                    <a:bodyPr/>
                    <a:lstStyle/>
                    <a:p>
                      <a:r>
                        <a:rPr lang="en-US" sz="1400">
                          <a:effectLst/>
                        </a:rPr>
                        <a:t>Economically vulnerable families </a:t>
                      </a:r>
                    </a:p>
                  </a:txBody>
                  <a:tcPr marL="68580" marR="68580" marT="0" marB="0"/>
                </a:tc>
                <a:tc>
                  <a:txBody>
                    <a:bodyPr/>
                    <a:lstStyle/>
                    <a:p>
                      <a:r>
                        <a:rPr lang="en-US" sz="1400">
                          <a:effectLst/>
                        </a:rPr>
                        <a:t>At risk children</a:t>
                      </a:r>
                    </a:p>
                  </a:txBody>
                  <a:tcPr marL="68580" marR="68580" marT="0" marB="0"/>
                </a:tc>
                <a:extLst>
                  <a:ext uri="{0D108BD9-81ED-4DB2-BD59-A6C34878D82A}">
                    <a16:rowId xmlns:a16="http://schemas.microsoft.com/office/drawing/2014/main" val="2394602357"/>
                  </a:ext>
                </a:extLst>
              </a:tr>
              <a:tr h="1774528">
                <a:tc>
                  <a:txBody>
                    <a:bodyPr/>
                    <a:lstStyle/>
                    <a:p>
                      <a:r>
                        <a:rPr lang="en-US" sz="1400" b="1">
                          <a:effectLst/>
                        </a:rPr>
                        <a:t>Targeting Approach </a:t>
                      </a:r>
                    </a:p>
                  </a:txBody>
                  <a:tcPr marL="68580" marR="68580" marT="0" marB="0"/>
                </a:tc>
                <a:tc>
                  <a:txBody>
                    <a:bodyPr/>
                    <a:lstStyle/>
                    <a:p>
                      <a:r>
                        <a:rPr lang="en-US" sz="1400">
                          <a:effectLst/>
                        </a:rPr>
                        <a:t>Socio-economic vulnerability scoring; proxy means testing; and categorical targeting through assessments for some partners. </a:t>
                      </a:r>
                    </a:p>
                  </a:txBody>
                  <a:tcPr marL="68580" marR="68580" marT="0" marB="0"/>
                </a:tc>
                <a:tc>
                  <a:txBody>
                    <a:bodyPr/>
                    <a:lstStyle/>
                    <a:p>
                      <a:r>
                        <a:rPr lang="en-US" sz="1400">
                          <a:effectLst/>
                        </a:rPr>
                        <a:t>Socio-economic vulnerability scoring; proxy means testing; and categorical targeting through assessments for some partners. </a:t>
                      </a:r>
                    </a:p>
                    <a:p>
                      <a:endParaRPr lang="en-US" sz="1400">
                        <a:effectLst/>
                      </a:endParaRPr>
                    </a:p>
                  </a:txBody>
                  <a:tcPr marL="68580" marR="68580" marT="0" marB="0"/>
                </a:tc>
                <a:tc>
                  <a:txBody>
                    <a:bodyPr/>
                    <a:lstStyle/>
                    <a:p>
                      <a:r>
                        <a:rPr lang="en-US" sz="1400">
                          <a:effectLst/>
                        </a:rPr>
                        <a:t>Socio-economic vulnerability scoring; proxy means testing; and categorical targeting through assessments for some partners. </a:t>
                      </a:r>
                    </a:p>
                  </a:txBody>
                  <a:tcPr marL="68580" marR="68580" marT="0" marB="0"/>
                </a:tc>
                <a:tc>
                  <a:txBody>
                    <a:bodyPr/>
                    <a:lstStyle/>
                    <a:p>
                      <a:r>
                        <a:rPr lang="en-US" sz="1400">
                          <a:effectLst/>
                        </a:rPr>
                        <a:t>Assessment by partners at the household level &amp; through other internal programs. </a:t>
                      </a:r>
                    </a:p>
                  </a:txBody>
                  <a:tcPr marL="68580" marR="68580" marT="0" marB="0"/>
                </a:tc>
                <a:extLst>
                  <a:ext uri="{0D108BD9-81ED-4DB2-BD59-A6C34878D82A}">
                    <a16:rowId xmlns:a16="http://schemas.microsoft.com/office/drawing/2014/main" val="3197168183"/>
                  </a:ext>
                </a:extLst>
              </a:tr>
              <a:tr h="452684">
                <a:tc>
                  <a:txBody>
                    <a:bodyPr/>
                    <a:lstStyle/>
                    <a:p>
                      <a:r>
                        <a:rPr lang="en-US" sz="1400" b="1">
                          <a:effectLst/>
                        </a:rPr>
                        <a:t>Assistance cycle   </a:t>
                      </a:r>
                    </a:p>
                  </a:txBody>
                  <a:tcPr marL="68580" marR="68580" marT="0" marB="0"/>
                </a:tc>
                <a:tc>
                  <a:txBody>
                    <a:bodyPr/>
                    <a:lstStyle/>
                    <a:p>
                      <a:r>
                        <a:rPr lang="en-US" sz="1400">
                          <a:effectLst/>
                        </a:rPr>
                        <a:t>Regular (12-month period)  </a:t>
                      </a:r>
                    </a:p>
                  </a:txBody>
                  <a:tcPr marL="68580" marR="68580" marT="0" marB="0"/>
                </a:tc>
                <a:tc>
                  <a:txBody>
                    <a:bodyPr/>
                    <a:lstStyle/>
                    <a:p>
                      <a:r>
                        <a:rPr lang="en-US" sz="1400">
                          <a:effectLst/>
                        </a:rPr>
                        <a:t>During winter months (November-March) </a:t>
                      </a:r>
                    </a:p>
                  </a:txBody>
                  <a:tcPr marL="68580" marR="68580" marT="0" marB="0"/>
                </a:tc>
                <a:tc>
                  <a:txBody>
                    <a:bodyPr/>
                    <a:lstStyle/>
                    <a:p>
                      <a:r>
                        <a:rPr lang="en-US" sz="1400">
                          <a:effectLst/>
                        </a:rPr>
                        <a:t>Regular (6-12-month period) </a:t>
                      </a:r>
                    </a:p>
                  </a:txBody>
                  <a:tcPr marL="68580" marR="68580" marT="0" marB="0"/>
                </a:tc>
                <a:tc>
                  <a:txBody>
                    <a:bodyPr/>
                    <a:lstStyle/>
                    <a:p>
                      <a:r>
                        <a:rPr lang="en-US" sz="1400">
                          <a:effectLst/>
                        </a:rPr>
                        <a:t>12 months </a:t>
                      </a:r>
                    </a:p>
                  </a:txBody>
                  <a:tcPr marL="68580" marR="68580" marT="0" marB="0"/>
                </a:tc>
                <a:extLst>
                  <a:ext uri="{0D108BD9-81ED-4DB2-BD59-A6C34878D82A}">
                    <a16:rowId xmlns:a16="http://schemas.microsoft.com/office/drawing/2014/main" val="3259595950"/>
                  </a:ext>
                </a:extLst>
              </a:tr>
            </a:tbl>
          </a:graphicData>
        </a:graphic>
      </p:graphicFrame>
      <p:sp>
        <p:nvSpPr>
          <p:cNvPr id="7" name="TextBox 6">
            <a:extLst>
              <a:ext uri="{FF2B5EF4-FFF2-40B4-BE49-F238E27FC236}">
                <a16:creationId xmlns:a16="http://schemas.microsoft.com/office/drawing/2014/main" id="{3DE13AB5-76C0-1D2F-B80F-7660F37400FC}"/>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360559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Powering Possible 2021">
      <a:dk1>
        <a:srgbClr val="000000"/>
      </a:dk1>
      <a:lt1>
        <a:srgbClr val="FFFFFF"/>
      </a:lt1>
      <a:dk2>
        <a:srgbClr val="DA281C"/>
      </a:dk2>
      <a:lt2>
        <a:srgbClr val="E7E6E6"/>
      </a:lt2>
      <a:accent1>
        <a:srgbClr val="AE90C3"/>
      </a:accent1>
      <a:accent2>
        <a:srgbClr val="FC663D"/>
      </a:accent2>
      <a:accent3>
        <a:srgbClr val="FECF28"/>
      </a:accent3>
      <a:accent4>
        <a:srgbClr val="99CCCC"/>
      </a:accent4>
      <a:accent5>
        <a:srgbClr val="45B283"/>
      </a:accent5>
      <a:accent6>
        <a:srgbClr val="F6AFBD"/>
      </a:accent6>
      <a:hlink>
        <a:srgbClr val="FFECA9"/>
      </a:hlink>
      <a:folHlink>
        <a:srgbClr val="D6EB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D1B5FFD618B4E96C2FF7D88AB182B" ma:contentTypeVersion="15" ma:contentTypeDescription="Create a new document." ma:contentTypeScope="" ma:versionID="ac4bffb0ae96b56860b4c5779543b5b1">
  <xsd:schema xmlns:xsd="http://www.w3.org/2001/XMLSchema" xmlns:xs="http://www.w3.org/2001/XMLSchema" xmlns:p="http://schemas.microsoft.com/office/2006/metadata/properties" xmlns:ns2="572d5251-ef0c-472b-8560-265d0ea24ad8" xmlns:ns3="013c30a8-76b9-4357-a999-24e8bf0a122e" targetNamespace="http://schemas.microsoft.com/office/2006/metadata/properties" ma:root="true" ma:fieldsID="e50d7754c799ffde1885150ac73017be" ns2:_="" ns3:_="">
    <xsd:import namespace="572d5251-ef0c-472b-8560-265d0ea24ad8"/>
    <xsd:import namespace="013c30a8-76b9-4357-a999-24e8bf0a12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d5251-ef0c-472b-8560-265d0ea24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3c30a8-76b9-4357-a999-24e8bf0a12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1ff897-b146-44aa-a730-8f075551d400}" ma:internalName="TaxCatchAll" ma:showField="CatchAllData" ma:web="013c30a8-76b9-4357-a999-24e8bf0a1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2d5251-ef0c-472b-8560-265d0ea24ad8">
      <Terms xmlns="http://schemas.microsoft.com/office/infopath/2007/PartnerControls"/>
    </lcf76f155ced4ddcb4097134ff3c332f>
    <TaxCatchAll xmlns="013c30a8-76b9-4357-a999-24e8bf0a122e" xsi:nil="true"/>
  </documentManagement>
</p:properties>
</file>

<file path=customXml/itemProps1.xml><?xml version="1.0" encoding="utf-8"?>
<ds:datastoreItem xmlns:ds="http://schemas.openxmlformats.org/officeDocument/2006/customXml" ds:itemID="{E66DBA17-52DF-40AF-A79C-63E17D096B81}">
  <ds:schemaRefs>
    <ds:schemaRef ds:uri="013c30a8-76b9-4357-a999-24e8bf0a122e"/>
    <ds:schemaRef ds:uri="572d5251-ef0c-472b-8560-265d0ea24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4DACA9-D98F-4055-9B74-4CFB76CF5BEC}">
  <ds:schemaRefs>
    <ds:schemaRef ds:uri="http://schemas.microsoft.com/sharepoint/v3/contenttype/forms"/>
  </ds:schemaRefs>
</ds:datastoreItem>
</file>

<file path=customXml/itemProps3.xml><?xml version="1.0" encoding="utf-8"?>
<ds:datastoreItem xmlns:ds="http://schemas.openxmlformats.org/officeDocument/2006/customXml" ds:itemID="{DCA67D1A-8EF3-4148-8D4C-3A279A44F2C0}">
  <ds:schemaRefs>
    <ds:schemaRef ds:uri="013c30a8-76b9-4357-a999-24e8bf0a122e"/>
    <ds:schemaRef ds:uri="572d5251-ef0c-472b-8560-265d0ea24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4907</Words>
  <Application>Microsoft Office PowerPoint</Application>
  <PresentationFormat>On-screen Show (4:3)</PresentationFormat>
  <Paragraphs>575</Paragraphs>
  <Slides>56</Slides>
  <Notes>39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56</vt:i4>
      </vt:variant>
    </vt:vector>
  </HeadingPairs>
  <TitlesOfParts>
    <vt:vector size="73" baseType="lpstr">
      <vt:lpstr>Arial</vt:lpstr>
      <vt:lpstr>Arial,Sans-Serif</vt:lpstr>
      <vt:lpstr>Calibri</vt:lpstr>
      <vt:lpstr>Calibri Light</vt:lpstr>
      <vt:lpstr>Courier New</vt:lpstr>
      <vt:lpstr>Courier New,monospace</vt:lpstr>
      <vt:lpstr>Gill Sans Infant Std</vt:lpstr>
      <vt:lpstr>Lato</vt:lpstr>
      <vt:lpstr>MyriadPro-Bold</vt:lpstr>
      <vt:lpstr>Open Sans</vt:lpstr>
      <vt:lpstr>Oswald Medium</vt:lpstr>
      <vt:lpstr>RobotoCondensed-Regular</vt:lpstr>
      <vt:lpstr>Wingdings</vt:lpstr>
      <vt:lpstr>Office Theme</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Approach</vt:lpstr>
      <vt:lpstr>Outreach and targeting</vt:lpstr>
      <vt:lpstr>Reach to date</vt:lpstr>
      <vt:lpstr>Cash transfer value</vt:lpstr>
      <vt:lpstr>Findings: Access and tensions</vt:lpstr>
      <vt:lpstr>Findings: Spending</vt:lpstr>
      <vt:lpstr>Findings: Indebtedness</vt:lpstr>
      <vt:lpstr>Findings: Negative coping</vt:lpstr>
      <vt:lpstr>Direct impact of CWA</vt:lpstr>
      <vt:lpstr>Direct impact of CWA</vt:lpstr>
      <vt:lpstr>PowerPoint Presentation</vt:lpstr>
      <vt:lpstr>PowerPoint Presentation</vt:lpstr>
      <vt:lpstr>Q1 – 2022 Five Key Tension Trends </vt:lpstr>
      <vt:lpstr>Inter-Communal Tensions and scapegoating of refugees </vt:lpstr>
      <vt:lpstr>Rising Inter-Communal Tensions &amp; Scapegoating of refugees </vt:lpstr>
      <vt:lpstr>Negative inter-communal relations continue, driven by socio-economic factors and political drivers secondarily </vt:lpstr>
      <vt:lpstr>Access to jobs is the main reason for inter-communal tensions since 2017</vt:lpstr>
      <vt:lpstr>Deteriorating community insecurity with increasing incidents </vt:lpstr>
      <vt:lpstr>Deteriorating community security</vt:lpstr>
      <vt:lpstr>Most incidents recorded in 2022 have occurred in the North &amp; Mount Lebanon</vt:lpstr>
      <vt:lpstr>Incidents are mainly related to theft</vt:lpstr>
      <vt:lpstr>Intra-Communal Tensions with increased sectarian &amp; political strives  </vt:lpstr>
      <vt:lpstr>Intra-Communal Relations: Relations between Lebanese fluctuate and are highly dependent on political rifts </vt:lpstr>
      <vt:lpstr>Intra-Communal Relationships have reached an all-time low </vt:lpstr>
      <vt:lpstr>Strained citizen-institution relations</vt:lpstr>
      <vt:lpstr>Population is increasingly dissatisfied with the quality of public services across all regions, a two-fold increase across most regions</vt:lpstr>
      <vt:lpstr>With the removal of subsidies on basic goods, the public remains highly concerned about their ability to access cash, medicine and other services </vt:lpstr>
      <vt:lpstr>Over 60% of respondents are positive towards UN/NGOs and 35% municipalities </vt:lpstr>
      <vt:lpstr>Elections &amp; Tensions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 Silen</dc:creator>
  <cp:lastModifiedBy>Hiba Ramadan</cp:lastModifiedBy>
  <cp:revision>2</cp:revision>
  <dcterms:created xsi:type="dcterms:W3CDTF">2022-03-10T14:24:25Z</dcterms:created>
  <dcterms:modified xsi:type="dcterms:W3CDTF">2022-09-09T08:57:11Z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0x0101007C8D1B5FFD618B4E96C2FF7D88AB182B</vt:lpwstr>
  </property>
  <property fmtid="{D5CDD505-2E9C-101B-9397-08002B2CF9AE}" pid="3" name="MediaServiceImageTags">
    <vt:lpwstr/>
  </property>
</Properties>
</file>