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57" r:id="rId6"/>
    <p:sldId id="284" r:id="rId7"/>
    <p:sldId id="285" r:id="rId8"/>
    <p:sldId id="288" r:id="rId9"/>
    <p:sldId id="286" r:id="rId10"/>
    <p:sldId id="287" r:id="rId11"/>
  </p:sldIdLst>
  <p:sldSz cx="10058400" cy="7772400"/>
  <p:notesSz cx="6858000" cy="9144000"/>
  <p:defaultTextStyle>
    <a:defPPr>
      <a:defRPr lang="en-US"/>
    </a:defPPr>
    <a:lvl1pPr marL="0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50941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78">
          <p15:clr>
            <a:srgbClr val="A4A3A4"/>
          </p15:clr>
        </p15:guide>
        <p15:guide id="2" orient="horz" pos="4265">
          <p15:clr>
            <a:srgbClr val="A4A3A4"/>
          </p15:clr>
        </p15:guide>
        <p15:guide id="3" orient="horz" pos="134">
          <p15:clr>
            <a:srgbClr val="A4A3A4"/>
          </p15:clr>
        </p15:guide>
        <p15:guide id="4" orient="horz" pos="4665">
          <p15:clr>
            <a:srgbClr val="A4A3A4"/>
          </p15:clr>
        </p15:guide>
        <p15:guide id="5" orient="horz" pos="580">
          <p15:clr>
            <a:srgbClr val="A4A3A4"/>
          </p15:clr>
        </p15:guide>
        <p15:guide id="6" orient="horz" pos="986">
          <p15:clr>
            <a:srgbClr val="A4A3A4"/>
          </p15:clr>
        </p15:guide>
        <p15:guide id="7" pos="6203">
          <p15:clr>
            <a:srgbClr val="A4A3A4"/>
          </p15:clr>
        </p15:guide>
        <p15:guide id="8" pos="3168">
          <p15:clr>
            <a:srgbClr val="A4A3A4"/>
          </p15:clr>
        </p15:guide>
        <p15:guide id="9" pos="5451">
          <p15:clr>
            <a:srgbClr val="A4A3A4"/>
          </p15:clr>
        </p15:guide>
        <p15:guide id="10" pos="574">
          <p15:clr>
            <a:srgbClr val="A4A3A4"/>
          </p15:clr>
        </p15:guide>
        <p15:guide id="11" pos="2098">
          <p15:clr>
            <a:srgbClr val="A4A3A4"/>
          </p15:clr>
        </p15:guide>
        <p15:guide id="12" pos="1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napToObjects="1">
      <p:cViewPr>
        <p:scale>
          <a:sx n="60" d="100"/>
          <a:sy n="60" d="100"/>
        </p:scale>
        <p:origin x="-1506" y="-210"/>
      </p:cViewPr>
      <p:guideLst>
        <p:guide orient="horz" pos="2378"/>
        <p:guide orient="horz" pos="4265"/>
        <p:guide orient="horz" pos="134"/>
        <p:guide orient="horz" pos="4665"/>
        <p:guide orient="horz" pos="580"/>
        <p:guide orient="horz" pos="986"/>
        <p:guide pos="6203"/>
        <p:guide pos="3168"/>
        <p:guide pos="5451"/>
        <p:guide pos="574"/>
        <p:guide pos="2098"/>
        <p:guide pos="14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8377D-C277-4243-890F-7D76210F3C08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B7F2B3-4DAE-CA44-8BCF-1F2B32124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9413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45E5E6-BD34-F249-9CFD-B38C07B14384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685800"/>
            <a:ext cx="4438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A5B7E7-E587-8349-8679-CA163636E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132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50941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679582" y="2211276"/>
            <a:ext cx="5810250" cy="1554241"/>
          </a:xfrm>
        </p:spPr>
        <p:txBody>
          <a:bodyPr>
            <a:noAutofit/>
          </a:bodyPr>
          <a:lstStyle>
            <a:lvl1pPr>
              <a:defRPr sz="38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Title goes here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583" y="4360872"/>
            <a:ext cx="5810248" cy="1449834"/>
          </a:xfrm>
        </p:spPr>
        <p:txBody>
          <a:bodyPr/>
          <a:lstStyle>
            <a:lvl1pPr marL="0" indent="0" algn="l">
              <a:buNone/>
              <a:defRPr sz="2200" b="0">
                <a:solidFill>
                  <a:srgbClr val="585858"/>
                </a:solidFill>
              </a:defRPr>
            </a:lvl1pPr>
            <a:lvl2pPr marL="5094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8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82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7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7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56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6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75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2679583" y="3900562"/>
            <a:ext cx="5794373" cy="0"/>
          </a:xfrm>
          <a:prstGeom prst="line">
            <a:avLst/>
          </a:prstGeom>
          <a:ln w="12700" cmpd="sng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PPT-0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4298" y="5179818"/>
            <a:ext cx="3334512" cy="2602992"/>
          </a:xfrm>
          <a:prstGeom prst="rect">
            <a:avLst/>
          </a:prstGeom>
        </p:spPr>
      </p:pic>
      <p:pic>
        <p:nvPicPr>
          <p:cNvPr id="10" name="Picture 9" descr="CRS_Logo_Pos_Hor_RGB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6702" y="1009936"/>
            <a:ext cx="6400376" cy="763792"/>
          </a:xfrm>
          <a:prstGeom prst="rect">
            <a:avLst/>
          </a:prstGeom>
        </p:spPr>
      </p:pic>
      <p:pic>
        <p:nvPicPr>
          <p:cNvPr id="5" name="Picture 4" descr="CRS_Tag_Fresh_RGB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9582" y="7057368"/>
            <a:ext cx="3115056" cy="268224"/>
          </a:xfrm>
          <a:prstGeom prst="rect">
            <a:avLst/>
          </a:prstGeom>
        </p:spPr>
      </p:pic>
      <p:pic>
        <p:nvPicPr>
          <p:cNvPr id="6" name="Picture 5" descr="fresh_corner_left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3299882" cy="3281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77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2415" y="7441142"/>
            <a:ext cx="336919" cy="228600"/>
          </a:xfrm>
          <a:prstGeom prst="rect">
            <a:avLst/>
          </a:prstGeom>
        </p:spPr>
        <p:txBody>
          <a:bodyPr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fld id="{3AF21FA0-C69A-D549-B93E-AD7DB9D7EB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6437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322415" y="7441142"/>
            <a:ext cx="336919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509412" rtl="0" eaLnBrk="1" latinLnBrk="0" hangingPunct="1"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09412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8824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37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7649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061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6473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5886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5298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AF21FA0-C69A-D549-B93E-AD7DB9D7EB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892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7245" y="1579563"/>
            <a:ext cx="3886200" cy="5169927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4625" y="1579563"/>
            <a:ext cx="3886200" cy="5169927"/>
          </a:xfrm>
        </p:spPr>
        <p:txBody>
          <a:bodyPr/>
          <a:lstStyle>
            <a:lvl1pPr marL="0" indent="0">
              <a:buNone/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endParaRPr lang="en-US" dirty="0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322415" y="7441142"/>
            <a:ext cx="336919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509412" rtl="0" eaLnBrk="1" latinLnBrk="0" hangingPunct="1"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09412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8824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37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7649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061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6473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5886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5298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AF21FA0-C69A-D549-B93E-AD7DB9D7EB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95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7244" y="1579563"/>
            <a:ext cx="4508807" cy="5169927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322415" y="7441142"/>
            <a:ext cx="336919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509412" rtl="0" eaLnBrk="1" latinLnBrk="0" hangingPunct="1"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09412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8824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37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7649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061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6473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5886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5298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AF21FA0-C69A-D549-B93E-AD7DB9D7EB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91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ight Gree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>
            <a:spLocks noGrp="1"/>
          </p:cNvSpPr>
          <p:nvPr>
            <p:ph idx="1" hasCustomPrompt="1"/>
          </p:nvPr>
        </p:nvSpPr>
        <p:spPr>
          <a:xfrm>
            <a:off x="3330576" y="2723175"/>
            <a:ext cx="5810250" cy="455406"/>
          </a:xfrm>
        </p:spPr>
        <p:txBody>
          <a:bodyPr anchor="b" anchorCtr="0"/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ctrTitle" hasCustomPrompt="1"/>
          </p:nvPr>
        </p:nvSpPr>
        <p:spPr>
          <a:xfrm>
            <a:off x="3330576" y="3275676"/>
            <a:ext cx="5810250" cy="2439961"/>
          </a:xfrm>
        </p:spPr>
        <p:txBody>
          <a:bodyPr anchor="t" anchorCtr="0">
            <a:noAutofit/>
          </a:bodyPr>
          <a:lstStyle>
            <a:lvl1pPr>
              <a:defRPr sz="38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Title goes here</a:t>
            </a:r>
            <a:endParaRPr lang="en-US" dirty="0"/>
          </a:p>
        </p:txBody>
      </p:sp>
      <p:pic>
        <p:nvPicPr>
          <p:cNvPr id="10" name="Picture 9" descr="PPT-0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-3936" y="0"/>
            <a:ext cx="3334512" cy="2602992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2415" y="7441142"/>
            <a:ext cx="336919" cy="228600"/>
          </a:xfrm>
          <a:prstGeom prst="rect">
            <a:avLst/>
          </a:prstGeom>
        </p:spPr>
        <p:txBody>
          <a:bodyPr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fld id="{3AF21FA0-C69A-D549-B93E-AD7DB9D7EB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434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3330576" y="3275676"/>
            <a:ext cx="5810250" cy="2439961"/>
          </a:xfrm>
        </p:spPr>
        <p:txBody>
          <a:bodyPr anchor="t" anchorCtr="0">
            <a:noAutofit/>
          </a:bodyPr>
          <a:lstStyle>
            <a:lvl1pPr>
              <a:defRPr sz="3800">
                <a:solidFill>
                  <a:schemeClr val="accent3"/>
                </a:solidFill>
              </a:defRPr>
            </a:lvl1pPr>
          </a:lstStyle>
          <a:p>
            <a:r>
              <a:rPr lang="en-US" dirty="0" smtClean="0"/>
              <a:t>Title goes here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" hasCustomPrompt="1"/>
          </p:nvPr>
        </p:nvSpPr>
        <p:spPr>
          <a:xfrm>
            <a:off x="3330576" y="2723175"/>
            <a:ext cx="5810250" cy="455406"/>
          </a:xfrm>
        </p:spPr>
        <p:txBody>
          <a:bodyPr anchor="b" anchorCtr="0"/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pic>
        <p:nvPicPr>
          <p:cNvPr id="9" name="Picture 8" descr="PPT-0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-3936" y="0"/>
            <a:ext cx="3334512" cy="2602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1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ight Blue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ctrTitle" hasCustomPrompt="1"/>
          </p:nvPr>
        </p:nvSpPr>
        <p:spPr>
          <a:xfrm>
            <a:off x="3330576" y="3275676"/>
            <a:ext cx="5810250" cy="2439961"/>
          </a:xfrm>
        </p:spPr>
        <p:txBody>
          <a:bodyPr anchor="t" anchorCtr="0">
            <a:noAutofit/>
          </a:bodyPr>
          <a:lstStyle>
            <a:lvl1pPr>
              <a:defRPr sz="38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Title goes here</a:t>
            </a:r>
            <a:endParaRPr lang="en-US" dirty="0"/>
          </a:p>
        </p:txBody>
      </p:sp>
      <p:sp>
        <p:nvSpPr>
          <p:cNvPr id="21" name="Content Placeholder 2"/>
          <p:cNvSpPr>
            <a:spLocks noGrp="1"/>
          </p:cNvSpPr>
          <p:nvPr>
            <p:ph idx="1" hasCustomPrompt="1"/>
          </p:nvPr>
        </p:nvSpPr>
        <p:spPr>
          <a:xfrm>
            <a:off x="3330576" y="2723175"/>
            <a:ext cx="5810250" cy="455406"/>
          </a:xfrm>
        </p:spPr>
        <p:txBody>
          <a:bodyPr anchor="b" anchorCtr="0"/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pic>
        <p:nvPicPr>
          <p:cNvPr id="9" name="Picture 8" descr="PPT-0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-3936" y="0"/>
            <a:ext cx="3334512" cy="2602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1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oter_fresh.jpg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31736"/>
            <a:ext cx="10058400" cy="74066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-4670"/>
            <a:ext cx="7315200" cy="1124712"/>
          </a:xfrm>
          <a:prstGeom prst="rect">
            <a:avLst/>
          </a:prstGeom>
        </p:spPr>
        <p:txBody>
          <a:bodyPr vert="horz" lIns="0" tIns="0" rIns="101882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87677"/>
            <a:ext cx="8229600" cy="51788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2415" y="7441142"/>
            <a:ext cx="336919" cy="228600"/>
          </a:xfrm>
          <a:prstGeom prst="rect">
            <a:avLst/>
          </a:prstGeom>
        </p:spPr>
        <p:txBody>
          <a:bodyPr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fld id="{3AF21FA0-C69A-D549-B93E-AD7DB9D7EB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095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2" r:id="rId4"/>
    <p:sldLayoutId id="2147483656" r:id="rId5"/>
    <p:sldLayoutId id="2147483651" r:id="rId6"/>
    <p:sldLayoutId id="2147483654" r:id="rId7"/>
    <p:sldLayoutId id="2147483655" r:id="rId8"/>
  </p:sldLayoutIdLst>
  <p:hf hdr="0" ftr="0" dt="0"/>
  <p:txStyles>
    <p:titleStyle>
      <a:lvl1pPr algn="l" defTabSz="509412" rtl="0" eaLnBrk="1" latinLnBrk="0" hangingPunct="1">
        <a:spcBef>
          <a:spcPct val="0"/>
        </a:spcBef>
        <a:buNone/>
        <a:defRPr sz="3000" b="1" i="0" kern="1200" spc="-111">
          <a:solidFill>
            <a:schemeClr val="tx2"/>
          </a:solidFill>
          <a:latin typeface="Times New Roman"/>
          <a:ea typeface="+mj-ea"/>
          <a:cs typeface="Times New Roman"/>
        </a:defRPr>
      </a:lvl1pPr>
    </p:titleStyle>
    <p:bodyStyle>
      <a:lvl1pPr marL="251169" indent="-251169" algn="l" defTabSz="509412" rtl="0" eaLnBrk="1" latinLnBrk="0" hangingPunct="1">
        <a:lnSpc>
          <a:spcPct val="110000"/>
        </a:lnSpc>
        <a:spcBef>
          <a:spcPts val="1000"/>
        </a:spcBef>
        <a:buSzPct val="80000"/>
        <a:buFont typeface="Arial"/>
        <a:buChar char="•"/>
        <a:defRPr sz="2200" b="0" kern="1200">
          <a:solidFill>
            <a:schemeClr val="accent1"/>
          </a:solidFill>
          <a:latin typeface="+mn-lt"/>
          <a:ea typeface="+mn-ea"/>
          <a:cs typeface="+mn-cs"/>
        </a:defRPr>
      </a:lvl1pPr>
      <a:lvl2pPr marL="512950" indent="-261781" algn="l" defTabSz="509412" rtl="0" eaLnBrk="1" latinLnBrk="0" hangingPunct="1">
        <a:lnSpc>
          <a:spcPct val="110000"/>
        </a:lnSpc>
        <a:spcBef>
          <a:spcPts val="1000"/>
        </a:spcBef>
        <a:buSzPct val="80000"/>
        <a:buFont typeface="Arial"/>
        <a:buChar char="–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65888" indent="-252938" algn="l" defTabSz="509412" rtl="0" eaLnBrk="1" latinLnBrk="0" hangingPunct="1">
        <a:lnSpc>
          <a:spcPct val="110000"/>
        </a:lnSpc>
        <a:spcBef>
          <a:spcPts val="1000"/>
        </a:spcBef>
        <a:buSzPct val="80000"/>
        <a:buFont typeface="Arial"/>
        <a:buChar char="•"/>
        <a:defRPr sz="1800" i="1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17056" indent="-251169" algn="l" defTabSz="509412" rtl="0" eaLnBrk="1" latinLnBrk="0" hangingPunct="1">
        <a:lnSpc>
          <a:spcPct val="110000"/>
        </a:lnSpc>
        <a:spcBef>
          <a:spcPts val="1000"/>
        </a:spcBef>
        <a:buSzPct val="80000"/>
        <a:buFont typeface="Arial"/>
        <a:buChar char="–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78838" indent="-261781" algn="l" defTabSz="509412" rtl="0" eaLnBrk="1" latinLnBrk="0" hangingPunct="1">
        <a:lnSpc>
          <a:spcPct val="110000"/>
        </a:lnSpc>
        <a:spcBef>
          <a:spcPts val="1000"/>
        </a:spcBef>
        <a:buSzPct val="80000"/>
        <a:buFont typeface="Arial"/>
        <a:buChar char="»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801767" indent="-254706" algn="l" defTabSz="509412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11180" indent="-254706" algn="l" defTabSz="509412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20592" indent="-254706" algn="l" defTabSz="509412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004" indent="-254706" algn="l" defTabSz="509412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412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824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237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7649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7061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6473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86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5298" algn="l" defTabSz="5094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data.unhcr.org/mediterranean/country.php?id=8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PH" dirty="0" smtClean="0"/>
              <a:t>Integrated Urban sheltering options Athens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Shelter and NFI working group meeting </a:t>
            </a:r>
          </a:p>
          <a:p>
            <a:r>
              <a:rPr lang="en-US" dirty="0" smtClean="0"/>
              <a:t>10</a:t>
            </a:r>
            <a:r>
              <a:rPr lang="en-US" baseline="30000" dirty="0" smtClean="0"/>
              <a:t>th</a:t>
            </a:r>
            <a:r>
              <a:rPr lang="en-US" dirty="0" smtClean="0"/>
              <a:t> June 2016</a:t>
            </a:r>
          </a:p>
          <a:p>
            <a:r>
              <a:rPr lang="en-US" dirty="0" smtClean="0"/>
              <a:t>Joshua Kyller, Seki Hirano</a:t>
            </a:r>
          </a:p>
          <a:p>
            <a:r>
              <a:rPr lang="en-US" dirty="0"/>
              <a:t>Joshua.Kyller@crs.org </a:t>
            </a:r>
          </a:p>
          <a:p>
            <a:endParaRPr lang="en-US" dirty="0"/>
          </a:p>
        </p:txBody>
      </p:sp>
      <p:pic>
        <p:nvPicPr>
          <p:cNvPr id="2052" name="Picture 4" descr="http://www.caritas.org/wp-content/uploads/2013/09/caritas-190-transBurgund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2208" y="160288"/>
            <a:ext cx="3180555" cy="97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25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Urban shelter assessment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>
                <a:hlinkClick r:id="rId2"/>
              </a:rPr>
              <a:t>http://</a:t>
            </a:r>
            <a:r>
              <a:rPr lang="en-US" sz="2800" dirty="0" smtClean="0">
                <a:hlinkClick r:id="rId2"/>
              </a:rPr>
              <a:t>data.unhcr.org/mediterranean/country.php?id=83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AF21FA0-C69A-D549-B93E-AD7DB9D7EB7A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26" name="Picture 2" descr="C:\Users\seki\Desktop\Capt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2389533"/>
            <a:ext cx="8245345" cy="371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55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AF21FA0-C69A-D549-B93E-AD7DB9D7EB7A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5" name="Picture 2" descr="C:\Users\seki\Desktop\Cap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29759"/>
            <a:ext cx="48577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8917" y="2470697"/>
            <a:ext cx="4719484" cy="4529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1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Existing shelters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AF21FA0-C69A-D549-B93E-AD7DB9D7EB7A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9" name="Picture 8" descr="C:\Users\Martha\Dropbox\93-CHARITAS\MARTHA\E1.jpg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43582" y="2484218"/>
            <a:ext cx="2473118" cy="20256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C:\Users\Martha\Dropbox\93-CHARITAS\MARTHA\NOTARA\IMG_4876_s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516" y="2484218"/>
            <a:ext cx="1834384" cy="2927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79171" y="5411286"/>
            <a:ext cx="2635507" cy="14261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C:\Users\Martha\Dropbox\93-CHARITAS\MARTHA\IMG_4981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6299" y="2462421"/>
            <a:ext cx="2208380" cy="294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C:\Users\Martha\Dropbox\93-CHARITAS\MARTHA\12801491_546271098878719_25505565906650246_n.jpg"/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43582" y="4718785"/>
            <a:ext cx="2444544" cy="21059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/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7200" y="4718785"/>
            <a:ext cx="1948774" cy="22591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1600" b="1" cap="small" dirty="0" smtClean="0"/>
              <a:t>Existing </a:t>
            </a:r>
            <a:r>
              <a:rPr lang="en-US" sz="1600" b="1" cap="small" dirty="0" err="1" smtClean="0"/>
              <a:t>ShelterS</a:t>
            </a:r>
            <a:r>
              <a:rPr lang="en-US" sz="1600" cap="small" dirty="0" smtClean="0"/>
              <a:t>, </a:t>
            </a:r>
            <a:r>
              <a:rPr lang="en-US" sz="1600" cap="small" dirty="0"/>
              <a:t>Official Government Building </a:t>
            </a:r>
            <a:r>
              <a:rPr lang="en-US" sz="1600" cap="small" dirty="0" smtClean="0"/>
              <a:t>, Unofficial </a:t>
            </a:r>
            <a:r>
              <a:rPr lang="en-US" sz="1600" cap="small" dirty="0"/>
              <a:t>Collective Centers, Piraeus, </a:t>
            </a:r>
            <a:r>
              <a:rPr lang="en-GB" sz="1600" cap="small" dirty="0" err="1" smtClean="0"/>
              <a:t>Unoffical</a:t>
            </a:r>
            <a:r>
              <a:rPr lang="en-GB" sz="1600" cap="small" dirty="0" smtClean="0"/>
              <a:t> </a:t>
            </a:r>
            <a:r>
              <a:rPr lang="en-GB" sz="1600" cap="small" dirty="0"/>
              <a:t>Occupation Of Public Building Run By Community Based </a:t>
            </a:r>
            <a:r>
              <a:rPr lang="en-GB" sz="1600" cap="small" dirty="0" err="1" smtClean="0"/>
              <a:t>Orgainsations</a:t>
            </a:r>
            <a:r>
              <a:rPr lang="en-GB" sz="1600" b="1" cap="small" dirty="0"/>
              <a:t>,</a:t>
            </a:r>
            <a:r>
              <a:rPr lang="en-US" sz="1600" cap="small" dirty="0" smtClean="0"/>
              <a:t>Private </a:t>
            </a:r>
            <a:r>
              <a:rPr lang="en-US" sz="1600" cap="small" dirty="0"/>
              <a:t>House </a:t>
            </a:r>
            <a:endParaRPr lang="en-US" sz="1600" cap="small" dirty="0" smtClean="0"/>
          </a:p>
          <a:p>
            <a:pPr>
              <a:lnSpc>
                <a:spcPct val="100000"/>
              </a:lnSpc>
            </a:pPr>
            <a:r>
              <a:rPr lang="en-US" sz="1600" b="1" cap="small" dirty="0" smtClean="0"/>
              <a:t>Existing Transit </a:t>
            </a:r>
            <a:r>
              <a:rPr lang="en-US" sz="1600" b="1" cap="small" dirty="0" err="1" smtClean="0"/>
              <a:t>ShelterS</a:t>
            </a:r>
            <a:r>
              <a:rPr lang="en-US" sz="1600" b="1" cap="small" dirty="0" smtClean="0"/>
              <a:t>, </a:t>
            </a:r>
            <a:r>
              <a:rPr lang="en-US" sz="1600" cap="small" dirty="0" smtClean="0"/>
              <a:t>Hotel Day Center, </a:t>
            </a:r>
            <a:r>
              <a:rPr lang="en-US" sz="1600" cap="small" dirty="0" err="1" smtClean="0"/>
              <a:t>Squating</a:t>
            </a:r>
            <a:r>
              <a:rPr lang="en-US" sz="1600" cap="small" dirty="0" smtClean="0"/>
              <a:t> </a:t>
            </a:r>
            <a:r>
              <a:rPr lang="en-US" sz="1600" cap="small" dirty="0"/>
              <a:t>On Public Space, </a:t>
            </a:r>
            <a:endParaRPr lang="en-US" sz="1600" cap="small" dirty="0"/>
          </a:p>
          <a:p>
            <a:pPr>
              <a:lnSpc>
                <a:spcPct val="100000"/>
              </a:lnSpc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5252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urban sheltering opportunities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AF21FA0-C69A-D549-B93E-AD7DB9D7EB7A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1600" b="1" cap="small" dirty="0"/>
              <a:t>Potential Urban Shelter solutions  </a:t>
            </a:r>
            <a:r>
              <a:rPr lang="en-US" sz="1600" cap="small" dirty="0"/>
              <a:t>– Public Office Building, Public Vacant Hotel, Listed Residential Building</a:t>
            </a:r>
            <a:r>
              <a:rPr lang="en-US" sz="1600" b="1" cap="small" dirty="0"/>
              <a:t>	, </a:t>
            </a:r>
            <a:r>
              <a:rPr lang="en-US" sz="1600" cap="small" dirty="0"/>
              <a:t>Private Hotel</a:t>
            </a:r>
            <a:r>
              <a:rPr lang="en-US" sz="1600" b="1" cap="small" dirty="0"/>
              <a:t>, </a:t>
            </a:r>
            <a:r>
              <a:rPr lang="en-US" sz="1600" cap="small" dirty="0"/>
              <a:t>Private Storefront, Private Flat, Private House</a:t>
            </a:r>
            <a:r>
              <a:rPr lang="en-US" sz="1600" b="1" cap="small" dirty="0"/>
              <a:t>, </a:t>
            </a:r>
            <a:r>
              <a:rPr lang="en-US" sz="1600" cap="small" dirty="0"/>
              <a:t>Private Apartment Block, Private Office Building, Private Industrial Building , Private Hospital</a:t>
            </a:r>
            <a:r>
              <a:rPr lang="en-US" sz="1600" b="1" cap="small" dirty="0"/>
              <a:t>	51</a:t>
            </a:r>
            <a:endParaRPr lang="en-US" sz="1600" b="1" cap="small" dirty="0"/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930248" y="8508310"/>
            <a:ext cx="226201" cy="15347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509412" rtl="0" eaLnBrk="1" latinLnBrk="0" hangingPunct="1"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09412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8824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37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7649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061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6473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5886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5298" algn="l" defTabSz="509412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AF21FA0-C69A-D549-B93E-AD7DB9D7EB7A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7" name="Picture 6" descr="19261440804_50f1750ac0_o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8613" y="2401402"/>
            <a:ext cx="1956845" cy="1937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IMG_3739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69" y="5261368"/>
            <a:ext cx="1141280" cy="1521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IMG_3736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87099" y="5244569"/>
            <a:ext cx="1189881" cy="1521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IMG_3620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13726" y="3855764"/>
            <a:ext cx="1095875" cy="8888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C:\Users\Martha\Dropbox\93-CHARITAS\MARTHA\ADILOXOU\IMG_4123.JPG"/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20294" y="2410487"/>
            <a:ext cx="1913373" cy="26989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78883" y="4437248"/>
            <a:ext cx="2286316" cy="26065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 descr="C:\Users\Martha\Dropbox\93-CHARITAS\MARTHA\peiraios\12842585_10102623851287799_78594593_o.jpg"/>
          <p:cNvPicPr/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46119" y="2410486"/>
            <a:ext cx="2419079" cy="19285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C:\Users\Martha\Dropbox\93-CHARITAS\MARTHA\kautazogloy_01.jpg"/>
          <p:cNvPicPr/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109" y="2401402"/>
            <a:ext cx="1828947" cy="2708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ΣΑΡΟΓΛΕΙΟ ΜΕΓΑΡΟ_ΟΜΟΝΟΙΑ"/>
          <p:cNvPicPr/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1277" y="5261367"/>
            <a:ext cx="1583542" cy="1521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/>
          <p:cNvPicPr/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3995" y="4437248"/>
            <a:ext cx="1925369" cy="1648241"/>
          </a:xfrm>
          <a:prstGeom prst="rect">
            <a:avLst/>
          </a:prstGeom>
        </p:spPr>
      </p:pic>
      <p:pic>
        <p:nvPicPr>
          <p:cNvPr id="17" name="Picture 16" descr="C:\Users\Martha\Dropbox\93-CHARITAS\MARTHA\ANAKSAGORA\01.jpg"/>
          <p:cNvPicPr/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13726" y="2401402"/>
            <a:ext cx="1041093" cy="14209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5931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AF21FA0-C69A-D549-B93E-AD7DB9D7EB7A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8" name="Picture 7" descr="19261440804_50f1750ac0_o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0" y="0"/>
            <a:ext cx="2914650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IMG_3739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4191" y="5627451"/>
            <a:ext cx="1699895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IMG_3736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57" y="5562600"/>
            <a:ext cx="1772285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IMG_3620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93865" y="5181600"/>
            <a:ext cx="3264535" cy="26479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C:\Users\Martha\Dropbox\93-CHARITAS\MARTHA\ADILOXOU\IMG_4123.JPG"/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04086" y="0"/>
            <a:ext cx="3099435" cy="43719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/>
          <p:cNvPicPr/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66895" y="4655820"/>
            <a:ext cx="2733675" cy="3116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C:\Users\Martha\Dropbox\93-CHARITAS\MARTHA\peiraios\12842585_10102623851287799_78594593_o.jpg"/>
          <p:cNvPicPr/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5330" y="2867207"/>
            <a:ext cx="3031490" cy="24168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 descr="C:\Users\Martha\Dropbox\93-CHARITAS\MARTHA\kautazogloy_01.jpg"/>
          <p:cNvPicPr/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24150" cy="4033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ΣΑΡΟΓΛΕΙΟ ΜΕΓΑΡΟ_ΟΜΟΝΟΙΑ"/>
          <p:cNvPicPr/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0587" y="3008806"/>
            <a:ext cx="26955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7713" y="3649095"/>
            <a:ext cx="2235233" cy="1913505"/>
          </a:xfrm>
          <a:prstGeom prst="rect">
            <a:avLst/>
          </a:prstGeom>
        </p:spPr>
      </p:pic>
      <p:pic>
        <p:nvPicPr>
          <p:cNvPr id="7" name="Picture 6" descr="C:\Users\Martha\Dropbox\93-CHARITAS\MARTHA\ANAKSAGORA\01.jpg"/>
          <p:cNvPicPr/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55492" y="823185"/>
            <a:ext cx="1550670" cy="21164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4450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AF21FA0-C69A-D549-B93E-AD7DB9D7EB7A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5122" name="Picture 2" descr="C:\Users\seki\Desktop\Cap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1406" y="1908161"/>
            <a:ext cx="10439581" cy="743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eki\OneDrive - Catholic Relief Services\CRS_SHELTERDRIVE\01 ShelterResponses\2015 Greece\march 2016\Drawings\gazi\20160606_1147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3154" y="4650326"/>
            <a:ext cx="2264561" cy="301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eki\OneDrive - Catholic Relief Services\CRS_SHELTERDRIVE\01 ShelterResponses\2015 Greece\march 2016\Drawings\gazi\20160606_1149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7544" y="-4670"/>
            <a:ext cx="2970855" cy="222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seki\OneDrive - Catholic Relief Services\CRS_SHELTERDRIVE\01 ShelterResponses\2015 Greece\march 2016\Drawings\gazi\20160606_12541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3154" y="-4670"/>
            <a:ext cx="3653507" cy="2740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3684986" y="-472305"/>
            <a:ext cx="3024496" cy="1124712"/>
          </a:xfrm>
          <a:prstGeom prst="rect">
            <a:avLst/>
          </a:prstGeom>
        </p:spPr>
        <p:txBody>
          <a:bodyPr vert="horz" lIns="0" tIns="0" rIns="101882" bIns="0" rtlCol="0" anchor="b" anchorCtr="0">
            <a:noAutofit/>
          </a:bodyPr>
          <a:lstStyle>
            <a:lvl1pPr algn="l" defTabSz="509412" rtl="0" eaLnBrk="1" latinLnBrk="0" hangingPunct="1">
              <a:spcBef>
                <a:spcPct val="0"/>
              </a:spcBef>
              <a:buNone/>
              <a:defRPr sz="3000" b="1" i="0" kern="1200" spc="-111">
                <a:solidFill>
                  <a:schemeClr val="tx2"/>
                </a:solidFill>
                <a:latin typeface="Times New Roman"/>
                <a:ea typeface="+mj-ea"/>
                <a:cs typeface="Times New Roman"/>
              </a:defRPr>
            </a:lvl1pPr>
          </a:lstStyle>
          <a:p>
            <a:r>
              <a:rPr lang="en-US" smtClean="0"/>
              <a:t>Integrated services </a:t>
            </a:r>
            <a:endParaRPr lang="en-US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84986" y="668863"/>
            <a:ext cx="3402558" cy="51788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51169" indent="-251169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•"/>
              <a:defRPr sz="2200" b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2950" indent="-261781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–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65888" indent="-252938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•"/>
              <a:defRPr sz="1800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17056" indent="-251169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–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78838" indent="-261781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»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801767" indent="-254706" algn="l" defTabSz="509412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11180" indent="-254706" algn="l" defTabSz="509412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20592" indent="-254706" algn="l" defTabSz="509412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30004" indent="-254706" algn="l" defTabSz="509412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/>
              <a:t>Durable and appropriate space (Water, WC, kitchen)</a:t>
            </a:r>
          </a:p>
          <a:p>
            <a:r>
              <a:rPr lang="en-US" b="1" dirty="0" smtClean="0"/>
              <a:t>Cash </a:t>
            </a:r>
          </a:p>
          <a:p>
            <a:r>
              <a:rPr lang="en-US" b="1" dirty="0" smtClean="0"/>
              <a:t>Psych-social </a:t>
            </a:r>
          </a:p>
          <a:p>
            <a:r>
              <a:rPr lang="en-US" b="1" dirty="0" smtClean="0"/>
              <a:t>Case workers </a:t>
            </a:r>
          </a:p>
          <a:p>
            <a:r>
              <a:rPr lang="en-US" b="1" dirty="0" smtClean="0"/>
              <a:t>Referral system </a:t>
            </a:r>
          </a:p>
          <a:p>
            <a:r>
              <a:rPr lang="en-US" b="1" dirty="0" smtClean="0"/>
              <a:t>Child friendly spaces </a:t>
            </a:r>
            <a:endParaRPr lang="en-US" b="1" dirty="0" smtClean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68395" y="2802365"/>
            <a:ext cx="3402558" cy="51788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51169" indent="-251169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•"/>
              <a:defRPr sz="2200" b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2950" indent="-261781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–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65888" indent="-252938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•"/>
              <a:defRPr sz="1800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17056" indent="-251169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–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78838" indent="-261781" algn="l" defTabSz="509412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/>
              <a:buChar char="»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801767" indent="-254706" algn="l" defTabSz="509412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11180" indent="-254706" algn="l" defTabSz="509412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20592" indent="-254706" algn="l" defTabSz="509412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30004" indent="-254706" algn="l" defTabSz="509412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/>
              <a:t>Value for money, </a:t>
            </a:r>
          </a:p>
          <a:p>
            <a:r>
              <a:rPr lang="en-US" b="1" dirty="0" smtClean="0"/>
              <a:t>Host community integration</a:t>
            </a:r>
          </a:p>
          <a:p>
            <a:r>
              <a:rPr lang="en-US" b="1" dirty="0" smtClean="0"/>
              <a:t>Local economy support</a:t>
            </a:r>
          </a:p>
          <a:p>
            <a:endParaRPr lang="en-US" b="1" dirty="0" smtClean="0"/>
          </a:p>
          <a:p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008445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Custom 23">
      <a:dk1>
        <a:sysClr val="windowText" lastClr="000000"/>
      </a:dk1>
      <a:lt1>
        <a:sysClr val="window" lastClr="FFFFFF"/>
      </a:lt1>
      <a:dk2>
        <a:srgbClr val="003087"/>
      </a:dk2>
      <a:lt2>
        <a:srgbClr val="F2F2F2"/>
      </a:lt2>
      <a:accent1>
        <a:srgbClr val="585858"/>
      </a:accent1>
      <a:accent2>
        <a:srgbClr val="B7BF10"/>
      </a:accent2>
      <a:accent3>
        <a:srgbClr val="00B388"/>
      </a:accent3>
      <a:accent4>
        <a:srgbClr val="00B5E2"/>
      </a:accent4>
      <a:accent5>
        <a:srgbClr val="A7A7A7"/>
      </a:accent5>
      <a:accent6>
        <a:srgbClr val="F79646"/>
      </a:accent6>
      <a:hlink>
        <a:srgbClr val="00B5E2"/>
      </a:hlink>
      <a:folHlink>
        <a:srgbClr val="00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 xmlns="http://schemas.microsoft.com/sharepoint/v3">English</Language>
    <Category xmlns="9c2bb3a3-222a-4cff-9775-f3a8807de443">Presentation Templates</Category>
    <Include_x0020_in_x0020_Site_x0020_Index xmlns="b4e4be8c-aae4-4fdd-b2d1-ab6d4aae907d">true</Include_x0020_in_x0020_Site_x0020_Index>
    <Description_x0020_Text xmlns="b4e4be8c-aae4-4fdd-b2d1-ab6d4aae907d">CRS PPT Fresh Template English</Description_x0020_Text>
    <Geography xmlns="b4e4be8c-aae4-4fdd-b2d1-ab6d4aae907d">None</Geography>
    <Topic xmlns="b4e4be8c-aae4-4fdd-b2d1-ab6d4aae907d">Brand Materials</Topic>
    <CRS_x0020_Region xmlns="b4e4be8c-aae4-4fdd-b2d1-ab6d4aae907d" xsi:nil="true"/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170D39CB26E45808F72C1C4D9CE7F" ma:contentTypeVersion="3" ma:contentTypeDescription="Create a new document." ma:contentTypeScope="" ma:versionID="54e93787f9ce371d32b6747ca463a90b">
  <xsd:schema xmlns:xsd="http://www.w3.org/2001/XMLSchema" xmlns:xs="http://www.w3.org/2001/XMLSchema" xmlns:p="http://schemas.microsoft.com/office/2006/metadata/properties" xmlns:ns1="http://schemas.microsoft.com/sharepoint/v3" xmlns:ns2="b4e4be8c-aae4-4fdd-b2d1-ab6d4aae907d" xmlns:ns4="9c2bb3a3-222a-4cff-9775-f3a8807de443" targetNamespace="http://schemas.microsoft.com/office/2006/metadata/properties" ma:root="true" ma:fieldsID="155a8f0275fa0ad5d430fac8d9ebf4e0" ns1:_="" ns2:_="" ns4:_="">
    <xsd:import namespace="http://schemas.microsoft.com/sharepoint/v3"/>
    <xsd:import namespace="b4e4be8c-aae4-4fdd-b2d1-ab6d4aae907d"/>
    <xsd:import namespace="9c2bb3a3-222a-4cff-9775-f3a8807de443"/>
    <xsd:element name="properties">
      <xsd:complexType>
        <xsd:sequence>
          <xsd:element name="documentManagement">
            <xsd:complexType>
              <xsd:all>
                <xsd:element ref="ns2:Description_x0020_Text"/>
                <xsd:element ref="ns2:CRS_x0020_Region" minOccurs="0"/>
                <xsd:element ref="ns2:Geography" minOccurs="0"/>
                <xsd:element ref="ns1:Language" minOccurs="0"/>
                <xsd:element ref="ns2:Topic" minOccurs="0"/>
                <xsd:element ref="ns2:Include_x0020_in_x0020_Site_x0020_Index" minOccurs="0"/>
                <xsd:element ref="ns4:Category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5" nillable="true" ma:displayName="Language" ma:default="English" ma:format="Dropdown" ma:internalName="Language" ma:readOnly="false">
      <xsd:simpleType>
        <xsd:union memberTypes="dms:Text">
          <xsd:simpleType>
            <xsd:restriction base="dms:Choice">
              <xsd:enumeration value="Arabic (Saudi Arabia)"/>
              <xsd:enumeration value="Bulgarian (Bulgaria)"/>
              <xsd:enumeration value="Chinese (Hong Kong S.A.R.)"/>
              <xsd:enumeration value="Chinese (People's Republic of China)"/>
              <xsd:enumeration value="Chinese (Taiwan)"/>
              <xsd:enumeration value="Croatian (Croatia)"/>
              <xsd:enumeration value="Czech (Czech Republic)"/>
              <xsd:enumeration value="Danish (Denmark)"/>
              <xsd:enumeration value="Dutch (Netherlands)"/>
              <xsd:enumeration value="English"/>
              <xsd:enumeration value="Estonian (Estonia)"/>
              <xsd:enumeration value="Finnish (Finland)"/>
              <xsd:enumeration value="French (France)"/>
              <xsd:enumeration value="German (Germany)"/>
              <xsd:enumeration value="Greek (Greece)"/>
              <xsd:enumeration value="Hebrew (Israel)"/>
              <xsd:enumeration value="Hindi (India)"/>
              <xsd:enumeration value="Hungarian (Hungary)"/>
              <xsd:enumeration value="Indonesian (Indonesia)"/>
              <xsd:enumeration value="Italian (Italy)"/>
              <xsd:enumeration value="Japanese (Japan)"/>
              <xsd:enumeration value="Korean (Korea)"/>
              <xsd:enumeration value="Latvian (Latvia)"/>
              <xsd:enumeration value="Lithuanian (Lithuania)"/>
              <xsd:enumeration value="Malay (Malaysia)"/>
              <xsd:enumeration value="Norwegian (Bokmal) (Norway)"/>
              <xsd:enumeration value="Polish (Poland)"/>
              <xsd:enumeration value="Portuguese (Brazil)"/>
              <xsd:enumeration value="Portuguese (Portugal)"/>
              <xsd:enumeration value="Romanian (Romania)"/>
              <xsd:enumeration value="Russian (Russia)"/>
              <xsd:enumeration value="Serbian (Latin) (Serbia)"/>
              <xsd:enumeration value="Slovak (Slovakia)"/>
              <xsd:enumeration value="Slovenian (Slovenia)"/>
              <xsd:enumeration value="Spanish (Spain)"/>
              <xsd:enumeration value="Swedish (Sweden)"/>
              <xsd:enumeration value="Thai (Thailand)"/>
              <xsd:enumeration value="Turkish (Turkey)"/>
              <xsd:enumeration value="Ukrainian (Ukraine)"/>
              <xsd:enumeration value="Urdu (Islamic Republic of Pakistan)"/>
              <xsd:enumeration value="Vietnamese (Vietnam)"/>
            </xsd:restriction>
          </xsd:simpleType>
        </xsd:union>
      </xsd:simpleType>
    </xsd:element>
    <xsd:element name="PublishingStartDate" ma:index="16" nillable="true" ma:displayName="Scheduling Start Date" ma:internalName="PublishingStartDate">
      <xsd:simpleType>
        <xsd:restriction base="dms:Unknown"/>
      </xsd:simpleType>
    </xsd:element>
    <xsd:element name="PublishingExpirationDate" ma:index="17" nillable="true" ma:displayName="Scheduling End Dat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e4be8c-aae4-4fdd-b2d1-ab6d4aae907d" elementFormDefault="qualified">
    <xsd:import namespace="http://schemas.microsoft.com/office/2006/documentManagement/types"/>
    <xsd:import namespace="http://schemas.microsoft.com/office/infopath/2007/PartnerControls"/>
    <xsd:element name="Description_x0020_Text" ma:index="2" ma:displayName="Description Text" ma:internalName="Description_x0020_Text" ma:readOnly="false">
      <xsd:simpleType>
        <xsd:restriction base="dms:Note">
          <xsd:maxLength value="255"/>
        </xsd:restriction>
      </xsd:simpleType>
    </xsd:element>
    <xsd:element name="CRS_x0020_Region" ma:index="3" nillable="true" ma:displayName="CRS Region" ma:list="{532a098f-89e0-40d6-9d5f-15c3167b398d}" ma:internalName="CRS_x0020_Region" ma:showField="Column2" ma:web="b4e4be8c-aae4-4fdd-b2d1-ab6d4aae907d">
      <xsd:simpleType>
        <xsd:restriction base="dms:Lookup"/>
      </xsd:simpleType>
    </xsd:element>
    <xsd:element name="Geography" ma:index="4" nillable="true" ma:displayName="Geography" ma:default="None" ma:format="Dropdown" ma:internalName="Geography" ma:readOnly="false">
      <xsd:simpleType>
        <xsd:restriction base="dms:Choice">
          <xsd:enumeration value="None"/>
          <xsd:enumeration value="Afghanistan"/>
          <xsd:enumeration value="Africa"/>
          <xsd:enumeration value="Albania"/>
          <xsd:enumeration value="Angola"/>
          <xsd:enumeration value="Argentina"/>
          <xsd:enumeration value="Armenia"/>
          <xsd:enumeration value="Azerbaijan"/>
          <xsd:enumeration value="Baltimore"/>
          <xsd:enumeration value="Bangladesh"/>
          <xsd:enumeration value="Belize"/>
          <xsd:enumeration value="Benin"/>
          <xsd:enumeration value="Bolivia"/>
          <xsd:enumeration value="Bosnia And Herzegovina"/>
          <xsd:enumeration value="Botswana"/>
          <xsd:enumeration value="Brazil"/>
          <xsd:enumeration value="Bulgaria"/>
          <xsd:enumeration value="Burkina Faso"/>
          <xsd:enumeration value="Burma"/>
          <xsd:enumeration value="Burundi"/>
          <xsd:enumeration value="Cambodia"/>
          <xsd:enumeration value="Cameroon"/>
          <xsd:enumeration value="CARO"/>
          <xsd:enumeration value="Central African Republic"/>
          <xsd:enumeration value="Chad"/>
          <xsd:enumeration value="China"/>
          <xsd:enumeration value="Colombia"/>
          <xsd:enumeration value="Congo"/>
          <xsd:enumeration value="Costa Rica"/>
          <xsd:enumeration value="Croatia"/>
          <xsd:enumeration value="Cuba"/>
          <xsd:enumeration value="CWA"/>
          <xsd:enumeration value="Democratic Republic of Congo"/>
          <xsd:enumeration value="Djibouti"/>
          <xsd:enumeration value="Dominican Republic"/>
          <xsd:enumeration value="DR Congo"/>
          <xsd:enumeration value="EARO"/>
          <xsd:enumeration value="East &amp; South Asia"/>
          <xsd:enumeration value="Ecuador"/>
          <xsd:enumeration value="Egypt"/>
          <xsd:enumeration value="El Salvador"/>
          <xsd:enumeration value="EMECA"/>
          <xsd:enumeration value="Equatorial Guinea"/>
          <xsd:enumeration value="Eritrea"/>
          <xsd:enumeration value="ESA"/>
          <xsd:enumeration value="Ethiopia"/>
          <xsd:enumeration value="France"/>
          <xsd:enumeration value="Gambia"/>
          <xsd:enumeration value="Gaza"/>
          <xsd:enumeration value="Geneva"/>
          <xsd:enumeration value="Georgia"/>
          <xsd:enumeration value="Ghana"/>
          <xsd:enumeration value="Global"/>
          <xsd:enumeration value="Great Britain"/>
          <xsd:enumeration value="Guatemala"/>
          <xsd:enumeration value="Guinea Bissau"/>
          <xsd:enumeration value="Guinea-Conakry"/>
          <xsd:enumeration value="Guyana"/>
          <xsd:enumeration value="Haiti"/>
          <xsd:enumeration value="Headquarters"/>
          <xsd:enumeration value="Honduras"/>
          <xsd:enumeration value="India"/>
          <xsd:enumeration value="Indonesia"/>
          <xsd:enumeration value="Iran"/>
          <xsd:enumeration value="Iraq"/>
          <xsd:enumeration value="Jamaica"/>
          <xsd:enumeration value="Jordan"/>
          <xsd:enumeration value="Jwbg"/>
          <xsd:enumeration value="Kenya"/>
          <xsd:enumeration value="Kinshasa"/>
          <xsd:enumeration value="Kosovo"/>
          <xsd:enumeration value="Kyrgyzstan"/>
          <xsd:enumeration value="LACRO"/>
          <xsd:enumeration value="Lao PDR"/>
          <xsd:enumeration value="Laos"/>
          <xsd:enumeration value="Lebanon"/>
          <xsd:enumeration value="Lesotho"/>
          <xsd:enumeration value="Liberia"/>
          <xsd:enumeration value="Macedonia"/>
          <xsd:enumeration value="Madagascar"/>
          <xsd:enumeration value="Malawi"/>
          <xsd:enumeration value="Mali"/>
          <xsd:enumeration value="Mauritania"/>
          <xsd:enumeration value="Mexico"/>
          <xsd:enumeration value="Moldova"/>
          <xsd:enumeration value="Morocco"/>
          <xsd:enumeration value="Nepal"/>
          <xsd:enumeration value="Nicaragua"/>
          <xsd:enumeration value="Niger"/>
          <xsd:enumeration value="Nigeria"/>
          <xsd:enumeration value="North Korea"/>
          <xsd:enumeration value="Northern Sudan"/>
          <xsd:enumeration value="Pakistan"/>
          <xsd:enumeration value="Papua New Guinea (The Pacific)"/>
          <xsd:enumeration value="Peru"/>
          <xsd:enumeration value="Philippines"/>
          <xsd:enumeration value="Romania"/>
          <xsd:enumeration value="Rwanda"/>
          <xsd:enumeration value="SARO"/>
          <xsd:enumeration value="Senegal"/>
          <xsd:enumeration value="Serbia"/>
          <xsd:enumeration value="Serbia And Montenegro"/>
          <xsd:enumeration value="Sierra Leone"/>
          <xsd:enumeration value="Somalia"/>
          <xsd:enumeration value="Sothern Africa"/>
          <xsd:enumeration value="South Africa"/>
          <xsd:enumeration value="South Sudan"/>
          <xsd:enumeration value="Sri Lanka"/>
          <xsd:enumeration value="Sudan"/>
          <xsd:enumeration value="SWA"/>
          <xsd:enumeration value="Swaziland"/>
          <xsd:enumeration value="Syria"/>
          <xsd:enumeration value="Tanzania"/>
          <xsd:enumeration value="Thailand"/>
          <xsd:enumeration value="The Gambia"/>
          <xsd:enumeration value="Timor-Leste"/>
          <xsd:enumeration value="Togo"/>
          <xsd:enumeration value="Tpc Cambodia"/>
          <xsd:enumeration value="Turkey"/>
          <xsd:enumeration value="Uganda"/>
          <xsd:enumeration value="United Kingdom"/>
          <xsd:enumeration value="United States"/>
          <xsd:enumeration value="Venezuela"/>
          <xsd:enumeration value="Vietnam"/>
          <xsd:enumeration value="Zambia"/>
          <xsd:enumeration value="Zimbabwe"/>
        </xsd:restriction>
      </xsd:simpleType>
    </xsd:element>
    <xsd:element name="Topic" ma:index="6" nillable="true" ma:displayName="Topic" ma:default="None" ma:description="CRS Custom Column" ma:format="Dropdown" ma:internalName="Topic" ma:readOnly="false">
      <xsd:simpleType>
        <xsd:union memberTypes="dms:Text">
          <xsd:simpleType>
            <xsd:restriction base="dms:Choice">
              <xsd:enumeration value="Please Select"/>
              <xsd:enumeration value="Administration"/>
              <xsd:enumeration value="Awareness"/>
              <xsd:enumeration value="Business Development"/>
              <xsd:enumeration value="Committee"/>
              <xsd:enumeration value="Commodities"/>
              <xsd:enumeration value="Communications"/>
              <xsd:enumeration value="Compliance"/>
              <xsd:enumeration value="Emergency"/>
              <xsd:enumeration value="Event"/>
              <xsd:enumeration value="Finance"/>
              <xsd:enumeration value="Fund Raising"/>
              <xsd:enumeration value="Human Resources"/>
              <xsd:enumeration value="Information/Communication Technology"/>
              <xsd:enumeration value="Leadership"/>
              <xsd:enumeration value="Legal"/>
              <xsd:enumeration value="Management Quality"/>
              <xsd:enumeration value="Marketing"/>
              <xsd:enumeration value="Partnership"/>
              <xsd:enumeration value="Procurement"/>
              <xsd:enumeration value="Program Quality"/>
              <xsd:enumeration value="Programming"/>
              <xsd:enumeration value="Publications"/>
              <xsd:enumeration value="Report"/>
              <xsd:enumeration value="Security"/>
              <xsd:enumeration value="Stakeholder Collaboration"/>
              <xsd:enumeration value="Strategy"/>
              <xsd:enumeration value="Training"/>
              <xsd:enumeration value="None"/>
            </xsd:restriction>
          </xsd:simpleType>
        </xsd:union>
      </xsd:simpleType>
    </xsd:element>
    <xsd:element name="Include_x0020_in_x0020_Site_x0020_Index" ma:index="8" nillable="true" ma:displayName="Include in Site Index" ma:default="0" ma:description="CRS Custom Column - By checking the box the item will be included in the site index for CRS Global. Check the box if you want to share this document with CRS staff" ma:internalName="Include_x0020_in_x0020_Site_x0020_Index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2bb3a3-222a-4cff-9775-f3a8807de443" elementFormDefault="qualified">
    <xsd:import namespace="http://schemas.microsoft.com/office/2006/documentManagement/types"/>
    <xsd:import namespace="http://schemas.microsoft.com/office/infopath/2007/PartnerControls"/>
    <xsd:element name="Category" ma:index="15" ma:displayName="Category" ma:default="Core Brand Assets" ma:format="Dropdown" ma:internalName="Category" ma:readOnly="false">
      <xsd:simpleType>
        <xsd:restriction base="dms:Choice">
          <xsd:enumeration value="Core Brand Assets"/>
          <xsd:enumeration value="References/Guidelines"/>
          <xsd:enumeration value="Presentation Templates"/>
          <xsd:enumeration value="Embed (System use only)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3" ma:displayName="Content Type"/>
        <xsd:element ref="dc:title" maxOccurs="1" ma:index="1" ma:displayName="Title"/>
        <xsd:element ref="dc:subject" minOccurs="0" maxOccurs="1"/>
        <xsd:element ref="dc:description" minOccurs="0" maxOccurs="1"/>
        <xsd:element name="keywords" minOccurs="0" maxOccurs="1" type="xsd:string" ma:index="7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3D1BB83-2743-4187-8F8D-8FB64379446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65E357-16C2-42AA-BA66-C198FBF08C1D}">
  <ds:schemaRefs>
    <ds:schemaRef ds:uri="http://schemas.microsoft.com/office/infopath/2007/PartnerControls"/>
    <ds:schemaRef ds:uri="http://schemas.microsoft.com/office/2006/documentManagement/types"/>
    <ds:schemaRef ds:uri="http://schemas.microsoft.com/sharepoint/v3"/>
    <ds:schemaRef ds:uri="http://www.w3.org/XML/1998/namespace"/>
    <ds:schemaRef ds:uri="b4e4be8c-aae4-4fdd-b2d1-ab6d4aae907d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9c2bb3a3-222a-4cff-9775-f3a8807de443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7791A98-1501-4D33-8EB9-747BCFC12C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4e4be8c-aae4-4fdd-b2d1-ab6d4aae907d"/>
    <ds:schemaRef ds:uri="9c2bb3a3-222a-4cff-9775-f3a8807de4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11825</TotalTime>
  <Words>125</Words>
  <Application>Microsoft Office PowerPoint</Application>
  <PresentationFormat>Custom</PresentationFormat>
  <Paragraphs>29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Integrated Urban sheltering options Athens </vt:lpstr>
      <vt:lpstr>Urban shelter assessment </vt:lpstr>
      <vt:lpstr>PowerPoint Presentation</vt:lpstr>
      <vt:lpstr>Existing shelters </vt:lpstr>
      <vt:lpstr>Potential urban sheltering opportunities</vt:lpstr>
      <vt:lpstr>PowerPoint Presentation</vt:lpstr>
      <vt:lpstr>PowerPoint Presentation</vt:lpstr>
    </vt:vector>
  </TitlesOfParts>
  <Company>Catholic Relief Services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CRS PPT Fresh Template Eng MK1471 22Sep14</dc:title>
  <dc:creator>Pause for Thought</dc:creator>
  <cp:lastModifiedBy>seki hirano</cp:lastModifiedBy>
  <cp:revision>192</cp:revision>
  <dcterms:created xsi:type="dcterms:W3CDTF">2014-08-13T11:43:29Z</dcterms:created>
  <dcterms:modified xsi:type="dcterms:W3CDTF">2016-06-10T08:37:55Z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0x010100F14170D39CB26E45808F72C1C4D9CE7F</vt:lpwstr>
  </property>
</Properties>
</file>