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1"/>
  </p:handoutMasterIdLst>
  <p:sldIdLst>
    <p:sldId id="256" r:id="rId2"/>
    <p:sldId id="275" r:id="rId3"/>
    <p:sldId id="286" r:id="rId4"/>
    <p:sldId id="288" r:id="rId5"/>
    <p:sldId id="280" r:id="rId6"/>
    <p:sldId id="281" r:id="rId7"/>
    <p:sldId id="283" r:id="rId8"/>
    <p:sldId id="284" r:id="rId9"/>
    <p:sldId id="287" r:id="rId10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90" y="7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E8C939-3F17-4EC3-AA0C-573CEBD4EC51}" type="datetimeFigureOut">
              <a:rPr lang="en-US" smtClean="0"/>
              <a:pPr/>
              <a:t>30-Aug-16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61E4C0-416F-4C27-8AB5-233A4626095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72414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30-Aug-16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30-Aug-16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30-Aug-16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30-Aug-16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30-Aug-16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30-Aug-16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30-Aug-16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30-Aug-16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30-Aug-16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30-Aug-16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30-Aug-16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30-Aug-16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>
          <a:xfrm>
            <a:off x="63062" y="228600"/>
            <a:ext cx="9187543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0"/>
              </a:spcBef>
              <a:defRPr/>
            </a:pPr>
            <a:r>
              <a:rPr lang="fr-FR" sz="4000" b="1" dirty="0" smtClean="0">
                <a:latin typeface="+mn-lt"/>
                <a:ea typeface="+mn-ea"/>
                <a:cs typeface="+mn-cs"/>
              </a:rPr>
              <a:t>         Stratégie de Protection enfant</a:t>
            </a:r>
            <a:br>
              <a:rPr lang="fr-FR" sz="4000" b="1" dirty="0" smtClean="0">
                <a:latin typeface="+mn-lt"/>
                <a:ea typeface="+mn-ea"/>
                <a:cs typeface="+mn-cs"/>
              </a:rPr>
            </a:br>
            <a:r>
              <a:rPr lang="fr-FR" sz="2000" b="1" dirty="0" smtClean="0">
                <a:latin typeface="+mn-lt"/>
                <a:ea typeface="+mn-ea"/>
                <a:cs typeface="+mn-cs"/>
              </a:rPr>
              <a:t>Refugies Nigérians et communautés hôtes dans la région de l’</a:t>
            </a:r>
            <a:r>
              <a:rPr lang="fr-FR" sz="2000" b="1" dirty="0" err="1" smtClean="0">
                <a:latin typeface="+mn-lt"/>
                <a:ea typeface="+mn-ea"/>
                <a:cs typeface="+mn-cs"/>
              </a:rPr>
              <a:t>Extreme</a:t>
            </a:r>
            <a:r>
              <a:rPr lang="fr-FR" sz="2000" b="1" dirty="0" smtClean="0">
                <a:latin typeface="+mn-lt"/>
                <a:ea typeface="+mn-ea"/>
                <a:cs typeface="+mn-cs"/>
              </a:rPr>
              <a:t>-Nord</a:t>
            </a:r>
            <a:endParaRPr lang="fr-FR" sz="2000" b="1" dirty="0">
              <a:latin typeface="+mn-lt"/>
              <a:ea typeface="+mn-ea"/>
              <a:cs typeface="+mn-cs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0" y="5715000"/>
            <a:ext cx="80772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0"/>
              </a:spcBef>
              <a:defRPr/>
            </a:pPr>
            <a:r>
              <a:rPr lang="en-US" sz="2400" b="1" dirty="0" smtClean="0">
                <a:latin typeface="+mn-lt"/>
                <a:ea typeface="+mn-ea"/>
                <a:cs typeface="+mn-cs"/>
              </a:rPr>
              <a:t>Atelier RRRP 2017 – 23-24 </a:t>
            </a:r>
            <a:r>
              <a:rPr lang="en-US" sz="2400" b="1" dirty="0" err="1" smtClean="0">
                <a:latin typeface="+mn-lt"/>
                <a:ea typeface="+mn-ea"/>
                <a:cs typeface="+mn-cs"/>
              </a:rPr>
              <a:t>Aout</a:t>
            </a:r>
            <a:r>
              <a:rPr lang="en-US" sz="2400" b="1" smtClean="0">
                <a:latin typeface="+mn-lt"/>
                <a:ea typeface="+mn-ea"/>
                <a:cs typeface="+mn-cs"/>
              </a:rPr>
              <a:t> 2016</a:t>
            </a:r>
            <a:endParaRPr lang="fr-FR" sz="2400" b="1" dirty="0"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2477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-42158"/>
            <a:ext cx="9144000" cy="804158"/>
          </a:xfrm>
        </p:spPr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762000"/>
            <a:ext cx="9144000" cy="5943600"/>
          </a:xfrm>
        </p:spPr>
        <p:txBody>
          <a:bodyPr>
            <a:normAutofit fontScale="77500" lnSpcReduction="20000"/>
          </a:bodyPr>
          <a:lstStyle/>
          <a:p>
            <a:r>
              <a:rPr lang="fr-FR" dirty="0" smtClean="0"/>
              <a:t>Au 20 </a:t>
            </a:r>
            <a:r>
              <a:rPr lang="fr-FR" dirty="0"/>
              <a:t>aout  2016, </a:t>
            </a:r>
            <a:r>
              <a:rPr lang="fr-FR" dirty="0" smtClean="0"/>
              <a:t>57,669 </a:t>
            </a:r>
            <a:r>
              <a:rPr lang="fr-FR" dirty="0"/>
              <a:t>réfugiés sont  enregistrées </a:t>
            </a:r>
            <a:r>
              <a:rPr lang="fr-FR" dirty="0" smtClean="0"/>
              <a:t>par HCR. Sur cette population, 61% sont des enfants, soit  35.502 </a:t>
            </a:r>
            <a:r>
              <a:rPr lang="fr-FR" dirty="0"/>
              <a:t>enfants </a:t>
            </a:r>
            <a:r>
              <a:rPr lang="fr-FR" dirty="0" smtClean="0"/>
              <a:t>(17.650 filles et 17.852 garçons) </a:t>
            </a:r>
          </a:p>
          <a:p>
            <a:r>
              <a:rPr lang="fr-FR" dirty="0" smtClean="0"/>
              <a:t>Fin Juillet 2016, 7,427 enfants a risque et 1686 enfants non-accompagn</a:t>
            </a:r>
            <a:r>
              <a:rPr lang="fr-FR" dirty="0"/>
              <a:t>é</a:t>
            </a:r>
            <a:r>
              <a:rPr lang="fr-FR" dirty="0" smtClean="0"/>
              <a:t>s et séparés ont été identifiés et pris en charge ; </a:t>
            </a:r>
          </a:p>
          <a:p>
            <a:r>
              <a:rPr lang="fr-FR" dirty="0" smtClean="0"/>
              <a:t>Les </a:t>
            </a:r>
            <a:r>
              <a:rPr lang="fr-FR" dirty="0"/>
              <a:t>hommes et les jeunes  </a:t>
            </a:r>
            <a:r>
              <a:rPr lang="fr-FR" dirty="0" smtClean="0"/>
              <a:t>étant </a:t>
            </a:r>
            <a:r>
              <a:rPr lang="fr-FR" dirty="0"/>
              <a:t>visés par  la secte </a:t>
            </a:r>
            <a:r>
              <a:rPr lang="fr-FR" dirty="0" err="1"/>
              <a:t>Boko</a:t>
            </a:r>
            <a:r>
              <a:rPr lang="fr-FR" dirty="0"/>
              <a:t> </a:t>
            </a:r>
            <a:r>
              <a:rPr lang="fr-FR" dirty="0" err="1"/>
              <a:t>Haram</a:t>
            </a:r>
            <a:r>
              <a:rPr lang="fr-FR" dirty="0"/>
              <a:t>, les femmes et les enfants sont abandonnés à eux-mêmes, rendant ainsi les enfants  plus affectés et plus </a:t>
            </a:r>
            <a:r>
              <a:rPr lang="fr-FR" dirty="0" smtClean="0"/>
              <a:t>vulnérables.</a:t>
            </a:r>
            <a:endParaRPr lang="fr-FR" dirty="0"/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fr-FR" dirty="0"/>
              <a:t>Les principaux risques de protection de l’enfance identifiés sont :  </a:t>
            </a:r>
          </a:p>
          <a:p>
            <a:pPr marL="514350" indent="-514350">
              <a:spcBef>
                <a:spcPts val="600"/>
              </a:spcBef>
              <a:spcAft>
                <a:spcPts val="600"/>
              </a:spcAft>
              <a:buAutoNum type="romanLcParenBoth"/>
              <a:defRPr/>
            </a:pPr>
            <a:r>
              <a:rPr lang="fr-FR" dirty="0"/>
              <a:t>le mariage précoce/forcé (depuis le pays d’origine, en cours de route ou dans le camp</a:t>
            </a:r>
            <a:r>
              <a:rPr lang="fr-FR" dirty="0" smtClean="0"/>
              <a:t>) ;</a:t>
            </a:r>
            <a:endParaRPr lang="fr-FR" dirty="0"/>
          </a:p>
          <a:p>
            <a:pPr marL="514350" indent="-514350">
              <a:spcBef>
                <a:spcPts val="600"/>
              </a:spcBef>
              <a:spcAft>
                <a:spcPts val="600"/>
              </a:spcAft>
              <a:buAutoNum type="romanLcParenBoth"/>
              <a:defRPr/>
            </a:pPr>
            <a:r>
              <a:rPr lang="fr-FR" dirty="0"/>
              <a:t> les grossesses précoces ; </a:t>
            </a:r>
          </a:p>
          <a:p>
            <a:pPr marL="514350" indent="-514350">
              <a:spcBef>
                <a:spcPts val="600"/>
              </a:spcBef>
              <a:spcAft>
                <a:spcPts val="600"/>
              </a:spcAft>
              <a:buAutoNum type="romanLcParenBoth"/>
              <a:defRPr/>
            </a:pPr>
            <a:r>
              <a:rPr lang="fr-FR" dirty="0"/>
              <a:t>la séparation </a:t>
            </a:r>
            <a:r>
              <a:rPr lang="fr-FR" dirty="0" smtClean="0"/>
              <a:t>familiale ;</a:t>
            </a:r>
            <a:endParaRPr lang="fr-FR" dirty="0"/>
          </a:p>
          <a:p>
            <a:pPr marL="514350" indent="-514350">
              <a:spcBef>
                <a:spcPts val="600"/>
              </a:spcBef>
              <a:spcAft>
                <a:spcPts val="600"/>
              </a:spcAft>
              <a:buAutoNum type="romanLcParenBoth"/>
              <a:defRPr/>
            </a:pPr>
            <a:r>
              <a:rPr lang="fr-FR" dirty="0"/>
              <a:t> les violences physiques et </a:t>
            </a:r>
            <a:r>
              <a:rPr lang="fr-FR" dirty="0" smtClean="0"/>
              <a:t>sexuelles ; </a:t>
            </a:r>
            <a:endParaRPr lang="fr-FR" dirty="0"/>
          </a:p>
          <a:p>
            <a:pPr marL="514350" indent="-514350">
              <a:spcBef>
                <a:spcPts val="600"/>
              </a:spcBef>
              <a:spcAft>
                <a:spcPts val="600"/>
              </a:spcAft>
              <a:buAutoNum type="romanLcParenBoth"/>
              <a:defRPr/>
            </a:pPr>
            <a:r>
              <a:rPr lang="fr-FR" dirty="0"/>
              <a:t>L’exploitation </a:t>
            </a:r>
            <a:r>
              <a:rPr lang="fr-FR" dirty="0" smtClean="0"/>
              <a:t>économique.</a:t>
            </a:r>
            <a:endParaRPr lang="fr-FR" dirty="0"/>
          </a:p>
          <a:p>
            <a:endParaRPr lang="fr-FR" dirty="0" smtClean="0">
              <a:solidFill>
                <a:srgbClr val="7030A0"/>
              </a:solidFill>
              <a:latin typeface="Calibri" panose="020F0502020204030204" pitchFamily="34" charset="0"/>
            </a:endParaRPr>
          </a:p>
          <a:p>
            <a:endParaRPr lang="fr-FR" sz="2400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4864" y="0"/>
            <a:ext cx="9067800" cy="762000"/>
          </a:xfrm>
          <a:prstGeom prst="rect">
            <a:avLst/>
          </a:prstGeom>
          <a:solidFill>
            <a:srgbClr val="00B0F0"/>
          </a:solidFill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dirty="0" smtClean="0">
                <a:solidFill>
                  <a:schemeClr val="bg1"/>
                </a:solidFill>
              </a:rPr>
              <a:t>Situation actuelle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-42158"/>
            <a:ext cx="9144000" cy="804158"/>
          </a:xfrm>
        </p:spPr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956558"/>
            <a:ext cx="9144000" cy="5825242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</a:pPr>
            <a:r>
              <a:rPr lang="fr-FR" dirty="0">
                <a:latin typeface="Calibri" panose="020F0502020204030204" pitchFamily="34" charset="0"/>
              </a:rPr>
              <a:t>19.244 enfants ( 10458 garçons et  8786 filles) ont bénéficié d’activités récréatives et psychosociales dans </a:t>
            </a:r>
            <a:r>
              <a:rPr lang="fr-FR" dirty="0" smtClean="0">
                <a:latin typeface="Calibri" panose="020F0502020204030204" pitchFamily="34" charset="0"/>
              </a:rPr>
              <a:t>les </a:t>
            </a:r>
            <a:r>
              <a:rPr lang="fr-FR" dirty="0">
                <a:latin typeface="Calibri" panose="020F0502020204030204" pitchFamily="34" charset="0"/>
              </a:rPr>
              <a:t>espaces amis des enfants.</a:t>
            </a:r>
            <a:endParaRPr lang="en-US" dirty="0">
              <a:latin typeface="Calibri" panose="020F0502020204030204" pitchFamily="34" charset="0"/>
            </a:endParaRPr>
          </a:p>
          <a:p>
            <a:pPr>
              <a:lnSpc>
                <a:spcPct val="120000"/>
              </a:lnSpc>
            </a:pPr>
            <a:r>
              <a:rPr lang="fr-FR" dirty="0" smtClean="0">
                <a:latin typeface="Calibri" panose="020F0502020204030204" pitchFamily="34" charset="0"/>
              </a:rPr>
              <a:t>Fin juin 2016, </a:t>
            </a:r>
            <a:r>
              <a:rPr lang="fr-FR" dirty="0" smtClean="0"/>
              <a:t>1686</a:t>
            </a:r>
            <a:r>
              <a:rPr lang="fr-FR" dirty="0" smtClean="0">
                <a:latin typeface="Calibri" panose="020F0502020204030204" pitchFamily="34" charset="0"/>
              </a:rPr>
              <a:t> </a:t>
            </a:r>
            <a:r>
              <a:rPr lang="fr-FR" dirty="0">
                <a:latin typeface="Calibri" panose="020F0502020204030204" pitchFamily="34" charset="0"/>
              </a:rPr>
              <a:t>enfants séparés et non-accompagnés (165 garçons et 135 filles</a:t>
            </a:r>
            <a:r>
              <a:rPr lang="fr-FR" dirty="0" smtClean="0">
                <a:latin typeface="Calibri" panose="020F0502020204030204" pitchFamily="34" charset="0"/>
              </a:rPr>
              <a:t>) et </a:t>
            </a:r>
            <a:r>
              <a:rPr lang="fr-FR" dirty="0"/>
              <a:t>7427 enfants a risque</a:t>
            </a:r>
            <a:r>
              <a:rPr lang="fr-FR" dirty="0" smtClean="0">
                <a:latin typeface="Calibri" panose="020F0502020204030204" pitchFamily="34" charset="0"/>
              </a:rPr>
              <a:t> ont été identifiés et pris en charge; </a:t>
            </a:r>
          </a:p>
          <a:p>
            <a:pPr>
              <a:lnSpc>
                <a:spcPct val="120000"/>
              </a:lnSpc>
            </a:pPr>
            <a:r>
              <a:rPr lang="fr-FR" dirty="0" smtClean="0">
                <a:latin typeface="Calibri" panose="020F0502020204030204" pitchFamily="34" charset="0"/>
              </a:rPr>
              <a:t>Mise en place d’un dispositif communautaire de prise en charge en collaboration avec les autres secteurs (Placement </a:t>
            </a:r>
            <a:r>
              <a:rPr lang="fr-FR" dirty="0">
                <a:latin typeface="Calibri" panose="020F0502020204030204" pitchFamily="34" charset="0"/>
              </a:rPr>
              <a:t>dans les familles </a:t>
            </a:r>
            <a:r>
              <a:rPr lang="fr-FR" dirty="0" smtClean="0">
                <a:latin typeface="Calibri" panose="020F0502020204030204" pitchFamily="34" charset="0"/>
              </a:rPr>
              <a:t>d’accueil, accompagnement psychologique, appui matériel, alimentaire, etc.)</a:t>
            </a:r>
            <a:r>
              <a:rPr lang="fr-FR" dirty="0">
                <a:latin typeface="Calibri" panose="020F0502020204030204" pitchFamily="34" charset="0"/>
              </a:rPr>
              <a:t> ;</a:t>
            </a:r>
            <a:endParaRPr lang="en-GB" dirty="0">
              <a:latin typeface="Calibri" panose="020F0502020204030204" pitchFamily="34" charset="0"/>
            </a:endParaRPr>
          </a:p>
          <a:p>
            <a:pPr lvl="0">
              <a:lnSpc>
                <a:spcPct val="120000"/>
              </a:lnSpc>
            </a:pPr>
            <a:r>
              <a:rPr lang="fr-FR" dirty="0" smtClean="0">
                <a:latin typeface="Calibri" panose="020F0502020204030204" pitchFamily="34" charset="0"/>
              </a:rPr>
              <a:t>Renforcement </a:t>
            </a:r>
            <a:r>
              <a:rPr lang="fr-FR" dirty="0">
                <a:latin typeface="Calibri" panose="020F0502020204030204" pitchFamily="34" charset="0"/>
              </a:rPr>
              <a:t>des capacités des animateurs et des comités de protection des </a:t>
            </a:r>
            <a:r>
              <a:rPr lang="fr-FR" dirty="0" smtClean="0">
                <a:latin typeface="Calibri" panose="020F0502020204030204" pitchFamily="34" charset="0"/>
              </a:rPr>
              <a:t>enfants (beaucoup de formations réalisées)</a:t>
            </a:r>
            <a:r>
              <a:rPr lang="fr-FR" dirty="0">
                <a:latin typeface="Calibri" panose="020F0502020204030204" pitchFamily="34" charset="0"/>
              </a:rPr>
              <a:t> </a:t>
            </a:r>
            <a:r>
              <a:rPr lang="fr-FR" dirty="0" smtClean="0">
                <a:latin typeface="Calibri" panose="020F0502020204030204" pitchFamily="34" charset="0"/>
              </a:rPr>
              <a:t>;</a:t>
            </a:r>
          </a:p>
          <a:p>
            <a:pPr>
              <a:lnSpc>
                <a:spcPct val="120000"/>
              </a:lnSpc>
            </a:pPr>
            <a:r>
              <a:rPr lang="fr-FR" dirty="0"/>
              <a:t>25.382 personnes (7.359 hommes, 8.512 femmes, 4.937 garçons et 4.574 filles) ont été sensibilisés sur la protection de l’enfance dans le camp</a:t>
            </a:r>
            <a:r>
              <a:rPr lang="fr-FR" dirty="0" smtClean="0"/>
              <a:t>.</a:t>
            </a:r>
            <a:endParaRPr lang="en-GB" dirty="0">
              <a:latin typeface="Calibri" panose="020F0502020204030204" pitchFamily="34" charset="0"/>
            </a:endParaRPr>
          </a:p>
          <a:p>
            <a:pPr lvl="0">
              <a:lnSpc>
                <a:spcPct val="120000"/>
              </a:lnSpc>
            </a:pPr>
            <a:r>
              <a:rPr lang="fr-FR" dirty="0">
                <a:latin typeface="Calibri" panose="020F0502020204030204" pitchFamily="34" charset="0"/>
              </a:rPr>
              <a:t>Formation des </a:t>
            </a:r>
            <a:r>
              <a:rPr lang="fr-FR" dirty="0" smtClean="0">
                <a:latin typeface="Calibri" panose="020F0502020204030204" pitchFamily="34" charset="0"/>
              </a:rPr>
              <a:t>acteurs de protection </a:t>
            </a:r>
            <a:r>
              <a:rPr lang="fr-FR" dirty="0">
                <a:latin typeface="Calibri" panose="020F0502020204030204" pitchFamily="34" charset="0"/>
              </a:rPr>
              <a:t>de l’enfance </a:t>
            </a:r>
            <a:r>
              <a:rPr lang="en-US" dirty="0" smtClean="0">
                <a:latin typeface="Calibri" panose="020F0502020204030204" pitchFamily="34" charset="0"/>
              </a:rPr>
              <a:t>sur diff</a:t>
            </a:r>
            <a:r>
              <a:rPr lang="fr-FR" dirty="0">
                <a:latin typeface="Calibri" panose="020F0502020204030204" pitchFamily="34" charset="0"/>
              </a:rPr>
              <a:t>é</a:t>
            </a:r>
            <a:r>
              <a:rPr lang="en-US" dirty="0" err="1" smtClean="0">
                <a:latin typeface="Calibri" panose="020F0502020204030204" pitchFamily="34" charset="0"/>
              </a:rPr>
              <a:t>rentes</a:t>
            </a:r>
            <a:r>
              <a:rPr lang="en-US" dirty="0" smtClean="0">
                <a:latin typeface="Calibri" panose="020F0502020204030204" pitchFamily="34" charset="0"/>
              </a:rPr>
              <a:t> </a:t>
            </a:r>
            <a:r>
              <a:rPr lang="en-US" dirty="0" err="1" smtClean="0">
                <a:latin typeface="Calibri" panose="020F0502020204030204" pitchFamily="34" charset="0"/>
              </a:rPr>
              <a:t>th</a:t>
            </a:r>
            <a:r>
              <a:rPr lang="fr-FR" dirty="0">
                <a:latin typeface="Calibri" panose="020F0502020204030204" pitchFamily="34" charset="0"/>
              </a:rPr>
              <a:t>é</a:t>
            </a:r>
            <a:r>
              <a:rPr lang="en-US" dirty="0" err="1" smtClean="0">
                <a:latin typeface="Calibri" panose="020F0502020204030204" pitchFamily="34" charset="0"/>
              </a:rPr>
              <a:t>matiques</a:t>
            </a:r>
            <a:endParaRPr lang="en-US" dirty="0" smtClean="0">
              <a:latin typeface="Calibri" panose="020F0502020204030204" pitchFamily="34" charset="0"/>
            </a:endParaRPr>
          </a:p>
          <a:p>
            <a:pPr lvl="0">
              <a:lnSpc>
                <a:spcPct val="120000"/>
              </a:lnSpc>
            </a:pPr>
            <a:r>
              <a:rPr lang="en-US" dirty="0" smtClean="0">
                <a:latin typeface="Calibri" panose="020F0502020204030204" pitchFamily="34" charset="0"/>
              </a:rPr>
              <a:t>Elaboration </a:t>
            </a:r>
            <a:r>
              <a:rPr lang="en-US" dirty="0" err="1" smtClean="0">
                <a:latin typeface="Calibri" panose="020F0502020204030204" pitchFamily="34" charset="0"/>
              </a:rPr>
              <a:t>d’une</a:t>
            </a:r>
            <a:r>
              <a:rPr lang="en-US" dirty="0" smtClean="0">
                <a:latin typeface="Calibri" panose="020F0502020204030204" pitchFamily="34" charset="0"/>
              </a:rPr>
              <a:t> strategies de protection de </a:t>
            </a:r>
            <a:r>
              <a:rPr lang="en-US" dirty="0" err="1" smtClean="0">
                <a:latin typeface="Calibri" panose="020F0502020204030204" pitchFamily="34" charset="0"/>
              </a:rPr>
              <a:t>l’enfant</a:t>
            </a:r>
            <a:endParaRPr lang="en-GB" dirty="0">
              <a:latin typeface="Calibri" panose="020F0502020204030204" pitchFamily="34" charset="0"/>
            </a:endParaRPr>
          </a:p>
          <a:p>
            <a:endParaRPr lang="fr-FR" dirty="0" smtClean="0">
              <a:solidFill>
                <a:srgbClr val="7030A0"/>
              </a:solidFill>
              <a:latin typeface="Calibri" panose="020F0502020204030204" pitchFamily="34" charset="0"/>
            </a:endParaRPr>
          </a:p>
          <a:p>
            <a:endParaRPr lang="fr-FR" sz="2400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03632" y="152400"/>
            <a:ext cx="9067800" cy="762000"/>
          </a:xfrm>
          <a:prstGeom prst="rect">
            <a:avLst/>
          </a:prstGeom>
          <a:solidFill>
            <a:srgbClr val="00B0F0"/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dirty="0" smtClean="0">
                <a:solidFill>
                  <a:srgbClr val="0070C0"/>
                </a:solidFill>
              </a:rPr>
              <a:t/>
            </a:r>
            <a:br>
              <a:rPr lang="fr-FR" b="1" dirty="0" smtClean="0">
                <a:solidFill>
                  <a:srgbClr val="0070C0"/>
                </a:solidFill>
              </a:rPr>
            </a:br>
            <a:endParaRPr lang="fr-FR" b="1" dirty="0" smtClean="0">
              <a:solidFill>
                <a:srgbClr val="0070C0"/>
              </a:solidFill>
            </a:endParaRPr>
          </a:p>
          <a:p>
            <a:endParaRPr lang="fr-FR" sz="16000" b="1" dirty="0" smtClean="0">
              <a:solidFill>
                <a:schemeClr val="bg1"/>
              </a:solidFill>
            </a:endParaRPr>
          </a:p>
          <a:p>
            <a:r>
              <a:rPr lang="fr-FR" sz="16000" b="1" dirty="0" smtClean="0">
                <a:solidFill>
                  <a:schemeClr val="bg1"/>
                </a:solidFill>
              </a:rPr>
              <a:t>Principales réalisations a fin juin 2016</a:t>
            </a:r>
            <a:br>
              <a:rPr lang="fr-FR" sz="16000" b="1" dirty="0" smtClean="0">
                <a:solidFill>
                  <a:schemeClr val="bg1"/>
                </a:solidFill>
              </a:rPr>
            </a:br>
            <a:r>
              <a:rPr lang="fr-FR" sz="16000" b="1" dirty="0" smtClean="0">
                <a:solidFill>
                  <a:schemeClr val="bg1"/>
                </a:solidFill>
              </a:rPr>
              <a:t>,</a:t>
            </a:r>
            <a:endParaRPr lang="en-US" sz="16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580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66800"/>
          </a:xfrm>
        </p:spPr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-1" y="917448"/>
            <a:ext cx="9115097" cy="5940552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fr-FR" sz="4400" b="1" dirty="0" smtClean="0">
                <a:solidFill>
                  <a:srgbClr val="0070C0"/>
                </a:solidFill>
              </a:rPr>
              <a:t>Ce sont ceux consignés dans le document de stratégie de protection de l’enfant dans l’</a:t>
            </a:r>
            <a:r>
              <a:rPr lang="fr-FR" sz="4400" b="1" dirty="0" err="1">
                <a:solidFill>
                  <a:srgbClr val="0070C0"/>
                </a:solidFill>
              </a:rPr>
              <a:t>E</a:t>
            </a:r>
            <a:r>
              <a:rPr lang="fr-FR" sz="4400" b="1" dirty="0" err="1" smtClean="0">
                <a:solidFill>
                  <a:srgbClr val="0070C0"/>
                </a:solidFill>
              </a:rPr>
              <a:t>xtreme</a:t>
            </a:r>
            <a:r>
              <a:rPr lang="fr-FR" sz="4400" b="1" dirty="0" smtClean="0">
                <a:solidFill>
                  <a:srgbClr val="0070C0"/>
                </a:solidFill>
              </a:rPr>
              <a:t> Nord du Cameroun:</a:t>
            </a:r>
          </a:p>
          <a:p>
            <a:pPr lvl="0"/>
            <a:r>
              <a:rPr lang="en-US" sz="4400" dirty="0"/>
              <a:t>l</a:t>
            </a:r>
            <a:r>
              <a:rPr lang="en-US" sz="5100" dirty="0" smtClean="0"/>
              <a:t>a </a:t>
            </a:r>
            <a:r>
              <a:rPr lang="fr-FR" sz="5100" dirty="0" smtClean="0"/>
              <a:t>séparation familiale trop longue ;</a:t>
            </a:r>
            <a:endParaRPr lang="en-US" sz="5100" dirty="0"/>
          </a:p>
          <a:p>
            <a:pPr lvl="0"/>
            <a:r>
              <a:rPr lang="fr-FR" sz="5100" dirty="0"/>
              <a:t>l</a:t>
            </a:r>
            <a:r>
              <a:rPr lang="fr-FR" sz="5100" dirty="0" smtClean="0"/>
              <a:t>a prise </a:t>
            </a:r>
            <a:r>
              <a:rPr lang="fr-FR" sz="5100" dirty="0"/>
              <a:t>en charge des enfants suspectés d’être associés </a:t>
            </a:r>
            <a:r>
              <a:rPr lang="fr-FR" sz="5100" dirty="0" smtClean="0"/>
              <a:t>a </a:t>
            </a:r>
            <a:r>
              <a:rPr lang="fr-FR" sz="5100" dirty="0" err="1" smtClean="0"/>
              <a:t>Boko</a:t>
            </a:r>
            <a:r>
              <a:rPr lang="fr-FR" sz="5100" dirty="0" smtClean="0"/>
              <a:t> </a:t>
            </a:r>
            <a:r>
              <a:rPr lang="fr-FR" sz="5100" dirty="0" err="1" smtClean="0"/>
              <a:t>Haram</a:t>
            </a:r>
            <a:r>
              <a:rPr lang="fr-FR" sz="5100" dirty="0" smtClean="0"/>
              <a:t> comme des victimes (encore une vingtaine dans les liens de la justice) ;</a:t>
            </a:r>
            <a:endParaRPr lang="en-US" sz="5100" dirty="0"/>
          </a:p>
          <a:p>
            <a:pPr lvl="0"/>
            <a:r>
              <a:rPr lang="fr-FR" sz="5100" dirty="0" smtClean="0"/>
              <a:t>Le renforcement du </a:t>
            </a:r>
            <a:r>
              <a:rPr lang="fr-FR" sz="5100" dirty="0"/>
              <a:t>soutien psychosocial </a:t>
            </a:r>
            <a:r>
              <a:rPr lang="fr-FR" sz="5100" dirty="0" smtClean="0"/>
              <a:t>harmonisé aux </a:t>
            </a:r>
            <a:r>
              <a:rPr lang="fr-FR" sz="5100" dirty="0"/>
              <a:t>enfants </a:t>
            </a:r>
            <a:r>
              <a:rPr lang="fr-FR" sz="5100" dirty="0" smtClean="0"/>
              <a:t>refugiés (Nombre insuffisant de Psy, de travailleurs sociaux, etc..) ;</a:t>
            </a:r>
            <a:endParaRPr lang="en-US" sz="5100" dirty="0"/>
          </a:p>
          <a:p>
            <a:pPr lvl="0"/>
            <a:r>
              <a:rPr lang="fr-FR" sz="5100" dirty="0" smtClean="0"/>
              <a:t>la </a:t>
            </a:r>
            <a:r>
              <a:rPr lang="fr-FR" sz="5100" dirty="0"/>
              <a:t>Prévention et la réponse aux violences, abus et exploitation contre les enfants, y compris violences sexuelles et le mariage </a:t>
            </a:r>
            <a:r>
              <a:rPr lang="fr-FR" sz="5100" dirty="0" smtClean="0"/>
              <a:t>précoce (trop de mariages d’enfants ;</a:t>
            </a:r>
            <a:endParaRPr lang="en-US" sz="5100" dirty="0"/>
          </a:p>
          <a:p>
            <a:r>
              <a:rPr lang="fr-FR" sz="5100" dirty="0"/>
              <a:t>l’éducation des enfants et des communautés sur les dangers des mines et autres engins </a:t>
            </a:r>
            <a:r>
              <a:rPr lang="fr-FR" sz="5100" dirty="0" smtClean="0"/>
              <a:t>explosifs ;enregistrés dans le camp)</a:t>
            </a:r>
          </a:p>
          <a:p>
            <a:r>
              <a:rPr lang="fr-FR" sz="5100" dirty="0" smtClean="0"/>
              <a:t> </a:t>
            </a:r>
            <a:r>
              <a:rPr lang="fr-FR" sz="5100" dirty="0"/>
              <a:t>la surveillance et la communication des informations sur les violations graves des droits des </a:t>
            </a:r>
            <a:r>
              <a:rPr lang="fr-FR" sz="5100" dirty="0" smtClean="0"/>
              <a:t>enfants (beaucoup de violations .</a:t>
            </a:r>
            <a:endParaRPr lang="en-US" sz="5100" dirty="0"/>
          </a:p>
          <a:p>
            <a:pPr lvl="0"/>
            <a:endParaRPr lang="fr-FR" sz="5100" dirty="0" smtClean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7296" y="3048"/>
            <a:ext cx="9067800" cy="914400"/>
          </a:xfrm>
          <a:prstGeom prst="rect">
            <a:avLst/>
          </a:prstGeom>
          <a:solidFill>
            <a:srgbClr val="00B0F0"/>
          </a:solidFill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dirty="0" smtClean="0">
                <a:solidFill>
                  <a:schemeClr val="bg1"/>
                </a:solidFill>
              </a:rPr>
              <a:t>Principaux Défis 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8557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0"/>
            <a:ext cx="8839200" cy="9906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399" y="990600"/>
            <a:ext cx="8962697" cy="5867400"/>
          </a:xfrm>
        </p:spPr>
        <p:txBody>
          <a:bodyPr>
            <a:normAutofit fontScale="70000" lnSpcReduction="20000"/>
          </a:bodyPr>
          <a:lstStyle/>
          <a:p>
            <a:pPr lvl="0"/>
            <a:r>
              <a:rPr lang="fr-FR" sz="3600" dirty="0" smtClean="0"/>
              <a:t>Besoin accru d’</a:t>
            </a:r>
            <a:r>
              <a:rPr lang="fr-FR" sz="3600" dirty="0"/>
              <a:t> é</a:t>
            </a:r>
            <a:r>
              <a:rPr lang="fr-FR" sz="3600" dirty="0" smtClean="0"/>
              <a:t>ducation et de </a:t>
            </a:r>
            <a:r>
              <a:rPr lang="fr-FR" sz="3600" dirty="0"/>
              <a:t>formation professionnelle pour les enfants non scolarisés et déscolarisés </a:t>
            </a:r>
            <a:r>
              <a:rPr lang="fr-FR" sz="3600" dirty="0" smtClean="0"/>
              <a:t>;</a:t>
            </a:r>
          </a:p>
          <a:p>
            <a:pPr marL="0" lvl="0" indent="0">
              <a:buNone/>
            </a:pPr>
            <a:endParaRPr lang="en-GB" sz="3600" dirty="0"/>
          </a:p>
          <a:p>
            <a:pPr lvl="0"/>
            <a:r>
              <a:rPr lang="fr-FR" sz="3600" dirty="0" smtClean="0"/>
              <a:t>Prise </a:t>
            </a:r>
            <a:r>
              <a:rPr lang="fr-FR" sz="3600" dirty="0"/>
              <a:t>en charge psychosociale </a:t>
            </a:r>
            <a:r>
              <a:rPr lang="fr-FR" sz="3600" dirty="0" smtClean="0"/>
              <a:t>;</a:t>
            </a:r>
          </a:p>
          <a:p>
            <a:pPr lvl="0"/>
            <a:endParaRPr lang="en-GB" sz="3600" dirty="0"/>
          </a:p>
          <a:p>
            <a:pPr lvl="0"/>
            <a:r>
              <a:rPr lang="fr-FR" sz="3600" dirty="0"/>
              <a:t>Détermination de l’intérêt supérieur des enfants à risque </a:t>
            </a:r>
            <a:r>
              <a:rPr lang="fr-FR" sz="3600" dirty="0" smtClean="0"/>
              <a:t>;</a:t>
            </a:r>
          </a:p>
          <a:p>
            <a:pPr lvl="0"/>
            <a:endParaRPr lang="en-GB" sz="3600" dirty="0"/>
          </a:p>
          <a:p>
            <a:pPr lvl="0"/>
            <a:r>
              <a:rPr lang="fr-FR" sz="3600" dirty="0" smtClean="0"/>
              <a:t>Prise </a:t>
            </a:r>
            <a:r>
              <a:rPr lang="fr-FR" sz="3600" dirty="0"/>
              <a:t>en charge des enfants vivant avec handicap </a:t>
            </a:r>
            <a:r>
              <a:rPr lang="fr-FR" sz="3600" dirty="0" smtClean="0"/>
              <a:t>;</a:t>
            </a:r>
          </a:p>
          <a:p>
            <a:pPr marL="0" lvl="0" indent="0">
              <a:buNone/>
            </a:pPr>
            <a:endParaRPr lang="en-GB" sz="3600" dirty="0"/>
          </a:p>
          <a:p>
            <a:pPr lvl="0"/>
            <a:r>
              <a:rPr lang="fr-FR" sz="3600" dirty="0"/>
              <a:t>Prise en charge des enfants </a:t>
            </a:r>
            <a:r>
              <a:rPr lang="fr-FR" sz="3600" dirty="0" smtClean="0"/>
              <a:t>suspectés d’</a:t>
            </a:r>
            <a:r>
              <a:rPr lang="fr-FR" sz="3600" dirty="0" err="1" smtClean="0"/>
              <a:t>etre</a:t>
            </a:r>
            <a:r>
              <a:rPr lang="fr-FR" sz="3600" dirty="0" smtClean="0"/>
              <a:t> associés au BH</a:t>
            </a:r>
            <a:r>
              <a:rPr lang="fr-FR" sz="3600" dirty="0"/>
              <a:t> </a:t>
            </a:r>
            <a:r>
              <a:rPr lang="fr-FR" sz="3600" dirty="0" smtClean="0"/>
              <a:t>;</a:t>
            </a:r>
          </a:p>
          <a:p>
            <a:pPr lvl="0"/>
            <a:endParaRPr lang="en-GB" sz="3600" dirty="0"/>
          </a:p>
          <a:p>
            <a:pPr lvl="0"/>
            <a:r>
              <a:rPr lang="fr-FR" sz="3600" dirty="0"/>
              <a:t>Appui aux familles d’accueil des enfants non accompagnés </a:t>
            </a:r>
            <a:endParaRPr lang="en-GB" sz="3600" dirty="0"/>
          </a:p>
          <a:p>
            <a:pPr lvl="0"/>
            <a:endParaRPr lang="fr-FR" sz="3600" dirty="0" smtClean="0"/>
          </a:p>
          <a:p>
            <a:pPr lvl="0"/>
            <a:r>
              <a:rPr lang="fr-FR" sz="3600" dirty="0" smtClean="0"/>
              <a:t>Assistance </a:t>
            </a:r>
            <a:r>
              <a:rPr lang="fr-FR" sz="3600" dirty="0"/>
              <a:t>au processus de recherche </a:t>
            </a:r>
            <a:r>
              <a:rPr lang="fr-FR" sz="3600" dirty="0" smtClean="0"/>
              <a:t>et </a:t>
            </a:r>
            <a:r>
              <a:rPr lang="fr-FR" sz="3600" dirty="0"/>
              <a:t>de réunification pour les enfants non accompagnés </a:t>
            </a:r>
            <a:r>
              <a:rPr lang="fr-FR" sz="3600" dirty="0" smtClean="0"/>
              <a:t>;</a:t>
            </a:r>
          </a:p>
          <a:p>
            <a:pPr lvl="0"/>
            <a:endParaRPr lang="en-GB" sz="3600" dirty="0"/>
          </a:p>
          <a:p>
            <a:endParaRPr lang="fr-FR" sz="3600" b="1" dirty="0" smtClean="0">
              <a:solidFill>
                <a:srgbClr val="7030A0"/>
              </a:solidFill>
            </a:endParaRPr>
          </a:p>
          <a:p>
            <a:endParaRPr lang="fr-FR" sz="3600" b="1" dirty="0" smtClean="0">
              <a:solidFill>
                <a:srgbClr val="7030A0"/>
              </a:solidFill>
            </a:endParaRPr>
          </a:p>
          <a:p>
            <a:endParaRPr lang="en-US" sz="3600" dirty="0">
              <a:solidFill>
                <a:srgbClr val="7030A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8100" y="228600"/>
            <a:ext cx="9067800" cy="762000"/>
          </a:xfrm>
          <a:prstGeom prst="rect">
            <a:avLst/>
          </a:prstGeom>
          <a:solidFill>
            <a:srgbClr val="00B0F0"/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dirty="0" smtClean="0">
                <a:solidFill>
                  <a:srgbClr val="0070C0"/>
                </a:solidFill>
              </a:rPr>
              <a:t/>
            </a:r>
            <a:br>
              <a:rPr lang="fr-FR" b="1" dirty="0" smtClean="0">
                <a:solidFill>
                  <a:srgbClr val="0070C0"/>
                </a:solidFill>
              </a:rPr>
            </a:br>
            <a:endParaRPr lang="fr-FR" b="1" dirty="0" smtClean="0">
              <a:solidFill>
                <a:srgbClr val="0070C0"/>
              </a:solidFill>
            </a:endParaRPr>
          </a:p>
          <a:p>
            <a:r>
              <a:rPr lang="fr-FR" sz="16000" b="1" dirty="0" smtClean="0">
                <a:solidFill>
                  <a:schemeClr val="bg1"/>
                </a:solidFill>
              </a:rPr>
              <a:t>Besoins Prioritaires</a:t>
            </a:r>
            <a:r>
              <a:rPr lang="fr-FR" sz="10700" b="1" dirty="0" smtClean="0">
                <a:solidFill>
                  <a:schemeClr val="bg1"/>
                </a:solidFill>
              </a:rPr>
              <a:t/>
            </a:r>
            <a:br>
              <a:rPr lang="fr-FR" sz="10700" b="1" dirty="0" smtClean="0">
                <a:solidFill>
                  <a:schemeClr val="bg1"/>
                </a:solidFill>
              </a:rPr>
            </a:br>
            <a:endParaRPr lang="en-US" sz="107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96678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632" y="152400"/>
            <a:ext cx="9067800" cy="762000"/>
          </a:xfrm>
          <a:solidFill>
            <a:srgbClr val="00B0F0"/>
          </a:solidFill>
        </p:spPr>
        <p:txBody>
          <a:bodyPr>
            <a:normAutofit fontScale="90000"/>
          </a:bodyPr>
          <a:lstStyle/>
          <a:p>
            <a:r>
              <a:rPr lang="fr-FR" b="1" dirty="0" smtClean="0">
                <a:solidFill>
                  <a:srgbClr val="0070C0"/>
                </a:solidFill>
              </a:rPr>
              <a:t/>
            </a:r>
            <a:br>
              <a:rPr lang="fr-FR" b="1" dirty="0" smtClean="0">
                <a:solidFill>
                  <a:srgbClr val="0070C0"/>
                </a:solidFill>
              </a:rPr>
            </a:br>
            <a:r>
              <a:rPr lang="fr-FR" b="1" dirty="0" smtClean="0">
                <a:solidFill>
                  <a:schemeClr val="bg1"/>
                </a:solidFill>
              </a:rPr>
              <a:t>Capacités </a:t>
            </a:r>
            <a:r>
              <a:rPr lang="fr-FR" b="1" dirty="0">
                <a:solidFill>
                  <a:schemeClr val="bg1"/>
                </a:solidFill>
              </a:rPr>
              <a:t>des intervenants</a:t>
            </a:r>
            <a:br>
              <a:rPr lang="fr-FR" b="1" dirty="0">
                <a:solidFill>
                  <a:schemeClr val="bg1"/>
                </a:solidFill>
              </a:rPr>
            </a:b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066800"/>
            <a:ext cx="8839200" cy="5562600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fr-FR" b="1" dirty="0" smtClean="0">
                <a:solidFill>
                  <a:srgbClr val="0070C0"/>
                </a:solidFill>
              </a:rPr>
              <a:t>Gouvernement</a:t>
            </a:r>
          </a:p>
          <a:p>
            <a:pPr marL="0" indent="0">
              <a:buNone/>
            </a:pPr>
            <a:endParaRPr lang="fr-FR" b="1" dirty="0" smtClean="0">
              <a:solidFill>
                <a:srgbClr val="0070C0"/>
              </a:solidFill>
            </a:endParaRPr>
          </a:p>
          <a:p>
            <a:r>
              <a:rPr lang="fr-FR" dirty="0" smtClean="0">
                <a:solidFill>
                  <a:schemeClr val="bg2">
                    <a:lumMod val="10000"/>
                  </a:schemeClr>
                </a:solidFill>
              </a:rPr>
              <a:t>Groupe de travail de protection de l’enfant en place dans la région ;</a:t>
            </a:r>
          </a:p>
          <a:p>
            <a:r>
              <a:rPr lang="fr-FR" dirty="0" smtClean="0">
                <a:solidFill>
                  <a:schemeClr val="bg2">
                    <a:lumMod val="10000"/>
                  </a:schemeClr>
                </a:solidFill>
              </a:rPr>
              <a:t>Prise en charge des enfants a risque par les institutions nationales ;</a:t>
            </a:r>
          </a:p>
          <a:p>
            <a:r>
              <a:rPr lang="fr-FR" dirty="0" smtClean="0">
                <a:solidFill>
                  <a:schemeClr val="bg2">
                    <a:lumMod val="10000"/>
                  </a:schemeClr>
                </a:solidFill>
              </a:rPr>
              <a:t>Implication des services spécialisés de l’Etat dans la protection de l’enfance </a:t>
            </a:r>
            <a:r>
              <a:rPr lang="en-US" dirty="0" smtClean="0"/>
              <a:t>;</a:t>
            </a:r>
            <a:endParaRPr lang="en-GB" dirty="0"/>
          </a:p>
          <a:p>
            <a:pPr lvl="0"/>
            <a:r>
              <a:rPr lang="fr-FR" dirty="0" smtClean="0"/>
              <a:t>Enregistrement et délivrance de documentation d’état civil aux </a:t>
            </a:r>
            <a:r>
              <a:rPr lang="fr-FR" dirty="0"/>
              <a:t>enfants </a:t>
            </a:r>
            <a:r>
              <a:rPr lang="fr-FR" dirty="0" smtClean="0"/>
              <a:t>refugiés ;</a:t>
            </a:r>
            <a:endParaRPr lang="en-GB" dirty="0"/>
          </a:p>
          <a:p>
            <a:pPr lvl="0"/>
            <a:r>
              <a:rPr lang="fr-FR" dirty="0" smtClean="0"/>
              <a:t>Présence et disponibilité affichée des structures </a:t>
            </a:r>
            <a:r>
              <a:rPr lang="fr-FR" dirty="0" err="1" smtClean="0"/>
              <a:t>etatiques</a:t>
            </a:r>
            <a:r>
              <a:rPr lang="fr-FR" dirty="0" smtClean="0"/>
              <a:t> sur le terrain.</a:t>
            </a:r>
            <a:endParaRPr lang="en-GB" dirty="0"/>
          </a:p>
          <a:p>
            <a:endParaRPr lang="fr-FR" sz="2000" b="1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fr-FR" sz="2000" b="1" dirty="0" smtClean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93335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0"/>
            <a:ext cx="9067800" cy="1066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219200"/>
            <a:ext cx="8501555" cy="548640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b="1" dirty="0" err="1" smtClean="0">
                <a:solidFill>
                  <a:srgbClr val="0070C0"/>
                </a:solidFill>
              </a:rPr>
              <a:t>Acteurs</a:t>
            </a:r>
            <a:r>
              <a:rPr lang="en-US" b="1" dirty="0" smtClean="0">
                <a:solidFill>
                  <a:srgbClr val="0070C0"/>
                </a:solidFill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</a:rPr>
              <a:t>humanitaires</a:t>
            </a:r>
            <a:endParaRPr lang="en-US" b="1" dirty="0" smtClean="0">
              <a:solidFill>
                <a:srgbClr val="0070C0"/>
              </a:solidFill>
            </a:endParaRPr>
          </a:p>
          <a:p>
            <a:pPr lvl="0"/>
            <a:r>
              <a:rPr lang="fr-FR" dirty="0" smtClean="0"/>
              <a:t>Forte capacité d’identification </a:t>
            </a:r>
            <a:r>
              <a:rPr lang="fr-FR" dirty="0"/>
              <a:t>et </a:t>
            </a:r>
            <a:r>
              <a:rPr lang="fr-FR" dirty="0" smtClean="0"/>
              <a:t>de prise </a:t>
            </a:r>
            <a:r>
              <a:rPr lang="fr-FR" dirty="0"/>
              <a:t>en charge des enfants ;</a:t>
            </a:r>
            <a:endParaRPr lang="en-GB" dirty="0"/>
          </a:p>
          <a:p>
            <a:pPr lvl="0"/>
            <a:r>
              <a:rPr lang="fr-FR" dirty="0"/>
              <a:t>Formation et renforcement des </a:t>
            </a:r>
            <a:r>
              <a:rPr lang="fr-FR" dirty="0" smtClean="0"/>
              <a:t>capacités des agents </a:t>
            </a:r>
            <a:r>
              <a:rPr lang="fr-FR" dirty="0"/>
              <a:t>sur la Protection de </a:t>
            </a:r>
            <a:r>
              <a:rPr lang="fr-FR" dirty="0" smtClean="0"/>
              <a:t>l’enfant</a:t>
            </a:r>
            <a:r>
              <a:rPr lang="fr-FR" dirty="0"/>
              <a:t> ;</a:t>
            </a:r>
            <a:endParaRPr lang="en-GB" dirty="0"/>
          </a:p>
          <a:p>
            <a:pPr lvl="0"/>
            <a:r>
              <a:rPr lang="fr-FR" dirty="0"/>
              <a:t>Renforcement des mécanismes </a:t>
            </a:r>
            <a:r>
              <a:rPr lang="fr-FR" dirty="0" smtClean="0"/>
              <a:t>communautaires et réseaux de </a:t>
            </a:r>
            <a:r>
              <a:rPr lang="fr-FR" dirty="0"/>
              <a:t>protection  des enfants ; </a:t>
            </a:r>
            <a:endParaRPr lang="en-GB" dirty="0"/>
          </a:p>
          <a:p>
            <a:pPr lvl="0"/>
            <a:r>
              <a:rPr lang="fr-FR" dirty="0" smtClean="0"/>
              <a:t>Existence d’instances techniques de d’</a:t>
            </a:r>
            <a:r>
              <a:rPr lang="fr-FR" dirty="0" err="1" smtClean="0"/>
              <a:t>echanges</a:t>
            </a:r>
            <a:r>
              <a:rPr lang="fr-FR" dirty="0" smtClean="0"/>
              <a:t> techniques  et de gestion des cas</a:t>
            </a:r>
            <a:r>
              <a:rPr lang="fr-FR" dirty="0"/>
              <a:t> </a:t>
            </a:r>
            <a:r>
              <a:rPr lang="fr-FR" dirty="0" smtClean="0"/>
              <a:t>;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03632" y="152400"/>
            <a:ext cx="9067800" cy="914400"/>
          </a:xfrm>
          <a:prstGeom prst="rect">
            <a:avLst/>
          </a:prstGeom>
          <a:solidFill>
            <a:srgbClr val="00B0F0"/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dirty="0" smtClean="0">
                <a:solidFill>
                  <a:srgbClr val="0070C0"/>
                </a:solidFill>
              </a:rPr>
              <a:t/>
            </a:r>
            <a:br>
              <a:rPr lang="fr-FR" b="1" dirty="0" smtClean="0">
                <a:solidFill>
                  <a:srgbClr val="0070C0"/>
                </a:solidFill>
              </a:rPr>
            </a:br>
            <a:endParaRPr lang="fr-FR" b="1" dirty="0" smtClean="0">
              <a:solidFill>
                <a:srgbClr val="0070C0"/>
              </a:solidFill>
            </a:endParaRPr>
          </a:p>
          <a:p>
            <a:r>
              <a:rPr lang="fr-FR" sz="16000" b="1" dirty="0" smtClean="0">
                <a:solidFill>
                  <a:schemeClr val="bg1"/>
                </a:solidFill>
              </a:rPr>
              <a:t>Capacités des intervenants</a:t>
            </a:r>
            <a:br>
              <a:rPr lang="fr-FR" sz="16000" b="1" dirty="0" smtClean="0">
                <a:solidFill>
                  <a:schemeClr val="bg1"/>
                </a:solidFill>
              </a:rPr>
            </a:br>
            <a:endParaRPr lang="en-US" sz="16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46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295400"/>
            <a:ext cx="8886497" cy="556260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b="1" dirty="0" err="1" smtClean="0">
                <a:solidFill>
                  <a:srgbClr val="0070C0"/>
                </a:solidFill>
              </a:rPr>
              <a:t>Communauté</a:t>
            </a:r>
            <a:r>
              <a:rPr lang="en-US" b="1" dirty="0" smtClean="0">
                <a:solidFill>
                  <a:srgbClr val="0070C0"/>
                </a:solidFill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</a:rPr>
              <a:t>hote</a:t>
            </a:r>
            <a:endParaRPr lang="en-US" b="1" dirty="0" smtClean="0">
              <a:solidFill>
                <a:srgbClr val="0070C0"/>
              </a:solidFill>
            </a:endParaRPr>
          </a:p>
          <a:p>
            <a:pPr lvl="0"/>
            <a:r>
              <a:rPr lang="fr-FR" dirty="0"/>
              <a:t>Identification et orientation des enfants à risque ;</a:t>
            </a:r>
            <a:endParaRPr lang="en-GB" dirty="0"/>
          </a:p>
          <a:p>
            <a:pPr lvl="0"/>
            <a:r>
              <a:rPr lang="fr-FR" dirty="0"/>
              <a:t>Accueil et prise en charge des enfants ;</a:t>
            </a:r>
            <a:endParaRPr lang="en-GB" dirty="0"/>
          </a:p>
          <a:p>
            <a:pPr lvl="0"/>
            <a:r>
              <a:rPr lang="fr-FR" dirty="0"/>
              <a:t>Animation des structures de protection à base communautaire ;</a:t>
            </a:r>
            <a:endParaRPr lang="en-GB" dirty="0"/>
          </a:p>
          <a:p>
            <a:pPr marL="0" indent="0">
              <a:buNone/>
            </a:pPr>
            <a:endParaRPr lang="en-US" b="1" dirty="0">
              <a:solidFill>
                <a:srgbClr val="0070C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b="1" dirty="0" err="1" smtClean="0">
                <a:solidFill>
                  <a:srgbClr val="0070C0"/>
                </a:solidFill>
              </a:rPr>
              <a:t>Réfugiés</a:t>
            </a:r>
            <a:endParaRPr lang="en-US" b="1" dirty="0" smtClean="0">
              <a:solidFill>
                <a:srgbClr val="0070C0"/>
              </a:solidFill>
            </a:endParaRPr>
          </a:p>
          <a:p>
            <a:r>
              <a:rPr lang="en-US" sz="2400" dirty="0" err="1" smtClean="0"/>
              <a:t>Mobilisation</a:t>
            </a:r>
            <a:r>
              <a:rPr lang="en-US" sz="2400" dirty="0" smtClean="0"/>
              <a:t> </a:t>
            </a:r>
            <a:r>
              <a:rPr lang="en-US" sz="2400" dirty="0" err="1" smtClean="0"/>
              <a:t>communautaire</a:t>
            </a:r>
            <a:endParaRPr lang="en-US" sz="2400" dirty="0" smtClean="0"/>
          </a:p>
          <a:p>
            <a:r>
              <a:rPr lang="en-US" sz="2400" dirty="0" smtClean="0"/>
              <a:t>Participation </a:t>
            </a:r>
            <a:r>
              <a:rPr lang="en-US" sz="2400" dirty="0" err="1" smtClean="0"/>
              <a:t>dans</a:t>
            </a:r>
            <a:r>
              <a:rPr lang="en-US" sz="2400" dirty="0" smtClean="0"/>
              <a:t> les </a:t>
            </a:r>
            <a:r>
              <a:rPr lang="en-US" sz="2400" dirty="0" err="1" smtClean="0"/>
              <a:t>activites</a:t>
            </a:r>
            <a:r>
              <a:rPr lang="en-US" sz="2400" dirty="0" smtClean="0"/>
              <a:t> de protection de </a:t>
            </a:r>
            <a:r>
              <a:rPr lang="en-US" sz="2400" dirty="0" err="1" smtClean="0"/>
              <a:t>l’enfance</a:t>
            </a:r>
            <a:endParaRPr lang="en-US" sz="2400" dirty="0" smtClean="0"/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52400" y="0"/>
            <a:ext cx="8534400" cy="1066800"/>
          </a:xfrm>
          <a:solidFill>
            <a:srgbClr val="00B0F0"/>
          </a:solidFill>
        </p:spPr>
        <p:txBody>
          <a:bodyPr>
            <a:normAutofit fontScale="90000"/>
          </a:bodyPr>
          <a:lstStyle/>
          <a:p>
            <a:r>
              <a:rPr lang="fr-FR" b="1" dirty="0" smtClean="0">
                <a:solidFill>
                  <a:srgbClr val="0070C0"/>
                </a:solidFill>
              </a:rPr>
              <a:t/>
            </a:r>
            <a:br>
              <a:rPr lang="fr-FR" b="1" dirty="0" smtClean="0">
                <a:solidFill>
                  <a:srgbClr val="0070C0"/>
                </a:solidFill>
              </a:rPr>
            </a:br>
            <a:r>
              <a:rPr lang="fr-FR" b="1" dirty="0" smtClean="0">
                <a:solidFill>
                  <a:schemeClr val="bg1"/>
                </a:solidFill>
              </a:rPr>
              <a:t>Capacités </a:t>
            </a:r>
            <a:r>
              <a:rPr lang="fr-FR" b="1" dirty="0">
                <a:solidFill>
                  <a:schemeClr val="bg1"/>
                </a:solidFill>
              </a:rPr>
              <a:t>des intervenants</a:t>
            </a:r>
            <a:br>
              <a:rPr lang="fr-FR" b="1" dirty="0">
                <a:solidFill>
                  <a:schemeClr val="bg1"/>
                </a:solidFill>
              </a:rPr>
            </a:b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72975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9096809" cy="6096000"/>
          </a:xfrm>
        </p:spPr>
        <p:txBody>
          <a:bodyPr>
            <a:normAutofit/>
          </a:bodyPr>
          <a:lstStyle/>
          <a:p>
            <a:r>
              <a:rPr lang="fr-FR" sz="2400" dirty="0" smtClean="0"/>
              <a:t>Prise </a:t>
            </a:r>
            <a:r>
              <a:rPr lang="fr-FR" sz="2400" dirty="0"/>
              <a:t>en charge </a:t>
            </a:r>
            <a:r>
              <a:rPr lang="fr-FR" sz="2400" dirty="0" smtClean="0"/>
              <a:t>appropriée des </a:t>
            </a:r>
            <a:r>
              <a:rPr lang="fr-FR" sz="2400" dirty="0"/>
              <a:t>enfants en conflit avec la loi </a:t>
            </a:r>
            <a:r>
              <a:rPr lang="fr-FR" sz="2400" dirty="0" smtClean="0"/>
              <a:t>;</a:t>
            </a:r>
          </a:p>
          <a:p>
            <a:pPr lvl="0"/>
            <a:r>
              <a:rPr lang="fr-FR" sz="2400" dirty="0" smtClean="0"/>
              <a:t>Renforcement de la </a:t>
            </a:r>
            <a:r>
              <a:rPr lang="fr-FR" sz="2400" dirty="0"/>
              <a:t>recherche familiale et de réunification familiale des ENA et ES;</a:t>
            </a:r>
          </a:p>
          <a:p>
            <a:pPr lvl="0"/>
            <a:r>
              <a:rPr lang="fr-FR" sz="2400" dirty="0"/>
              <a:t>Détermination de l’intérêt supérieur des enfants à risque </a:t>
            </a:r>
            <a:r>
              <a:rPr lang="fr-FR" sz="2400" dirty="0" smtClean="0"/>
              <a:t>;</a:t>
            </a:r>
          </a:p>
          <a:p>
            <a:pPr lvl="0"/>
            <a:r>
              <a:rPr lang="en-GB" sz="2400" dirty="0" err="1" smtClean="0"/>
              <a:t>Suivi</a:t>
            </a:r>
            <a:r>
              <a:rPr lang="en-GB" sz="2400" dirty="0" smtClean="0"/>
              <a:t> et rapportage des graves violations sur les </a:t>
            </a:r>
            <a:r>
              <a:rPr lang="en-GB" sz="2400" dirty="0" err="1" smtClean="0"/>
              <a:t>enfants</a:t>
            </a:r>
            <a:r>
              <a:rPr lang="en-GB" sz="2400" dirty="0" smtClean="0"/>
              <a:t>;</a:t>
            </a:r>
          </a:p>
          <a:p>
            <a:pPr lvl="0"/>
            <a:r>
              <a:rPr lang="fr-FR" sz="2400" dirty="0" smtClean="0"/>
              <a:t>Prise </a:t>
            </a:r>
            <a:r>
              <a:rPr lang="fr-FR" sz="2400" dirty="0"/>
              <a:t>en charge des enfants vivant avec handicap ;</a:t>
            </a:r>
            <a:endParaRPr lang="en-GB" sz="2400" dirty="0"/>
          </a:p>
          <a:p>
            <a:pPr lvl="0"/>
            <a:r>
              <a:rPr lang="fr-FR" sz="2400" dirty="0" smtClean="0"/>
              <a:t>Appui </a:t>
            </a:r>
            <a:r>
              <a:rPr lang="fr-FR" sz="2400" dirty="0"/>
              <a:t>aux familles d’accueil des ENA et ES </a:t>
            </a:r>
            <a:r>
              <a:rPr lang="fr-FR" sz="2400" dirty="0" smtClean="0"/>
              <a:t>;</a:t>
            </a:r>
            <a:endParaRPr lang="en-GB" sz="2400" dirty="0"/>
          </a:p>
          <a:p>
            <a:r>
              <a:rPr lang="fr-FR" sz="2400" dirty="0" smtClean="0"/>
              <a:t>Formation </a:t>
            </a:r>
            <a:r>
              <a:rPr lang="fr-FR" sz="2400" dirty="0"/>
              <a:t>professionnelle pour les enfants non scolarisés et déscolarisés </a:t>
            </a:r>
            <a:r>
              <a:rPr lang="fr-FR" sz="2400" dirty="0" smtClean="0"/>
              <a:t>;</a:t>
            </a:r>
            <a:r>
              <a:rPr lang="fr-FR" sz="2400" dirty="0"/>
              <a:t> </a:t>
            </a:r>
            <a:endParaRPr lang="fr-FR" sz="2400" dirty="0" smtClean="0"/>
          </a:p>
          <a:p>
            <a:r>
              <a:rPr lang="fr-FR" sz="2400" dirty="0" smtClean="0"/>
              <a:t>Renforcement </a:t>
            </a:r>
            <a:r>
              <a:rPr lang="fr-FR" sz="2400" dirty="0"/>
              <a:t>du mécanisme de référencement </a:t>
            </a:r>
            <a:r>
              <a:rPr lang="fr-FR" sz="2400" dirty="0" smtClean="0"/>
              <a:t>;</a:t>
            </a:r>
          </a:p>
          <a:p>
            <a:pPr lvl="0"/>
            <a:r>
              <a:rPr lang="fr-FR" sz="2400" dirty="0" smtClean="0"/>
              <a:t>Prévention </a:t>
            </a:r>
            <a:r>
              <a:rPr lang="fr-FR" sz="2400" dirty="0"/>
              <a:t>et R</a:t>
            </a:r>
            <a:r>
              <a:rPr lang="fr-FR" sz="2400" dirty="0" smtClean="0"/>
              <a:t>éponse </a:t>
            </a:r>
            <a:r>
              <a:rPr lang="fr-FR" sz="2400" dirty="0"/>
              <a:t>aux violences, abus et exploitation contre les enfants, y compris violences sexuelles et le mariage précoce;</a:t>
            </a:r>
            <a:endParaRPr lang="en-US" sz="2400" dirty="0"/>
          </a:p>
          <a:p>
            <a:pPr lvl="0"/>
            <a:r>
              <a:rPr lang="fr-FR" sz="2400" dirty="0" smtClean="0"/>
              <a:t>Protection </a:t>
            </a:r>
            <a:r>
              <a:rPr lang="fr-FR" sz="2400" dirty="0"/>
              <a:t>des enfants </a:t>
            </a:r>
            <a:r>
              <a:rPr lang="fr-FR" sz="2400" dirty="0" smtClean="0"/>
              <a:t>contre les </a:t>
            </a:r>
            <a:r>
              <a:rPr lang="fr-FR" sz="2400" dirty="0"/>
              <a:t>dangers des mines et autres engins explosifs</a:t>
            </a:r>
            <a:r>
              <a:rPr lang="fr-FR" sz="2400" dirty="0" smtClean="0"/>
              <a:t>.</a:t>
            </a:r>
          </a:p>
          <a:p>
            <a:pPr marL="0" lvl="0" indent="0">
              <a:buNone/>
            </a:pPr>
            <a:endParaRPr lang="fr-FR" sz="2400" dirty="0"/>
          </a:p>
          <a:p>
            <a:endParaRPr lang="en-GB" sz="2400" dirty="0"/>
          </a:p>
          <a:p>
            <a:endParaRPr lang="en-GB" sz="2400" dirty="0"/>
          </a:p>
          <a:p>
            <a:pPr lvl="0"/>
            <a:endParaRPr lang="en-US" sz="2400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52400" y="0"/>
            <a:ext cx="8534400" cy="685800"/>
          </a:xfrm>
          <a:solidFill>
            <a:srgbClr val="00B0F0"/>
          </a:solidFill>
        </p:spPr>
        <p:txBody>
          <a:bodyPr>
            <a:normAutofit fontScale="90000"/>
          </a:bodyPr>
          <a:lstStyle/>
          <a:p>
            <a:r>
              <a:rPr lang="fr-FR" b="1" dirty="0" smtClean="0">
                <a:solidFill>
                  <a:srgbClr val="0070C0"/>
                </a:solidFill>
              </a:rPr>
              <a:t/>
            </a:r>
            <a:br>
              <a:rPr lang="fr-FR" b="1" dirty="0" smtClean="0">
                <a:solidFill>
                  <a:srgbClr val="0070C0"/>
                </a:solidFill>
              </a:rPr>
            </a:br>
            <a:r>
              <a:rPr lang="fr-FR" b="1" dirty="0" smtClean="0">
                <a:solidFill>
                  <a:schemeClr val="bg1"/>
                </a:solidFill>
              </a:rPr>
              <a:t>Plan de Réponse</a:t>
            </a:r>
            <a:r>
              <a:rPr lang="fr-FR" b="1" dirty="0">
                <a:solidFill>
                  <a:schemeClr val="bg1"/>
                </a:solidFill>
              </a:rPr>
              <a:t/>
            </a:r>
            <a:br>
              <a:rPr lang="fr-FR" b="1" dirty="0">
                <a:solidFill>
                  <a:schemeClr val="bg1"/>
                </a:solidFill>
              </a:rPr>
            </a:b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6775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4795</TotalTime>
  <Words>476</Words>
  <Application>Microsoft Office PowerPoint</Application>
  <PresentationFormat>On-screen Show (4:3)</PresentationFormat>
  <Paragraphs>85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Wingdings</vt:lpstr>
      <vt:lpstr>Office Theme</vt:lpstr>
      <vt:lpstr>PowerPoint Presentation</vt:lpstr>
      <vt:lpstr>PowerPoint Presentation</vt:lpstr>
      <vt:lpstr>PowerPoint Presentation</vt:lpstr>
      <vt:lpstr> </vt:lpstr>
      <vt:lpstr>PowerPoint Presentation</vt:lpstr>
      <vt:lpstr> Capacités des intervenants </vt:lpstr>
      <vt:lpstr>PowerPoint Presentation</vt:lpstr>
      <vt:lpstr> Capacités des intervenants </vt:lpstr>
      <vt:lpstr> Plan de Réponse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UNHCRuser</dc:creator>
  <cp:lastModifiedBy>Parfait Dan</cp:lastModifiedBy>
  <cp:revision>210</cp:revision>
  <cp:lastPrinted>2015-09-28T07:27:09Z</cp:lastPrinted>
  <dcterms:created xsi:type="dcterms:W3CDTF">2006-08-16T00:00:00Z</dcterms:created>
  <dcterms:modified xsi:type="dcterms:W3CDTF">2016-08-30T09:15:15Z</dcterms:modified>
</cp:coreProperties>
</file>