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6"/>
  </p:sldMasterIdLst>
  <p:notesMasterIdLst>
    <p:notesMasterId r:id="rId43"/>
  </p:notesMasterIdLst>
  <p:handoutMasterIdLst>
    <p:handoutMasterId r:id="rId44"/>
  </p:handoutMasterIdLst>
  <p:sldIdLst>
    <p:sldId id="288" r:id="rId17"/>
    <p:sldId id="289" r:id="rId18"/>
    <p:sldId id="269" r:id="rId19"/>
    <p:sldId id="270" r:id="rId20"/>
    <p:sldId id="290" r:id="rId21"/>
    <p:sldId id="302" r:id="rId22"/>
    <p:sldId id="274" r:id="rId23"/>
    <p:sldId id="272" r:id="rId24"/>
    <p:sldId id="294" r:id="rId25"/>
    <p:sldId id="265" r:id="rId26"/>
    <p:sldId id="295" r:id="rId27"/>
    <p:sldId id="260" r:id="rId28"/>
    <p:sldId id="262" r:id="rId29"/>
    <p:sldId id="296" r:id="rId30"/>
    <p:sldId id="266" r:id="rId31"/>
    <p:sldId id="292" r:id="rId32"/>
    <p:sldId id="297" r:id="rId33"/>
    <p:sldId id="276" r:id="rId34"/>
    <p:sldId id="277" r:id="rId35"/>
    <p:sldId id="299" r:id="rId36"/>
    <p:sldId id="298" r:id="rId37"/>
    <p:sldId id="280" r:id="rId38"/>
    <p:sldId id="300" r:id="rId39"/>
    <p:sldId id="283" r:id="rId40"/>
    <p:sldId id="301" r:id="rId41"/>
    <p:sldId id="286" r:id="rId42"/>
  </p:sldIdLst>
  <p:sldSz cx="10691813" cy="7559675"/>
  <p:notesSz cx="6858000" cy="9144000"/>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7C8"/>
    <a:srgbClr val="FFB600"/>
    <a:srgbClr val="FF9900"/>
    <a:srgbClr val="CCFFCC"/>
    <a:srgbClr val="F18F01"/>
    <a:srgbClr val="000000"/>
    <a:srgbClr val="006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p:scale>
          <a:sx n="120" d="100"/>
          <a:sy n="120" d="100"/>
        </p:scale>
        <p:origin x="546" y="-924"/>
      </p:cViewPr>
      <p:guideLst>
        <p:guide orient="horz" pos="2381"/>
        <p:guide pos="3368"/>
      </p:guideLst>
    </p:cSldViewPr>
  </p:slideViewPr>
  <p:notesTextViewPr>
    <p:cViewPr>
      <p:scale>
        <a:sx n="1" d="1"/>
        <a:sy n="1" d="1"/>
      </p:scale>
      <p:origin x="0" y="0"/>
    </p:cViewPr>
  </p:notesText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13BF-40DE-B123-E374AC96C3F1}"/>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13BF-40DE-B123-E374AC96C3F1}"/>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13BF-40DE-B123-E374AC96C3F1}"/>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3.8</c:v>
                </c:pt>
              </c:numCache>
            </c:numRef>
          </c:val>
          <c:extLst>
            <c:ext xmlns:c16="http://schemas.microsoft.com/office/drawing/2014/chart" uri="{C3380CC4-5D6E-409C-BE32-E72D297353CC}">
              <c16:uniqueId val="{00000003-13BF-40DE-B123-E374AC96C3F1}"/>
            </c:ext>
          </c:extLst>
        </c:ser>
        <c:ser>
          <c:idx val="4"/>
          <c:order val="4"/>
          <c:tx>
            <c:strRef>
              <c:f>Sheet1!$F$1</c:f>
              <c:strCache>
                <c:ptCount val="1"/>
                <c:pt idx="0">
                  <c:v>Series 5</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2.7</c:v>
                </c:pt>
              </c:numCache>
            </c:numRef>
          </c:val>
          <c:extLst>
            <c:ext xmlns:c16="http://schemas.microsoft.com/office/drawing/2014/chart" uri="{C3380CC4-5D6E-409C-BE32-E72D297353CC}">
              <c16:uniqueId val="{00000004-13BF-40DE-B123-E374AC96C3F1}"/>
            </c:ext>
          </c:extLst>
        </c:ser>
        <c:dLbls>
          <c:showLegendKey val="0"/>
          <c:showVal val="0"/>
          <c:showCatName val="0"/>
          <c:showSerName val="0"/>
          <c:showPercent val="0"/>
          <c:showBubbleSize val="0"/>
        </c:dLbls>
        <c:gapWidth val="219"/>
        <c:overlap val="-27"/>
        <c:axId val="297241784"/>
        <c:axId val="297242176"/>
      </c:barChart>
      <c:catAx>
        <c:axId val="29724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297242176"/>
        <c:crosses val="autoZero"/>
        <c:auto val="1"/>
        <c:lblAlgn val="ctr"/>
        <c:lblOffset val="100"/>
        <c:noMultiLvlLbl val="0"/>
      </c:catAx>
      <c:valAx>
        <c:axId val="29724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9724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E81-4ACC-84E7-927027BD4F9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E81-4ACC-84E7-927027BD4F9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E81-4ACC-84E7-927027BD4F9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E81-4ACC-84E7-927027BD4F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E81-4ACC-84E7-927027BD4F96}"/>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7AC-41DD-8597-0EF84BC4136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B7AC-41DD-8597-0EF84BC41363}"/>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B7AC-41DD-8597-0EF84BC41363}"/>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3.8</c:v>
                </c:pt>
              </c:numCache>
            </c:numRef>
          </c:val>
          <c:extLst>
            <c:ext xmlns:c16="http://schemas.microsoft.com/office/drawing/2014/chart" uri="{C3380CC4-5D6E-409C-BE32-E72D297353CC}">
              <c16:uniqueId val="{00000003-B7AC-41DD-8597-0EF84BC41363}"/>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2.7</c:v>
                </c:pt>
              </c:numCache>
            </c:numRef>
          </c:val>
          <c:extLst>
            <c:ext xmlns:c16="http://schemas.microsoft.com/office/drawing/2014/chart" uri="{C3380CC4-5D6E-409C-BE32-E72D297353CC}">
              <c16:uniqueId val="{00000004-B7AC-41DD-8597-0EF84BC41363}"/>
            </c:ext>
          </c:extLst>
        </c:ser>
        <c:dLbls>
          <c:dLblPos val="outEnd"/>
          <c:showLegendKey val="0"/>
          <c:showVal val="1"/>
          <c:showCatName val="0"/>
          <c:showSerName val="0"/>
          <c:showPercent val="0"/>
          <c:showBubbleSize val="0"/>
        </c:dLbls>
        <c:gapWidth val="300"/>
        <c:axId val="300262248"/>
        <c:axId val="300262640"/>
      </c:barChart>
      <c:catAx>
        <c:axId val="300262248"/>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262640"/>
        <c:crosses val="autoZero"/>
        <c:auto val="1"/>
        <c:lblAlgn val="ctr"/>
        <c:lblOffset val="100"/>
        <c:noMultiLvlLbl val="0"/>
      </c:catAx>
      <c:valAx>
        <c:axId val="3002626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2622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57150"/>
          </c:spPr>
          <c:dPt>
            <c:idx val="0"/>
            <c:bubble3D val="0"/>
            <c:spPr>
              <a:solidFill>
                <a:srgbClr val="FF0000"/>
              </a:solidFill>
              <a:ln w="57150">
                <a:solidFill>
                  <a:schemeClr val="lt1"/>
                </a:solidFill>
              </a:ln>
              <a:effectLst/>
            </c:spPr>
            <c:extLst>
              <c:ext xmlns:c16="http://schemas.microsoft.com/office/drawing/2014/chart" uri="{C3380CC4-5D6E-409C-BE32-E72D297353CC}">
                <c16:uniqueId val="{00000001-78B8-4C73-8A7C-CCBEB95F3F59}"/>
              </c:ext>
            </c:extLst>
          </c:dPt>
          <c:dPt>
            <c:idx val="1"/>
            <c:bubble3D val="0"/>
            <c:spPr>
              <a:solidFill>
                <a:srgbClr val="7030A0"/>
              </a:solidFill>
              <a:ln w="57150">
                <a:solidFill>
                  <a:schemeClr val="lt1"/>
                </a:solidFill>
              </a:ln>
              <a:effectLst/>
            </c:spPr>
            <c:extLst>
              <c:ext xmlns:c16="http://schemas.microsoft.com/office/drawing/2014/chart" uri="{C3380CC4-5D6E-409C-BE32-E72D297353CC}">
                <c16:uniqueId val="{00000003-78B8-4C73-8A7C-CCBEB95F3F59}"/>
              </c:ext>
            </c:extLst>
          </c:dPt>
          <c:dPt>
            <c:idx val="2"/>
            <c:bubble3D val="0"/>
            <c:spPr>
              <a:solidFill>
                <a:schemeClr val="accent3"/>
              </a:solidFill>
              <a:ln w="57150">
                <a:solidFill>
                  <a:schemeClr val="lt1"/>
                </a:solidFill>
              </a:ln>
              <a:effectLst/>
            </c:spPr>
            <c:extLst>
              <c:ext xmlns:c16="http://schemas.microsoft.com/office/drawing/2014/chart" uri="{C3380CC4-5D6E-409C-BE32-E72D297353CC}">
                <c16:uniqueId val="{00000005-78B8-4C73-8A7C-CCBEB95F3F59}"/>
              </c:ext>
            </c:extLst>
          </c:dPt>
          <c:dPt>
            <c:idx val="3"/>
            <c:bubble3D val="0"/>
            <c:spPr>
              <a:solidFill>
                <a:srgbClr val="00B050"/>
              </a:solidFill>
              <a:ln w="57150">
                <a:solidFill>
                  <a:schemeClr val="lt1"/>
                </a:solidFill>
              </a:ln>
              <a:effectLst/>
            </c:spPr>
            <c:extLst>
              <c:ext xmlns:c16="http://schemas.microsoft.com/office/drawing/2014/chart" uri="{C3380CC4-5D6E-409C-BE32-E72D297353CC}">
                <c16:uniqueId val="{00000007-78B8-4C73-8A7C-CCBEB95F3F59}"/>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8B8-4C73-8A7C-CCBEB95F3F5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8604105716647"/>
          <c:y val="9.3420650058261778E-2"/>
          <c:w val="0.8648946413361478"/>
          <c:h val="0.80966863476481554"/>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92B-4DD5-9CAD-C7BFBFB41B98}"/>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92B-4DD5-9CAD-C7BFBFB41B98}"/>
            </c:ext>
          </c:extLst>
        </c:ser>
        <c:dLbls>
          <c:showLegendKey val="0"/>
          <c:showVal val="0"/>
          <c:showCatName val="0"/>
          <c:showSerName val="0"/>
          <c:showPercent val="0"/>
          <c:showBubbleSize val="0"/>
        </c:dLbls>
        <c:smooth val="0"/>
        <c:axId val="9164680"/>
        <c:axId val="9165072"/>
      </c:lineChart>
      <c:catAx>
        <c:axId val="91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9165072"/>
        <c:crosses val="autoZero"/>
        <c:auto val="1"/>
        <c:lblAlgn val="ctr"/>
        <c:lblOffset val="100"/>
        <c:noMultiLvlLbl val="0"/>
      </c:catAx>
      <c:valAx>
        <c:axId val="916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916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57150"/>
          </c:spPr>
          <c:dPt>
            <c:idx val="0"/>
            <c:bubble3D val="0"/>
            <c:spPr>
              <a:solidFill>
                <a:schemeClr val="accent1"/>
              </a:solidFill>
              <a:ln w="57150">
                <a:solidFill>
                  <a:schemeClr val="lt1"/>
                </a:solidFill>
              </a:ln>
              <a:effectLst/>
            </c:spPr>
            <c:extLst>
              <c:ext xmlns:c16="http://schemas.microsoft.com/office/drawing/2014/chart" uri="{C3380CC4-5D6E-409C-BE32-E72D297353CC}">
                <c16:uniqueId val="{00000001-70FC-4A92-AAD9-EFED862221BD}"/>
              </c:ext>
            </c:extLst>
          </c:dPt>
          <c:dPt>
            <c:idx val="1"/>
            <c:bubble3D val="0"/>
            <c:spPr>
              <a:solidFill>
                <a:schemeClr val="accent2"/>
              </a:solidFill>
              <a:ln w="57150">
                <a:solidFill>
                  <a:schemeClr val="lt1"/>
                </a:solidFill>
              </a:ln>
              <a:effectLst/>
            </c:spPr>
            <c:extLst>
              <c:ext xmlns:c16="http://schemas.microsoft.com/office/drawing/2014/chart" uri="{C3380CC4-5D6E-409C-BE32-E72D297353CC}">
                <c16:uniqueId val="{00000003-70FC-4A92-AAD9-EFED862221BD}"/>
              </c:ext>
            </c:extLst>
          </c:dPt>
          <c:dPt>
            <c:idx val="2"/>
            <c:bubble3D val="0"/>
            <c:spPr>
              <a:solidFill>
                <a:schemeClr val="accent3"/>
              </a:solidFill>
              <a:ln w="57150">
                <a:solidFill>
                  <a:schemeClr val="lt1"/>
                </a:solidFill>
              </a:ln>
              <a:effectLst/>
            </c:spPr>
            <c:extLst>
              <c:ext xmlns:c16="http://schemas.microsoft.com/office/drawing/2014/chart" uri="{C3380CC4-5D6E-409C-BE32-E72D297353CC}">
                <c16:uniqueId val="{00000005-70FC-4A92-AAD9-EFED862221BD}"/>
              </c:ext>
            </c:extLst>
          </c:dPt>
          <c:dPt>
            <c:idx val="3"/>
            <c:bubble3D val="0"/>
            <c:spPr>
              <a:solidFill>
                <a:schemeClr val="accent4"/>
              </a:solidFill>
              <a:ln w="57150">
                <a:solidFill>
                  <a:schemeClr val="lt1"/>
                </a:solidFill>
              </a:ln>
              <a:effectLst/>
            </c:spPr>
            <c:extLst>
              <c:ext xmlns:c16="http://schemas.microsoft.com/office/drawing/2014/chart" uri="{C3380CC4-5D6E-409C-BE32-E72D297353CC}">
                <c16:uniqueId val="{00000007-70FC-4A92-AAD9-EFED862221BD}"/>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0FC-4A92-AAD9-EFED862221B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Sheet1!$A$2:$A$6</c:f>
              <c:strCache>
                <c:ptCount val="5"/>
                <c:pt idx="0">
                  <c:v>R</c:v>
                </c:pt>
                <c:pt idx="1">
                  <c:v>S</c:v>
                </c:pt>
                <c:pt idx="2">
                  <c:v>T</c:v>
                </c:pt>
                <c:pt idx="3">
                  <c:v>U</c:v>
                </c:pt>
                <c:pt idx="4">
                  <c:v>V</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1B1-4EB6-9B99-4F9548B1B207}"/>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Sheet1!$A$2:$A$6</c:f>
              <c:strCache>
                <c:ptCount val="5"/>
                <c:pt idx="0">
                  <c:v>R</c:v>
                </c:pt>
                <c:pt idx="1">
                  <c:v>S</c:v>
                </c:pt>
                <c:pt idx="2">
                  <c:v>T</c:v>
                </c:pt>
                <c:pt idx="3">
                  <c:v>U</c:v>
                </c:pt>
                <c:pt idx="4">
                  <c:v>V</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1B1-4EB6-9B99-4F9548B1B207}"/>
            </c:ext>
          </c:extLst>
        </c:ser>
        <c:dLbls>
          <c:showLegendKey val="0"/>
          <c:showVal val="0"/>
          <c:showCatName val="0"/>
          <c:showSerName val="0"/>
          <c:showPercent val="0"/>
          <c:showBubbleSize val="0"/>
        </c:dLbls>
        <c:axId val="9166248"/>
        <c:axId val="9166640"/>
      </c:radarChart>
      <c:catAx>
        <c:axId val="916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6640"/>
        <c:crosses val="autoZero"/>
        <c:auto val="1"/>
        <c:lblAlgn val="ctr"/>
        <c:lblOffset val="100"/>
        <c:noMultiLvlLbl val="0"/>
      </c:catAx>
      <c:valAx>
        <c:axId val="916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9166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037-431C-BDC5-4F8F188BE184}"/>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037-431C-BDC5-4F8F188BE184}"/>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D037-431C-BDC5-4F8F188BE184}"/>
            </c:ext>
          </c:extLst>
        </c:ser>
        <c:dLbls>
          <c:showLegendKey val="0"/>
          <c:showVal val="0"/>
          <c:showCatName val="0"/>
          <c:showSerName val="0"/>
          <c:showPercent val="0"/>
          <c:showBubbleSize val="0"/>
        </c:dLbls>
        <c:gapWidth val="182"/>
        <c:axId val="9167424"/>
        <c:axId val="9167816"/>
      </c:barChart>
      <c:catAx>
        <c:axId val="9167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9167816"/>
        <c:crosses val="autoZero"/>
        <c:auto val="1"/>
        <c:lblAlgn val="ctr"/>
        <c:lblOffset val="100"/>
        <c:noMultiLvlLbl val="0"/>
      </c:catAx>
      <c:valAx>
        <c:axId val="9167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916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28575"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FD98-4419-81CC-9D25309336F0}"/>
            </c:ext>
          </c:extLst>
        </c:ser>
        <c:ser>
          <c:idx val="1"/>
          <c:order val="1"/>
          <c:tx>
            <c:strRef>
              <c:f>Sheet1!$C$1</c:f>
              <c:strCache>
                <c:ptCount val="1"/>
                <c:pt idx="0">
                  <c:v>High</c:v>
                </c:pt>
              </c:strCache>
            </c:strRef>
          </c:tx>
          <c:spPr>
            <a:ln w="28575"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FD98-4419-81CC-9D25309336F0}"/>
            </c:ext>
          </c:extLst>
        </c:ser>
        <c:ser>
          <c:idx val="2"/>
          <c:order val="2"/>
          <c:tx>
            <c:strRef>
              <c:f>Sheet1!$D$1</c:f>
              <c:strCache>
                <c:ptCount val="1"/>
                <c:pt idx="0">
                  <c:v>Low</c:v>
                </c:pt>
              </c:strCache>
            </c:strRef>
          </c:tx>
          <c:spPr>
            <a:ln w="28575"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FD98-4419-81CC-9D25309336F0}"/>
            </c:ext>
          </c:extLst>
        </c:ser>
        <c:ser>
          <c:idx val="3"/>
          <c:order val="3"/>
          <c:tx>
            <c:strRef>
              <c:f>Sheet1!$E$1</c:f>
              <c:strCache>
                <c:ptCount val="1"/>
                <c:pt idx="0">
                  <c:v>Close</c:v>
                </c:pt>
              </c:strCache>
            </c:strRef>
          </c:tx>
          <c:spPr>
            <a:ln w="28575"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FD98-4419-81CC-9D25309336F0}"/>
            </c:ext>
          </c:extLst>
        </c:ser>
        <c:dLbls>
          <c:showLegendKey val="0"/>
          <c:showVal val="0"/>
          <c:showCatName val="0"/>
          <c:showSerName val="0"/>
          <c:showPercent val="0"/>
          <c:showBubbleSize val="0"/>
        </c:dLbls>
        <c:hiLowLines>
          <c:spPr>
            <a:ln w="9525" cap="flat" cmpd="sng" algn="ctr">
              <a:solidFill>
                <a:schemeClr val="tx2"/>
              </a:solidFill>
              <a:round/>
            </a:ln>
            <a:effectLst/>
          </c:spPr>
        </c:hiLowLines>
        <c:upDownBars>
          <c:gapWidth val="150"/>
          <c:upBars>
            <c:spPr>
              <a:solidFill>
                <a:schemeClr val="accent2"/>
              </a:solidFill>
              <a:ln w="9525" cap="flat" cmpd="sng" algn="ctr">
                <a:solidFill>
                  <a:schemeClr val="accent2"/>
                </a:solidFill>
                <a:round/>
              </a:ln>
              <a:effectLst/>
            </c:spPr>
          </c:upBars>
          <c:downBars>
            <c:spPr>
              <a:solidFill>
                <a:schemeClr val="accent1"/>
              </a:solidFill>
              <a:ln w="9525" cap="flat" cmpd="sng" algn="ctr">
                <a:solidFill>
                  <a:schemeClr val="accent1"/>
                </a:solidFill>
                <a:round/>
              </a:ln>
              <a:effectLst/>
            </c:spPr>
          </c:downBars>
        </c:upDownBars>
        <c:axId val="299624328"/>
        <c:axId val="299624720"/>
      </c:stockChart>
      <c:dateAx>
        <c:axId val="29962432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accent1"/>
                </a:solidFill>
                <a:latin typeface="+mn-lt"/>
                <a:ea typeface="+mn-ea"/>
                <a:cs typeface="+mn-cs"/>
              </a:defRPr>
            </a:pPr>
            <a:endParaRPr lang="en-US"/>
          </a:p>
        </c:txPr>
        <c:crossAx val="299624720"/>
        <c:crosses val="autoZero"/>
        <c:auto val="1"/>
        <c:lblOffset val="100"/>
        <c:baseTimeUnit val="months"/>
      </c:dateAx>
      <c:valAx>
        <c:axId val="29962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9962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D603-4B9A-8648-8E9161E3482F}"/>
            </c:ext>
          </c:extLst>
        </c:ser>
        <c:ser>
          <c:idx val="1"/>
          <c:order val="1"/>
          <c:tx>
            <c:strRef>
              <c:f>Sheet1!$C$1</c:f>
              <c:strCache>
                <c:ptCount val="1"/>
                <c:pt idx="0">
                  <c:v>Series 2</c:v>
                </c:pt>
              </c:strCache>
            </c:strRef>
          </c:tx>
          <c:spPr>
            <a:solidFill>
              <a:schemeClr val="accent2"/>
            </a:solidFill>
            <a:ln>
              <a:noFill/>
            </a:ln>
            <a:effectLst/>
            <a:sp3d/>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D603-4B9A-8648-8E9161E3482F}"/>
            </c:ext>
          </c:extLst>
        </c:ser>
        <c:ser>
          <c:idx val="2"/>
          <c:order val="2"/>
          <c:tx>
            <c:strRef>
              <c:f>Sheet1!$D$1</c:f>
              <c:strCache>
                <c:ptCount val="1"/>
                <c:pt idx="0">
                  <c:v>Series 3</c:v>
                </c:pt>
              </c:strCache>
            </c:strRef>
          </c:tx>
          <c:spPr>
            <a:solidFill>
              <a:schemeClr val="accent3"/>
            </a:solidFill>
            <a:ln>
              <a:noFill/>
            </a:ln>
            <a:effectLst/>
            <a:sp3d/>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D603-4B9A-8648-8E9161E3482F}"/>
            </c:ext>
          </c:extLst>
        </c:ser>
        <c:ser>
          <c:idx val="3"/>
          <c:order val="3"/>
          <c:tx>
            <c:strRef>
              <c:f>Sheet1!$E$1</c:f>
              <c:strCache>
                <c:ptCount val="1"/>
                <c:pt idx="0">
                  <c:v>Series 4</c:v>
                </c:pt>
              </c:strCache>
            </c:strRef>
          </c:tx>
          <c:spPr>
            <a:solidFill>
              <a:schemeClr val="accent4"/>
            </a:solidFill>
            <a:ln>
              <a:noFill/>
            </a:ln>
            <a:effectLst/>
            <a:sp3d/>
          </c:spPr>
          <c:invertIfNegative val="0"/>
          <c:cat>
            <c:strRef>
              <c:f>Sheet1!$A$2</c:f>
              <c:strCache>
                <c:ptCount val="1"/>
                <c:pt idx="0">
                  <c:v>Category 1</c:v>
                </c:pt>
              </c:strCache>
            </c:strRef>
          </c:cat>
          <c:val>
            <c:numRef>
              <c:f>Sheet1!$E$2</c:f>
              <c:numCache>
                <c:formatCode>General</c:formatCode>
                <c:ptCount val="1"/>
                <c:pt idx="0">
                  <c:v>3.8</c:v>
                </c:pt>
              </c:numCache>
            </c:numRef>
          </c:val>
          <c:extLst>
            <c:ext xmlns:c16="http://schemas.microsoft.com/office/drawing/2014/chart" uri="{C3380CC4-5D6E-409C-BE32-E72D297353CC}">
              <c16:uniqueId val="{00000003-D603-4B9A-8648-8E9161E3482F}"/>
            </c:ext>
          </c:extLst>
        </c:ser>
        <c:ser>
          <c:idx val="4"/>
          <c:order val="4"/>
          <c:tx>
            <c:strRef>
              <c:f>Sheet1!$F$1</c:f>
              <c:strCache>
                <c:ptCount val="1"/>
                <c:pt idx="0">
                  <c:v>Series 5</c:v>
                </c:pt>
              </c:strCache>
            </c:strRef>
          </c:tx>
          <c:spPr>
            <a:solidFill>
              <a:schemeClr val="accent5"/>
            </a:solidFill>
            <a:ln>
              <a:noFill/>
            </a:ln>
            <a:effectLst/>
            <a:sp3d/>
          </c:spPr>
          <c:invertIfNegative val="0"/>
          <c:cat>
            <c:strRef>
              <c:f>Sheet1!$A$2</c:f>
              <c:strCache>
                <c:ptCount val="1"/>
                <c:pt idx="0">
                  <c:v>Category 1</c:v>
                </c:pt>
              </c:strCache>
            </c:strRef>
          </c:cat>
          <c:val>
            <c:numRef>
              <c:f>Sheet1!$F$2</c:f>
              <c:numCache>
                <c:formatCode>General</c:formatCode>
                <c:ptCount val="1"/>
                <c:pt idx="0">
                  <c:v>2.7</c:v>
                </c:pt>
              </c:numCache>
            </c:numRef>
          </c:val>
          <c:extLst>
            <c:ext xmlns:c16="http://schemas.microsoft.com/office/drawing/2014/chart" uri="{C3380CC4-5D6E-409C-BE32-E72D297353CC}">
              <c16:uniqueId val="{00000004-D603-4B9A-8648-8E9161E3482F}"/>
            </c:ext>
          </c:extLst>
        </c:ser>
        <c:dLbls>
          <c:showLegendKey val="0"/>
          <c:showVal val="0"/>
          <c:showCatName val="0"/>
          <c:showSerName val="0"/>
          <c:showPercent val="0"/>
          <c:showBubbleSize val="0"/>
        </c:dLbls>
        <c:gapWidth val="219"/>
        <c:shape val="box"/>
        <c:axId val="299625896"/>
        <c:axId val="299626288"/>
        <c:axId val="0"/>
      </c:bar3DChart>
      <c:catAx>
        <c:axId val="29962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299626288"/>
        <c:crosses val="autoZero"/>
        <c:auto val="1"/>
        <c:lblAlgn val="ctr"/>
        <c:lblOffset val="100"/>
        <c:noMultiLvlLbl val="0"/>
      </c:catAx>
      <c:valAx>
        <c:axId val="29962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99625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1DE7-4B67-970C-0F7DBF6934D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1DE7-4B67-970C-0F7DBF6934D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1DE7-4B67-970C-0F7DBF6934D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1DE7-4B67-970C-0F7DBF6934D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DE7-4B67-970C-0F7DBF6934DB}"/>
            </c:ext>
          </c:extLst>
        </c:ser>
        <c:dLbls>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C941-48A2-9384-A23A7A388F51}"/>
            </c:ext>
          </c:extLst>
        </c:ser>
        <c:ser>
          <c:idx val="1"/>
          <c:order val="1"/>
          <c:tx>
            <c:strRef>
              <c:f>Sheet1!$C$1</c:f>
              <c:strCache>
                <c:ptCount val="1"/>
                <c:pt idx="0">
                  <c:v>Series 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C941-48A2-9384-A23A7A388F51}"/>
            </c:ext>
          </c:extLst>
        </c:ser>
        <c:ser>
          <c:idx val="2"/>
          <c:order val="2"/>
          <c:tx>
            <c:strRef>
              <c:f>Sheet1!$D$1</c:f>
              <c:strCache>
                <c:ptCount val="1"/>
                <c:pt idx="0">
                  <c:v>Series 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C941-48A2-9384-A23A7A388F51}"/>
            </c:ext>
          </c:extLst>
        </c:ser>
        <c:ser>
          <c:idx val="3"/>
          <c:order val="3"/>
          <c:tx>
            <c:strRef>
              <c:f>Sheet1!$E$1</c:f>
              <c:strCache>
                <c:ptCount val="1"/>
                <c:pt idx="0">
                  <c:v>Series 4</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Sheet1!$E$2</c:f>
              <c:numCache>
                <c:formatCode>General</c:formatCode>
                <c:ptCount val="1"/>
                <c:pt idx="0">
                  <c:v>3.8</c:v>
                </c:pt>
              </c:numCache>
            </c:numRef>
          </c:val>
          <c:extLst>
            <c:ext xmlns:c16="http://schemas.microsoft.com/office/drawing/2014/chart" uri="{C3380CC4-5D6E-409C-BE32-E72D297353CC}">
              <c16:uniqueId val="{00000003-C941-48A2-9384-A23A7A388F51}"/>
            </c:ext>
          </c:extLst>
        </c:ser>
        <c:ser>
          <c:idx val="4"/>
          <c:order val="4"/>
          <c:tx>
            <c:strRef>
              <c:f>Sheet1!$F$1</c:f>
              <c:strCache>
                <c:ptCount val="1"/>
                <c:pt idx="0">
                  <c:v>Series 5</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Sheet1!$F$2</c:f>
              <c:numCache>
                <c:formatCode>General</c:formatCode>
                <c:ptCount val="1"/>
                <c:pt idx="0">
                  <c:v>2.7</c:v>
                </c:pt>
              </c:numCache>
            </c:numRef>
          </c:val>
          <c:extLst>
            <c:ext xmlns:c16="http://schemas.microsoft.com/office/drawing/2014/chart" uri="{C3380CC4-5D6E-409C-BE32-E72D297353CC}">
              <c16:uniqueId val="{00000004-C941-48A2-9384-A23A7A388F51}"/>
            </c:ext>
          </c:extLst>
        </c:ser>
        <c:dLbls>
          <c:dLblPos val="inEnd"/>
          <c:showLegendKey val="0"/>
          <c:showVal val="1"/>
          <c:showCatName val="0"/>
          <c:showSerName val="0"/>
          <c:showPercent val="0"/>
          <c:showBubbleSize val="0"/>
        </c:dLbls>
        <c:gapWidth val="65"/>
        <c:axId val="299627464"/>
        <c:axId val="300261072"/>
      </c:barChart>
      <c:catAx>
        <c:axId val="299627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00261072"/>
        <c:crosses val="autoZero"/>
        <c:auto val="1"/>
        <c:lblAlgn val="ctr"/>
        <c:lblOffset val="100"/>
        <c:noMultiLvlLbl val="0"/>
      </c:catAx>
      <c:valAx>
        <c:axId val="300261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996274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77BF71-CEB3-4FA3-95E4-7278DE0A3C5D}" type="datetimeFigureOut">
              <a:rPr lang="en-GB" smtClean="0"/>
              <a:t>23/03/2017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82F10C-21F3-4BD4-AB60-4B9EA885D7D8}" type="slidenum">
              <a:rPr lang="en-GB" smtClean="0"/>
              <a:t>‹#›</a:t>
            </a:fld>
            <a:endParaRPr lang="en-GB"/>
          </a:p>
        </p:txBody>
      </p:sp>
    </p:spTree>
    <p:extLst>
      <p:ext uri="{BB962C8B-B14F-4D97-AF65-F5344CB8AC3E}">
        <p14:creationId xmlns:p14="http://schemas.microsoft.com/office/powerpoint/2010/main" val="1798883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C5ACF-D034-4F45-8610-CB6613FE683F}" type="datetimeFigureOut">
              <a:rPr lang="en-GB" smtClean="0"/>
              <a:t>21/03/2017</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815C3-FF10-434B-B435-6E13A5278B79}" type="slidenum">
              <a:rPr lang="en-GB" smtClean="0"/>
              <a:t>‹#›</a:t>
            </a:fld>
            <a:endParaRPr lang="en-GB"/>
          </a:p>
        </p:txBody>
      </p:sp>
    </p:spTree>
    <p:extLst>
      <p:ext uri="{BB962C8B-B14F-4D97-AF65-F5344CB8AC3E}">
        <p14:creationId xmlns:p14="http://schemas.microsoft.com/office/powerpoint/2010/main" val="26347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CCM - Title Slide - Presentation">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803" y="0"/>
            <a:ext cx="1069181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noAutofit/>
          </a:bodyPr>
          <a:lstStyle/>
          <a:p>
            <a:pPr algn="ctr"/>
            <a:endParaRPr lang="en-GB" sz="2053" noProof="0" dirty="0">
              <a:latin typeface="+mj-lt"/>
            </a:endParaRPr>
          </a:p>
        </p:txBody>
      </p:sp>
      <p:sp>
        <p:nvSpPr>
          <p:cNvPr id="2" name="Title 1"/>
          <p:cNvSpPr>
            <a:spLocks noGrp="1"/>
          </p:cNvSpPr>
          <p:nvPr>
            <p:ph type="ctrTitle"/>
          </p:nvPr>
        </p:nvSpPr>
        <p:spPr>
          <a:xfrm>
            <a:off x="0" y="4355901"/>
            <a:ext cx="10691813" cy="1190632"/>
          </a:xfrm>
          <a:prstGeom prst="rect">
            <a:avLst/>
          </a:prstGeom>
          <a:solidFill>
            <a:schemeClr val="bg1"/>
          </a:solidFill>
        </p:spPr>
        <p:txBody>
          <a:bodyPr rIns="360000" anchor="ctr">
            <a:noAutofit/>
          </a:bodyPr>
          <a:lstStyle>
            <a:lvl1pPr algn="r">
              <a:defRPr sz="4800" baseline="0">
                <a:solidFill>
                  <a:schemeClr val="accent1"/>
                </a:solidFill>
                <a:latin typeface="+mj-lt"/>
              </a:defRPr>
            </a:lvl1pPr>
          </a:lstStyle>
          <a:p>
            <a:r>
              <a:rPr lang="en-GB" noProof="0" dirty="0"/>
              <a:t>Click to edit Master title style</a:t>
            </a:r>
          </a:p>
        </p:txBody>
      </p:sp>
      <p:sp>
        <p:nvSpPr>
          <p:cNvPr id="3" name="Subtitle 2"/>
          <p:cNvSpPr>
            <a:spLocks noGrp="1"/>
          </p:cNvSpPr>
          <p:nvPr>
            <p:ph type="subTitle" idx="1"/>
          </p:nvPr>
        </p:nvSpPr>
        <p:spPr>
          <a:xfrm>
            <a:off x="3208347" y="5864036"/>
            <a:ext cx="7484269" cy="714379"/>
          </a:xfrm>
        </p:spPr>
        <p:txBody>
          <a:bodyPr rIns="360000" anchor="ctr">
            <a:noAutofit/>
          </a:bodyPr>
          <a:lstStyle>
            <a:lvl1pPr marL="0" indent="0" algn="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5819"/>
          <a:stretch/>
        </p:blipFill>
        <p:spPr>
          <a:xfrm>
            <a:off x="6210002" y="323453"/>
            <a:ext cx="4248564" cy="1368152"/>
          </a:xfrm>
          <a:prstGeom prst="rect">
            <a:avLst/>
          </a:prstGeom>
        </p:spPr>
      </p:pic>
    </p:spTree>
    <p:extLst>
      <p:ext uri="{BB962C8B-B14F-4D97-AF65-F5344CB8AC3E}">
        <p14:creationId xmlns:p14="http://schemas.microsoft.com/office/powerpoint/2010/main" val="40442204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CCM - Title - Photo Dark">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0691813" cy="7559675"/>
          </a:xfrm>
        </p:spPr>
        <p:txBody>
          <a:bodyPr/>
          <a:lstStyle>
            <a:lvl1pPr marL="0" indent="0">
              <a:buNone/>
              <a:defRPr/>
            </a:lvl1pPr>
          </a:lstStyle>
          <a:p>
            <a:r>
              <a:rPr lang="en-GB" noProof="0" dirty="0"/>
              <a:t>Click icon to add picture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5819"/>
          <a:stretch/>
        </p:blipFill>
        <p:spPr>
          <a:xfrm>
            <a:off x="6210002" y="323453"/>
            <a:ext cx="4248564" cy="1368152"/>
          </a:xfrm>
          <a:prstGeom prst="rect">
            <a:avLst/>
          </a:prstGeom>
        </p:spPr>
      </p:pic>
      <p:sp>
        <p:nvSpPr>
          <p:cNvPr id="6" name="Title 1"/>
          <p:cNvSpPr>
            <a:spLocks noGrp="1"/>
          </p:cNvSpPr>
          <p:nvPr>
            <p:ph type="ctrTitle"/>
          </p:nvPr>
        </p:nvSpPr>
        <p:spPr>
          <a:xfrm>
            <a:off x="0" y="4355901"/>
            <a:ext cx="10691813" cy="1190632"/>
          </a:xfrm>
          <a:prstGeom prst="rect">
            <a:avLst/>
          </a:prstGeom>
          <a:solidFill>
            <a:schemeClr val="bg1"/>
          </a:solidFill>
        </p:spPr>
        <p:txBody>
          <a:bodyPr rIns="360000" anchor="ctr"/>
          <a:lstStyle>
            <a:lvl1pPr algn="r">
              <a:defRPr sz="4800" baseline="0">
                <a:solidFill>
                  <a:schemeClr val="accent1"/>
                </a:solidFill>
                <a:latin typeface="+mj-lt"/>
              </a:defRPr>
            </a:lvl1pPr>
          </a:lstStyle>
          <a:p>
            <a:r>
              <a:rPr lang="en-GB" noProof="0" dirty="0"/>
              <a:t>Click to edit Master title style</a:t>
            </a:r>
          </a:p>
        </p:txBody>
      </p:sp>
      <p:sp>
        <p:nvSpPr>
          <p:cNvPr id="7" name="Subtitle 2"/>
          <p:cNvSpPr>
            <a:spLocks noGrp="1"/>
          </p:cNvSpPr>
          <p:nvPr>
            <p:ph type="subTitle" idx="1"/>
          </p:nvPr>
        </p:nvSpPr>
        <p:spPr>
          <a:xfrm>
            <a:off x="3208347" y="5864036"/>
            <a:ext cx="7484269" cy="714379"/>
          </a:xfrm>
        </p:spPr>
        <p:txBody>
          <a:bodyPr rIns="360000" anchor="ct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5819"/>
          <a:stretch/>
        </p:blipFill>
        <p:spPr>
          <a:xfrm>
            <a:off x="6362402" y="475853"/>
            <a:ext cx="4248564" cy="1368152"/>
          </a:xfrm>
          <a:prstGeom prst="rect">
            <a:avLst/>
          </a:prstGeom>
        </p:spPr>
      </p:pic>
    </p:spTree>
    <p:extLst>
      <p:ext uri="{BB962C8B-B14F-4D97-AF65-F5344CB8AC3E}">
        <p14:creationId xmlns:p14="http://schemas.microsoft.com/office/powerpoint/2010/main" val="35099975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CCM - Title - Photo Light">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0691813" cy="7559675"/>
          </a:xfrm>
        </p:spPr>
        <p:txBody>
          <a:bodyPr/>
          <a:lstStyle>
            <a:lvl1pPr marL="0" indent="0">
              <a:buNone/>
              <a:defRPr/>
            </a:lvl1pPr>
          </a:lstStyle>
          <a:p>
            <a:r>
              <a:rPr lang="en-GB" noProof="0" dirty="0"/>
              <a:t>Click icon to add picture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5819"/>
          <a:stretch/>
        </p:blipFill>
        <p:spPr>
          <a:xfrm>
            <a:off x="6210002" y="323453"/>
            <a:ext cx="4248564" cy="1368152"/>
          </a:xfrm>
          <a:prstGeom prst="rect">
            <a:avLst/>
          </a:prstGeom>
        </p:spPr>
      </p:pic>
      <p:sp>
        <p:nvSpPr>
          <p:cNvPr id="6" name="Title 1"/>
          <p:cNvSpPr>
            <a:spLocks noGrp="1"/>
          </p:cNvSpPr>
          <p:nvPr>
            <p:ph type="ctrTitle"/>
          </p:nvPr>
        </p:nvSpPr>
        <p:spPr>
          <a:xfrm>
            <a:off x="0" y="4355901"/>
            <a:ext cx="10691813" cy="1190632"/>
          </a:xfrm>
          <a:prstGeom prst="rect">
            <a:avLst/>
          </a:prstGeom>
          <a:solidFill>
            <a:schemeClr val="accent1"/>
          </a:solidFill>
        </p:spPr>
        <p:txBody>
          <a:bodyPr rIns="360000" anchor="ctr"/>
          <a:lstStyle>
            <a:lvl1pPr algn="r">
              <a:defRPr sz="4800" baseline="0">
                <a:solidFill>
                  <a:schemeClr val="bg1"/>
                </a:solidFill>
                <a:latin typeface="+mj-lt"/>
              </a:defRPr>
            </a:lvl1pPr>
          </a:lstStyle>
          <a:p>
            <a:r>
              <a:rPr lang="en-GB" noProof="0" dirty="0"/>
              <a:t>Click to edit Master title style</a:t>
            </a:r>
          </a:p>
        </p:txBody>
      </p:sp>
      <p:sp>
        <p:nvSpPr>
          <p:cNvPr id="7" name="Subtitle 2"/>
          <p:cNvSpPr>
            <a:spLocks noGrp="1"/>
          </p:cNvSpPr>
          <p:nvPr>
            <p:ph type="subTitle" idx="1"/>
          </p:nvPr>
        </p:nvSpPr>
        <p:spPr>
          <a:xfrm>
            <a:off x="3208347" y="5864036"/>
            <a:ext cx="7484269" cy="714379"/>
          </a:xfrm>
        </p:spPr>
        <p:txBody>
          <a:bodyPr rIns="360000" anchor="ctr"/>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4978"/>
          <a:stretch/>
        </p:blipFill>
        <p:spPr>
          <a:xfrm>
            <a:off x="6210002" y="323453"/>
            <a:ext cx="4210944" cy="1369576"/>
          </a:xfrm>
          <a:prstGeom prst="rect">
            <a:avLst/>
          </a:prstGeom>
        </p:spPr>
      </p:pic>
    </p:spTree>
    <p:extLst>
      <p:ext uri="{BB962C8B-B14F-4D97-AF65-F5344CB8AC3E}">
        <p14:creationId xmlns:p14="http://schemas.microsoft.com/office/powerpoint/2010/main" val="38750573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CCM - TItle - Report - Blue">
    <p:spTree>
      <p:nvGrpSpPr>
        <p:cNvPr id="1" name=""/>
        <p:cNvGrpSpPr/>
        <p:nvPr/>
      </p:nvGrpSpPr>
      <p:grpSpPr>
        <a:xfrm>
          <a:off x="0" y="0"/>
          <a:ext cx="0" cy="0"/>
          <a:chOff x="0" y="0"/>
          <a:chExt cx="0" cy="0"/>
        </a:xfrm>
      </p:grpSpPr>
      <p:sp>
        <p:nvSpPr>
          <p:cNvPr id="4" name="Rectangle 3"/>
          <p:cNvSpPr/>
          <p:nvPr userDrawn="1"/>
        </p:nvSpPr>
        <p:spPr>
          <a:xfrm>
            <a:off x="1" y="1"/>
            <a:ext cx="8154218" cy="7565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p:cNvSpPr>
            <a:spLocks noGrp="1"/>
          </p:cNvSpPr>
          <p:nvPr>
            <p:ph type="ctrTitle"/>
          </p:nvPr>
        </p:nvSpPr>
        <p:spPr>
          <a:xfrm>
            <a:off x="496738" y="3428812"/>
            <a:ext cx="6505352" cy="2008855"/>
          </a:xfrm>
          <a:prstGeom prst="rect">
            <a:avLst/>
          </a:prstGeom>
          <a:noFill/>
        </p:spPr>
        <p:txBody>
          <a:bodyPr lIns="90000" tIns="90000" rIns="90000" bIns="90000" anchor="b">
            <a:normAutofit/>
          </a:bodyPr>
          <a:lstStyle>
            <a:lvl1pPr algn="l">
              <a:defRPr sz="3200" baseline="0">
                <a:solidFill>
                  <a:schemeClr val="bg1"/>
                </a:solidFill>
                <a:latin typeface="+mj-lt"/>
              </a:defRPr>
            </a:lvl1pPr>
          </a:lstStyle>
          <a:p>
            <a:r>
              <a:rPr lang="en-GB" noProof="0" dirty="0"/>
              <a:t>Click to edit Master title style</a:t>
            </a:r>
          </a:p>
        </p:txBody>
      </p:sp>
      <p:sp>
        <p:nvSpPr>
          <p:cNvPr id="6" name="Subtitle 2"/>
          <p:cNvSpPr>
            <a:spLocks noGrp="1"/>
          </p:cNvSpPr>
          <p:nvPr>
            <p:ph type="subTitle" idx="1"/>
          </p:nvPr>
        </p:nvSpPr>
        <p:spPr>
          <a:xfrm>
            <a:off x="496738" y="5511343"/>
            <a:ext cx="6505352" cy="714379"/>
          </a:xfrm>
        </p:spPr>
        <p:txBody>
          <a:bodyPr anchor="t">
            <a:normAutofit/>
          </a:bodyPr>
          <a:lstStyle>
            <a:lvl1pPr marL="0" indent="0" algn="l">
              <a:buNone/>
              <a:defRPr sz="20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16" name="TextBox 15"/>
          <p:cNvSpPr txBox="1"/>
          <p:nvPr userDrawn="1"/>
        </p:nvSpPr>
        <p:spPr>
          <a:xfrm>
            <a:off x="8649379" y="4978840"/>
            <a:ext cx="1982073" cy="230832"/>
          </a:xfrm>
          <a:prstGeom prst="rect">
            <a:avLst/>
          </a:prstGeom>
          <a:noFill/>
        </p:spPr>
        <p:txBody>
          <a:bodyPr wrap="square" rtlCol="0" anchor="ctr">
            <a:spAutoFit/>
          </a:bodyPr>
          <a:lstStyle/>
          <a:p>
            <a:r>
              <a:rPr lang="en-GB" sz="900" noProof="0" dirty="0">
                <a:solidFill>
                  <a:schemeClr val="accent1"/>
                </a:solidFill>
                <a:latin typeface="+mn-lt"/>
              </a:rPr>
              <a:t>www.globalcccmcluster.org</a:t>
            </a:r>
          </a:p>
        </p:txBody>
      </p:sp>
      <p:sp>
        <p:nvSpPr>
          <p:cNvPr id="17" name="TextBox 16"/>
          <p:cNvSpPr txBox="1"/>
          <p:nvPr userDrawn="1"/>
        </p:nvSpPr>
        <p:spPr>
          <a:xfrm>
            <a:off x="8649379" y="5308552"/>
            <a:ext cx="1982073" cy="230832"/>
          </a:xfrm>
          <a:prstGeom prst="rect">
            <a:avLst/>
          </a:prstGeom>
          <a:noFill/>
        </p:spPr>
        <p:txBody>
          <a:bodyPr wrap="square" rtlCol="0" anchor="ctr">
            <a:spAutoFit/>
          </a:bodyPr>
          <a:lstStyle/>
          <a:p>
            <a:r>
              <a:rPr lang="en-GB" sz="900" noProof="0" dirty="0">
                <a:solidFill>
                  <a:schemeClr val="accent1"/>
                </a:solidFill>
                <a:latin typeface="+mn-lt"/>
              </a:rPr>
              <a:t>globalsupport@cccmcluster.org</a:t>
            </a:r>
          </a:p>
        </p:txBody>
      </p:sp>
      <p:sp>
        <p:nvSpPr>
          <p:cNvPr id="18" name="TextBox 17"/>
          <p:cNvSpPr txBox="1"/>
          <p:nvPr userDrawn="1"/>
        </p:nvSpPr>
        <p:spPr>
          <a:xfrm>
            <a:off x="8649379" y="5638264"/>
            <a:ext cx="1982073" cy="230832"/>
          </a:xfrm>
          <a:prstGeom prst="rect">
            <a:avLst/>
          </a:prstGeom>
          <a:noFill/>
        </p:spPr>
        <p:txBody>
          <a:bodyPr wrap="square" rtlCol="0" anchor="ctr">
            <a:spAutoFit/>
          </a:bodyPr>
          <a:lstStyle/>
          <a:p>
            <a:pPr marL="0" marR="0" indent="0" algn="l" defTabSz="1042873" rtl="0" eaLnBrk="1" fontAlgn="auto" latinLnBrk="0" hangingPunct="1">
              <a:lnSpc>
                <a:spcPct val="100000"/>
              </a:lnSpc>
              <a:spcBef>
                <a:spcPts val="0"/>
              </a:spcBef>
              <a:spcAft>
                <a:spcPts val="0"/>
              </a:spcAft>
              <a:buClrTx/>
              <a:buSzTx/>
              <a:buFontTx/>
              <a:buNone/>
              <a:tabLst/>
              <a:defRPr/>
            </a:pPr>
            <a:r>
              <a:rPr lang="en-GB" sz="900" noProof="0" dirty="0">
                <a:solidFill>
                  <a:schemeClr val="accent1"/>
                </a:solidFill>
                <a:latin typeface="+mn-lt"/>
              </a:rPr>
              <a:t>@</a:t>
            </a:r>
            <a:r>
              <a:rPr lang="en-GB" sz="900" noProof="0" dirty="0" err="1">
                <a:solidFill>
                  <a:schemeClr val="accent1"/>
                </a:solidFill>
                <a:latin typeface="+mn-lt"/>
              </a:rPr>
              <a:t>CCCMCluster</a:t>
            </a:r>
            <a:endParaRPr lang="en-GB" sz="900" noProof="0" dirty="0">
              <a:solidFill>
                <a:schemeClr val="accent1"/>
              </a:solidFill>
              <a:latin typeface="+mn-lt"/>
            </a:endParaRPr>
          </a:p>
        </p:txBody>
      </p:sp>
      <p:sp>
        <p:nvSpPr>
          <p:cNvPr id="19" name="TextBox 18"/>
          <p:cNvSpPr txBox="1"/>
          <p:nvPr userDrawn="1"/>
        </p:nvSpPr>
        <p:spPr>
          <a:xfrm>
            <a:off x="8649379" y="5967975"/>
            <a:ext cx="1982073" cy="230832"/>
          </a:xfrm>
          <a:prstGeom prst="rect">
            <a:avLst/>
          </a:prstGeom>
          <a:noFill/>
        </p:spPr>
        <p:txBody>
          <a:bodyPr wrap="square" rtlCol="0" anchor="ctr">
            <a:spAutoFit/>
          </a:bodyPr>
          <a:lstStyle/>
          <a:p>
            <a:pPr marL="0" marR="0" indent="0" algn="l" defTabSz="1042873" rtl="0" eaLnBrk="1" fontAlgn="auto" latinLnBrk="0" hangingPunct="1">
              <a:lnSpc>
                <a:spcPct val="100000"/>
              </a:lnSpc>
              <a:spcBef>
                <a:spcPts val="0"/>
              </a:spcBef>
              <a:spcAft>
                <a:spcPts val="0"/>
              </a:spcAft>
              <a:buClrTx/>
              <a:buSzTx/>
              <a:buFontTx/>
              <a:buNone/>
              <a:tabLst/>
              <a:defRPr/>
            </a:pPr>
            <a:r>
              <a:rPr lang="en-GB" sz="900" noProof="0" dirty="0" err="1">
                <a:solidFill>
                  <a:schemeClr val="accent1"/>
                </a:solidFill>
                <a:latin typeface="+mn-lt"/>
              </a:rPr>
              <a:t>GlobalCCCMCluster</a:t>
            </a:r>
            <a:endParaRPr lang="en-GB" sz="900" noProof="0" dirty="0">
              <a:solidFill>
                <a:schemeClr val="accent1"/>
              </a:solidFill>
              <a:latin typeface="+mn-lt"/>
            </a:endParaRPr>
          </a:p>
        </p:txBody>
      </p:sp>
      <p:cxnSp>
        <p:nvCxnSpPr>
          <p:cNvPr id="7" name="Straight Connector 6"/>
          <p:cNvCxnSpPr/>
          <p:nvPr userDrawn="1"/>
        </p:nvCxnSpPr>
        <p:spPr>
          <a:xfrm>
            <a:off x="593378" y="4715941"/>
            <a:ext cx="16088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496738" y="323453"/>
            <a:ext cx="2156007" cy="230832"/>
          </a:xfrm>
          <a:prstGeom prst="rect">
            <a:avLst/>
          </a:prstGeom>
          <a:noFill/>
        </p:spPr>
        <p:txBody>
          <a:bodyPr wrap="square" rtlCol="0" anchor="ctr">
            <a:spAutoFit/>
          </a:bodyPr>
          <a:lstStyle/>
          <a:p>
            <a:r>
              <a:rPr lang="en-GB" sz="900" noProof="0" dirty="0">
                <a:solidFill>
                  <a:schemeClr val="bg1"/>
                </a:solidFill>
                <a:latin typeface="+mn-lt"/>
              </a:rPr>
              <a:t>WWW.GLOBALCCCMCLUSTER.ORG</a:t>
            </a:r>
          </a:p>
        </p:txBody>
      </p:sp>
      <p:sp>
        <p:nvSpPr>
          <p:cNvPr id="3" name="Text Placeholder 2"/>
          <p:cNvSpPr>
            <a:spLocks noGrp="1"/>
          </p:cNvSpPr>
          <p:nvPr>
            <p:ph type="body" sz="quarter" idx="10" hasCustomPrompt="1"/>
          </p:nvPr>
        </p:nvSpPr>
        <p:spPr>
          <a:xfrm>
            <a:off x="496888" y="6759860"/>
            <a:ext cx="2155825" cy="271463"/>
          </a:xfrm>
        </p:spPr>
        <p:txBody>
          <a:bodyPr>
            <a:noAutofit/>
          </a:bodyPr>
          <a:lstStyle>
            <a:lvl1pPr marL="0" indent="0">
              <a:buNone/>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GB" noProof="0" dirty="0"/>
              <a:t>REPORT DATE | v 1.0</a:t>
            </a:r>
          </a:p>
        </p:txBody>
      </p:sp>
      <p:pic>
        <p:nvPicPr>
          <p:cNvPr id="1030" name="Picture 6" descr="Image result for unhcr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368" t="8900" r="10541" b="10504"/>
          <a:stretch/>
        </p:blipFill>
        <p:spPr bwMode="auto">
          <a:xfrm>
            <a:off x="8500273" y="6665415"/>
            <a:ext cx="628223" cy="628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om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4378" y="6664066"/>
            <a:ext cx="589459" cy="63583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userDrawn="1"/>
        </p:nvGrpSpPr>
        <p:grpSpPr>
          <a:xfrm>
            <a:off x="8384341" y="4795519"/>
            <a:ext cx="1958613" cy="1637997"/>
            <a:chOff x="8384341" y="4715941"/>
            <a:chExt cx="1608808" cy="1717576"/>
          </a:xfrm>
        </p:grpSpPr>
        <p:cxnSp>
          <p:nvCxnSpPr>
            <p:cNvPr id="26" name="Straight Connector 25"/>
            <p:cNvCxnSpPr/>
            <p:nvPr userDrawn="1"/>
          </p:nvCxnSpPr>
          <p:spPr>
            <a:xfrm>
              <a:off x="8384341" y="4715941"/>
              <a:ext cx="16088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384341" y="6433517"/>
              <a:ext cx="16088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4015" y="323453"/>
            <a:ext cx="1788939" cy="1217497"/>
          </a:xfrm>
          <a:prstGeom prst="rect">
            <a:avLst/>
          </a:prstGeom>
        </p:spPr>
      </p:pic>
      <p:pic>
        <p:nvPicPr>
          <p:cNvPr id="2" name="Picture 1"/>
          <p:cNvPicPr>
            <a:picLocks noChangeAspect="1"/>
          </p:cNvPicPr>
          <p:nvPr userDrawn="1"/>
        </p:nvPicPr>
        <p:blipFill>
          <a:blip r:embed="rId5" cstate="print">
            <a:lum bright="17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61403" y="5360826"/>
            <a:ext cx="150517" cy="150517"/>
          </a:xfrm>
          <a:prstGeom prst="rect">
            <a:avLst/>
          </a:prstGeom>
        </p:spPr>
      </p:pic>
      <p:pic>
        <p:nvPicPr>
          <p:cNvPr id="8" name="Picture 7"/>
          <p:cNvPicPr>
            <a:picLocks noChangeAspect="1"/>
          </p:cNvPicPr>
          <p:nvPr userDrawn="1"/>
        </p:nvPicPr>
        <p:blipFill>
          <a:blip r:embed="rId6" cstate="print">
            <a:duotone>
              <a:schemeClr val="accent1">
                <a:shade val="45000"/>
                <a:satMod val="135000"/>
              </a:schemeClr>
              <a:prstClr val="white"/>
            </a:duotone>
            <a:lum bright="17000"/>
            <a:extLst>
              <a:ext uri="{28A0092B-C50C-407E-A947-70E740481C1C}">
                <a14:useLocalDpi xmlns:a14="http://schemas.microsoft.com/office/drawing/2010/main" val="0"/>
              </a:ext>
            </a:extLst>
          </a:blip>
          <a:stretch>
            <a:fillRect/>
          </a:stretch>
        </p:blipFill>
        <p:spPr>
          <a:xfrm>
            <a:off x="8454984" y="5032197"/>
            <a:ext cx="163355" cy="163355"/>
          </a:xfrm>
          <a:prstGeom prst="rect">
            <a:avLst/>
          </a:prstGeom>
        </p:spPr>
      </p:pic>
      <p:pic>
        <p:nvPicPr>
          <p:cNvPr id="11" name="Picture 10"/>
          <p:cNvPicPr>
            <a:picLocks noChangeAspect="1"/>
          </p:cNvPicPr>
          <p:nvPr userDrawn="1"/>
        </p:nvPicPr>
        <p:blipFill rotWithShape="1">
          <a:blip r:embed="rId7" cstate="print">
            <a:lum bright="17000"/>
            <a:duotone>
              <a:schemeClr val="accent1">
                <a:shade val="45000"/>
                <a:satMod val="135000"/>
              </a:schemeClr>
              <a:prstClr val="white"/>
            </a:duotone>
            <a:extLst>
              <a:ext uri="{28A0092B-C50C-407E-A947-70E740481C1C}">
                <a14:useLocalDpi xmlns:a14="http://schemas.microsoft.com/office/drawing/2010/main" val="0"/>
              </a:ext>
            </a:extLst>
          </a:blip>
          <a:srcRect l="8088" t="6184" r="10946" b="17614"/>
          <a:stretch/>
        </p:blipFill>
        <p:spPr>
          <a:xfrm>
            <a:off x="8464654" y="5675954"/>
            <a:ext cx="144015" cy="135544"/>
          </a:xfrm>
          <a:prstGeom prst="rect">
            <a:avLst/>
          </a:prstGeom>
        </p:spPr>
      </p:pic>
      <p:pic>
        <p:nvPicPr>
          <p:cNvPr id="12" name="Picture 8"/>
          <p:cNvPicPr>
            <a:picLocks noChangeAspect="1" noChangeArrowheads="1"/>
          </p:cNvPicPr>
          <p:nvPr userDrawn="1"/>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457260" y="6013397"/>
            <a:ext cx="158804" cy="15880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4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CCM - Title - Report -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207"/>
                    </a14:imgEffect>
                    <a14:imgEffect>
                      <a14:saturation sat="0"/>
                    </a14:imgEffect>
                    <a14:imgEffect>
                      <a14:brightnessContrast bright="-65000" contrast="-61000"/>
                    </a14:imgEffect>
                  </a14:imgLayer>
                </a14:imgProps>
              </a:ext>
              <a:ext uri="{28A0092B-C50C-407E-A947-70E740481C1C}">
                <a14:useLocalDpi xmlns:a14="http://schemas.microsoft.com/office/drawing/2010/main" val="0"/>
              </a:ext>
            </a:extLst>
          </a:blip>
          <a:srcRect l="15599" r="12971"/>
          <a:stretch/>
        </p:blipFill>
        <p:spPr>
          <a:xfrm>
            <a:off x="-14735" y="-1"/>
            <a:ext cx="8168953" cy="7559675"/>
          </a:xfrm>
          <a:prstGeom prst="rect">
            <a:avLst/>
          </a:prstGeom>
        </p:spPr>
      </p:pic>
      <p:sp>
        <p:nvSpPr>
          <p:cNvPr id="5" name="Title 1"/>
          <p:cNvSpPr>
            <a:spLocks noGrp="1"/>
          </p:cNvSpPr>
          <p:nvPr>
            <p:ph type="ctrTitle"/>
          </p:nvPr>
        </p:nvSpPr>
        <p:spPr>
          <a:xfrm>
            <a:off x="496738" y="3428812"/>
            <a:ext cx="6505352" cy="2008855"/>
          </a:xfrm>
          <a:prstGeom prst="rect">
            <a:avLst/>
          </a:prstGeom>
          <a:noFill/>
        </p:spPr>
        <p:txBody>
          <a:bodyPr lIns="90000" tIns="90000" rIns="90000" bIns="90000" anchor="b">
            <a:normAutofit/>
          </a:bodyPr>
          <a:lstStyle>
            <a:lvl1pPr algn="l">
              <a:defRPr sz="3200" baseline="0">
                <a:solidFill>
                  <a:schemeClr val="bg1"/>
                </a:solidFill>
                <a:latin typeface="+mj-lt"/>
              </a:defRPr>
            </a:lvl1pPr>
          </a:lstStyle>
          <a:p>
            <a:r>
              <a:rPr lang="en-GB" noProof="0" dirty="0"/>
              <a:t>Click to edit Master title style</a:t>
            </a:r>
          </a:p>
        </p:txBody>
      </p:sp>
      <p:sp>
        <p:nvSpPr>
          <p:cNvPr id="6" name="Subtitle 2"/>
          <p:cNvSpPr>
            <a:spLocks noGrp="1"/>
          </p:cNvSpPr>
          <p:nvPr>
            <p:ph type="subTitle" idx="1"/>
          </p:nvPr>
        </p:nvSpPr>
        <p:spPr>
          <a:xfrm>
            <a:off x="496738" y="5511343"/>
            <a:ext cx="6505352" cy="714379"/>
          </a:xfrm>
        </p:spPr>
        <p:txBody>
          <a:bodyPr anchor="t">
            <a:normAutofit/>
          </a:bodyPr>
          <a:lstStyle>
            <a:lvl1pPr marL="0" indent="0" algn="l">
              <a:buNone/>
              <a:defRPr sz="20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7" name="Straight Connector 6"/>
          <p:cNvCxnSpPr/>
          <p:nvPr userDrawn="1"/>
        </p:nvCxnSpPr>
        <p:spPr>
          <a:xfrm>
            <a:off x="593378" y="4715941"/>
            <a:ext cx="16088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496738" y="323453"/>
            <a:ext cx="2156007" cy="230832"/>
          </a:xfrm>
          <a:prstGeom prst="rect">
            <a:avLst/>
          </a:prstGeom>
          <a:noFill/>
        </p:spPr>
        <p:txBody>
          <a:bodyPr wrap="square" rtlCol="0" anchor="ctr">
            <a:spAutoFit/>
          </a:bodyPr>
          <a:lstStyle/>
          <a:p>
            <a:r>
              <a:rPr lang="en-GB" sz="900" noProof="0" dirty="0">
                <a:solidFill>
                  <a:schemeClr val="bg1"/>
                </a:solidFill>
                <a:latin typeface="+mn-lt"/>
              </a:rPr>
              <a:t>WWW.GLOBALCCCMCLUSTER.ORG</a:t>
            </a:r>
          </a:p>
        </p:txBody>
      </p:sp>
      <p:sp>
        <p:nvSpPr>
          <p:cNvPr id="15" name="Text Placeholder 2"/>
          <p:cNvSpPr>
            <a:spLocks noGrp="1"/>
          </p:cNvSpPr>
          <p:nvPr>
            <p:ph type="body" sz="quarter" idx="10" hasCustomPrompt="1"/>
          </p:nvPr>
        </p:nvSpPr>
        <p:spPr>
          <a:xfrm>
            <a:off x="496888" y="6759860"/>
            <a:ext cx="2155825" cy="271463"/>
          </a:xfrm>
        </p:spPr>
        <p:txBody>
          <a:bodyPr>
            <a:noAutofit/>
          </a:bodyPr>
          <a:lstStyle>
            <a:lvl1pPr marL="0" indent="0">
              <a:buNone/>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GB" noProof="0" dirty="0"/>
              <a:t>REPORT DATE | v 1.0</a:t>
            </a:r>
          </a:p>
        </p:txBody>
      </p:sp>
      <p:sp>
        <p:nvSpPr>
          <p:cNvPr id="22" name="TextBox 21"/>
          <p:cNvSpPr txBox="1"/>
          <p:nvPr userDrawn="1"/>
        </p:nvSpPr>
        <p:spPr>
          <a:xfrm>
            <a:off x="8649379" y="4978840"/>
            <a:ext cx="1982073" cy="230832"/>
          </a:xfrm>
          <a:prstGeom prst="rect">
            <a:avLst/>
          </a:prstGeom>
          <a:noFill/>
        </p:spPr>
        <p:txBody>
          <a:bodyPr wrap="square" rtlCol="0" anchor="ctr">
            <a:spAutoFit/>
          </a:bodyPr>
          <a:lstStyle/>
          <a:p>
            <a:r>
              <a:rPr lang="en-GB" sz="900" noProof="0" dirty="0">
                <a:solidFill>
                  <a:schemeClr val="accent1"/>
                </a:solidFill>
                <a:latin typeface="+mn-lt"/>
              </a:rPr>
              <a:t>www.globalcccmcluster.org</a:t>
            </a:r>
          </a:p>
        </p:txBody>
      </p:sp>
      <p:sp>
        <p:nvSpPr>
          <p:cNvPr id="23" name="TextBox 22"/>
          <p:cNvSpPr txBox="1"/>
          <p:nvPr userDrawn="1"/>
        </p:nvSpPr>
        <p:spPr>
          <a:xfrm>
            <a:off x="8649379" y="5308552"/>
            <a:ext cx="1982073" cy="230832"/>
          </a:xfrm>
          <a:prstGeom prst="rect">
            <a:avLst/>
          </a:prstGeom>
          <a:noFill/>
        </p:spPr>
        <p:txBody>
          <a:bodyPr wrap="square" rtlCol="0" anchor="ctr">
            <a:spAutoFit/>
          </a:bodyPr>
          <a:lstStyle/>
          <a:p>
            <a:r>
              <a:rPr lang="en-GB" sz="900" noProof="0" dirty="0">
                <a:solidFill>
                  <a:schemeClr val="accent1"/>
                </a:solidFill>
                <a:latin typeface="+mn-lt"/>
              </a:rPr>
              <a:t>gobalsupport@cccmcluster.org</a:t>
            </a:r>
          </a:p>
        </p:txBody>
      </p:sp>
      <p:sp>
        <p:nvSpPr>
          <p:cNvPr id="25" name="TextBox 24"/>
          <p:cNvSpPr txBox="1"/>
          <p:nvPr userDrawn="1"/>
        </p:nvSpPr>
        <p:spPr>
          <a:xfrm>
            <a:off x="8649379" y="5638264"/>
            <a:ext cx="1982073" cy="230832"/>
          </a:xfrm>
          <a:prstGeom prst="rect">
            <a:avLst/>
          </a:prstGeom>
          <a:noFill/>
        </p:spPr>
        <p:txBody>
          <a:bodyPr wrap="square" rtlCol="0" anchor="ctr">
            <a:spAutoFit/>
          </a:bodyPr>
          <a:lstStyle/>
          <a:p>
            <a:pPr marL="0" marR="0" indent="0" algn="l" defTabSz="1042873" rtl="0" eaLnBrk="1" fontAlgn="auto" latinLnBrk="0" hangingPunct="1">
              <a:lnSpc>
                <a:spcPct val="100000"/>
              </a:lnSpc>
              <a:spcBef>
                <a:spcPts val="0"/>
              </a:spcBef>
              <a:spcAft>
                <a:spcPts val="0"/>
              </a:spcAft>
              <a:buClrTx/>
              <a:buSzTx/>
              <a:buFontTx/>
              <a:buNone/>
              <a:tabLst/>
              <a:defRPr/>
            </a:pPr>
            <a:r>
              <a:rPr lang="en-GB" sz="900" noProof="0" dirty="0">
                <a:solidFill>
                  <a:schemeClr val="accent1"/>
                </a:solidFill>
                <a:latin typeface="+mn-lt"/>
              </a:rPr>
              <a:t>@</a:t>
            </a:r>
            <a:r>
              <a:rPr lang="en-GB" sz="900" noProof="0" dirty="0" err="1">
                <a:solidFill>
                  <a:schemeClr val="accent1"/>
                </a:solidFill>
                <a:latin typeface="+mn-lt"/>
              </a:rPr>
              <a:t>CCCMCluster</a:t>
            </a:r>
            <a:endParaRPr lang="en-GB" sz="900" noProof="0" dirty="0">
              <a:solidFill>
                <a:schemeClr val="accent1"/>
              </a:solidFill>
              <a:latin typeface="+mn-lt"/>
            </a:endParaRPr>
          </a:p>
        </p:txBody>
      </p:sp>
      <p:sp>
        <p:nvSpPr>
          <p:cNvPr id="29" name="TextBox 28"/>
          <p:cNvSpPr txBox="1"/>
          <p:nvPr userDrawn="1"/>
        </p:nvSpPr>
        <p:spPr>
          <a:xfrm>
            <a:off x="8649379" y="5967975"/>
            <a:ext cx="1982073" cy="230832"/>
          </a:xfrm>
          <a:prstGeom prst="rect">
            <a:avLst/>
          </a:prstGeom>
          <a:noFill/>
        </p:spPr>
        <p:txBody>
          <a:bodyPr wrap="square" rtlCol="0" anchor="ctr">
            <a:spAutoFit/>
          </a:bodyPr>
          <a:lstStyle/>
          <a:p>
            <a:pPr marL="0" marR="0" indent="0" algn="l" defTabSz="1042873" rtl="0" eaLnBrk="1" fontAlgn="auto" latinLnBrk="0" hangingPunct="1">
              <a:lnSpc>
                <a:spcPct val="100000"/>
              </a:lnSpc>
              <a:spcBef>
                <a:spcPts val="0"/>
              </a:spcBef>
              <a:spcAft>
                <a:spcPts val="0"/>
              </a:spcAft>
              <a:buClrTx/>
              <a:buSzTx/>
              <a:buFontTx/>
              <a:buNone/>
              <a:tabLst/>
              <a:defRPr/>
            </a:pPr>
            <a:r>
              <a:rPr lang="en-GB" sz="900" noProof="0" dirty="0" err="1">
                <a:solidFill>
                  <a:schemeClr val="accent1"/>
                </a:solidFill>
                <a:latin typeface="+mn-lt"/>
              </a:rPr>
              <a:t>GlobalCCCM</a:t>
            </a:r>
            <a:endParaRPr lang="en-GB" sz="900" noProof="0" dirty="0">
              <a:solidFill>
                <a:schemeClr val="accent1"/>
              </a:solidFill>
              <a:latin typeface="+mn-lt"/>
            </a:endParaRPr>
          </a:p>
        </p:txBody>
      </p:sp>
      <p:pic>
        <p:nvPicPr>
          <p:cNvPr id="30" name="Picture 6" descr="Image result for unhcr logo"/>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2368" t="8900" r="10541" b="10504"/>
          <a:stretch/>
        </p:blipFill>
        <p:spPr bwMode="auto">
          <a:xfrm>
            <a:off x="8500273" y="6665415"/>
            <a:ext cx="628223" cy="6282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iom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94378" y="6664066"/>
            <a:ext cx="589459" cy="635839"/>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userDrawn="1"/>
        </p:nvGrpSpPr>
        <p:grpSpPr>
          <a:xfrm>
            <a:off x="8384341" y="4715941"/>
            <a:ext cx="1958613" cy="1717576"/>
            <a:chOff x="8384341" y="4715941"/>
            <a:chExt cx="1608808" cy="1717576"/>
          </a:xfrm>
        </p:grpSpPr>
        <p:cxnSp>
          <p:nvCxnSpPr>
            <p:cNvPr id="33" name="Straight Connector 32"/>
            <p:cNvCxnSpPr/>
            <p:nvPr userDrawn="1"/>
          </p:nvCxnSpPr>
          <p:spPr>
            <a:xfrm>
              <a:off x="8384341" y="4715941"/>
              <a:ext cx="16088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8384341" y="6433517"/>
              <a:ext cx="16088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5" name="Picture 34"/>
          <p:cNvPicPr>
            <a:picLocks noChangeAspect="1"/>
          </p:cNvPicPr>
          <p:nvPr userDrawn="1"/>
        </p:nvPicPr>
        <p:blipFill>
          <a:blip r:embed="rId6" cstate="print">
            <a:lum bright="17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61403" y="5360826"/>
            <a:ext cx="150517" cy="150517"/>
          </a:xfrm>
          <a:prstGeom prst="rect">
            <a:avLst/>
          </a:prstGeom>
        </p:spPr>
      </p:pic>
      <p:pic>
        <p:nvPicPr>
          <p:cNvPr id="36" name="Picture 35"/>
          <p:cNvPicPr>
            <a:picLocks noChangeAspect="1"/>
          </p:cNvPicPr>
          <p:nvPr userDrawn="1"/>
        </p:nvPicPr>
        <p:blipFill>
          <a:blip r:embed="rId7" cstate="print">
            <a:duotone>
              <a:schemeClr val="accent1">
                <a:shade val="45000"/>
                <a:satMod val="135000"/>
              </a:schemeClr>
              <a:prstClr val="white"/>
            </a:duotone>
            <a:lum bright="17000"/>
            <a:extLst>
              <a:ext uri="{28A0092B-C50C-407E-A947-70E740481C1C}">
                <a14:useLocalDpi xmlns:a14="http://schemas.microsoft.com/office/drawing/2010/main" val="0"/>
              </a:ext>
            </a:extLst>
          </a:blip>
          <a:stretch>
            <a:fillRect/>
          </a:stretch>
        </p:blipFill>
        <p:spPr>
          <a:xfrm>
            <a:off x="8454984" y="5032197"/>
            <a:ext cx="163355" cy="163355"/>
          </a:xfrm>
          <a:prstGeom prst="rect">
            <a:avLst/>
          </a:prstGeom>
        </p:spPr>
      </p:pic>
      <p:pic>
        <p:nvPicPr>
          <p:cNvPr id="37" name="Picture 36"/>
          <p:cNvPicPr>
            <a:picLocks noChangeAspect="1"/>
          </p:cNvPicPr>
          <p:nvPr userDrawn="1"/>
        </p:nvPicPr>
        <p:blipFill rotWithShape="1">
          <a:blip r:embed="rId8" cstate="print">
            <a:lum bright="17000"/>
            <a:duotone>
              <a:schemeClr val="accent1">
                <a:shade val="45000"/>
                <a:satMod val="135000"/>
              </a:schemeClr>
              <a:prstClr val="white"/>
            </a:duotone>
            <a:extLst>
              <a:ext uri="{28A0092B-C50C-407E-A947-70E740481C1C}">
                <a14:useLocalDpi xmlns:a14="http://schemas.microsoft.com/office/drawing/2010/main" val="0"/>
              </a:ext>
            </a:extLst>
          </a:blip>
          <a:srcRect l="8088" t="6184" r="10946" b="17614"/>
          <a:stretch/>
        </p:blipFill>
        <p:spPr>
          <a:xfrm>
            <a:off x="8464654" y="5675954"/>
            <a:ext cx="144015" cy="135544"/>
          </a:xfrm>
          <a:prstGeom prst="rect">
            <a:avLst/>
          </a:prstGeom>
        </p:spPr>
      </p:pic>
      <p:pic>
        <p:nvPicPr>
          <p:cNvPr id="38" name="Picture 8" descr="https://cdn3.iconfinder.com/data/icons/picons-social/57/40-google-plus-128.png"/>
          <p:cNvPicPr>
            <a:picLocks noChangeAspect="1" noChangeArrowheads="1"/>
          </p:cNvPicPr>
          <p:nvPr userDrawn="1"/>
        </p:nvPicPr>
        <p:blipFill>
          <a:blip r:embed="rId9" cstate="print">
            <a:lum bright="17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4816" y="5990953"/>
            <a:ext cx="203691" cy="203691"/>
          </a:xfrm>
          <a:prstGeom prst="rect">
            <a:avLst/>
          </a:prstGeom>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554015" y="427557"/>
            <a:ext cx="1788939" cy="1608966"/>
          </a:xfrm>
          <a:prstGeom prst="rect">
            <a:avLst/>
          </a:prstGeom>
        </p:spPr>
      </p:pic>
    </p:spTree>
    <p:extLst>
      <p:ext uri="{BB962C8B-B14F-4D97-AF65-F5344CB8AC3E}">
        <p14:creationId xmlns:p14="http://schemas.microsoft.com/office/powerpoint/2010/main" val="4835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CCM - SubTitle - Report">
    <p:spTree>
      <p:nvGrpSpPr>
        <p:cNvPr id="1" name=""/>
        <p:cNvGrpSpPr/>
        <p:nvPr/>
      </p:nvGrpSpPr>
      <p:grpSpPr>
        <a:xfrm>
          <a:off x="0" y="0"/>
          <a:ext cx="0" cy="0"/>
          <a:chOff x="0" y="0"/>
          <a:chExt cx="0" cy="0"/>
        </a:xfrm>
      </p:grpSpPr>
      <p:sp>
        <p:nvSpPr>
          <p:cNvPr id="4" name="Rectangle 3"/>
          <p:cNvSpPr/>
          <p:nvPr userDrawn="1"/>
        </p:nvSpPr>
        <p:spPr>
          <a:xfrm>
            <a:off x="1" y="1"/>
            <a:ext cx="6498033" cy="7565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p:cNvSpPr>
            <a:spLocks noGrp="1"/>
          </p:cNvSpPr>
          <p:nvPr>
            <p:ph type="ctrTitle"/>
          </p:nvPr>
        </p:nvSpPr>
        <p:spPr>
          <a:xfrm>
            <a:off x="496738" y="2891937"/>
            <a:ext cx="5785272" cy="650312"/>
          </a:xfrm>
          <a:prstGeom prst="rect">
            <a:avLst/>
          </a:prstGeom>
          <a:noFill/>
        </p:spPr>
        <p:txBody>
          <a:bodyPr lIns="90000" tIns="90000" rIns="90000" bIns="90000" anchor="b">
            <a:normAutofit/>
          </a:bodyPr>
          <a:lstStyle>
            <a:lvl1pPr algn="l">
              <a:defRPr sz="3200" baseline="0">
                <a:solidFill>
                  <a:schemeClr val="bg1"/>
                </a:solidFill>
                <a:latin typeface="+mj-lt"/>
              </a:defRPr>
            </a:lvl1pPr>
          </a:lstStyle>
          <a:p>
            <a:r>
              <a:rPr lang="en-GB" noProof="0" dirty="0"/>
              <a:t>Click to edit Master title style</a:t>
            </a:r>
          </a:p>
        </p:txBody>
      </p:sp>
      <p:sp>
        <p:nvSpPr>
          <p:cNvPr id="6" name="Subtitle 2"/>
          <p:cNvSpPr>
            <a:spLocks noGrp="1"/>
          </p:cNvSpPr>
          <p:nvPr>
            <p:ph type="subTitle" idx="1"/>
          </p:nvPr>
        </p:nvSpPr>
        <p:spPr>
          <a:xfrm>
            <a:off x="496738" y="3707829"/>
            <a:ext cx="5785272" cy="714379"/>
          </a:xfrm>
        </p:spPr>
        <p:txBody>
          <a:bodyPr anchor="t">
            <a:normAutofit/>
          </a:bodyPr>
          <a:lstStyle>
            <a:lvl1pPr marL="0" indent="0" algn="l">
              <a:buNone/>
              <a:defRPr sz="20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7" name="Straight Connector 6"/>
          <p:cNvCxnSpPr/>
          <p:nvPr userDrawn="1"/>
        </p:nvCxnSpPr>
        <p:spPr>
          <a:xfrm>
            <a:off x="593378" y="2843733"/>
            <a:ext cx="16088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496738" y="323453"/>
            <a:ext cx="2156007" cy="230832"/>
          </a:xfrm>
          <a:prstGeom prst="rect">
            <a:avLst/>
          </a:prstGeom>
          <a:noFill/>
        </p:spPr>
        <p:txBody>
          <a:bodyPr wrap="square" rtlCol="0" anchor="ctr">
            <a:spAutoFit/>
          </a:bodyPr>
          <a:lstStyle/>
          <a:p>
            <a:r>
              <a:rPr lang="en-GB" sz="900" noProof="0" dirty="0">
                <a:solidFill>
                  <a:schemeClr val="bg1"/>
                </a:solidFill>
                <a:latin typeface="+mn-lt"/>
              </a:rPr>
              <a:t>WWW.GLOBALCCCMCLUSTER.ORG</a:t>
            </a:r>
          </a:p>
        </p:txBody>
      </p:sp>
      <p:sp>
        <p:nvSpPr>
          <p:cNvPr id="3" name="Text Placeholder 2"/>
          <p:cNvSpPr>
            <a:spLocks noGrp="1"/>
          </p:cNvSpPr>
          <p:nvPr>
            <p:ph type="body" sz="quarter" idx="10" hasCustomPrompt="1"/>
          </p:nvPr>
        </p:nvSpPr>
        <p:spPr>
          <a:xfrm>
            <a:off x="496888" y="6759860"/>
            <a:ext cx="2155825" cy="271463"/>
          </a:xfrm>
        </p:spPr>
        <p:txBody>
          <a:bodyPr>
            <a:noAutofit/>
          </a:bodyPr>
          <a:lstStyle>
            <a:lvl1pPr marL="0" indent="0">
              <a:buNone/>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GB" noProof="0" dirty="0"/>
              <a:t>Page // </a:t>
            </a:r>
            <a:fld id="{5368136F-2B1C-48BC-9B1A-E9811B079E08}" type="slidenum">
              <a:rPr lang="en-GB" noProof="0" smtClean="0"/>
              <a:t>‹#›</a:t>
            </a:fld>
            <a:endParaRPr lang="en-GB" noProof="0" dirty="0"/>
          </a:p>
        </p:txBody>
      </p:sp>
      <p:sp>
        <p:nvSpPr>
          <p:cNvPr id="8" name="Text Placeholder 7"/>
          <p:cNvSpPr>
            <a:spLocks noGrp="1"/>
          </p:cNvSpPr>
          <p:nvPr>
            <p:ph type="body" sz="quarter" idx="11" hasCustomPrompt="1"/>
          </p:nvPr>
        </p:nvSpPr>
        <p:spPr>
          <a:xfrm>
            <a:off x="6778899" y="6219489"/>
            <a:ext cx="3480866" cy="1080741"/>
          </a:xfrm>
        </p:spPr>
        <p:txBody>
          <a:bodyPr anchor="b">
            <a:noAutofit/>
          </a:bodyPr>
          <a:lstStyle>
            <a:lvl1pPr marL="0" indent="0" algn="r">
              <a:buNone/>
              <a:defRPr sz="9600" b="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01</a:t>
            </a:r>
          </a:p>
        </p:txBody>
      </p:sp>
      <p:pic>
        <p:nvPicPr>
          <p:cNvPr id="23" name="Picture 2" descr="Displaying CCCM letterhead A4.pn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2842"/>
          <a:stretch/>
        </p:blipFill>
        <p:spPr bwMode="auto">
          <a:xfrm>
            <a:off x="6714058" y="2411685"/>
            <a:ext cx="3545707" cy="66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CCM- Subtitle - Presentation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4580" y="4006562"/>
            <a:ext cx="9847233" cy="1213436"/>
          </a:xfrm>
          <a:prstGeom prst="rect">
            <a:avLst/>
          </a:prstGeom>
          <a:solidFill>
            <a:schemeClr val="accent1"/>
          </a:solidFill>
        </p:spPr>
        <p:txBody>
          <a:bodyPr rIns="360000" anchor="ctr"/>
          <a:lstStyle>
            <a:lvl1pPr algn="r">
              <a:defRPr sz="4000" b="1" cap="none">
                <a:solidFill>
                  <a:schemeClr val="bg1"/>
                </a:solidFill>
                <a:latin typeface="+mj-lt"/>
              </a:defRPr>
            </a:lvl1pPr>
          </a:lstStyle>
          <a:p>
            <a:r>
              <a:rPr lang="en-GB" noProof="0" dirty="0"/>
              <a:t>Click To Edit Master Title Style</a:t>
            </a:r>
          </a:p>
        </p:txBody>
      </p:sp>
      <p:sp>
        <p:nvSpPr>
          <p:cNvPr id="3" name="Text Placeholder 2"/>
          <p:cNvSpPr>
            <a:spLocks noGrp="1"/>
          </p:cNvSpPr>
          <p:nvPr>
            <p:ph type="body" idx="1"/>
          </p:nvPr>
        </p:nvSpPr>
        <p:spPr>
          <a:xfrm>
            <a:off x="844580" y="2339677"/>
            <a:ext cx="9847233" cy="1653678"/>
          </a:xfrm>
        </p:spPr>
        <p:txBody>
          <a:bodyPr rIns="360000" anchor="b">
            <a:normAutofit/>
          </a:bodyPr>
          <a:lstStyle>
            <a:lvl1pPr marL="0" indent="0" algn="r">
              <a:buNone/>
              <a:defRPr sz="24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9" name="Rectangle 8"/>
          <p:cNvSpPr/>
          <p:nvPr userDrawn="1"/>
        </p:nvSpPr>
        <p:spPr>
          <a:xfrm>
            <a:off x="233338" y="64364"/>
            <a:ext cx="10458476" cy="7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noProof="0" dirty="0"/>
          </a:p>
        </p:txBody>
      </p:sp>
      <p:sp>
        <p:nvSpPr>
          <p:cNvPr id="10" name="Rectangle 9"/>
          <p:cNvSpPr/>
          <p:nvPr userDrawn="1"/>
        </p:nvSpPr>
        <p:spPr>
          <a:xfrm>
            <a:off x="2" y="64364"/>
            <a:ext cx="145700" cy="71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noProof="0" dirty="0"/>
          </a:p>
        </p:txBody>
      </p:sp>
      <p:pic>
        <p:nvPicPr>
          <p:cNvPr id="11" name="Picture 2" descr="Displaying CCCM letterhead A4.pn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0759" y="6993513"/>
            <a:ext cx="3473699" cy="373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splaying CCCM letterhead A4.png"/>
          <p:cNvPicPr>
            <a:picLocks noChangeArrowheads="1"/>
          </p:cNvPicPr>
          <p:nvPr userDrawn="1"/>
        </p:nvPicPr>
        <p:blipFill rotWithShape="1">
          <a:blip r:embed="rId3">
            <a:extLst>
              <a:ext uri="{28A0092B-C50C-407E-A947-70E740481C1C}">
                <a14:useLocalDpi xmlns:a14="http://schemas.microsoft.com/office/drawing/2010/main" val="0"/>
              </a:ext>
            </a:extLst>
          </a:blip>
          <a:srcRect l="94569"/>
          <a:stretch/>
        </p:blipFill>
        <p:spPr bwMode="auto">
          <a:xfrm>
            <a:off x="10314457" y="6993513"/>
            <a:ext cx="404681" cy="373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isplaying CCCM letterhead A4.png"/>
          <p:cNvPicPr>
            <a:picLocks noChangeArrowheads="1"/>
          </p:cNvPicPr>
          <p:nvPr userDrawn="1"/>
        </p:nvPicPr>
        <p:blipFill rotWithShape="1">
          <a:blip r:embed="rId3">
            <a:extLst>
              <a:ext uri="{28A0092B-C50C-407E-A947-70E740481C1C}">
                <a14:useLocalDpi xmlns:a14="http://schemas.microsoft.com/office/drawing/2010/main" val="0"/>
              </a:ext>
            </a:extLst>
          </a:blip>
          <a:srcRect r="25374"/>
          <a:stretch/>
        </p:blipFill>
        <p:spPr bwMode="auto">
          <a:xfrm>
            <a:off x="1" y="6993513"/>
            <a:ext cx="6840758" cy="3739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userDrawn="1"/>
        </p:nvSpPr>
        <p:spPr>
          <a:xfrm>
            <a:off x="377354" y="7092205"/>
            <a:ext cx="288032" cy="288032"/>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5C025DF7-41FC-4080-A5FA-D8BFAE0A75B3}" type="slidenum">
              <a:rPr lang="en-US" sz="1000" smtClean="0">
                <a:solidFill>
                  <a:schemeClr val="accent1"/>
                </a:solidFill>
              </a:rPr>
              <a:t>‹#›</a:t>
            </a:fld>
            <a:endParaRPr lang="en-US" sz="1000" dirty="0">
              <a:solidFill>
                <a:schemeClr val="accent1"/>
              </a:solidFill>
            </a:endParaRPr>
          </a:p>
        </p:txBody>
      </p:sp>
    </p:spTree>
    <p:extLst>
      <p:ext uri="{BB962C8B-B14F-4D97-AF65-F5344CB8AC3E}">
        <p14:creationId xmlns:p14="http://schemas.microsoft.com/office/powerpoint/2010/main" val="31589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CCM - Slide - Text">
    <p:spTree>
      <p:nvGrpSpPr>
        <p:cNvPr id="1" name=""/>
        <p:cNvGrpSpPr/>
        <p:nvPr/>
      </p:nvGrpSpPr>
      <p:grpSpPr>
        <a:xfrm>
          <a:off x="0" y="0"/>
          <a:ext cx="0" cy="0"/>
          <a:chOff x="0" y="0"/>
          <a:chExt cx="0" cy="0"/>
        </a:xfrm>
      </p:grpSpPr>
      <p:sp>
        <p:nvSpPr>
          <p:cNvPr id="2" name="Title 1"/>
          <p:cNvSpPr>
            <a:spLocks noGrp="1"/>
          </p:cNvSpPr>
          <p:nvPr>
            <p:ph type="title"/>
          </p:nvPr>
        </p:nvSpPr>
        <p:spPr>
          <a:xfrm>
            <a:off x="438111" y="446067"/>
            <a:ext cx="9876347" cy="793755"/>
          </a:xfrm>
          <a:prstGeom prst="rect">
            <a:avLst/>
          </a:prstGeom>
          <a:noFill/>
          <a:ln>
            <a:noFill/>
          </a:ln>
        </p:spPr>
        <p:txBody>
          <a:bodyPr/>
          <a:lstStyle>
            <a:lvl1pPr algn="just">
              <a:defRPr sz="400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38111" y="1319198"/>
            <a:ext cx="9876347" cy="5476908"/>
          </a:xfrm>
        </p:spPr>
        <p:txBody>
          <a:bodyPr>
            <a:noAutofit/>
          </a:bodyPr>
          <a:lstStyle>
            <a:lvl1pPr algn="just">
              <a:defRPr/>
            </a:lvl1pPr>
            <a:lvl2pPr algn="just">
              <a:defRPr/>
            </a:lvl2pPr>
            <a:lvl3pPr algn="just">
              <a:defRPr/>
            </a:lvl3pPr>
            <a:lvl4pPr algn="just">
              <a:defRPr/>
            </a:lvl4pPr>
            <a:lvl5pPr algn="jus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233338" y="64364"/>
            <a:ext cx="10458476" cy="7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noProof="0" dirty="0"/>
          </a:p>
        </p:txBody>
      </p:sp>
      <p:sp>
        <p:nvSpPr>
          <p:cNvPr id="5" name="Rectangle 4"/>
          <p:cNvSpPr/>
          <p:nvPr userDrawn="1"/>
        </p:nvSpPr>
        <p:spPr>
          <a:xfrm>
            <a:off x="2" y="64364"/>
            <a:ext cx="145700" cy="71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noProof="0" dirty="0"/>
          </a:p>
        </p:txBody>
      </p:sp>
      <p:pic>
        <p:nvPicPr>
          <p:cNvPr id="6" name="Picture 2" descr="Displaying CCCM letterhead A4.pn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0759" y="6993513"/>
            <a:ext cx="3473699" cy="373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splaying CCCM letterhead A4.png"/>
          <p:cNvPicPr>
            <a:picLocks noChangeArrowheads="1"/>
          </p:cNvPicPr>
          <p:nvPr userDrawn="1"/>
        </p:nvPicPr>
        <p:blipFill rotWithShape="1">
          <a:blip r:embed="rId3">
            <a:extLst>
              <a:ext uri="{28A0092B-C50C-407E-A947-70E740481C1C}">
                <a14:useLocalDpi xmlns:a14="http://schemas.microsoft.com/office/drawing/2010/main" val="0"/>
              </a:ext>
            </a:extLst>
          </a:blip>
          <a:srcRect l="94569"/>
          <a:stretch/>
        </p:blipFill>
        <p:spPr bwMode="auto">
          <a:xfrm>
            <a:off x="10314457" y="6993513"/>
            <a:ext cx="404681" cy="373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splaying CCCM letterhead A4.png"/>
          <p:cNvPicPr>
            <a:picLocks noChangeArrowheads="1"/>
          </p:cNvPicPr>
          <p:nvPr userDrawn="1"/>
        </p:nvPicPr>
        <p:blipFill rotWithShape="1">
          <a:blip r:embed="rId3">
            <a:extLst>
              <a:ext uri="{28A0092B-C50C-407E-A947-70E740481C1C}">
                <a14:useLocalDpi xmlns:a14="http://schemas.microsoft.com/office/drawing/2010/main" val="0"/>
              </a:ext>
            </a:extLst>
          </a:blip>
          <a:srcRect r="25374"/>
          <a:stretch/>
        </p:blipFill>
        <p:spPr bwMode="auto">
          <a:xfrm>
            <a:off x="1" y="6993513"/>
            <a:ext cx="6840758" cy="37398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userDrawn="1"/>
        </p:nvSpPr>
        <p:spPr>
          <a:xfrm>
            <a:off x="377354" y="7092205"/>
            <a:ext cx="288032" cy="288032"/>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5C025DF7-41FC-4080-A5FA-D8BFAE0A75B3}" type="slidenum">
              <a:rPr lang="en-GB" sz="1000" noProof="0" smtClean="0">
                <a:solidFill>
                  <a:schemeClr val="accent1"/>
                </a:solidFill>
              </a:rPr>
              <a:t>‹#›</a:t>
            </a:fld>
            <a:endParaRPr lang="en-GB" sz="1000" noProof="0" dirty="0">
              <a:solidFill>
                <a:schemeClr val="accent1"/>
              </a:solidFill>
            </a:endParaRPr>
          </a:p>
        </p:txBody>
      </p:sp>
    </p:spTree>
    <p:extLst>
      <p:ext uri="{BB962C8B-B14F-4D97-AF65-F5344CB8AC3E}">
        <p14:creationId xmlns:p14="http://schemas.microsoft.com/office/powerpoint/2010/main" val="203465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591" y="1763925"/>
            <a:ext cx="9622632" cy="4989036"/>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221600546"/>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69" r:id="rId4"/>
    <p:sldLayoutId id="2147483670" r:id="rId5"/>
    <p:sldLayoutId id="2147483675" r:id="rId6"/>
    <p:sldLayoutId id="2147483664" r:id="rId7"/>
    <p:sldLayoutId id="214748367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edia.unhcr.org" TargetMode="External"/><Relationship Id="rId7" Type="http://schemas.openxmlformats.org/officeDocument/2006/relationships/image" Target="../media/image4.jpeg"/><Relationship Id="rId2" Type="http://schemas.openxmlformats.org/officeDocument/2006/relationships/hyperlink" Target="https://drive.google.com/drive/folders/0BzoOYyU5_qONT0FhQzZfTUN4Mk0?usp=sharing" TargetMode="Externa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www.photoshare.org/" TargetMode="External"/><Relationship Id="rId4" Type="http://schemas.openxmlformats.org/officeDocument/2006/relationships/hyperlink" Target="medialib.iom.int" TargetMode="External"/><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u/3/folders/0BzoOYyU5_qONOVhZSzRKSU93TjA" TargetMode="External"/><Relationship Id="rId7" Type="http://schemas.openxmlformats.org/officeDocument/2006/relationships/hyperlink" Target="http://cmtoolkit.org/" TargetMode="External"/><Relationship Id="rId2" Type="http://schemas.openxmlformats.org/officeDocument/2006/relationships/hyperlink" Target="https://drive.google.com/drive/u/3/folders/0BzoOYyU5_qONOHprbVNZMXM4bHM" TargetMode="External"/><Relationship Id="rId1" Type="http://schemas.openxmlformats.org/officeDocument/2006/relationships/slideLayout" Target="../slideLayouts/slideLayout8.xml"/><Relationship Id="rId6" Type="http://schemas.openxmlformats.org/officeDocument/2006/relationships/hyperlink" Target="https://drive.google.com/drive/u/0/folders/0BzoOYyU5_qONTW5veXNkY3k0ZDA" TargetMode="External"/><Relationship Id="rId5" Type="http://schemas.openxmlformats.org/officeDocument/2006/relationships/hyperlink" Target="http://www.globalcccmcluster.org/tools-and-resources" TargetMode="External"/><Relationship Id="rId4" Type="http://schemas.openxmlformats.org/officeDocument/2006/relationships/hyperlink" Target="https://www.dropbox.com/sh/yj12dgeee25d5vv/AAAhDC5AU1AtVFiw-hY2ZzpDa/01-Templates_and_tools?dl=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png"/><Relationship Id="rId21" Type="http://schemas.openxmlformats.org/officeDocument/2006/relationships/image" Target="../media/image65.png"/><Relationship Id="rId34" Type="http://schemas.openxmlformats.org/officeDocument/2006/relationships/image" Target="../media/image78.png"/><Relationship Id="rId42" Type="http://schemas.openxmlformats.org/officeDocument/2006/relationships/image" Target="../media/image86.png"/><Relationship Id="rId47" Type="http://schemas.openxmlformats.org/officeDocument/2006/relationships/image" Target="../media/image91.png"/><Relationship Id="rId50" Type="http://schemas.openxmlformats.org/officeDocument/2006/relationships/image" Target="../media/image94.png"/><Relationship Id="rId55" Type="http://schemas.openxmlformats.org/officeDocument/2006/relationships/image" Target="../media/image99.png"/><Relationship Id="rId63" Type="http://schemas.openxmlformats.org/officeDocument/2006/relationships/image" Target="../media/image107.png"/><Relationship Id="rId7" Type="http://schemas.openxmlformats.org/officeDocument/2006/relationships/image" Target="../media/image51.png"/><Relationship Id="rId2" Type="http://schemas.openxmlformats.org/officeDocument/2006/relationships/hyperlink" Target="http://www.nounproject.com/" TargetMode="External"/><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png"/><Relationship Id="rId41" Type="http://schemas.openxmlformats.org/officeDocument/2006/relationships/image" Target="../media/image85.png"/><Relationship Id="rId54" Type="http://schemas.openxmlformats.org/officeDocument/2006/relationships/image" Target="../media/image98.png"/><Relationship Id="rId62" Type="http://schemas.openxmlformats.org/officeDocument/2006/relationships/image" Target="../media/image106.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6.png"/><Relationship Id="rId37" Type="http://schemas.openxmlformats.org/officeDocument/2006/relationships/image" Target="../media/image81.png"/><Relationship Id="rId40" Type="http://schemas.openxmlformats.org/officeDocument/2006/relationships/image" Target="../media/image84.png"/><Relationship Id="rId45" Type="http://schemas.openxmlformats.org/officeDocument/2006/relationships/image" Target="../media/image89.png"/><Relationship Id="rId53" Type="http://schemas.openxmlformats.org/officeDocument/2006/relationships/image" Target="../media/image97.png"/><Relationship Id="rId58" Type="http://schemas.openxmlformats.org/officeDocument/2006/relationships/image" Target="../media/image102.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png"/><Relationship Id="rId57" Type="http://schemas.openxmlformats.org/officeDocument/2006/relationships/image" Target="../media/image101.png"/><Relationship Id="rId61" Type="http://schemas.openxmlformats.org/officeDocument/2006/relationships/image" Target="../media/image105.pn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5.png"/><Relationship Id="rId44" Type="http://schemas.openxmlformats.org/officeDocument/2006/relationships/image" Target="../media/image88.png"/><Relationship Id="rId52" Type="http://schemas.openxmlformats.org/officeDocument/2006/relationships/image" Target="../media/image96.png"/><Relationship Id="rId60" Type="http://schemas.openxmlformats.org/officeDocument/2006/relationships/image" Target="../media/image10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43" Type="http://schemas.openxmlformats.org/officeDocument/2006/relationships/image" Target="../media/image87.png"/><Relationship Id="rId48" Type="http://schemas.openxmlformats.org/officeDocument/2006/relationships/image" Target="../media/image92.png"/><Relationship Id="rId56" Type="http://schemas.openxmlformats.org/officeDocument/2006/relationships/image" Target="../media/image100.png"/><Relationship Id="rId8" Type="http://schemas.openxmlformats.org/officeDocument/2006/relationships/image" Target="../media/image52.png"/><Relationship Id="rId51" Type="http://schemas.openxmlformats.org/officeDocument/2006/relationships/image" Target="../media/image95.png"/><Relationship Id="rId3" Type="http://schemas.openxmlformats.org/officeDocument/2006/relationships/hyperlink" Target="http://www.useiconic.com/" TargetMode="External"/><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38" Type="http://schemas.openxmlformats.org/officeDocument/2006/relationships/image" Target="../media/image82.png"/><Relationship Id="rId46" Type="http://schemas.openxmlformats.org/officeDocument/2006/relationships/image" Target="../media/image90.png"/><Relationship Id="rId59" Type="http://schemas.openxmlformats.org/officeDocument/2006/relationships/image" Target="../media/image1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738" y="3428812"/>
            <a:ext cx="7297440" cy="2008855"/>
          </a:xfrm>
        </p:spPr>
        <p:txBody>
          <a:bodyPr/>
          <a:lstStyle/>
          <a:p>
            <a:r>
              <a:rPr lang="en-US" dirty="0"/>
              <a:t>Style and Brand Guide</a:t>
            </a:r>
            <a:endParaRPr lang="en-GB" dirty="0"/>
          </a:p>
        </p:txBody>
      </p:sp>
      <p:sp>
        <p:nvSpPr>
          <p:cNvPr id="3" name="Subtitle 2"/>
          <p:cNvSpPr>
            <a:spLocks noGrp="1"/>
          </p:cNvSpPr>
          <p:nvPr>
            <p:ph type="subTitle" idx="1"/>
          </p:nvPr>
        </p:nvSpPr>
        <p:spPr>
          <a:xfrm>
            <a:off x="496738" y="5511343"/>
            <a:ext cx="6217320" cy="714379"/>
          </a:xfrm>
        </p:spPr>
        <p:txBody>
          <a:bodyPr/>
          <a:lstStyle/>
          <a:p>
            <a:r>
              <a:rPr lang="en-US" dirty="0">
                <a:solidFill>
                  <a:schemeClr val="accent1">
                    <a:lumMod val="40000"/>
                    <a:lumOff val="60000"/>
                  </a:schemeClr>
                </a:solidFill>
              </a:rPr>
              <a:t>Guidelines for CCCM cluster communications, branding, formatting and templates</a:t>
            </a:r>
            <a:endParaRPr lang="en-GB" dirty="0">
              <a:solidFill>
                <a:schemeClr val="accent1">
                  <a:lumMod val="40000"/>
                  <a:lumOff val="60000"/>
                </a:schemeClr>
              </a:solidFill>
            </a:endParaRPr>
          </a:p>
        </p:txBody>
      </p:sp>
      <p:sp>
        <p:nvSpPr>
          <p:cNvPr id="4" name="Text Placeholder 3"/>
          <p:cNvSpPr>
            <a:spLocks noGrp="1"/>
          </p:cNvSpPr>
          <p:nvPr>
            <p:ph type="body" sz="quarter" idx="10"/>
          </p:nvPr>
        </p:nvSpPr>
        <p:spPr/>
        <p:txBody>
          <a:bodyPr/>
          <a:lstStyle/>
          <a:p>
            <a:r>
              <a:rPr lang="en-US" dirty="0"/>
              <a:t>FEBRUARY 2016 | v0.4</a:t>
            </a:r>
            <a:endParaRPr lang="en-GB" dirty="0"/>
          </a:p>
        </p:txBody>
      </p:sp>
    </p:spTree>
    <p:extLst>
      <p:ext uri="{BB962C8B-B14F-4D97-AF65-F5344CB8AC3E}">
        <p14:creationId xmlns:p14="http://schemas.microsoft.com/office/powerpoint/2010/main" val="173928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Principles</a:t>
            </a:r>
            <a:endParaRPr lang="en-GB" dirty="0"/>
          </a:p>
        </p:txBody>
      </p:sp>
      <p:sp>
        <p:nvSpPr>
          <p:cNvPr id="6" name="Content Placeholder 2"/>
          <p:cNvSpPr>
            <a:spLocks noGrp="1"/>
          </p:cNvSpPr>
          <p:nvPr>
            <p:ph idx="1"/>
          </p:nvPr>
        </p:nvSpPr>
        <p:spPr>
          <a:xfrm>
            <a:off x="438109" y="1319198"/>
            <a:ext cx="9660325" cy="660439"/>
          </a:xfrm>
        </p:spPr>
        <p:txBody>
          <a:bodyPr>
            <a:normAutofit/>
          </a:bodyPr>
          <a:lstStyle/>
          <a:p>
            <a:pPr marL="0" indent="0" algn="just">
              <a:buNone/>
            </a:pPr>
            <a:r>
              <a:rPr lang="en-US" sz="1400" dirty="0"/>
              <a:t>The following principles should be applied to all cluster written communications to ensure that messages are consistent and accessible to all audiences:</a:t>
            </a:r>
            <a:endParaRPr lang="en-GB" sz="1400" dirty="0"/>
          </a:p>
        </p:txBody>
      </p:sp>
      <p:graphicFrame>
        <p:nvGraphicFramePr>
          <p:cNvPr id="8" name="Table 7"/>
          <p:cNvGraphicFramePr>
            <a:graphicFrameLocks noGrp="1"/>
          </p:cNvGraphicFramePr>
          <p:nvPr>
            <p:extLst>
              <p:ext uri="{D42A27DB-BD31-4B8C-83A1-F6EECF244321}">
                <p14:modId xmlns:p14="http://schemas.microsoft.com/office/powerpoint/2010/main" val="39932709"/>
              </p:ext>
            </p:extLst>
          </p:nvPr>
        </p:nvGraphicFramePr>
        <p:xfrm>
          <a:off x="521370" y="1907630"/>
          <a:ext cx="9577064" cy="4896542"/>
        </p:xfrm>
        <a:graphic>
          <a:graphicData uri="http://schemas.openxmlformats.org/drawingml/2006/table">
            <a:tbl>
              <a:tblPr>
                <a:tableStyleId>{5C22544A-7EE6-4342-B048-85BDC9FD1C3A}</a:tableStyleId>
              </a:tblPr>
              <a:tblGrid>
                <a:gridCol w="1446894">
                  <a:extLst>
                    <a:ext uri="{9D8B030D-6E8A-4147-A177-3AD203B41FA5}">
                      <a16:colId xmlns:a16="http://schemas.microsoft.com/office/drawing/2014/main" val="20000"/>
                    </a:ext>
                  </a:extLst>
                </a:gridCol>
                <a:gridCol w="8130170">
                  <a:extLst>
                    <a:ext uri="{9D8B030D-6E8A-4147-A177-3AD203B41FA5}">
                      <a16:colId xmlns:a16="http://schemas.microsoft.com/office/drawing/2014/main" val="20001"/>
                    </a:ext>
                  </a:extLst>
                </a:gridCol>
              </a:tblGrid>
              <a:tr h="699506">
                <a:tc rowSpan="2">
                  <a:txBody>
                    <a:bodyPr/>
                    <a:lstStyle/>
                    <a:p>
                      <a:pPr algn="r"/>
                      <a:r>
                        <a:rPr lang="en-GB" sz="1200" b="0" dirty="0">
                          <a:solidFill>
                            <a:schemeClr val="accent1"/>
                          </a:solidFill>
                        </a:rPr>
                        <a:t>LANGUAGE</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
                      </a:pPr>
                      <a:r>
                        <a:rPr lang="en-GB" sz="1200" dirty="0"/>
                        <a:t>English is the primary global cluster language for publications,</a:t>
                      </a:r>
                      <a:r>
                        <a:rPr lang="en-GB" sz="1200" baseline="0" dirty="0"/>
                        <a:t> but publications should be made accessible to audiences and translated into relevant languages where possible.</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699506">
                <a:tc vMerge="1">
                  <a:txBody>
                    <a:bodyPr/>
                    <a:lstStyle/>
                    <a:p>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171450" indent="-171450">
                        <a:buFont typeface="Wingdings" panose="05000000000000000000" pitchFamily="2" charset="2"/>
                        <a:buChar char="§"/>
                      </a:pPr>
                      <a:r>
                        <a:rPr lang="en-GB" sz="1200" dirty="0"/>
                        <a:t>In</a:t>
                      </a:r>
                      <a:r>
                        <a:rPr lang="en-GB" sz="1200" baseline="0" dirty="0"/>
                        <a:t> line with UN conventions, B</a:t>
                      </a:r>
                      <a:r>
                        <a:rPr lang="en-GB" sz="1200" dirty="0"/>
                        <a:t>ritish-English</a:t>
                      </a:r>
                      <a:r>
                        <a:rPr lang="en-GB" sz="1200" baseline="0" dirty="0"/>
                        <a:t> spellings of words should be used rather than American-English where communication is in English (colour not </a:t>
                      </a:r>
                      <a:r>
                        <a:rPr lang="en-GB" sz="1200" baseline="0" dirty="0" err="1"/>
                        <a:t>color</a:t>
                      </a:r>
                      <a:r>
                        <a:rPr lang="en-GB" sz="1200" baseline="0" dirty="0"/>
                        <a:t>, standardised not standardized, programme not program </a:t>
                      </a:r>
                      <a:r>
                        <a:rPr lang="en-GB" sz="1200" baseline="0" dirty="0" err="1"/>
                        <a:t>etc</a:t>
                      </a:r>
                      <a:r>
                        <a:rPr lang="en-GB" sz="1200" baseline="0" dirty="0"/>
                        <a:t>).</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699506">
                <a:tc rowSpan="2">
                  <a:txBody>
                    <a:bodyPr/>
                    <a:lstStyle/>
                    <a:p>
                      <a:pPr algn="r"/>
                      <a:r>
                        <a:rPr lang="en-GB" sz="1200" b="0" dirty="0">
                          <a:solidFill>
                            <a:schemeClr val="accent1"/>
                          </a:solidFill>
                        </a:rPr>
                        <a:t>STYLE</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
                      </a:pPr>
                      <a:r>
                        <a:rPr lang="en-GB" sz="1200" dirty="0"/>
                        <a:t>Simple</a:t>
                      </a:r>
                      <a:r>
                        <a:rPr lang="en-GB" sz="1200" baseline="0" dirty="0"/>
                        <a:t>, every-day language should be used that is accessible to all audiences and o</a:t>
                      </a:r>
                      <a:r>
                        <a:rPr lang="en-GB" sz="1200" dirty="0"/>
                        <a:t>ver-use</a:t>
                      </a:r>
                      <a:r>
                        <a:rPr lang="en-GB" sz="1200" baseline="0" dirty="0"/>
                        <a:t> of technical language and jargon should be avoided to ensure accessibility of publications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699506">
                <a:tc vMerge="1">
                  <a:txBody>
                    <a:bodyPr/>
                    <a:lstStyle/>
                    <a:p>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
                      </a:pPr>
                      <a:r>
                        <a:rPr lang="en-GB" sz="1200" baseline="0" dirty="0"/>
                        <a:t>Written publications should use clear, concise sentences using the active rather than passive voice.  Writing should generally be in the third person except where quoting directly.</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699506">
                <a:tc rowSpan="3">
                  <a:txBody>
                    <a:bodyPr/>
                    <a:lstStyle/>
                    <a:p>
                      <a:pPr algn="r"/>
                      <a:r>
                        <a:rPr lang="en-GB" sz="1200" b="0" dirty="0">
                          <a:solidFill>
                            <a:schemeClr val="accent1"/>
                          </a:solidFill>
                        </a:rPr>
                        <a:t>ABBREVIATIONS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
                      </a:pPr>
                      <a:r>
                        <a:rPr lang="en-GB" sz="1200" dirty="0"/>
                        <a:t>Abbreviations should be avoided where possible as they can make publications inaccessible to audiences who are not familiar with them.</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699506">
                <a:tc vMerge="1">
                  <a:txBody>
                    <a:bodyPr/>
                    <a:lstStyle/>
                    <a:p>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171450" indent="-171450">
                        <a:buFont typeface="Wingdings" panose="05000000000000000000" pitchFamily="2" charset="2"/>
                        <a:buChar char="§"/>
                      </a:pPr>
                      <a:r>
                        <a:rPr lang="en-GB" sz="1200" dirty="0"/>
                        <a:t>Where abbreviations are used, they must be spelled</a:t>
                      </a:r>
                      <a:r>
                        <a:rPr lang="en-GB" sz="1200" baseline="0" dirty="0"/>
                        <a:t> out in full the first time that they are used and then only the abbreviation used for the rest of the publication.</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699506">
                <a:tc vMerge="1">
                  <a:txBody>
                    <a:bodyPr/>
                    <a:lstStyle/>
                    <a:p>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171450" indent="-171450">
                        <a:buFont typeface="Wingdings" panose="05000000000000000000" pitchFamily="2" charset="2"/>
                        <a:buChar char="§"/>
                      </a:pPr>
                      <a:r>
                        <a:rPr lang="en-GB" sz="1200" dirty="0"/>
                        <a:t>Where possible, a table of</a:t>
                      </a:r>
                      <a:r>
                        <a:rPr lang="en-GB" sz="1200" baseline="0" dirty="0"/>
                        <a:t> abbreviations should be included in publications to assist readers.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006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Typeface</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11</a:t>
            </a:fld>
            <a:endParaRPr lang="en-GB" dirty="0"/>
          </a:p>
        </p:txBody>
      </p:sp>
      <p:sp>
        <p:nvSpPr>
          <p:cNvPr id="5" name="Text Placeholder 4"/>
          <p:cNvSpPr>
            <a:spLocks noGrp="1"/>
          </p:cNvSpPr>
          <p:nvPr>
            <p:ph type="body" sz="quarter" idx="11"/>
          </p:nvPr>
        </p:nvSpPr>
        <p:spPr/>
        <p:txBody>
          <a:bodyPr/>
          <a:lstStyle/>
          <a:p>
            <a:r>
              <a:rPr lang="en-GB" dirty="0"/>
              <a:t>03</a:t>
            </a:r>
          </a:p>
        </p:txBody>
      </p:sp>
    </p:spTree>
    <p:extLst>
      <p:ext uri="{BB962C8B-B14F-4D97-AF65-F5344CB8AC3E}">
        <p14:creationId xmlns:p14="http://schemas.microsoft.com/office/powerpoint/2010/main" val="100331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a:t>Print &amp; Web Typefaces</a:t>
            </a:r>
          </a:p>
        </p:txBody>
      </p:sp>
      <p:sp>
        <p:nvSpPr>
          <p:cNvPr id="5" name="Content Placeholder 2"/>
          <p:cNvSpPr txBox="1">
            <a:spLocks/>
          </p:cNvSpPr>
          <p:nvPr/>
        </p:nvSpPr>
        <p:spPr>
          <a:xfrm>
            <a:off x="438111" y="1319198"/>
            <a:ext cx="10187820"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400" dirty="0"/>
              <a:t>The cluster uses three primary typefaces in publications:</a:t>
            </a:r>
          </a:p>
        </p:txBody>
      </p:sp>
      <p:sp>
        <p:nvSpPr>
          <p:cNvPr id="6" name="Content Placeholder 2"/>
          <p:cNvSpPr txBox="1">
            <a:spLocks/>
          </p:cNvSpPr>
          <p:nvPr/>
        </p:nvSpPr>
        <p:spPr>
          <a:xfrm>
            <a:off x="438111" y="1842989"/>
            <a:ext cx="4835787" cy="1000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solidFill>
                  <a:schemeClr val="accent1"/>
                </a:solidFill>
              </a:rPr>
              <a:t>Primary design typeface</a:t>
            </a:r>
          </a:p>
          <a:p>
            <a:pPr marL="0" indent="0" algn="just">
              <a:buFont typeface="Arial" panose="020B0604020202020204" pitchFamily="34" charset="0"/>
              <a:buNone/>
            </a:pPr>
            <a:r>
              <a:rPr lang="en-GB" sz="1200" b="1" dirty="0"/>
              <a:t>Myriad Pro </a:t>
            </a:r>
            <a:r>
              <a:rPr lang="en-GB" sz="1200" dirty="0"/>
              <a:t>is the primary design typeface for titles and graphic design elements.  It should be used for logos, titles and external publications where possible</a:t>
            </a:r>
          </a:p>
        </p:txBody>
      </p:sp>
      <p:sp>
        <p:nvSpPr>
          <p:cNvPr id="7" name="Content Placeholder 2"/>
          <p:cNvSpPr txBox="1">
            <a:spLocks/>
          </p:cNvSpPr>
          <p:nvPr/>
        </p:nvSpPr>
        <p:spPr>
          <a:xfrm>
            <a:off x="5417914" y="1842989"/>
            <a:ext cx="4187715" cy="444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2000" dirty="0">
                <a:latin typeface="Myriad Pro" panose="020B0503030403020204" pitchFamily="34" charset="0"/>
              </a:rPr>
              <a:t>ABCDEFGHIJKLMNOPQRSTUVWXYZ</a:t>
            </a:r>
          </a:p>
          <a:p>
            <a:pPr marL="0" indent="0" algn="just">
              <a:spcBef>
                <a:spcPts val="0"/>
              </a:spcBef>
              <a:buFont typeface="Arial" panose="020B0604020202020204" pitchFamily="34" charset="0"/>
              <a:buNone/>
            </a:pPr>
            <a:r>
              <a:rPr lang="en-GB" sz="2000" dirty="0" err="1">
                <a:latin typeface="Myriad Pro" panose="020B0503030403020204" pitchFamily="34" charset="0"/>
              </a:rPr>
              <a:t>abcdefghijklmnopqrstuvwxyz</a:t>
            </a:r>
            <a:endParaRPr lang="en-GB" sz="2000" dirty="0">
              <a:latin typeface="Myriad Pro" panose="020B0503030403020204" pitchFamily="34" charset="0"/>
            </a:endParaRPr>
          </a:p>
          <a:p>
            <a:pPr marL="0" indent="0" algn="just">
              <a:spcBef>
                <a:spcPts val="0"/>
              </a:spcBef>
              <a:buFont typeface="Arial" panose="020B0604020202020204" pitchFamily="34" charset="0"/>
              <a:buNone/>
            </a:pPr>
            <a:r>
              <a:rPr lang="en-GB" sz="2000" dirty="0">
                <a:latin typeface="Myriad Pro" panose="020B0503030403020204" pitchFamily="34" charset="0"/>
              </a:rPr>
              <a:t>1234567890@#£$%^&amp;*()[]{}&lt;&gt;?!</a:t>
            </a:r>
          </a:p>
        </p:txBody>
      </p:sp>
      <p:sp>
        <p:nvSpPr>
          <p:cNvPr id="8" name="Content Placeholder 2"/>
          <p:cNvSpPr txBox="1">
            <a:spLocks/>
          </p:cNvSpPr>
          <p:nvPr/>
        </p:nvSpPr>
        <p:spPr>
          <a:xfrm>
            <a:off x="438111" y="3265913"/>
            <a:ext cx="4835787" cy="1000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solidFill>
                  <a:schemeClr val="accent1"/>
                </a:solidFill>
              </a:rPr>
              <a:t>Primary standard typeface</a:t>
            </a:r>
          </a:p>
          <a:p>
            <a:pPr marL="0" indent="0" algn="just">
              <a:buFont typeface="Arial" panose="020B0604020202020204" pitchFamily="34" charset="0"/>
              <a:buNone/>
            </a:pPr>
            <a:r>
              <a:rPr lang="en-GB" sz="1200" dirty="0"/>
              <a:t>Where Myriad Pro is not freely available, </a:t>
            </a:r>
            <a:r>
              <a:rPr lang="en-GB" sz="1200" b="1" dirty="0"/>
              <a:t>Trebuchet MS </a:t>
            </a:r>
            <a:r>
              <a:rPr lang="en-GB" sz="1200" dirty="0"/>
              <a:t>should be used in its place.  This font should be available as standard on most Windows and Mac platforms and can be used for titles and text in standard office software packages.</a:t>
            </a:r>
          </a:p>
        </p:txBody>
      </p:sp>
      <p:sp>
        <p:nvSpPr>
          <p:cNvPr id="9" name="Content Placeholder 2"/>
          <p:cNvSpPr txBox="1">
            <a:spLocks/>
          </p:cNvSpPr>
          <p:nvPr/>
        </p:nvSpPr>
        <p:spPr>
          <a:xfrm>
            <a:off x="5417914" y="3265913"/>
            <a:ext cx="4187715" cy="444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2000" dirty="0"/>
              <a:t>ABCDEFGHIJKLMNOPQRSTUVWXYZ</a:t>
            </a:r>
          </a:p>
          <a:p>
            <a:pPr marL="0" indent="0" algn="just">
              <a:spcBef>
                <a:spcPts val="0"/>
              </a:spcBef>
              <a:buFont typeface="Arial" panose="020B0604020202020204" pitchFamily="34" charset="0"/>
              <a:buNone/>
            </a:pPr>
            <a:r>
              <a:rPr lang="en-GB" sz="2000" dirty="0" err="1"/>
              <a:t>abcdefghijklmnopqrstuvwxyz</a:t>
            </a:r>
            <a:endParaRPr lang="en-GB" sz="2000" dirty="0"/>
          </a:p>
          <a:p>
            <a:pPr marL="0" indent="0" algn="just">
              <a:spcBef>
                <a:spcPts val="0"/>
              </a:spcBef>
              <a:buFont typeface="Arial" panose="020B0604020202020204" pitchFamily="34" charset="0"/>
              <a:buNone/>
            </a:pPr>
            <a:r>
              <a:rPr lang="en-GB" sz="2000" dirty="0"/>
              <a:t>1234567890@#£$%^&amp;*()[]{}&lt;&gt;?!</a:t>
            </a:r>
          </a:p>
        </p:txBody>
      </p:sp>
      <p:sp>
        <p:nvSpPr>
          <p:cNvPr id="12" name="Content Placeholder 2"/>
          <p:cNvSpPr txBox="1">
            <a:spLocks/>
          </p:cNvSpPr>
          <p:nvPr/>
        </p:nvSpPr>
        <p:spPr>
          <a:xfrm>
            <a:off x="438111" y="4688838"/>
            <a:ext cx="4835787" cy="1000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solidFill>
                  <a:schemeClr val="accent1"/>
                </a:solidFill>
              </a:rPr>
              <a:t>System typeface</a:t>
            </a:r>
          </a:p>
          <a:p>
            <a:pPr marL="0" indent="0" algn="just">
              <a:buFont typeface="Arial" panose="020B0604020202020204" pitchFamily="34" charset="0"/>
              <a:buNone/>
            </a:pPr>
            <a:r>
              <a:rPr lang="en-GB" sz="1200" dirty="0"/>
              <a:t>In situations where Myriad Pro and Trebuchet MS cannot be used due to system limitations, </a:t>
            </a:r>
            <a:r>
              <a:rPr lang="en-GB" sz="1200" b="1" dirty="0"/>
              <a:t>Arial</a:t>
            </a:r>
            <a:r>
              <a:rPr lang="en-GB" sz="1200" dirty="0"/>
              <a:t> can be used as a cross-platform typeface that is freely available on virtually all platforms.  This should be used for standard text on websites.</a:t>
            </a:r>
          </a:p>
        </p:txBody>
      </p:sp>
      <p:sp>
        <p:nvSpPr>
          <p:cNvPr id="13" name="Content Placeholder 2"/>
          <p:cNvSpPr txBox="1">
            <a:spLocks/>
          </p:cNvSpPr>
          <p:nvPr/>
        </p:nvSpPr>
        <p:spPr>
          <a:xfrm>
            <a:off x="5417914" y="4688838"/>
            <a:ext cx="4968552" cy="444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2000" dirty="0">
                <a:latin typeface="Arial" panose="020B0604020202020204" pitchFamily="34" charset="0"/>
                <a:cs typeface="Arial" panose="020B0604020202020204" pitchFamily="34" charset="0"/>
              </a:rPr>
              <a:t>ABCDEFGHIJKLMNOPQRSTUVWXYZ</a:t>
            </a:r>
          </a:p>
          <a:p>
            <a:pPr marL="0" indent="0" algn="just">
              <a:spcBef>
                <a:spcPts val="0"/>
              </a:spcBef>
              <a:buFont typeface="Arial" panose="020B0604020202020204" pitchFamily="34" charset="0"/>
              <a:buNone/>
            </a:pPr>
            <a:r>
              <a:rPr lang="en-GB" sz="2000" dirty="0" err="1">
                <a:latin typeface="Arial" panose="020B0604020202020204" pitchFamily="34" charset="0"/>
                <a:cs typeface="Arial" panose="020B0604020202020204" pitchFamily="34" charset="0"/>
              </a:rPr>
              <a:t>abcdefghijklmnopqrstuvwxyz</a:t>
            </a:r>
            <a:endParaRPr lang="en-GB" sz="2000" dirty="0">
              <a:latin typeface="Arial" panose="020B0604020202020204" pitchFamily="34" charset="0"/>
              <a:cs typeface="Arial" panose="020B0604020202020204" pitchFamily="34" charset="0"/>
            </a:endParaRPr>
          </a:p>
          <a:p>
            <a:pPr marL="0" indent="0" algn="just">
              <a:spcBef>
                <a:spcPts val="0"/>
              </a:spcBef>
              <a:buFont typeface="Arial" panose="020B0604020202020204" pitchFamily="34" charset="0"/>
              <a:buNone/>
            </a:pPr>
            <a:r>
              <a:rPr lang="en-GB" sz="2000" dirty="0">
                <a:latin typeface="Arial" panose="020B0604020202020204" pitchFamily="34" charset="0"/>
                <a:cs typeface="Arial" panose="020B0604020202020204" pitchFamily="34" charset="0"/>
              </a:rPr>
              <a:t>1234567890@#£$%^&amp;*()[]{}&lt;&gt;?!</a:t>
            </a:r>
          </a:p>
        </p:txBody>
      </p:sp>
    </p:spTree>
    <p:extLst>
      <p:ext uri="{BB962C8B-B14F-4D97-AF65-F5344CB8AC3E}">
        <p14:creationId xmlns:p14="http://schemas.microsoft.com/office/powerpoint/2010/main" val="251931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40786" y="3384982"/>
            <a:ext cx="1146264" cy="541976"/>
            <a:chOff x="3257674" y="1977260"/>
            <a:chExt cx="864096" cy="866473"/>
          </a:xfrm>
        </p:grpSpPr>
        <p:cxnSp>
          <p:nvCxnSpPr>
            <p:cNvPr id="30" name="Straight Connector 29"/>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2" cstate="email">
            <a:extLst>
              <a:ext uri="{28A0092B-C50C-407E-A947-70E740481C1C}">
                <a14:useLocalDpi xmlns:a14="http://schemas.microsoft.com/office/drawing/2010/main"/>
              </a:ext>
            </a:extLst>
          </a:blip>
          <a:srcRect b="34627"/>
          <a:stretch/>
        </p:blipFill>
        <p:spPr>
          <a:xfrm>
            <a:off x="994674" y="6259514"/>
            <a:ext cx="1110872" cy="544659"/>
          </a:xfrm>
          <a:prstGeom prst="rect">
            <a:avLst/>
          </a:prstGeom>
        </p:spPr>
      </p:pic>
      <p:sp>
        <p:nvSpPr>
          <p:cNvPr id="2" name="Title 1"/>
          <p:cNvSpPr>
            <a:spLocks noGrp="1"/>
          </p:cNvSpPr>
          <p:nvPr>
            <p:ph type="title"/>
          </p:nvPr>
        </p:nvSpPr>
        <p:spPr/>
        <p:txBody>
          <a:bodyPr/>
          <a:lstStyle/>
          <a:p>
            <a:r>
              <a:rPr lang="en-US" dirty="0"/>
              <a:t>Typeface Principles</a:t>
            </a:r>
            <a:endParaRPr lang="en-GB" dirty="0"/>
          </a:p>
        </p:txBody>
      </p:sp>
      <p:sp>
        <p:nvSpPr>
          <p:cNvPr id="4" name="Content Placeholder 2"/>
          <p:cNvSpPr txBox="1">
            <a:spLocks/>
          </p:cNvSpPr>
          <p:nvPr/>
        </p:nvSpPr>
        <p:spPr>
          <a:xfrm>
            <a:off x="438111" y="1319198"/>
            <a:ext cx="10187820"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t>The following principles should be followed when using text in publications:</a:t>
            </a:r>
          </a:p>
        </p:txBody>
      </p:sp>
      <p:sp>
        <p:nvSpPr>
          <p:cNvPr id="5" name="Content Placeholder 2"/>
          <p:cNvSpPr txBox="1">
            <a:spLocks/>
          </p:cNvSpPr>
          <p:nvPr/>
        </p:nvSpPr>
        <p:spPr>
          <a:xfrm>
            <a:off x="2393578" y="190762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Distorting the typeface</a:t>
            </a:r>
          </a:p>
          <a:p>
            <a:pPr marL="0" indent="0">
              <a:buFont typeface="Arial" panose="020B0604020202020204" pitchFamily="34" charset="0"/>
              <a:buNone/>
            </a:pPr>
            <a:r>
              <a:rPr lang="en-GB" sz="1200" dirty="0"/>
              <a:t>The approved typefaces should not be stretched or distorted to fit in a space.</a:t>
            </a:r>
          </a:p>
        </p:txBody>
      </p:sp>
      <p:sp>
        <p:nvSpPr>
          <p:cNvPr id="6" name="Content Placeholder 2"/>
          <p:cNvSpPr txBox="1">
            <a:spLocks/>
          </p:cNvSpPr>
          <p:nvPr/>
        </p:nvSpPr>
        <p:spPr>
          <a:xfrm>
            <a:off x="2393578" y="262770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Word and letter spacing</a:t>
            </a:r>
          </a:p>
          <a:p>
            <a:pPr marL="0" indent="0">
              <a:buFont typeface="Arial" panose="020B0604020202020204" pitchFamily="34" charset="0"/>
              <a:buNone/>
            </a:pPr>
            <a:r>
              <a:rPr lang="en-GB" sz="1200" dirty="0"/>
              <a:t>Text should be at 100% word spacing and 0% tracking unless absolutely required.</a:t>
            </a:r>
          </a:p>
        </p:txBody>
      </p:sp>
      <p:sp>
        <p:nvSpPr>
          <p:cNvPr id="7" name="Content Placeholder 2"/>
          <p:cNvSpPr txBox="1">
            <a:spLocks/>
          </p:cNvSpPr>
          <p:nvPr/>
        </p:nvSpPr>
        <p:spPr>
          <a:xfrm>
            <a:off x="2393578" y="334778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Sizing</a:t>
            </a:r>
          </a:p>
          <a:p>
            <a:pPr marL="0" indent="0">
              <a:buFont typeface="Arial" panose="020B0604020202020204" pitchFamily="34" charset="0"/>
              <a:buNone/>
            </a:pPr>
            <a:r>
              <a:rPr lang="en-GB" sz="1200" dirty="0"/>
              <a:t>The absolute minimum sizing is 5pt.  For body text, the standard is 11pt and the minimum is 9pt.</a:t>
            </a:r>
          </a:p>
        </p:txBody>
      </p:sp>
      <p:sp>
        <p:nvSpPr>
          <p:cNvPr id="8" name="Content Placeholder 2"/>
          <p:cNvSpPr txBox="1">
            <a:spLocks/>
          </p:cNvSpPr>
          <p:nvPr/>
        </p:nvSpPr>
        <p:spPr>
          <a:xfrm>
            <a:off x="2393578" y="406786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Font usage</a:t>
            </a:r>
          </a:p>
          <a:p>
            <a:pPr marL="0" indent="0">
              <a:buFont typeface="Arial" panose="020B0604020202020204" pitchFamily="34" charset="0"/>
              <a:buNone/>
            </a:pPr>
            <a:r>
              <a:rPr lang="en-GB" sz="1200" dirty="0"/>
              <a:t>Non-standard fonts should not be used for publications.</a:t>
            </a:r>
          </a:p>
        </p:txBody>
      </p:sp>
      <p:sp>
        <p:nvSpPr>
          <p:cNvPr id="9" name="Content Placeholder 2"/>
          <p:cNvSpPr txBox="1">
            <a:spLocks/>
          </p:cNvSpPr>
          <p:nvPr/>
        </p:nvSpPr>
        <p:spPr>
          <a:xfrm>
            <a:off x="2393578" y="478794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Simple text</a:t>
            </a:r>
          </a:p>
          <a:p>
            <a:pPr marL="0" indent="0">
              <a:buFont typeface="Arial" panose="020B0604020202020204" pitchFamily="34" charset="0"/>
              <a:buNone/>
            </a:pPr>
            <a:r>
              <a:rPr lang="en-GB" sz="1200" dirty="0"/>
              <a:t>Overly stylised typeface manipulation should be avoided.</a:t>
            </a:r>
          </a:p>
        </p:txBody>
      </p:sp>
      <p:sp>
        <p:nvSpPr>
          <p:cNvPr id="10" name="Content Placeholder 2"/>
          <p:cNvSpPr txBox="1">
            <a:spLocks/>
          </p:cNvSpPr>
          <p:nvPr/>
        </p:nvSpPr>
        <p:spPr>
          <a:xfrm>
            <a:off x="2393578" y="550802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Non-standard colouring</a:t>
            </a:r>
          </a:p>
          <a:p>
            <a:pPr marL="0" indent="0">
              <a:buFont typeface="Arial" panose="020B0604020202020204" pitchFamily="34" charset="0"/>
              <a:buNone/>
            </a:pPr>
            <a:r>
              <a:rPr lang="en-GB" sz="1200" dirty="0"/>
              <a:t>Colours outside the approved colour palette should not be used for typography.</a:t>
            </a:r>
          </a:p>
        </p:txBody>
      </p:sp>
      <p:sp>
        <p:nvSpPr>
          <p:cNvPr id="11" name="Content Placeholder 2"/>
          <p:cNvSpPr txBox="1">
            <a:spLocks/>
          </p:cNvSpPr>
          <p:nvPr/>
        </p:nvSpPr>
        <p:spPr>
          <a:xfrm>
            <a:off x="2393578" y="6228109"/>
            <a:ext cx="8088337"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accent1"/>
                </a:solidFill>
              </a:rPr>
              <a:t>Illegible text</a:t>
            </a:r>
          </a:p>
          <a:p>
            <a:pPr marL="0" indent="0">
              <a:buFont typeface="Arial" panose="020B0604020202020204" pitchFamily="34" charset="0"/>
              <a:buNone/>
            </a:pPr>
            <a:r>
              <a:rPr lang="en-GB" sz="1200" dirty="0"/>
              <a:t>Text should not be placed where it will be illegible.  Appropriate colour text should be used on images.</a:t>
            </a:r>
          </a:p>
        </p:txBody>
      </p:sp>
      <p:sp>
        <p:nvSpPr>
          <p:cNvPr id="3" name="TextBox 2"/>
          <p:cNvSpPr txBox="1"/>
          <p:nvPr/>
        </p:nvSpPr>
        <p:spPr>
          <a:xfrm>
            <a:off x="587752" y="2632002"/>
            <a:ext cx="1955467" cy="576064"/>
          </a:xfrm>
          <a:prstGeom prst="rect">
            <a:avLst/>
          </a:prstGeom>
        </p:spPr>
        <p:txBody>
          <a:bodyPr vert="horz" wrap="square" lIns="91440" tIns="45720" rIns="91440" bIns="45720" rtlCol="0" anchor="ctr">
            <a:noAutofit/>
          </a:bodyPr>
          <a:lstStyle/>
          <a:p>
            <a:pPr algn="ctr"/>
            <a:r>
              <a:rPr lang="en-GB" sz="3600" spc="600" dirty="0"/>
              <a:t>Title</a:t>
            </a:r>
          </a:p>
        </p:txBody>
      </p:sp>
      <p:sp>
        <p:nvSpPr>
          <p:cNvPr id="12" name="TextBox 11"/>
          <p:cNvSpPr txBox="1"/>
          <p:nvPr/>
        </p:nvSpPr>
        <p:spPr>
          <a:xfrm>
            <a:off x="903799" y="3370413"/>
            <a:ext cx="1224136" cy="576064"/>
          </a:xfrm>
          <a:prstGeom prst="rect">
            <a:avLst/>
          </a:prstGeom>
        </p:spPr>
        <p:txBody>
          <a:bodyPr vert="horz" wrap="square" lIns="91440" tIns="45720" rIns="91440" bIns="45720" rtlCol="0" anchor="ctr">
            <a:noAutofit/>
          </a:bodyPr>
          <a:lstStyle/>
          <a:p>
            <a:pPr algn="ctr"/>
            <a:r>
              <a:rPr lang="en-GB" sz="500" dirty="0"/>
              <a:t>Title</a:t>
            </a:r>
          </a:p>
        </p:txBody>
      </p:sp>
      <p:sp>
        <p:nvSpPr>
          <p:cNvPr id="13" name="TextBox 12"/>
          <p:cNvSpPr txBox="1"/>
          <p:nvPr/>
        </p:nvSpPr>
        <p:spPr>
          <a:xfrm>
            <a:off x="953418" y="4059035"/>
            <a:ext cx="1224136" cy="576064"/>
          </a:xfrm>
          <a:prstGeom prst="rect">
            <a:avLst/>
          </a:prstGeom>
        </p:spPr>
        <p:txBody>
          <a:bodyPr vert="horz" wrap="square" lIns="91440" tIns="45720" rIns="91440" bIns="45720" rtlCol="0" anchor="ctr">
            <a:noAutofit/>
          </a:bodyPr>
          <a:lstStyle/>
          <a:p>
            <a:pPr algn="ctr"/>
            <a:r>
              <a:rPr lang="en-GB" sz="3600" dirty="0">
                <a:latin typeface="Georgia" panose="02040502050405020303" pitchFamily="18" charset="0"/>
              </a:rPr>
              <a:t>Title</a:t>
            </a:r>
          </a:p>
        </p:txBody>
      </p:sp>
      <p:sp>
        <p:nvSpPr>
          <p:cNvPr id="14" name="TextBox 13"/>
          <p:cNvSpPr txBox="1"/>
          <p:nvPr/>
        </p:nvSpPr>
        <p:spPr>
          <a:xfrm>
            <a:off x="953418" y="4794341"/>
            <a:ext cx="1224136" cy="576064"/>
          </a:xfrm>
          <a:prstGeom prst="rect">
            <a:avLst/>
          </a:prstGeom>
        </p:spPr>
        <p:txBody>
          <a:bodyPr vert="horz" wrap="square" lIns="91440" tIns="45720" rIns="91440" bIns="45720" rtlCol="0" anchor="ctr">
            <a:no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Title</a:t>
            </a:r>
          </a:p>
        </p:txBody>
      </p:sp>
      <p:sp>
        <p:nvSpPr>
          <p:cNvPr id="15" name="TextBox 14"/>
          <p:cNvSpPr txBox="1"/>
          <p:nvPr/>
        </p:nvSpPr>
        <p:spPr>
          <a:xfrm>
            <a:off x="953418" y="5506144"/>
            <a:ext cx="1224136" cy="576064"/>
          </a:xfrm>
          <a:prstGeom prst="rect">
            <a:avLst/>
          </a:prstGeom>
        </p:spPr>
        <p:txBody>
          <a:bodyPr vert="horz" wrap="square" lIns="91440" tIns="45720" rIns="91440" bIns="45720" rtlCol="0" anchor="ctr">
            <a:noAutofit/>
          </a:bodyPr>
          <a:lstStyle/>
          <a:p>
            <a:pPr algn="ctr"/>
            <a:r>
              <a:rPr lang="en-GB" sz="3600" dirty="0">
                <a:solidFill>
                  <a:srgbClr val="FF0000"/>
                </a:solidFill>
              </a:rPr>
              <a:t>Title</a:t>
            </a:r>
          </a:p>
        </p:txBody>
      </p:sp>
      <p:sp>
        <p:nvSpPr>
          <p:cNvPr id="16" name="TextBox 15"/>
          <p:cNvSpPr txBox="1"/>
          <p:nvPr/>
        </p:nvSpPr>
        <p:spPr>
          <a:xfrm>
            <a:off x="953418" y="6239597"/>
            <a:ext cx="1224136" cy="576064"/>
          </a:xfrm>
          <a:prstGeom prst="rect">
            <a:avLst/>
          </a:prstGeom>
        </p:spPr>
        <p:txBody>
          <a:bodyPr vert="horz" wrap="square" lIns="91440" tIns="45720" rIns="91440" bIns="45720" rtlCol="0" anchor="ctr">
            <a:noAutofit/>
          </a:bodyPr>
          <a:lstStyle/>
          <a:p>
            <a:pPr algn="ctr"/>
            <a:r>
              <a:rPr lang="en-GB" sz="3600" dirty="0">
                <a:solidFill>
                  <a:schemeClr val="accent1"/>
                </a:solidFill>
              </a:rPr>
              <a:t>Title</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93" t="20473" r="13793" b="27854"/>
          <a:stretch/>
        </p:blipFill>
        <p:spPr>
          <a:xfrm>
            <a:off x="737394" y="1993761"/>
            <a:ext cx="1512168" cy="504055"/>
          </a:xfrm>
          <a:prstGeom prst="rect">
            <a:avLst/>
          </a:prstGeom>
        </p:spPr>
      </p:pic>
      <p:grpSp>
        <p:nvGrpSpPr>
          <p:cNvPr id="20" name="Group 19"/>
          <p:cNvGrpSpPr/>
          <p:nvPr/>
        </p:nvGrpSpPr>
        <p:grpSpPr>
          <a:xfrm>
            <a:off x="940786" y="1961269"/>
            <a:ext cx="1146264" cy="541976"/>
            <a:chOff x="3257674" y="1977260"/>
            <a:chExt cx="864096" cy="866473"/>
          </a:xfrm>
        </p:grpSpPr>
        <p:cxnSp>
          <p:nvCxnSpPr>
            <p:cNvPr id="21" name="Straight Connector 20"/>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940786" y="2671846"/>
            <a:ext cx="1146264" cy="541976"/>
            <a:chOff x="3257674" y="1977260"/>
            <a:chExt cx="864096" cy="866473"/>
          </a:xfrm>
        </p:grpSpPr>
        <p:cxnSp>
          <p:nvCxnSpPr>
            <p:cNvPr id="27" name="Straight Connector 26"/>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40786" y="4076079"/>
            <a:ext cx="1146264" cy="541976"/>
            <a:chOff x="3257674" y="1977260"/>
            <a:chExt cx="864096" cy="866473"/>
          </a:xfrm>
        </p:grpSpPr>
        <p:cxnSp>
          <p:nvCxnSpPr>
            <p:cNvPr id="33" name="Straight Connector 32"/>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940786" y="4832372"/>
            <a:ext cx="1146264" cy="541976"/>
            <a:chOff x="3257674" y="1977260"/>
            <a:chExt cx="864096" cy="866473"/>
          </a:xfrm>
        </p:grpSpPr>
        <p:cxnSp>
          <p:nvCxnSpPr>
            <p:cNvPr id="36" name="Straight Connector 35"/>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940786" y="5566471"/>
            <a:ext cx="1146264" cy="541976"/>
            <a:chOff x="3257674" y="1977260"/>
            <a:chExt cx="864096" cy="866473"/>
          </a:xfrm>
        </p:grpSpPr>
        <p:cxnSp>
          <p:nvCxnSpPr>
            <p:cNvPr id="39" name="Straight Connector 38"/>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40786" y="6273309"/>
            <a:ext cx="1146264" cy="541976"/>
            <a:chOff x="3257674" y="1977260"/>
            <a:chExt cx="864096" cy="866473"/>
          </a:xfrm>
        </p:grpSpPr>
        <p:cxnSp>
          <p:nvCxnSpPr>
            <p:cNvPr id="42" name="Straight Connector 41"/>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129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Colours</a:t>
            </a:r>
          </a:p>
        </p:txBody>
      </p:sp>
      <p:sp>
        <p:nvSpPr>
          <p:cNvPr id="3" name="Text Placeholder 2"/>
          <p:cNvSpPr>
            <a:spLocks noGrp="1"/>
          </p:cNvSpPr>
          <p:nvPr>
            <p:ph type="body" sz="quarter" idx="10"/>
          </p:nvPr>
        </p:nvSpPr>
        <p:spPr/>
        <p:txBody>
          <a:bodyPr/>
          <a:lstStyle/>
          <a:p>
            <a:r>
              <a:rPr lang="en-GB" dirty="0"/>
              <a:t>// </a:t>
            </a:r>
            <a:fld id="{F1978DE4-F12F-4FF8-8D53-3780D9D947A8}" type="slidenum">
              <a:rPr lang="en-GB" smtClean="0"/>
              <a:t>14</a:t>
            </a:fld>
            <a:endParaRPr lang="en-GB" dirty="0"/>
          </a:p>
        </p:txBody>
      </p:sp>
      <p:sp>
        <p:nvSpPr>
          <p:cNvPr id="5" name="Text Placeholder 4"/>
          <p:cNvSpPr>
            <a:spLocks noGrp="1"/>
          </p:cNvSpPr>
          <p:nvPr>
            <p:ph type="body" sz="quarter" idx="11"/>
          </p:nvPr>
        </p:nvSpPr>
        <p:spPr/>
        <p:txBody>
          <a:bodyPr/>
          <a:lstStyle/>
          <a:p>
            <a:r>
              <a:rPr lang="en-GB" dirty="0"/>
              <a:t>04</a:t>
            </a:r>
          </a:p>
        </p:txBody>
      </p:sp>
    </p:spTree>
    <p:extLst>
      <p:ext uri="{BB962C8B-B14F-4D97-AF65-F5344CB8AC3E}">
        <p14:creationId xmlns:p14="http://schemas.microsoft.com/office/powerpoint/2010/main" val="46057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Colour Palette</a:t>
            </a:r>
          </a:p>
        </p:txBody>
      </p:sp>
      <p:sp>
        <p:nvSpPr>
          <p:cNvPr id="4" name="Content Placeholder 2"/>
          <p:cNvSpPr txBox="1">
            <a:spLocks/>
          </p:cNvSpPr>
          <p:nvPr/>
        </p:nvSpPr>
        <p:spPr>
          <a:xfrm>
            <a:off x="438111" y="1239822"/>
            <a:ext cx="9660323"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The blue from the logo is the primary colour for the CCCM cluster.  Text and items can also be used in black and white.  In addition, the cluster has five secondary colours that can be used for design elements.  Other colours should not be used for external publications.</a:t>
            </a:r>
          </a:p>
        </p:txBody>
      </p:sp>
      <p:sp>
        <p:nvSpPr>
          <p:cNvPr id="8" name="Rectangle 7"/>
          <p:cNvSpPr/>
          <p:nvPr/>
        </p:nvSpPr>
        <p:spPr>
          <a:xfrm>
            <a:off x="3040410" y="4351634"/>
            <a:ext cx="2019942" cy="1800200"/>
          </a:xfrm>
          <a:prstGeom prst="snip1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7515 C</a:t>
            </a:r>
          </a:p>
          <a:p>
            <a:r>
              <a:rPr lang="en-GB" sz="1000" dirty="0">
                <a:solidFill>
                  <a:schemeClr val="bg1"/>
                </a:solidFill>
              </a:rPr>
              <a:t>RGB: 212 140 116</a:t>
            </a:r>
          </a:p>
          <a:p>
            <a:r>
              <a:rPr lang="en-GB" sz="1000" dirty="0">
                <a:solidFill>
                  <a:schemeClr val="bg1"/>
                </a:solidFill>
              </a:rPr>
              <a:t>CMYK: 0 34 45 17</a:t>
            </a:r>
          </a:p>
          <a:p>
            <a:r>
              <a:rPr lang="en-GB" sz="1000" dirty="0">
                <a:solidFill>
                  <a:schemeClr val="bg1"/>
                </a:solidFill>
              </a:rPr>
              <a:t>Web: #d48c74</a:t>
            </a:r>
          </a:p>
        </p:txBody>
      </p:sp>
      <p:sp>
        <p:nvSpPr>
          <p:cNvPr id="9" name="Rectangle 8"/>
          <p:cNvSpPr/>
          <p:nvPr/>
        </p:nvSpPr>
        <p:spPr>
          <a:xfrm>
            <a:off x="5559451" y="4351634"/>
            <a:ext cx="2019942" cy="1800200"/>
          </a:xfrm>
          <a:prstGeom prst="snip1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7415 C</a:t>
            </a:r>
          </a:p>
          <a:p>
            <a:r>
              <a:rPr lang="en-GB" sz="1000" dirty="0">
                <a:solidFill>
                  <a:schemeClr val="bg1"/>
                </a:solidFill>
              </a:rPr>
              <a:t>RGB: 240 184 158</a:t>
            </a:r>
          </a:p>
          <a:p>
            <a:r>
              <a:rPr lang="en-GB" sz="1000" dirty="0">
                <a:solidFill>
                  <a:schemeClr val="bg1"/>
                </a:solidFill>
              </a:rPr>
              <a:t>CMYK: 0 23 34 6</a:t>
            </a:r>
          </a:p>
          <a:p>
            <a:r>
              <a:rPr lang="en-GB" sz="1000" dirty="0">
                <a:solidFill>
                  <a:schemeClr val="bg1"/>
                </a:solidFill>
              </a:rPr>
              <a:t>Web: #f0b89e</a:t>
            </a:r>
          </a:p>
        </p:txBody>
      </p:sp>
      <p:sp>
        <p:nvSpPr>
          <p:cNvPr id="10" name="Rectangle 9"/>
          <p:cNvSpPr/>
          <p:nvPr/>
        </p:nvSpPr>
        <p:spPr>
          <a:xfrm>
            <a:off x="8078492" y="4351634"/>
            <a:ext cx="2019942" cy="1800200"/>
          </a:xfrm>
          <a:prstGeom prst="snip1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2309 C</a:t>
            </a:r>
          </a:p>
          <a:p>
            <a:r>
              <a:rPr lang="en-GB" sz="1000" dirty="0">
                <a:solidFill>
                  <a:schemeClr val="bg1"/>
                </a:solidFill>
              </a:rPr>
              <a:t>RGB: 248 228 210</a:t>
            </a:r>
          </a:p>
          <a:p>
            <a:r>
              <a:rPr lang="en-GB" sz="1000" dirty="0">
                <a:solidFill>
                  <a:schemeClr val="bg1"/>
                </a:solidFill>
              </a:rPr>
              <a:t>CMYK: 0 8 15 3</a:t>
            </a:r>
          </a:p>
          <a:p>
            <a:r>
              <a:rPr lang="en-GB" sz="1000" dirty="0">
                <a:solidFill>
                  <a:schemeClr val="bg1"/>
                </a:solidFill>
              </a:rPr>
              <a:t>Web: #</a:t>
            </a:r>
            <a:r>
              <a:rPr lang="en-GB" sz="1000" dirty="0"/>
              <a:t>f8e4d2</a:t>
            </a:r>
            <a:endParaRPr lang="en-GB" sz="1000" dirty="0">
              <a:solidFill>
                <a:schemeClr val="bg1"/>
              </a:solidFill>
            </a:endParaRPr>
          </a:p>
        </p:txBody>
      </p:sp>
      <p:sp>
        <p:nvSpPr>
          <p:cNvPr id="11" name="Rectangle 10"/>
          <p:cNvSpPr/>
          <p:nvPr/>
        </p:nvSpPr>
        <p:spPr>
          <a:xfrm>
            <a:off x="521370" y="4351634"/>
            <a:ext cx="2019942" cy="1800200"/>
          </a:xfrm>
          <a:prstGeom prst="snip1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7593 C</a:t>
            </a:r>
          </a:p>
          <a:p>
            <a:r>
              <a:rPr lang="en-GB" sz="1000" dirty="0">
                <a:solidFill>
                  <a:schemeClr val="bg1"/>
                </a:solidFill>
              </a:rPr>
              <a:t>RGB: 157 72 56</a:t>
            </a:r>
          </a:p>
          <a:p>
            <a:r>
              <a:rPr lang="en-GB" sz="1000" dirty="0">
                <a:solidFill>
                  <a:schemeClr val="bg1"/>
                </a:solidFill>
              </a:rPr>
              <a:t>CMYK: 0 54 64 38</a:t>
            </a:r>
          </a:p>
          <a:p>
            <a:r>
              <a:rPr lang="en-GB" sz="1000" dirty="0">
                <a:solidFill>
                  <a:schemeClr val="bg1"/>
                </a:solidFill>
              </a:rPr>
              <a:t>Web: </a:t>
            </a:r>
            <a:r>
              <a:rPr lang="en-GB" sz="1000" dirty="0"/>
              <a:t>#9d4838</a:t>
            </a:r>
            <a:endParaRPr lang="en-GB" sz="1000" dirty="0">
              <a:solidFill>
                <a:schemeClr val="bg1"/>
              </a:solidFill>
            </a:endParaRPr>
          </a:p>
        </p:txBody>
      </p:sp>
      <p:grpSp>
        <p:nvGrpSpPr>
          <p:cNvPr id="3" name="Group 2"/>
          <p:cNvGrpSpPr/>
          <p:nvPr/>
        </p:nvGrpSpPr>
        <p:grpSpPr>
          <a:xfrm>
            <a:off x="521369" y="2099651"/>
            <a:ext cx="2019943" cy="1800200"/>
            <a:chOff x="521369" y="2099651"/>
            <a:chExt cx="1656185" cy="1800200"/>
          </a:xfrm>
        </p:grpSpPr>
        <p:sp>
          <p:nvSpPr>
            <p:cNvPr id="14" name="Rectangle 13"/>
            <p:cNvSpPr/>
            <p:nvPr/>
          </p:nvSpPr>
          <p:spPr>
            <a:xfrm>
              <a:off x="521370" y="2099651"/>
              <a:ext cx="1656184" cy="1800200"/>
            </a:xfrm>
            <a:prstGeom prst="snip1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2143 C </a:t>
              </a:r>
            </a:p>
            <a:p>
              <a:r>
                <a:rPr lang="en-GB" sz="1000" dirty="0">
                  <a:solidFill>
                    <a:schemeClr val="bg1"/>
                  </a:solidFill>
                </a:rPr>
                <a:t>RGB: 42 135 200</a:t>
              </a:r>
            </a:p>
            <a:p>
              <a:r>
                <a:rPr lang="en-GB" sz="1000" dirty="0">
                  <a:solidFill>
                    <a:schemeClr val="bg1"/>
                  </a:solidFill>
                </a:rPr>
                <a:t>CMYK: 79 33 0 22</a:t>
              </a:r>
            </a:p>
            <a:p>
              <a:r>
                <a:rPr lang="en-GB" sz="1000" dirty="0">
                  <a:solidFill>
                    <a:schemeClr val="bg1"/>
                  </a:solidFill>
                </a:rPr>
                <a:t>Web: #2A87C8</a:t>
              </a:r>
            </a:p>
          </p:txBody>
        </p:sp>
        <p:sp>
          <p:nvSpPr>
            <p:cNvPr id="13" name="Rectangle 13"/>
            <p:cNvSpPr/>
            <p:nvPr/>
          </p:nvSpPr>
          <p:spPr>
            <a:xfrm>
              <a:off x="521369" y="3347789"/>
              <a:ext cx="1656185" cy="55206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1"/>
                  </a:solidFill>
                </a:rPr>
                <a:t>Primary Colour</a:t>
              </a:r>
            </a:p>
          </p:txBody>
        </p:sp>
      </p:grpSp>
      <p:grpSp>
        <p:nvGrpSpPr>
          <p:cNvPr id="5" name="Group 4"/>
          <p:cNvGrpSpPr/>
          <p:nvPr/>
        </p:nvGrpSpPr>
        <p:grpSpPr>
          <a:xfrm>
            <a:off x="3040410" y="2099651"/>
            <a:ext cx="2019943" cy="1800200"/>
            <a:chOff x="4443101" y="2099651"/>
            <a:chExt cx="1656185" cy="1800200"/>
          </a:xfrm>
        </p:grpSpPr>
        <p:sp>
          <p:nvSpPr>
            <p:cNvPr id="15" name="Rectangle 14"/>
            <p:cNvSpPr/>
            <p:nvPr/>
          </p:nvSpPr>
          <p:spPr>
            <a:xfrm>
              <a:off x="4443102" y="2099651"/>
              <a:ext cx="1656184" cy="1800200"/>
            </a:xfrm>
            <a:prstGeom prst="snip1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6 C </a:t>
              </a:r>
            </a:p>
            <a:p>
              <a:r>
                <a:rPr lang="en-GB" sz="1000" dirty="0">
                  <a:solidFill>
                    <a:schemeClr val="bg1"/>
                  </a:solidFill>
                </a:rPr>
                <a:t>RGB: 0 0 0</a:t>
              </a:r>
            </a:p>
            <a:p>
              <a:r>
                <a:rPr lang="en-GB" sz="1000" dirty="0">
                  <a:solidFill>
                    <a:schemeClr val="bg1"/>
                  </a:solidFill>
                </a:rPr>
                <a:t>CMYK: 0 0 0 100</a:t>
              </a:r>
            </a:p>
            <a:p>
              <a:r>
                <a:rPr lang="en-GB" sz="1000" dirty="0">
                  <a:solidFill>
                    <a:schemeClr val="bg1"/>
                  </a:solidFill>
                </a:rPr>
                <a:t>Web: #000000</a:t>
              </a:r>
            </a:p>
          </p:txBody>
        </p:sp>
        <p:sp>
          <p:nvSpPr>
            <p:cNvPr id="17" name="Rectangle 13"/>
            <p:cNvSpPr/>
            <p:nvPr/>
          </p:nvSpPr>
          <p:spPr>
            <a:xfrm>
              <a:off x="4443101" y="3347789"/>
              <a:ext cx="1656185" cy="5520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Black</a:t>
              </a:r>
            </a:p>
          </p:txBody>
        </p:sp>
      </p:grpSp>
      <p:grpSp>
        <p:nvGrpSpPr>
          <p:cNvPr id="6" name="Group 5"/>
          <p:cNvGrpSpPr/>
          <p:nvPr/>
        </p:nvGrpSpPr>
        <p:grpSpPr>
          <a:xfrm>
            <a:off x="5559451" y="2099651"/>
            <a:ext cx="2019943" cy="1800200"/>
            <a:chOff x="6440817" y="2099651"/>
            <a:chExt cx="1656185" cy="1800200"/>
          </a:xfrm>
        </p:grpSpPr>
        <p:sp>
          <p:nvSpPr>
            <p:cNvPr id="16" name="Rectangle 15"/>
            <p:cNvSpPr/>
            <p:nvPr/>
          </p:nvSpPr>
          <p:spPr>
            <a:xfrm>
              <a:off x="6440817" y="2099651"/>
              <a:ext cx="1656184" cy="1800200"/>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tx1"/>
                  </a:solidFill>
                </a:rPr>
                <a:t>Pantone:  663 C</a:t>
              </a:r>
            </a:p>
            <a:p>
              <a:r>
                <a:rPr lang="en-GB" sz="1000" dirty="0">
                  <a:solidFill>
                    <a:schemeClr val="tx1"/>
                  </a:solidFill>
                </a:rPr>
                <a:t>RGB: 255 255 255</a:t>
              </a:r>
            </a:p>
            <a:p>
              <a:r>
                <a:rPr lang="en-GB" sz="1000" dirty="0">
                  <a:solidFill>
                    <a:schemeClr val="tx1"/>
                  </a:solidFill>
                </a:rPr>
                <a:t>CMYK: 0 0 0 0 </a:t>
              </a:r>
            </a:p>
            <a:p>
              <a:r>
                <a:rPr lang="en-GB" sz="1000" dirty="0">
                  <a:solidFill>
                    <a:schemeClr val="tx1"/>
                  </a:solidFill>
                </a:rPr>
                <a:t>Web: #</a:t>
              </a:r>
              <a:r>
                <a:rPr lang="en-GB" sz="1000" dirty="0" err="1">
                  <a:solidFill>
                    <a:schemeClr val="tx1"/>
                  </a:solidFill>
                </a:rPr>
                <a:t>ffffff</a:t>
              </a:r>
              <a:endParaRPr lang="en-GB" sz="1000" dirty="0">
                <a:solidFill>
                  <a:schemeClr val="tx1"/>
                </a:solidFill>
              </a:endParaRPr>
            </a:p>
          </p:txBody>
        </p:sp>
        <p:sp>
          <p:nvSpPr>
            <p:cNvPr id="18" name="Rectangle 13"/>
            <p:cNvSpPr/>
            <p:nvPr/>
          </p:nvSpPr>
          <p:spPr>
            <a:xfrm>
              <a:off x="6440817" y="3347789"/>
              <a:ext cx="1656185" cy="5520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White</a:t>
              </a:r>
            </a:p>
          </p:txBody>
        </p:sp>
      </p:grpSp>
      <p:sp>
        <p:nvSpPr>
          <p:cNvPr id="19" name="Rectangle 13"/>
          <p:cNvSpPr/>
          <p:nvPr/>
        </p:nvSpPr>
        <p:spPr>
          <a:xfrm>
            <a:off x="3040410" y="5599772"/>
            <a:ext cx="2019943" cy="55206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4"/>
                </a:solidFill>
              </a:rPr>
              <a:t>Secondary Colour 3</a:t>
            </a:r>
          </a:p>
        </p:txBody>
      </p:sp>
      <p:sp>
        <p:nvSpPr>
          <p:cNvPr id="20" name="Rectangle 13"/>
          <p:cNvSpPr/>
          <p:nvPr/>
        </p:nvSpPr>
        <p:spPr>
          <a:xfrm>
            <a:off x="5559450" y="5599772"/>
            <a:ext cx="2019943" cy="552062"/>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5"/>
                </a:solidFill>
              </a:rPr>
              <a:t>Secondary Colour 4</a:t>
            </a:r>
          </a:p>
        </p:txBody>
      </p:sp>
      <p:sp>
        <p:nvSpPr>
          <p:cNvPr id="21" name="Rectangle 13"/>
          <p:cNvSpPr/>
          <p:nvPr/>
        </p:nvSpPr>
        <p:spPr>
          <a:xfrm>
            <a:off x="8078492" y="5599772"/>
            <a:ext cx="2019943" cy="552062"/>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6"/>
                </a:solidFill>
              </a:rPr>
              <a:t>Secondary Colour 5</a:t>
            </a:r>
          </a:p>
        </p:txBody>
      </p:sp>
      <p:sp>
        <p:nvSpPr>
          <p:cNvPr id="22" name="Rectangle 13"/>
          <p:cNvSpPr/>
          <p:nvPr/>
        </p:nvSpPr>
        <p:spPr>
          <a:xfrm>
            <a:off x="521366" y="5599772"/>
            <a:ext cx="2019943" cy="55206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3"/>
                </a:solidFill>
              </a:rPr>
              <a:t>Secondary Colour 2</a:t>
            </a:r>
          </a:p>
        </p:txBody>
      </p:sp>
      <p:grpSp>
        <p:nvGrpSpPr>
          <p:cNvPr id="7" name="Group 6"/>
          <p:cNvGrpSpPr/>
          <p:nvPr/>
        </p:nvGrpSpPr>
        <p:grpSpPr>
          <a:xfrm>
            <a:off x="8078494" y="2113785"/>
            <a:ext cx="2019943" cy="1800200"/>
            <a:chOff x="8438532" y="2113785"/>
            <a:chExt cx="1656185" cy="1800200"/>
          </a:xfrm>
        </p:grpSpPr>
        <p:sp>
          <p:nvSpPr>
            <p:cNvPr id="12" name="Rectangle 11"/>
            <p:cNvSpPr/>
            <p:nvPr/>
          </p:nvSpPr>
          <p:spPr>
            <a:xfrm>
              <a:off x="8438532" y="2113785"/>
              <a:ext cx="1656184" cy="1800200"/>
            </a:xfrm>
            <a:prstGeom prst="snip1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Pantone:  11 C</a:t>
              </a:r>
            </a:p>
            <a:p>
              <a:r>
                <a:rPr lang="en-GB" sz="1000" dirty="0">
                  <a:solidFill>
                    <a:schemeClr val="bg1"/>
                  </a:solidFill>
                </a:rPr>
                <a:t>RGB: 84 84 86</a:t>
              </a:r>
            </a:p>
            <a:p>
              <a:r>
                <a:rPr lang="en-GB" sz="1000" dirty="0">
                  <a:solidFill>
                    <a:schemeClr val="bg1"/>
                  </a:solidFill>
                </a:rPr>
                <a:t>CMYK: 2 2 0 66</a:t>
              </a:r>
            </a:p>
            <a:p>
              <a:r>
                <a:rPr lang="en-GB" sz="1000" dirty="0">
                  <a:solidFill>
                    <a:schemeClr val="bg1"/>
                  </a:solidFill>
                </a:rPr>
                <a:t>Web: #</a:t>
              </a:r>
              <a:r>
                <a:rPr lang="en-GB" sz="1000" dirty="0"/>
                <a:t>545456</a:t>
              </a:r>
              <a:endParaRPr lang="en-GB" sz="1000" dirty="0">
                <a:solidFill>
                  <a:schemeClr val="bg1"/>
                </a:solidFill>
              </a:endParaRPr>
            </a:p>
          </p:txBody>
        </p:sp>
        <p:sp>
          <p:nvSpPr>
            <p:cNvPr id="23" name="Rectangle 13"/>
            <p:cNvSpPr/>
            <p:nvPr/>
          </p:nvSpPr>
          <p:spPr>
            <a:xfrm>
              <a:off x="8438532" y="3361923"/>
              <a:ext cx="1656185" cy="55206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accent2"/>
                  </a:solidFill>
                </a:rPr>
                <a:t>Secondary Colour 1</a:t>
              </a:r>
            </a:p>
          </p:txBody>
        </p:sp>
      </p:grpSp>
    </p:spTree>
    <p:extLst>
      <p:ext uri="{BB962C8B-B14F-4D97-AF65-F5344CB8AC3E}">
        <p14:creationId xmlns:p14="http://schemas.microsoft.com/office/powerpoint/2010/main" val="159035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Tints</a:t>
            </a:r>
          </a:p>
        </p:txBody>
      </p:sp>
      <p:sp>
        <p:nvSpPr>
          <p:cNvPr id="4" name="Content Placeholder 2"/>
          <p:cNvSpPr txBox="1">
            <a:spLocks/>
          </p:cNvSpPr>
          <p:nvPr/>
        </p:nvSpPr>
        <p:spPr>
          <a:xfrm>
            <a:off x="438111" y="1166952"/>
            <a:ext cx="942619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In addition to the primary and secondary colours, percentage tints can also be used for all the colours as outlined here.</a:t>
            </a:r>
          </a:p>
        </p:txBody>
      </p:sp>
      <p:grpSp>
        <p:nvGrpSpPr>
          <p:cNvPr id="59" name="Group 58"/>
          <p:cNvGrpSpPr/>
          <p:nvPr/>
        </p:nvGrpSpPr>
        <p:grpSpPr>
          <a:xfrm>
            <a:off x="7815472" y="2051125"/>
            <a:ext cx="2273910" cy="1833328"/>
            <a:chOff x="2487928" y="4638675"/>
            <a:chExt cx="1656852" cy="1833328"/>
          </a:xfrm>
        </p:grpSpPr>
        <p:sp>
          <p:nvSpPr>
            <p:cNvPr id="11" name="Rectangle 10"/>
            <p:cNvSpPr/>
            <p:nvPr/>
          </p:nvSpPr>
          <p:spPr>
            <a:xfrm>
              <a:off x="2487928" y="4638675"/>
              <a:ext cx="1656184" cy="1373410"/>
            </a:xfrm>
            <a:prstGeom prst="snip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p:cNvSpPr txBox="1">
              <a:spLocks/>
            </p:cNvSpPr>
            <p:nvPr/>
          </p:nvSpPr>
          <p:spPr>
            <a:xfrm>
              <a:off x="2541437" y="4730417"/>
              <a:ext cx="1549166"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a:solidFill>
                    <a:schemeClr val="bg1"/>
                  </a:solidFill>
                </a:rPr>
                <a:t>Secondary Colour 2</a:t>
              </a:r>
            </a:p>
            <a:p>
              <a:pPr marL="0" indent="0">
                <a:buFont typeface="Arial" panose="020B0604020202020204" pitchFamily="34" charset="0"/>
                <a:buNone/>
              </a:pPr>
              <a:endParaRPr lang="en-GB" sz="1000" dirty="0">
                <a:solidFill>
                  <a:schemeClr val="bg1"/>
                </a:solidFill>
              </a:endParaRPr>
            </a:p>
            <a:p>
              <a:pPr marL="0" indent="0">
                <a:buNone/>
              </a:pPr>
              <a:r>
                <a:rPr lang="en-GB" sz="1000" dirty="0">
                  <a:solidFill>
                    <a:schemeClr val="bg1"/>
                  </a:solidFill>
                </a:rPr>
                <a:t>Pantone:  7593 C</a:t>
              </a:r>
            </a:p>
            <a:p>
              <a:pPr marL="0" indent="0">
                <a:buNone/>
              </a:pPr>
              <a:r>
                <a:rPr lang="en-GB" sz="1000" dirty="0">
                  <a:solidFill>
                    <a:schemeClr val="bg1"/>
                  </a:solidFill>
                </a:rPr>
                <a:t>RGB: 157 72 56</a:t>
              </a:r>
            </a:p>
            <a:p>
              <a:pPr marL="0" indent="0">
                <a:buNone/>
              </a:pPr>
              <a:r>
                <a:rPr lang="en-GB" sz="1000" dirty="0">
                  <a:solidFill>
                    <a:schemeClr val="bg1"/>
                  </a:solidFill>
                </a:rPr>
                <a:t>CMYK: 0 54 64 38</a:t>
              </a:r>
            </a:p>
            <a:p>
              <a:pPr marL="0" indent="0">
                <a:buNone/>
              </a:pPr>
              <a:r>
                <a:rPr lang="en-GB" sz="1000" dirty="0">
                  <a:solidFill>
                    <a:schemeClr val="bg1"/>
                  </a:solidFill>
                </a:rPr>
                <a:t>Web: #9d4838</a:t>
              </a:r>
            </a:p>
          </p:txBody>
        </p:sp>
        <p:grpSp>
          <p:nvGrpSpPr>
            <p:cNvPr id="3" name="Group 2"/>
            <p:cNvGrpSpPr/>
            <p:nvPr/>
          </p:nvGrpSpPr>
          <p:grpSpPr>
            <a:xfrm>
              <a:off x="2487928" y="6103827"/>
              <a:ext cx="1656852" cy="368176"/>
              <a:chOff x="2487928" y="6103827"/>
              <a:chExt cx="1541265" cy="342491"/>
            </a:xfrm>
          </p:grpSpPr>
          <p:sp>
            <p:nvSpPr>
              <p:cNvPr id="24" name="Rectangle 10"/>
              <p:cNvSpPr/>
              <p:nvPr/>
            </p:nvSpPr>
            <p:spPr>
              <a:xfrm>
                <a:off x="2487928" y="6103827"/>
                <a:ext cx="342491" cy="342491"/>
              </a:xfrm>
              <a:prstGeom prst="snip1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28" name="Rectangle 10"/>
              <p:cNvSpPr/>
              <p:nvPr/>
            </p:nvSpPr>
            <p:spPr>
              <a:xfrm>
                <a:off x="2883928" y="6103827"/>
                <a:ext cx="342491" cy="342491"/>
              </a:xfrm>
              <a:prstGeom prst="snip1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29" name="Rectangle 10"/>
              <p:cNvSpPr/>
              <p:nvPr/>
            </p:nvSpPr>
            <p:spPr>
              <a:xfrm>
                <a:off x="3282802" y="6103827"/>
                <a:ext cx="342491" cy="342491"/>
              </a:xfrm>
              <a:prstGeom prst="snip1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30" name="Rectangle 10"/>
              <p:cNvSpPr/>
              <p:nvPr/>
            </p:nvSpPr>
            <p:spPr>
              <a:xfrm>
                <a:off x="3686702" y="6103827"/>
                <a:ext cx="342491" cy="342491"/>
              </a:xfrm>
              <a:prstGeom prst="snip1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grpSp>
      <p:grpSp>
        <p:nvGrpSpPr>
          <p:cNvPr id="7" name="Group 6"/>
          <p:cNvGrpSpPr/>
          <p:nvPr/>
        </p:nvGrpSpPr>
        <p:grpSpPr>
          <a:xfrm>
            <a:off x="522894" y="4643933"/>
            <a:ext cx="2276122" cy="1828070"/>
            <a:chOff x="4524463" y="4643933"/>
            <a:chExt cx="1658464" cy="1828070"/>
          </a:xfrm>
        </p:grpSpPr>
        <p:sp>
          <p:nvSpPr>
            <p:cNvPr id="8" name="Rectangle 7"/>
            <p:cNvSpPr/>
            <p:nvPr/>
          </p:nvSpPr>
          <p:spPr>
            <a:xfrm>
              <a:off x="4524463" y="4643933"/>
              <a:ext cx="1656184" cy="1373410"/>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Content Placeholder 2"/>
            <p:cNvSpPr txBox="1">
              <a:spLocks/>
            </p:cNvSpPr>
            <p:nvPr/>
          </p:nvSpPr>
          <p:spPr>
            <a:xfrm>
              <a:off x="4577972" y="4735675"/>
              <a:ext cx="1549166"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a:solidFill>
                    <a:schemeClr val="bg1"/>
                  </a:solidFill>
                </a:rPr>
                <a:t>Secondary Colour 3</a:t>
              </a:r>
            </a:p>
            <a:p>
              <a:pPr marL="0" indent="0">
                <a:buFont typeface="Arial" panose="020B0604020202020204" pitchFamily="34" charset="0"/>
                <a:buNone/>
              </a:pPr>
              <a:endParaRPr lang="en-GB" sz="1000" dirty="0">
                <a:solidFill>
                  <a:schemeClr val="bg1"/>
                </a:solidFill>
              </a:endParaRPr>
            </a:p>
            <a:p>
              <a:pPr marL="0" indent="0">
                <a:buNone/>
              </a:pPr>
              <a:r>
                <a:rPr lang="en-GB" sz="1000" dirty="0">
                  <a:solidFill>
                    <a:schemeClr val="bg1"/>
                  </a:solidFill>
                </a:rPr>
                <a:t>Pantone:  7515 C</a:t>
              </a:r>
            </a:p>
            <a:p>
              <a:pPr marL="0" indent="0">
                <a:buNone/>
              </a:pPr>
              <a:r>
                <a:rPr lang="en-GB" sz="1000" dirty="0">
                  <a:solidFill>
                    <a:schemeClr val="bg1"/>
                  </a:solidFill>
                </a:rPr>
                <a:t>RGB: 212 140 116</a:t>
              </a:r>
            </a:p>
            <a:p>
              <a:pPr marL="0" indent="0">
                <a:buNone/>
              </a:pPr>
              <a:r>
                <a:rPr lang="en-GB" sz="1000" dirty="0">
                  <a:solidFill>
                    <a:schemeClr val="bg1"/>
                  </a:solidFill>
                </a:rPr>
                <a:t>CMYK: 0 34 45 17</a:t>
              </a:r>
            </a:p>
            <a:p>
              <a:pPr marL="0" indent="0">
                <a:buNone/>
              </a:pPr>
              <a:r>
                <a:rPr lang="en-GB" sz="1000" dirty="0">
                  <a:solidFill>
                    <a:schemeClr val="bg1"/>
                  </a:solidFill>
                </a:rPr>
                <a:t>Web: #d48c74</a:t>
              </a:r>
            </a:p>
          </p:txBody>
        </p:sp>
        <p:sp>
          <p:nvSpPr>
            <p:cNvPr id="32" name="Rectangle 10"/>
            <p:cNvSpPr/>
            <p:nvPr/>
          </p:nvSpPr>
          <p:spPr>
            <a:xfrm>
              <a:off x="4526075" y="6103827"/>
              <a:ext cx="368176" cy="368176"/>
            </a:xfrm>
            <a:prstGeom prst="snip1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33" name="Rectangle 10"/>
            <p:cNvSpPr/>
            <p:nvPr/>
          </p:nvSpPr>
          <p:spPr>
            <a:xfrm>
              <a:off x="4951773" y="6103827"/>
              <a:ext cx="368176" cy="368176"/>
            </a:xfrm>
            <a:prstGeom prst="snip1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34" name="Rectangle 10"/>
            <p:cNvSpPr/>
            <p:nvPr/>
          </p:nvSpPr>
          <p:spPr>
            <a:xfrm>
              <a:off x="5380560" y="6103827"/>
              <a:ext cx="368176" cy="368176"/>
            </a:xfrm>
            <a:prstGeom prst="snip1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35" name="Rectangle 10"/>
            <p:cNvSpPr/>
            <p:nvPr/>
          </p:nvSpPr>
          <p:spPr>
            <a:xfrm>
              <a:off x="5814751" y="6103827"/>
              <a:ext cx="368176" cy="368176"/>
            </a:xfrm>
            <a:prstGeom prst="snip1Rect">
              <a:avLst/>
            </a:prstGeom>
            <a:solidFill>
              <a:srgbClr val="F18F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grpSp>
        <p:nvGrpSpPr>
          <p:cNvPr id="6" name="Group 5"/>
          <p:cNvGrpSpPr/>
          <p:nvPr/>
        </p:nvGrpSpPr>
        <p:grpSpPr>
          <a:xfrm>
            <a:off x="4169268" y="4643933"/>
            <a:ext cx="2274035" cy="1828070"/>
            <a:chOff x="6560238" y="4643933"/>
            <a:chExt cx="1656943" cy="1828070"/>
          </a:xfrm>
        </p:grpSpPr>
        <p:sp>
          <p:nvSpPr>
            <p:cNvPr id="9" name="Rectangle 8"/>
            <p:cNvSpPr/>
            <p:nvPr/>
          </p:nvSpPr>
          <p:spPr>
            <a:xfrm>
              <a:off x="6560997" y="4643933"/>
              <a:ext cx="1656184" cy="1373410"/>
            </a:xfrm>
            <a:prstGeom prst="snip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Content Placeholder 2"/>
            <p:cNvSpPr txBox="1">
              <a:spLocks/>
            </p:cNvSpPr>
            <p:nvPr/>
          </p:nvSpPr>
          <p:spPr>
            <a:xfrm>
              <a:off x="6614506" y="4735675"/>
              <a:ext cx="1549166"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a:solidFill>
                    <a:schemeClr val="bg1"/>
                  </a:solidFill>
                </a:rPr>
                <a:t>Secondary Colour 4</a:t>
              </a:r>
            </a:p>
            <a:p>
              <a:pPr marL="0" indent="0">
                <a:buFont typeface="Arial" panose="020B0604020202020204" pitchFamily="34" charset="0"/>
                <a:buNone/>
              </a:pPr>
              <a:endParaRPr lang="en-GB" sz="1000" dirty="0">
                <a:solidFill>
                  <a:schemeClr val="bg1"/>
                </a:solidFill>
              </a:endParaRPr>
            </a:p>
            <a:p>
              <a:pPr marL="0" indent="0">
                <a:buNone/>
              </a:pPr>
              <a:r>
                <a:rPr lang="en-GB" sz="1000" dirty="0">
                  <a:solidFill>
                    <a:schemeClr val="bg1"/>
                  </a:solidFill>
                </a:rPr>
                <a:t>Pantone:  7415 C</a:t>
              </a:r>
            </a:p>
            <a:p>
              <a:pPr marL="0" indent="0">
                <a:buNone/>
              </a:pPr>
              <a:r>
                <a:rPr lang="en-GB" sz="1000" dirty="0">
                  <a:solidFill>
                    <a:schemeClr val="bg1"/>
                  </a:solidFill>
                </a:rPr>
                <a:t>RGB: 240 184 158</a:t>
              </a:r>
            </a:p>
            <a:p>
              <a:pPr marL="0" indent="0">
                <a:buNone/>
              </a:pPr>
              <a:r>
                <a:rPr lang="en-GB" sz="1000" dirty="0">
                  <a:solidFill>
                    <a:schemeClr val="bg1"/>
                  </a:solidFill>
                </a:rPr>
                <a:t>CMYK: 0 23 34 6</a:t>
              </a:r>
            </a:p>
            <a:p>
              <a:pPr marL="0" indent="0">
                <a:buNone/>
              </a:pPr>
              <a:r>
                <a:rPr lang="en-GB" sz="1000" dirty="0">
                  <a:solidFill>
                    <a:schemeClr val="bg1"/>
                  </a:solidFill>
                </a:rPr>
                <a:t>Web: #f0b89e</a:t>
              </a:r>
            </a:p>
          </p:txBody>
        </p:sp>
        <p:sp>
          <p:nvSpPr>
            <p:cNvPr id="36" name="Rectangle 10"/>
            <p:cNvSpPr/>
            <p:nvPr/>
          </p:nvSpPr>
          <p:spPr>
            <a:xfrm>
              <a:off x="6560238" y="6103827"/>
              <a:ext cx="368176" cy="368176"/>
            </a:xfrm>
            <a:prstGeom prst="snip1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37" name="Rectangle 10"/>
            <p:cNvSpPr/>
            <p:nvPr/>
          </p:nvSpPr>
          <p:spPr>
            <a:xfrm>
              <a:off x="6985936" y="6103827"/>
              <a:ext cx="368176" cy="368176"/>
            </a:xfrm>
            <a:prstGeom prst="snip1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38" name="Rectangle 10"/>
            <p:cNvSpPr/>
            <p:nvPr/>
          </p:nvSpPr>
          <p:spPr>
            <a:xfrm>
              <a:off x="7414723" y="6103827"/>
              <a:ext cx="368176" cy="368176"/>
            </a:xfrm>
            <a:prstGeom prst="snip1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39" name="Rectangle 10"/>
            <p:cNvSpPr/>
            <p:nvPr/>
          </p:nvSpPr>
          <p:spPr>
            <a:xfrm>
              <a:off x="7848914" y="6103827"/>
              <a:ext cx="368176" cy="368176"/>
            </a:xfrm>
            <a:prstGeom prst="snip1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grpSp>
        <p:nvGrpSpPr>
          <p:cNvPr id="60" name="Group 59"/>
          <p:cNvGrpSpPr/>
          <p:nvPr/>
        </p:nvGrpSpPr>
        <p:grpSpPr>
          <a:xfrm>
            <a:off x="521369" y="2053438"/>
            <a:ext cx="2276649" cy="1819864"/>
            <a:chOff x="4526075" y="1706735"/>
            <a:chExt cx="1658848" cy="1819864"/>
          </a:xfrm>
        </p:grpSpPr>
        <p:sp>
          <p:nvSpPr>
            <p:cNvPr id="22" name="Rectangle 13"/>
            <p:cNvSpPr/>
            <p:nvPr/>
          </p:nvSpPr>
          <p:spPr>
            <a:xfrm>
              <a:off x="4528739" y="1706735"/>
              <a:ext cx="1656184" cy="1373410"/>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ontent Placeholder 2"/>
            <p:cNvSpPr txBox="1">
              <a:spLocks/>
            </p:cNvSpPr>
            <p:nvPr/>
          </p:nvSpPr>
          <p:spPr>
            <a:xfrm>
              <a:off x="4558109" y="1778743"/>
              <a:ext cx="1527035"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a:solidFill>
                    <a:schemeClr val="bg1"/>
                  </a:solidFill>
                </a:rPr>
                <a:t>Primary Colour</a:t>
              </a:r>
            </a:p>
            <a:p>
              <a:pPr marL="0" indent="0">
                <a:buNone/>
              </a:pPr>
              <a:endParaRPr lang="en-GB" sz="1000" dirty="0">
                <a:solidFill>
                  <a:schemeClr val="bg1"/>
                </a:solidFill>
              </a:endParaRPr>
            </a:p>
            <a:p>
              <a:pPr marL="0" indent="0">
                <a:buNone/>
              </a:pPr>
              <a:r>
                <a:rPr lang="en-GB" sz="1000" dirty="0">
                  <a:solidFill>
                    <a:schemeClr val="bg1"/>
                  </a:solidFill>
                </a:rPr>
                <a:t>Pantone: 2143 C </a:t>
              </a:r>
            </a:p>
            <a:p>
              <a:pPr marL="0" indent="0">
                <a:buNone/>
              </a:pPr>
              <a:r>
                <a:rPr lang="en-GB" sz="1000" dirty="0">
                  <a:solidFill>
                    <a:schemeClr val="bg1"/>
                  </a:solidFill>
                </a:rPr>
                <a:t>RGB: 42 135 200</a:t>
              </a:r>
            </a:p>
            <a:p>
              <a:pPr marL="0" indent="0">
                <a:buNone/>
              </a:pPr>
              <a:r>
                <a:rPr lang="en-GB" sz="1000" dirty="0">
                  <a:solidFill>
                    <a:schemeClr val="bg1"/>
                  </a:solidFill>
                </a:rPr>
                <a:t>CMYK: 79 32 0 22</a:t>
              </a:r>
            </a:p>
            <a:p>
              <a:pPr marL="0" indent="0">
                <a:buNone/>
              </a:pPr>
              <a:r>
                <a:rPr lang="en-GB" sz="1000" dirty="0">
                  <a:solidFill>
                    <a:schemeClr val="bg1"/>
                  </a:solidFill>
                </a:rPr>
                <a:t>Web: #2A87C8</a:t>
              </a:r>
            </a:p>
          </p:txBody>
        </p:sp>
        <p:sp>
          <p:nvSpPr>
            <p:cNvPr id="46" name="Rectangle 10"/>
            <p:cNvSpPr/>
            <p:nvPr/>
          </p:nvSpPr>
          <p:spPr>
            <a:xfrm>
              <a:off x="4526075" y="3158423"/>
              <a:ext cx="368176" cy="368176"/>
            </a:xfrm>
            <a:prstGeom prst="snip1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47" name="Rectangle 10"/>
            <p:cNvSpPr/>
            <p:nvPr/>
          </p:nvSpPr>
          <p:spPr>
            <a:xfrm>
              <a:off x="4951773" y="3158423"/>
              <a:ext cx="368176" cy="368176"/>
            </a:xfrm>
            <a:prstGeom prst="snip1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48" name="Rectangle 10"/>
            <p:cNvSpPr/>
            <p:nvPr/>
          </p:nvSpPr>
          <p:spPr>
            <a:xfrm>
              <a:off x="5380560" y="3158423"/>
              <a:ext cx="368176" cy="368176"/>
            </a:xfrm>
            <a:prstGeom prst="snip1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49" name="Rectangle 10"/>
            <p:cNvSpPr/>
            <p:nvPr/>
          </p:nvSpPr>
          <p:spPr>
            <a:xfrm>
              <a:off x="5814751" y="3158423"/>
              <a:ext cx="368176" cy="368176"/>
            </a:xfrm>
            <a:prstGeom prst="snip1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grpSp>
        <p:nvGrpSpPr>
          <p:cNvPr id="62" name="Group 61"/>
          <p:cNvGrpSpPr/>
          <p:nvPr/>
        </p:nvGrpSpPr>
        <p:grpSpPr>
          <a:xfrm>
            <a:off x="4169790" y="2053438"/>
            <a:ext cx="2273910" cy="1819864"/>
            <a:chOff x="8597532" y="1706735"/>
            <a:chExt cx="1656852" cy="1819864"/>
          </a:xfrm>
        </p:grpSpPr>
        <p:sp>
          <p:nvSpPr>
            <p:cNvPr id="12" name="Rectangle 11"/>
            <p:cNvSpPr/>
            <p:nvPr/>
          </p:nvSpPr>
          <p:spPr>
            <a:xfrm>
              <a:off x="8597532" y="1706735"/>
              <a:ext cx="1656184" cy="1373410"/>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ontent Placeholder 2"/>
            <p:cNvSpPr txBox="1">
              <a:spLocks/>
            </p:cNvSpPr>
            <p:nvPr/>
          </p:nvSpPr>
          <p:spPr>
            <a:xfrm>
              <a:off x="8597532" y="1798477"/>
              <a:ext cx="1549166"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000" dirty="0">
                  <a:solidFill>
                    <a:schemeClr val="bg1"/>
                  </a:solidFill>
                </a:rPr>
                <a:t>Secondary Colour 1</a:t>
              </a:r>
            </a:p>
            <a:p>
              <a:pPr marL="0" indent="0">
                <a:buFont typeface="Arial" panose="020B0604020202020204" pitchFamily="34" charset="0"/>
                <a:buNone/>
              </a:pPr>
              <a:endParaRPr lang="en-GB" sz="1000" dirty="0">
                <a:solidFill>
                  <a:schemeClr val="bg1"/>
                </a:solidFill>
              </a:endParaRPr>
            </a:p>
            <a:p>
              <a:pPr marL="0" indent="0">
                <a:buNone/>
              </a:pPr>
              <a:r>
                <a:rPr lang="en-GB" sz="1000" dirty="0">
                  <a:solidFill>
                    <a:schemeClr val="bg1"/>
                  </a:solidFill>
                </a:rPr>
                <a:t>Pantone:  11 C</a:t>
              </a:r>
            </a:p>
            <a:p>
              <a:pPr marL="0" indent="0">
                <a:buNone/>
              </a:pPr>
              <a:r>
                <a:rPr lang="en-GB" sz="1000" dirty="0">
                  <a:solidFill>
                    <a:schemeClr val="bg1"/>
                  </a:solidFill>
                </a:rPr>
                <a:t>RGB: 84 84 86</a:t>
              </a:r>
            </a:p>
            <a:p>
              <a:pPr marL="0" indent="0">
                <a:buNone/>
              </a:pPr>
              <a:r>
                <a:rPr lang="en-GB" sz="1000" dirty="0">
                  <a:solidFill>
                    <a:schemeClr val="bg1"/>
                  </a:solidFill>
                </a:rPr>
                <a:t>CMYK: 2 2 0 66</a:t>
              </a:r>
            </a:p>
            <a:p>
              <a:pPr marL="0" indent="0">
                <a:buNone/>
              </a:pPr>
              <a:r>
                <a:rPr lang="en-GB" sz="1000" dirty="0">
                  <a:solidFill>
                    <a:schemeClr val="bg1"/>
                  </a:solidFill>
                </a:rPr>
                <a:t>Web: #545456</a:t>
              </a:r>
            </a:p>
          </p:txBody>
        </p:sp>
        <p:sp>
          <p:nvSpPr>
            <p:cNvPr id="50" name="Rectangle 10"/>
            <p:cNvSpPr/>
            <p:nvPr/>
          </p:nvSpPr>
          <p:spPr>
            <a:xfrm>
              <a:off x="8597532" y="3158423"/>
              <a:ext cx="368176" cy="368176"/>
            </a:xfrm>
            <a:prstGeom prst="snip1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51" name="Rectangle 10"/>
            <p:cNvSpPr/>
            <p:nvPr/>
          </p:nvSpPr>
          <p:spPr>
            <a:xfrm>
              <a:off x="9023230" y="3158423"/>
              <a:ext cx="368176" cy="368176"/>
            </a:xfrm>
            <a:prstGeom prst="snip1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52" name="Rectangle 10"/>
            <p:cNvSpPr/>
            <p:nvPr/>
          </p:nvSpPr>
          <p:spPr>
            <a:xfrm>
              <a:off x="9452017" y="3158423"/>
              <a:ext cx="368176" cy="368176"/>
            </a:xfrm>
            <a:prstGeom prst="snip1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53" name="Rectangle 10"/>
            <p:cNvSpPr/>
            <p:nvPr/>
          </p:nvSpPr>
          <p:spPr>
            <a:xfrm>
              <a:off x="9886208" y="3158423"/>
              <a:ext cx="368176" cy="368176"/>
            </a:xfrm>
            <a:prstGeom prst="snip1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grpSp>
        <p:nvGrpSpPr>
          <p:cNvPr id="5" name="Group 4"/>
          <p:cNvGrpSpPr/>
          <p:nvPr/>
        </p:nvGrpSpPr>
        <p:grpSpPr>
          <a:xfrm>
            <a:off x="7815472" y="4643933"/>
            <a:ext cx="2273910" cy="1828070"/>
            <a:chOff x="8597532" y="4643933"/>
            <a:chExt cx="1656852" cy="1828070"/>
          </a:xfrm>
        </p:grpSpPr>
        <p:sp>
          <p:nvSpPr>
            <p:cNvPr id="10" name="Rectangle 9"/>
            <p:cNvSpPr/>
            <p:nvPr/>
          </p:nvSpPr>
          <p:spPr>
            <a:xfrm>
              <a:off x="8597532" y="4643933"/>
              <a:ext cx="1656184" cy="1373410"/>
            </a:xfrm>
            <a:prstGeom prst="snip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ontent Placeholder 2"/>
            <p:cNvSpPr txBox="1">
              <a:spLocks/>
            </p:cNvSpPr>
            <p:nvPr/>
          </p:nvSpPr>
          <p:spPr>
            <a:xfrm>
              <a:off x="8651041" y="4735675"/>
              <a:ext cx="1549166"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a:solidFill>
                    <a:schemeClr val="bg1"/>
                  </a:solidFill>
                </a:rPr>
                <a:t>Secondary Colour 5</a:t>
              </a:r>
            </a:p>
            <a:p>
              <a:pPr marL="0" indent="0">
                <a:buFont typeface="Arial" panose="020B0604020202020204" pitchFamily="34" charset="0"/>
                <a:buNone/>
              </a:pPr>
              <a:endParaRPr lang="en-GB" sz="1000" dirty="0">
                <a:solidFill>
                  <a:schemeClr val="bg1"/>
                </a:solidFill>
              </a:endParaRPr>
            </a:p>
            <a:p>
              <a:pPr marL="0" indent="0">
                <a:buNone/>
              </a:pPr>
              <a:r>
                <a:rPr lang="it-IT" sz="1000" dirty="0">
                  <a:solidFill>
                    <a:schemeClr val="bg1"/>
                  </a:solidFill>
                </a:rPr>
                <a:t>Pantone: 2309 C</a:t>
              </a:r>
            </a:p>
            <a:p>
              <a:pPr marL="0" indent="0">
                <a:buNone/>
              </a:pPr>
              <a:r>
                <a:rPr lang="it-IT" sz="1000" dirty="0">
                  <a:solidFill>
                    <a:schemeClr val="bg1"/>
                  </a:solidFill>
                </a:rPr>
                <a:t>RGB: 248 228 210</a:t>
              </a:r>
            </a:p>
            <a:p>
              <a:pPr marL="0" indent="0">
                <a:buNone/>
              </a:pPr>
              <a:r>
                <a:rPr lang="it-IT" sz="1000" dirty="0">
                  <a:solidFill>
                    <a:schemeClr val="bg1"/>
                  </a:solidFill>
                </a:rPr>
                <a:t>CMYK: 0 8 15 3</a:t>
              </a:r>
            </a:p>
            <a:p>
              <a:pPr marL="0" indent="0">
                <a:buNone/>
              </a:pPr>
              <a:r>
                <a:rPr lang="it-IT" sz="1000" dirty="0">
                  <a:solidFill>
                    <a:schemeClr val="bg1"/>
                  </a:solidFill>
                </a:rPr>
                <a:t>Web: #f8e4d2</a:t>
              </a:r>
            </a:p>
          </p:txBody>
        </p:sp>
        <p:sp>
          <p:nvSpPr>
            <p:cNvPr id="55" name="Rectangle 10"/>
            <p:cNvSpPr/>
            <p:nvPr/>
          </p:nvSpPr>
          <p:spPr>
            <a:xfrm>
              <a:off x="8597532" y="6103827"/>
              <a:ext cx="368176" cy="368176"/>
            </a:xfrm>
            <a:prstGeom prst="snip1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80%</a:t>
              </a:r>
            </a:p>
          </p:txBody>
        </p:sp>
        <p:sp>
          <p:nvSpPr>
            <p:cNvPr id="56" name="Rectangle 10"/>
            <p:cNvSpPr/>
            <p:nvPr/>
          </p:nvSpPr>
          <p:spPr>
            <a:xfrm>
              <a:off x="9023230" y="6103827"/>
              <a:ext cx="368176" cy="368176"/>
            </a:xfrm>
            <a:prstGeom prst="snip1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60%</a:t>
              </a:r>
            </a:p>
          </p:txBody>
        </p:sp>
        <p:sp>
          <p:nvSpPr>
            <p:cNvPr id="57" name="Rectangle 10"/>
            <p:cNvSpPr/>
            <p:nvPr/>
          </p:nvSpPr>
          <p:spPr>
            <a:xfrm>
              <a:off x="9452017" y="6103827"/>
              <a:ext cx="368176" cy="368176"/>
            </a:xfrm>
            <a:prstGeom prst="snip1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40%</a:t>
              </a:r>
            </a:p>
          </p:txBody>
        </p:sp>
        <p:sp>
          <p:nvSpPr>
            <p:cNvPr id="58" name="Rectangle 10"/>
            <p:cNvSpPr/>
            <p:nvPr/>
          </p:nvSpPr>
          <p:spPr>
            <a:xfrm>
              <a:off x="9886208" y="6103827"/>
              <a:ext cx="368176" cy="368176"/>
            </a:xfrm>
            <a:prstGeom prst="snip1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20%</a:t>
              </a:r>
            </a:p>
          </p:txBody>
        </p:sp>
      </p:grpSp>
    </p:spTree>
    <p:extLst>
      <p:ext uri="{BB962C8B-B14F-4D97-AF65-F5344CB8AC3E}">
        <p14:creationId xmlns:p14="http://schemas.microsoft.com/office/powerpoint/2010/main" val="371995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Photography</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17</a:t>
            </a:fld>
            <a:endParaRPr lang="en-GB" dirty="0"/>
          </a:p>
        </p:txBody>
      </p:sp>
      <p:sp>
        <p:nvSpPr>
          <p:cNvPr id="5" name="Text Placeholder 4"/>
          <p:cNvSpPr>
            <a:spLocks noGrp="1"/>
          </p:cNvSpPr>
          <p:nvPr>
            <p:ph type="body" sz="quarter" idx="11"/>
          </p:nvPr>
        </p:nvSpPr>
        <p:spPr/>
        <p:txBody>
          <a:bodyPr/>
          <a:lstStyle/>
          <a:p>
            <a:r>
              <a:rPr lang="en-GB" dirty="0"/>
              <a:t>05</a:t>
            </a:r>
          </a:p>
        </p:txBody>
      </p:sp>
    </p:spTree>
    <p:extLst>
      <p:ext uri="{BB962C8B-B14F-4D97-AF65-F5344CB8AC3E}">
        <p14:creationId xmlns:p14="http://schemas.microsoft.com/office/powerpoint/2010/main" val="374499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Photographic Style</a:t>
            </a:r>
            <a:endParaRPr lang="en-GB" dirty="0"/>
          </a:p>
        </p:txBody>
      </p:sp>
      <p:sp>
        <p:nvSpPr>
          <p:cNvPr id="5" name="Content Placeholder 4"/>
          <p:cNvSpPr>
            <a:spLocks noGrp="1"/>
          </p:cNvSpPr>
          <p:nvPr>
            <p:ph idx="1"/>
          </p:nvPr>
        </p:nvSpPr>
        <p:spPr>
          <a:xfrm>
            <a:off x="438111" y="1319198"/>
            <a:ext cx="9659027" cy="5476908"/>
          </a:xfrm>
        </p:spPr>
        <p:txBody>
          <a:bodyPr/>
          <a:lstStyle/>
          <a:p>
            <a:pPr marL="0" indent="0" algn="just">
              <a:buNone/>
            </a:pPr>
            <a:r>
              <a:rPr lang="en-GB" sz="1200" dirty="0"/>
              <a:t>Images are vital in illustrating the work of the cluster and the reality of the operations that the cluster supports.  All images used in cluster publications should be:</a:t>
            </a:r>
          </a:p>
          <a:p>
            <a:pPr marL="0" indent="0" algn="just">
              <a:buNone/>
            </a:pPr>
            <a:endParaRPr lang="en-GB" sz="1200" dirty="0"/>
          </a:p>
          <a:p>
            <a:pPr marL="1792288" indent="-1792288" algn="just">
              <a:buNone/>
              <a:tabLst>
                <a:tab pos="1527175" algn="r"/>
              </a:tabLst>
            </a:pPr>
            <a:r>
              <a:rPr lang="en-GB" sz="1200" b="1" dirty="0">
                <a:solidFill>
                  <a:schemeClr val="accent1"/>
                </a:solidFill>
              </a:rPr>
              <a:t>	Respectful</a:t>
            </a:r>
            <a:r>
              <a:rPr lang="en-GB" sz="1200" dirty="0"/>
              <a:t>		Images should present affected populations in a </a:t>
            </a:r>
            <a:r>
              <a:rPr lang="en-GB" sz="1200" b="1" dirty="0"/>
              <a:t>respectful and dignified manner</a:t>
            </a:r>
            <a:r>
              <a:rPr lang="en-GB" sz="1200" dirty="0"/>
              <a:t>.</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Active</a:t>
            </a:r>
            <a:r>
              <a:rPr lang="en-GB" sz="1200" dirty="0"/>
              <a:t>		Images should contain </a:t>
            </a:r>
            <a:r>
              <a:rPr lang="en-GB" sz="1200" b="1" dirty="0"/>
              <a:t>active</a:t>
            </a:r>
            <a:r>
              <a:rPr lang="en-GB" sz="1200" dirty="0"/>
              <a:t> </a:t>
            </a:r>
            <a:r>
              <a:rPr lang="en-GB" sz="1200" b="1" dirty="0"/>
              <a:t>scenes</a:t>
            </a:r>
            <a:r>
              <a:rPr lang="en-GB" sz="1200" dirty="0"/>
              <a:t> rather than passive scenes where possible.</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High resolution	</a:t>
            </a:r>
            <a:r>
              <a:rPr lang="en-GB" sz="1200" dirty="0"/>
              <a:t>	All images for print should be a </a:t>
            </a:r>
            <a:r>
              <a:rPr lang="en-GB" sz="1200" b="1" dirty="0"/>
              <a:t>minimum of 300 dots per inch </a:t>
            </a:r>
            <a:r>
              <a:rPr lang="en-GB" sz="1200" dirty="0"/>
              <a:t>(dpi).</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On brand</a:t>
            </a:r>
            <a:r>
              <a:rPr lang="en-GB" sz="1200" dirty="0"/>
              <a:t>		Images should promote the </a:t>
            </a:r>
            <a:r>
              <a:rPr lang="en-GB" sz="1200" b="1" dirty="0"/>
              <a:t>cluster colour palette</a:t>
            </a:r>
            <a:r>
              <a:rPr lang="en-GB" sz="1200" dirty="0"/>
              <a:t>, emphasising blue if possible.</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Limit agency profiling</a:t>
            </a:r>
            <a:r>
              <a:rPr lang="en-GB" sz="1200" dirty="0"/>
              <a:t>	For cluster communications, images should try to </a:t>
            </a:r>
            <a:r>
              <a:rPr lang="en-GB" sz="1200" b="1" dirty="0"/>
              <a:t>limit the visibility of one particular agency</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Truthful</a:t>
            </a:r>
            <a:r>
              <a:rPr lang="en-GB" sz="1200" dirty="0"/>
              <a:t>		Images should be used to illustrate the </a:t>
            </a:r>
            <a:r>
              <a:rPr lang="en-GB" sz="1200" b="1" dirty="0"/>
              <a:t>true nature of situations </a:t>
            </a:r>
            <a:r>
              <a:rPr lang="en-GB" sz="1200" dirty="0"/>
              <a:t>and not distort them.</a:t>
            </a:r>
          </a:p>
          <a:p>
            <a:pPr marL="1792288" indent="-1792288" algn="just">
              <a:buNone/>
              <a:tabLst>
                <a:tab pos="1527175" algn="r"/>
              </a:tabLst>
            </a:pPr>
            <a:endParaRPr lang="en-GB" sz="1200" dirty="0"/>
          </a:p>
          <a:p>
            <a:pPr marL="1792288" indent="-1792288" algn="just">
              <a:buNone/>
              <a:tabLst>
                <a:tab pos="1527175" algn="r"/>
              </a:tabLst>
            </a:pPr>
            <a:r>
              <a:rPr lang="en-GB" sz="1200" b="1" dirty="0">
                <a:solidFill>
                  <a:schemeClr val="accent1"/>
                </a:solidFill>
              </a:rPr>
              <a:t>	Non-stereotyping</a:t>
            </a:r>
            <a:r>
              <a:rPr lang="en-GB" sz="1200" dirty="0"/>
              <a:t>	Images should </a:t>
            </a:r>
            <a:r>
              <a:rPr lang="en-GB" sz="1200" b="1" dirty="0"/>
              <a:t>avoid stereotyping</a:t>
            </a:r>
            <a:r>
              <a:rPr lang="en-GB" sz="1200" dirty="0"/>
              <a:t> outdated ideas of affected or displaced populations.</a:t>
            </a:r>
          </a:p>
          <a:p>
            <a:pPr marL="1252538" indent="-1252538" algn="just">
              <a:buNone/>
            </a:pPr>
            <a:endParaRPr lang="en-GB" sz="1200" dirty="0"/>
          </a:p>
          <a:p>
            <a:pPr marL="1252538" indent="-1252538" algn="just">
              <a:buNone/>
            </a:pPr>
            <a:endParaRPr lang="en-GB" sz="1200" dirty="0"/>
          </a:p>
          <a:p>
            <a:pPr marL="1252538" indent="-1252538" algn="just">
              <a:buNone/>
            </a:pPr>
            <a:endParaRPr lang="en-GB" sz="1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370" y="5161697"/>
            <a:ext cx="2302960" cy="172739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5639" y="5161786"/>
            <a:ext cx="2302960" cy="172722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9908" y="5161786"/>
            <a:ext cx="2302960" cy="172722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4178" y="5161786"/>
            <a:ext cx="2302960" cy="1727220"/>
          </a:xfrm>
          <a:prstGeom prst="rect">
            <a:avLst/>
          </a:prstGeom>
        </p:spPr>
      </p:pic>
    </p:spTree>
    <p:extLst>
      <p:ext uri="{BB962C8B-B14F-4D97-AF65-F5344CB8AC3E}">
        <p14:creationId xmlns:p14="http://schemas.microsoft.com/office/powerpoint/2010/main" val="418779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image usage</a:t>
            </a:r>
            <a:endParaRPr lang="en-GB" dirty="0"/>
          </a:p>
        </p:txBody>
      </p:sp>
      <p:sp>
        <p:nvSpPr>
          <p:cNvPr id="3" name="Content Placeholder 2"/>
          <p:cNvSpPr>
            <a:spLocks noGrp="1"/>
          </p:cNvSpPr>
          <p:nvPr>
            <p:ph idx="1"/>
          </p:nvPr>
        </p:nvSpPr>
        <p:spPr/>
        <p:txBody>
          <a:bodyPr/>
          <a:lstStyle/>
          <a:p>
            <a:pPr marL="0" indent="0">
              <a:buNone/>
            </a:pPr>
            <a:r>
              <a:rPr lang="en-GB" sz="1200" dirty="0"/>
              <a:t>Ethical capturing and use of images is essential to protect the rights, dignity and wishes of those within them.  The following rules should be used in capturing and selecting images:</a:t>
            </a:r>
          </a:p>
          <a:p>
            <a:pPr marL="0" indent="0">
              <a:buNone/>
            </a:pPr>
            <a:endParaRPr lang="en-GB" sz="1200" dirty="0"/>
          </a:p>
          <a:p>
            <a:pPr marL="0" indent="0">
              <a:buNone/>
            </a:pPr>
            <a:endParaRPr lang="en-GB" sz="1200" dirty="0"/>
          </a:p>
          <a:p>
            <a:pPr marL="2239963" indent="-2239963">
              <a:buNone/>
              <a:tabLst>
                <a:tab pos="1974850" algn="r"/>
              </a:tabLst>
            </a:pPr>
            <a:r>
              <a:rPr lang="en-GB" sz="1200" b="1" dirty="0">
                <a:solidFill>
                  <a:schemeClr val="accent1"/>
                </a:solidFill>
              </a:rPr>
              <a:t>	Protection is paramount</a:t>
            </a:r>
            <a:r>
              <a:rPr lang="en-GB" sz="1200" dirty="0"/>
              <a:t>	No image should be captured or disseminated which would risk the safety security, dignity, beliefs or wishes of those who are contained within in.  Special attention should be paid to ensuring that photographs do not inadvertently reveal the faces, location, health status, activities </a:t>
            </a:r>
            <a:r>
              <a:rPr lang="en-GB" sz="1200" dirty="0" err="1"/>
              <a:t>etc</a:t>
            </a:r>
            <a:r>
              <a:rPr lang="en-GB" sz="1200" dirty="0"/>
              <a:t> of subjects where this would cause protection risks or where they may be survivors of assault or violence</a:t>
            </a:r>
          </a:p>
          <a:p>
            <a:pPr marL="2239963" indent="-2239963">
              <a:buNone/>
              <a:tabLst>
                <a:tab pos="1974850" algn="r"/>
              </a:tabLst>
            </a:pPr>
            <a:endParaRPr lang="en-GB" sz="1200" dirty="0"/>
          </a:p>
          <a:p>
            <a:pPr marL="2239963" indent="-2239963">
              <a:buNone/>
              <a:tabLst>
                <a:tab pos="1974850" algn="r"/>
              </a:tabLst>
            </a:pPr>
            <a:endParaRPr lang="en-GB" sz="1200" dirty="0"/>
          </a:p>
          <a:p>
            <a:pPr marL="2239963" indent="-2239963">
              <a:buNone/>
              <a:tabLst>
                <a:tab pos="1974850" algn="r"/>
              </a:tabLst>
            </a:pPr>
            <a:r>
              <a:rPr lang="en-GB" sz="1200" b="1" dirty="0">
                <a:solidFill>
                  <a:schemeClr val="accent1"/>
                </a:solidFill>
              </a:rPr>
              <a:t>	Seek informed consent</a:t>
            </a:r>
            <a:r>
              <a:rPr lang="en-GB" sz="1200" dirty="0"/>
              <a:t>	Consent must be obtained from those who are the subject of images, clearly explaining to them why the picture is to be captured and how it may be used.  Where possible, this should be documented in a written form.  For children, consent of parents must be obtained.</a:t>
            </a:r>
          </a:p>
          <a:p>
            <a:pPr marL="2239963" indent="-2239963">
              <a:buNone/>
              <a:tabLst>
                <a:tab pos="1974850" algn="r"/>
              </a:tabLst>
            </a:pPr>
            <a:endParaRPr lang="en-GB" sz="1200" dirty="0"/>
          </a:p>
          <a:p>
            <a:pPr marL="2239963" indent="-2239963">
              <a:buNone/>
              <a:tabLst>
                <a:tab pos="1974850" algn="r"/>
              </a:tabLst>
            </a:pPr>
            <a:endParaRPr lang="en-GB" sz="1200" dirty="0"/>
          </a:p>
          <a:p>
            <a:pPr marL="2239963" indent="-2239963">
              <a:buNone/>
              <a:tabLst>
                <a:tab pos="1974850" algn="r"/>
              </a:tabLst>
            </a:pPr>
            <a:r>
              <a:rPr lang="en-GB" sz="1200" b="1" dirty="0">
                <a:solidFill>
                  <a:schemeClr val="accent1"/>
                </a:solidFill>
              </a:rPr>
              <a:t>	Keep records</a:t>
            </a:r>
            <a:r>
              <a:rPr lang="en-GB" sz="1200" dirty="0"/>
              <a:t>	For images that are captured by cluster staff or partners, records should be kept which contain at least the date, place, names of subjects, ages, copyrights and any relevant notes or restrictions on the use of the image</a:t>
            </a:r>
          </a:p>
          <a:p>
            <a:pPr marL="2239963" indent="-2239963">
              <a:buNone/>
              <a:tabLst>
                <a:tab pos="1974850" algn="r"/>
              </a:tabLst>
            </a:pPr>
            <a:endParaRPr lang="en-GB" sz="1200" dirty="0"/>
          </a:p>
          <a:p>
            <a:pPr marL="2239963" indent="-2239963">
              <a:buNone/>
              <a:tabLst>
                <a:tab pos="1974850" algn="r"/>
              </a:tabLst>
            </a:pPr>
            <a:endParaRPr lang="en-GB" sz="1200" dirty="0"/>
          </a:p>
          <a:p>
            <a:pPr marL="2239963" indent="-2239963">
              <a:buNone/>
              <a:tabLst>
                <a:tab pos="1974850" algn="r"/>
              </a:tabLst>
            </a:pPr>
            <a:r>
              <a:rPr lang="en-GB" sz="1200" b="1" dirty="0">
                <a:solidFill>
                  <a:schemeClr val="accent1"/>
                </a:solidFill>
              </a:rPr>
              <a:t>	Respect copyright laws</a:t>
            </a:r>
            <a:r>
              <a:rPr lang="en-GB" sz="1200" dirty="0"/>
              <a:t>	Virtually all images have some degree of copyright restrictions or considerations attached to them and it is essential that these are respected.  This may involve seeking permission of the copyright holder, including attributions or  refraining from editing.</a:t>
            </a:r>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49828" y="4651321"/>
            <a:ext cx="504056" cy="504056"/>
          </a:xfrm>
          <a:prstGeom prst="rect">
            <a:avLst/>
          </a:prstGeom>
        </p:spPr>
      </p:pic>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85820" y="5676199"/>
            <a:ext cx="504056" cy="504056"/>
          </a:xfrm>
          <a:prstGeom prst="rect">
            <a:avLst/>
          </a:prstGeom>
        </p:spPr>
      </p:pic>
      <p:pic>
        <p:nvPicPr>
          <p:cNvPr id="6" name="Picture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49828" y="3591617"/>
            <a:ext cx="504056" cy="504056"/>
          </a:xfrm>
          <a:prstGeom prst="rect">
            <a:avLst/>
          </a:prstGeom>
        </p:spPr>
      </p:pic>
      <p:pic>
        <p:nvPicPr>
          <p:cNvPr id="7" name="Picture 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95214" y="2413813"/>
            <a:ext cx="558670" cy="558670"/>
          </a:xfrm>
          <a:prstGeom prst="rect">
            <a:avLst/>
          </a:prstGeom>
        </p:spPr>
      </p:pic>
    </p:spTree>
    <p:extLst>
      <p:ext uri="{BB962C8B-B14F-4D97-AF65-F5344CB8AC3E}">
        <p14:creationId xmlns:p14="http://schemas.microsoft.com/office/powerpoint/2010/main" val="364335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095" y="1547589"/>
            <a:ext cx="10187820" cy="793755"/>
          </a:xfrm>
          <a:ln>
            <a:noFill/>
          </a:ln>
        </p:spPr>
        <p:txBody>
          <a:bodyPr/>
          <a:lstStyle/>
          <a:p>
            <a:r>
              <a:rPr lang="en-GB" dirty="0">
                <a:solidFill>
                  <a:schemeClr val="accent1"/>
                </a:solidFill>
              </a:rPr>
              <a:t>Contents</a:t>
            </a:r>
          </a:p>
        </p:txBody>
      </p:sp>
      <p:graphicFrame>
        <p:nvGraphicFramePr>
          <p:cNvPr id="4" name="Table Placeholder 3"/>
          <p:cNvGraphicFramePr>
            <a:graphicFrameLocks noGrp="1"/>
          </p:cNvGraphicFramePr>
          <p:nvPr>
            <p:ph idx="1"/>
            <p:extLst>
              <p:ext uri="{D42A27DB-BD31-4B8C-83A1-F6EECF244321}">
                <p14:modId xmlns:p14="http://schemas.microsoft.com/office/powerpoint/2010/main" val="2086748166"/>
              </p:ext>
            </p:extLst>
          </p:nvPr>
        </p:nvGraphicFramePr>
        <p:xfrm>
          <a:off x="377354" y="2411685"/>
          <a:ext cx="4680520" cy="3611880"/>
        </p:xfrm>
        <a:graphic>
          <a:graphicData uri="http://schemas.openxmlformats.org/drawingml/2006/table">
            <a:tbl>
              <a:tblPr>
                <a:tableStyleId>{5FD0F851-EC5A-4D38-B0AD-8093EC10F338}</a:tableStyleId>
              </a:tblPr>
              <a:tblGrid>
                <a:gridCol w="4062511">
                  <a:extLst>
                    <a:ext uri="{9D8B030D-6E8A-4147-A177-3AD203B41FA5}">
                      <a16:colId xmlns:a16="http://schemas.microsoft.com/office/drawing/2014/main" val="20000"/>
                    </a:ext>
                  </a:extLst>
                </a:gridCol>
                <a:gridCol w="618009">
                  <a:extLst>
                    <a:ext uri="{9D8B030D-6E8A-4147-A177-3AD203B41FA5}">
                      <a16:colId xmlns:a16="http://schemas.microsoft.com/office/drawing/2014/main" val="20001"/>
                    </a:ext>
                  </a:extLst>
                </a:gridCol>
              </a:tblGrid>
              <a:tr h="155999">
                <a:tc>
                  <a:txBody>
                    <a:bodyPr/>
                    <a:lstStyle/>
                    <a:p>
                      <a:r>
                        <a:rPr lang="en-GB" sz="1200" dirty="0">
                          <a:solidFill>
                            <a:schemeClr val="accent1"/>
                          </a:solidFill>
                        </a:rPr>
                        <a:t>01 Logos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200" dirty="0">
                          <a:solidFill>
                            <a:schemeClr val="accent1"/>
                          </a:solidFill>
                        </a:rPr>
                        <a:t>03</a:t>
                      </a:r>
                      <a:endParaRPr lang="en-GB" sz="1200" dirty="0">
                        <a:solidFill>
                          <a:schemeClr val="accent1"/>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55999">
                <a:tc>
                  <a:txBody>
                    <a:bodyPr/>
                    <a:lstStyle/>
                    <a:p>
                      <a:r>
                        <a:rPr lang="en-US" sz="1050" dirty="0">
                          <a:solidFill>
                            <a:schemeClr val="bg1">
                              <a:lumMod val="50000"/>
                            </a:schemeClr>
                          </a:solidFill>
                        </a:rPr>
                        <a:t>Main</a:t>
                      </a:r>
                      <a:r>
                        <a:rPr lang="en-US" sz="1050" baseline="0" dirty="0">
                          <a:solidFill>
                            <a:schemeClr val="bg1">
                              <a:lumMod val="50000"/>
                            </a:schemeClr>
                          </a:solidFill>
                        </a:rPr>
                        <a:t> cluster logos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04</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55999">
                <a:tc>
                  <a:txBody>
                    <a:bodyPr/>
                    <a:lstStyle/>
                    <a:p>
                      <a:r>
                        <a:rPr lang="en-GB" sz="1050" dirty="0">
                          <a:solidFill>
                            <a:schemeClr val="bg1">
                              <a:lumMod val="50000"/>
                            </a:schemeClr>
                          </a:solidFill>
                        </a:rPr>
                        <a:t>Alternative logos</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05</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5999">
                <a:tc>
                  <a:txBody>
                    <a:bodyPr/>
                    <a:lstStyle/>
                    <a:p>
                      <a:r>
                        <a:rPr lang="en-GB" sz="1050" dirty="0">
                          <a:solidFill>
                            <a:schemeClr val="bg1">
                              <a:lumMod val="50000"/>
                            </a:schemeClr>
                          </a:solidFill>
                        </a:rPr>
                        <a:t>Using the logos in partnership</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06</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155999">
                <a:tc>
                  <a:txBody>
                    <a:bodyPr/>
                    <a:lstStyle/>
                    <a:p>
                      <a:r>
                        <a:rPr lang="en-US" sz="1050" dirty="0">
                          <a:solidFill>
                            <a:schemeClr val="bg1">
                              <a:lumMod val="50000"/>
                            </a:schemeClr>
                          </a:solidFill>
                        </a:rPr>
                        <a:t>Country logos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07</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55999">
                <a:tc>
                  <a:txBody>
                    <a:bodyPr/>
                    <a:lstStyle/>
                    <a:p>
                      <a:r>
                        <a:rPr lang="en-GB" sz="1050" dirty="0">
                          <a:solidFill>
                            <a:schemeClr val="bg1">
                              <a:lumMod val="50000"/>
                            </a:schemeClr>
                          </a:solidFill>
                        </a:rPr>
                        <a:t>What to avoid</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08</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155999">
                <a:tc>
                  <a:txBody>
                    <a:bodyPr/>
                    <a:lstStyle/>
                    <a:p>
                      <a:r>
                        <a:rPr lang="en-GB" sz="1200" dirty="0">
                          <a:solidFill>
                            <a:schemeClr val="accent1"/>
                          </a:solidFill>
                        </a:rPr>
                        <a:t>02 Written communications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200" dirty="0">
                          <a:solidFill>
                            <a:schemeClr val="accent1"/>
                          </a:solidFill>
                        </a:rPr>
                        <a:t>09</a:t>
                      </a:r>
                      <a:endParaRPr lang="en-GB" sz="1200" dirty="0">
                        <a:solidFill>
                          <a:schemeClr val="accent1"/>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155999">
                <a:tc>
                  <a:txBody>
                    <a:bodyPr/>
                    <a:lstStyle/>
                    <a:p>
                      <a:r>
                        <a:rPr lang="en-US" sz="1050" dirty="0">
                          <a:solidFill>
                            <a:schemeClr val="bg1">
                              <a:lumMod val="50000"/>
                            </a:schemeClr>
                          </a:solidFill>
                        </a:rPr>
                        <a:t>Principles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10</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155999">
                <a:tc>
                  <a:txBody>
                    <a:bodyPr/>
                    <a:lstStyle/>
                    <a:p>
                      <a:r>
                        <a:rPr lang="en-GB" sz="1200" dirty="0">
                          <a:solidFill>
                            <a:schemeClr val="accent1"/>
                          </a:solidFill>
                        </a:rPr>
                        <a:t>03 Typeface</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11</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155999">
                <a:tc>
                  <a:txBody>
                    <a:bodyPr/>
                    <a:lstStyle/>
                    <a:p>
                      <a:r>
                        <a:rPr lang="en-US" sz="1050" dirty="0">
                          <a:solidFill>
                            <a:schemeClr val="bg1">
                              <a:lumMod val="50000"/>
                            </a:schemeClr>
                          </a:solidFill>
                        </a:rPr>
                        <a:t>Print and web typefaces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12</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155999">
                <a:tc>
                  <a:txBody>
                    <a:bodyPr/>
                    <a:lstStyle/>
                    <a:p>
                      <a:r>
                        <a:rPr lang="en-GB" sz="1050" dirty="0">
                          <a:solidFill>
                            <a:schemeClr val="bg1">
                              <a:lumMod val="50000"/>
                            </a:schemeClr>
                          </a:solidFill>
                        </a:rPr>
                        <a:t>Typeface principles</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13</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155999">
                <a:tc>
                  <a:txBody>
                    <a:bodyPr/>
                    <a:lstStyle/>
                    <a:p>
                      <a:r>
                        <a:rPr lang="en-GB" sz="1200" dirty="0">
                          <a:solidFill>
                            <a:schemeClr val="accent1"/>
                          </a:solidFill>
                        </a:rPr>
                        <a:t>04 Colours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14</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155999">
                <a:tc>
                  <a:txBody>
                    <a:bodyPr/>
                    <a:lstStyle/>
                    <a:p>
                      <a:r>
                        <a:rPr lang="en-US" sz="1050" dirty="0">
                          <a:solidFill>
                            <a:schemeClr val="bg1">
                              <a:lumMod val="50000"/>
                            </a:schemeClr>
                          </a:solidFill>
                        </a:rPr>
                        <a:t>Main</a:t>
                      </a:r>
                      <a:r>
                        <a:rPr lang="en-US" sz="1050" baseline="0" dirty="0">
                          <a:solidFill>
                            <a:schemeClr val="bg1">
                              <a:lumMod val="50000"/>
                            </a:schemeClr>
                          </a:solidFill>
                        </a:rPr>
                        <a:t> </a:t>
                      </a:r>
                      <a:r>
                        <a:rPr lang="en-US" sz="1050" baseline="0" dirty="0" err="1">
                          <a:solidFill>
                            <a:schemeClr val="bg1">
                              <a:lumMod val="50000"/>
                            </a:schemeClr>
                          </a:solidFill>
                        </a:rPr>
                        <a:t>colour</a:t>
                      </a:r>
                      <a:r>
                        <a:rPr lang="en-US" sz="1050" baseline="0" dirty="0">
                          <a:solidFill>
                            <a:schemeClr val="bg1">
                              <a:lumMod val="50000"/>
                            </a:schemeClr>
                          </a:solidFill>
                        </a:rPr>
                        <a:t> </a:t>
                      </a:r>
                      <a:r>
                        <a:rPr lang="en-US" sz="1050" baseline="0" dirty="0" err="1">
                          <a:solidFill>
                            <a:schemeClr val="bg1">
                              <a:lumMod val="50000"/>
                            </a:schemeClr>
                          </a:solidFill>
                        </a:rPr>
                        <a:t>palete</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15</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155999">
                <a:tc>
                  <a:txBody>
                    <a:bodyPr/>
                    <a:lstStyle/>
                    <a:p>
                      <a:r>
                        <a:rPr lang="en-GB" sz="1050" dirty="0">
                          <a:solidFill>
                            <a:schemeClr val="bg1">
                              <a:lumMod val="50000"/>
                            </a:schemeClr>
                          </a:solidFill>
                        </a:rPr>
                        <a:t>Tints </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16</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7" name="Table Placeholder 3"/>
          <p:cNvGraphicFramePr>
            <a:graphicFrameLocks noGrp="1"/>
          </p:cNvGraphicFramePr>
          <p:nvPr>
            <p:ph idx="1"/>
            <p:extLst>
              <p:ext uri="{D42A27DB-BD31-4B8C-83A1-F6EECF244321}">
                <p14:modId xmlns:p14="http://schemas.microsoft.com/office/powerpoint/2010/main" val="1201061189"/>
              </p:ext>
            </p:extLst>
          </p:nvPr>
        </p:nvGraphicFramePr>
        <p:xfrm>
          <a:off x="5417914" y="2411685"/>
          <a:ext cx="4608513" cy="2880360"/>
        </p:xfrm>
        <a:graphic>
          <a:graphicData uri="http://schemas.openxmlformats.org/drawingml/2006/table">
            <a:tbl>
              <a:tblPr>
                <a:tableStyleId>{5FD0F851-EC5A-4D38-B0AD-8093EC10F338}</a:tableStyleId>
              </a:tblPr>
              <a:tblGrid>
                <a:gridCol w="3777166">
                  <a:extLst>
                    <a:ext uri="{9D8B030D-6E8A-4147-A177-3AD203B41FA5}">
                      <a16:colId xmlns:a16="http://schemas.microsoft.com/office/drawing/2014/main" val="20000"/>
                    </a:ext>
                  </a:extLst>
                </a:gridCol>
                <a:gridCol w="831347">
                  <a:extLst>
                    <a:ext uri="{9D8B030D-6E8A-4147-A177-3AD203B41FA5}">
                      <a16:colId xmlns:a16="http://schemas.microsoft.com/office/drawing/2014/main" val="20001"/>
                    </a:ext>
                  </a:extLst>
                </a:gridCol>
              </a:tblGrid>
              <a:tr h="155999">
                <a:tc>
                  <a:txBody>
                    <a:bodyPr/>
                    <a:lstStyle/>
                    <a:p>
                      <a:r>
                        <a:rPr lang="en-GB" sz="1200" dirty="0">
                          <a:solidFill>
                            <a:schemeClr val="accent1"/>
                          </a:solidFill>
                        </a:rPr>
                        <a:t>05 Photography</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200" dirty="0">
                          <a:solidFill>
                            <a:schemeClr val="accent1"/>
                          </a:solidFill>
                        </a:rPr>
                        <a:t>17</a:t>
                      </a:r>
                      <a:endParaRPr lang="en-GB" sz="1200" dirty="0">
                        <a:solidFill>
                          <a:schemeClr val="accent1"/>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55999">
                <a:tc>
                  <a:txBody>
                    <a:bodyPr/>
                    <a:lstStyle/>
                    <a:p>
                      <a:r>
                        <a:rPr lang="en-US" sz="1050" dirty="0">
                          <a:solidFill>
                            <a:schemeClr val="bg1">
                              <a:lumMod val="50000"/>
                            </a:schemeClr>
                          </a:solidFill>
                        </a:rPr>
                        <a:t>Photographic style</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18</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55999">
                <a:tc>
                  <a:txBody>
                    <a:bodyPr/>
                    <a:lstStyle/>
                    <a:p>
                      <a:r>
                        <a:rPr lang="en-GB" sz="1050" dirty="0">
                          <a:solidFill>
                            <a:schemeClr val="bg1">
                              <a:lumMod val="50000"/>
                            </a:schemeClr>
                          </a:solidFill>
                        </a:rPr>
                        <a:t>Ethical image</a:t>
                      </a:r>
                      <a:r>
                        <a:rPr lang="en-GB" sz="1050" baseline="0" dirty="0">
                          <a:solidFill>
                            <a:schemeClr val="bg1">
                              <a:lumMod val="50000"/>
                            </a:schemeClr>
                          </a:solidFill>
                        </a:rPr>
                        <a:t> use</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050" dirty="0">
                          <a:solidFill>
                            <a:schemeClr val="bg1">
                              <a:lumMod val="50000"/>
                            </a:schemeClr>
                          </a:solidFill>
                        </a:rPr>
                        <a:t>19</a:t>
                      </a:r>
                      <a:endParaRPr lang="en-GB" sz="1050" dirty="0">
                        <a:solidFill>
                          <a:schemeClr val="bg1">
                            <a:lumMod val="50000"/>
                          </a:schemeClr>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5999">
                <a:tc>
                  <a:txBody>
                    <a:bodyPr/>
                    <a:lstStyle/>
                    <a:p>
                      <a:r>
                        <a:rPr lang="en-GB" sz="1050" dirty="0">
                          <a:solidFill>
                            <a:schemeClr val="bg1">
                              <a:lumMod val="50000"/>
                            </a:schemeClr>
                          </a:solidFill>
                        </a:rPr>
                        <a:t>Finding</a:t>
                      </a:r>
                      <a:r>
                        <a:rPr lang="en-GB" sz="1050" baseline="0" dirty="0">
                          <a:solidFill>
                            <a:schemeClr val="bg1">
                              <a:lumMod val="50000"/>
                            </a:schemeClr>
                          </a:solidFill>
                        </a:rPr>
                        <a:t> images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20</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155999">
                <a:tc>
                  <a:txBody>
                    <a:bodyPr/>
                    <a:lstStyle/>
                    <a:p>
                      <a:r>
                        <a:rPr lang="en-GB" sz="1200" dirty="0">
                          <a:solidFill>
                            <a:schemeClr val="accent1"/>
                          </a:solidFill>
                        </a:rPr>
                        <a:t>06 Templates</a:t>
                      </a:r>
                      <a:r>
                        <a:rPr lang="en-GB" sz="1200" baseline="0" dirty="0">
                          <a:solidFill>
                            <a:schemeClr val="accent1"/>
                          </a:solidFill>
                        </a:rPr>
                        <a:t> and publications</a:t>
                      </a:r>
                      <a:endParaRPr lang="en-GB" sz="1200" dirty="0">
                        <a:solidFill>
                          <a:schemeClr val="accent1"/>
                        </a:solidFill>
                      </a:endParaRP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21</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55999">
                <a:tc>
                  <a:txBody>
                    <a:bodyPr/>
                    <a:lstStyle/>
                    <a:p>
                      <a:r>
                        <a:rPr lang="en-US" sz="1050" dirty="0">
                          <a:solidFill>
                            <a:schemeClr val="bg1">
                              <a:lumMod val="50000"/>
                            </a:schemeClr>
                          </a:solidFill>
                        </a:rPr>
                        <a:t>Cluster templates</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22</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155999">
                <a:tc>
                  <a:txBody>
                    <a:bodyPr/>
                    <a:lstStyle/>
                    <a:p>
                      <a:r>
                        <a:rPr lang="en-GB" sz="1200" dirty="0">
                          <a:solidFill>
                            <a:schemeClr val="accent1"/>
                          </a:solidFill>
                        </a:rPr>
                        <a:t>07 Graphics and visual elements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32</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155999">
                <a:tc>
                  <a:txBody>
                    <a:bodyPr/>
                    <a:lstStyle/>
                    <a:p>
                      <a:r>
                        <a:rPr lang="en-US" sz="1050" dirty="0">
                          <a:solidFill>
                            <a:schemeClr val="bg1">
                              <a:lumMod val="50000"/>
                            </a:schemeClr>
                          </a:solidFill>
                        </a:rPr>
                        <a:t>Graphs and data </a:t>
                      </a:r>
                      <a:r>
                        <a:rPr lang="en-US" sz="1050" dirty="0" err="1">
                          <a:solidFill>
                            <a:schemeClr val="bg1">
                              <a:lumMod val="50000"/>
                            </a:schemeClr>
                          </a:solidFill>
                        </a:rPr>
                        <a:t>visualisation</a:t>
                      </a:r>
                      <a:endParaRPr lang="en-GB" sz="1050" dirty="0">
                        <a:solidFill>
                          <a:schemeClr val="bg1">
                            <a:lumMod val="50000"/>
                          </a:schemeClr>
                        </a:solidFill>
                      </a:endParaRP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33</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155999">
                <a:tc>
                  <a:txBody>
                    <a:bodyPr/>
                    <a:lstStyle/>
                    <a:p>
                      <a:r>
                        <a:rPr lang="en-GB" sz="1050" dirty="0">
                          <a:solidFill>
                            <a:schemeClr val="bg1">
                              <a:lumMod val="50000"/>
                            </a:schemeClr>
                          </a:solidFill>
                        </a:rPr>
                        <a:t>Icons</a:t>
                      </a:r>
                    </a:p>
                  </a:txBody>
                  <a:tcPr marL="519793"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050" dirty="0">
                          <a:solidFill>
                            <a:schemeClr val="bg1">
                              <a:lumMod val="50000"/>
                            </a:schemeClr>
                          </a:solidFill>
                        </a:rPr>
                        <a:t>35</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155999">
                <a:tc>
                  <a:txBody>
                    <a:bodyPr/>
                    <a:lstStyle/>
                    <a:p>
                      <a:r>
                        <a:rPr lang="en-GB" sz="1200" dirty="0">
                          <a:solidFill>
                            <a:schemeClr val="accent1"/>
                          </a:solidFill>
                        </a:rPr>
                        <a:t>08 Useful links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36</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155999">
                <a:tc>
                  <a:txBody>
                    <a:bodyPr/>
                    <a:lstStyle/>
                    <a:p>
                      <a:r>
                        <a:rPr lang="en-GB" sz="1200" dirty="0">
                          <a:solidFill>
                            <a:schemeClr val="accent1"/>
                          </a:solidFill>
                        </a:rPr>
                        <a:t>09 Appendices</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GB" sz="1200" dirty="0">
                          <a:solidFill>
                            <a:schemeClr val="accent1"/>
                          </a:solidFill>
                        </a:rPr>
                        <a:t>37</a:t>
                      </a:r>
                    </a:p>
                  </a:txBody>
                  <a:tcPr marL="132027" marR="132027">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598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images</a:t>
            </a:r>
            <a:endParaRPr lang="en-GB" dirty="0"/>
          </a:p>
        </p:txBody>
      </p:sp>
      <p:sp>
        <p:nvSpPr>
          <p:cNvPr id="3" name="Content Placeholder 2"/>
          <p:cNvSpPr>
            <a:spLocks noGrp="1"/>
          </p:cNvSpPr>
          <p:nvPr>
            <p:ph idx="1"/>
          </p:nvPr>
        </p:nvSpPr>
        <p:spPr>
          <a:xfrm>
            <a:off x="438111" y="1319198"/>
            <a:ext cx="9876347" cy="516423"/>
          </a:xfrm>
        </p:spPr>
        <p:txBody>
          <a:bodyPr/>
          <a:lstStyle/>
          <a:p>
            <a:pPr marL="0" indent="0">
              <a:buNone/>
            </a:pPr>
            <a:r>
              <a:rPr lang="en-GB" sz="1400" dirty="0"/>
              <a:t>The following sources can be used to find images for cluster publications:</a:t>
            </a:r>
          </a:p>
        </p:txBody>
      </p:sp>
      <p:graphicFrame>
        <p:nvGraphicFramePr>
          <p:cNvPr id="4" name="Table 3"/>
          <p:cNvGraphicFramePr>
            <a:graphicFrameLocks noGrp="1"/>
          </p:cNvGraphicFramePr>
          <p:nvPr>
            <p:extLst>
              <p:ext uri="{D42A27DB-BD31-4B8C-83A1-F6EECF244321}">
                <p14:modId xmlns:p14="http://schemas.microsoft.com/office/powerpoint/2010/main" val="2874982823"/>
              </p:ext>
            </p:extLst>
          </p:nvPr>
        </p:nvGraphicFramePr>
        <p:xfrm>
          <a:off x="521370" y="1763613"/>
          <a:ext cx="9763343" cy="475200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2562543">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3816424">
                  <a:extLst>
                    <a:ext uri="{9D8B030D-6E8A-4147-A177-3AD203B41FA5}">
                      <a16:colId xmlns:a16="http://schemas.microsoft.com/office/drawing/2014/main" val="20003"/>
                    </a:ext>
                  </a:extLst>
                </a:gridCol>
              </a:tblGrid>
              <a:tr h="1188000">
                <a:tc>
                  <a:txBody>
                    <a:bodyPr/>
                    <a:lstStyle/>
                    <a:p>
                      <a:endParaRPr lang="en-GB" sz="1200" dirty="0"/>
                    </a:p>
                  </a:txBody>
                  <a:tcPr>
                    <a:lnL w="635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b="1" baseline="0" dirty="0">
                          <a:solidFill>
                            <a:schemeClr val="accent1"/>
                          </a:solidFill>
                        </a:rPr>
                        <a:t>CCCM Cluster image library</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hlinkClick r:id="rId2"/>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t>The  Global</a:t>
                      </a:r>
                      <a:r>
                        <a:rPr lang="en-GB" sz="1200" baseline="0" dirty="0"/>
                        <a:t> CCCM Cluster maintains an archive of relevant images for the use in cluster publications.  National cluster and partners are encouraged to submit images from field operations  to the global cluster for inclusion in the library</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1188000">
                <a:tc>
                  <a:txBody>
                    <a:bodyPr/>
                    <a:lstStyle/>
                    <a:p>
                      <a:endParaRPr lang="en-GB" sz="1200" dirty="0"/>
                    </a:p>
                  </a:txBody>
                  <a:tcPr>
                    <a:lnL w="635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b="1" dirty="0">
                          <a:solidFill>
                            <a:schemeClr val="accent1"/>
                          </a:solidFill>
                        </a:rPr>
                        <a:t>UNHCR media library</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hlinkClick r:id="rId3"/>
                        </a:rPr>
                        <a:t>media.unhcr.org</a:t>
                      </a:r>
                      <a:r>
                        <a:rPr lang="en-GB" sz="1200" dirty="0"/>
                        <a:t> </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t>UNHCR maintains an</a:t>
                      </a:r>
                      <a:r>
                        <a:rPr lang="en-GB" sz="1200" baseline="0" dirty="0"/>
                        <a:t> image library of images from refugee and IDP operations around the world. Permission for usage of these images can be obtained through UNHCR</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1188000">
                <a:tc>
                  <a:txBody>
                    <a:bodyPr/>
                    <a:lstStyle/>
                    <a:p>
                      <a:endParaRPr lang="en-GB" sz="1200"/>
                    </a:p>
                  </a:txBody>
                  <a:tcPr>
                    <a:lnL w="635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b="1" dirty="0">
                          <a:solidFill>
                            <a:schemeClr val="accent1"/>
                          </a:solidFill>
                        </a:rPr>
                        <a:t>IOM media library</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hlinkClick r:id="rId4"/>
                        </a:rPr>
                        <a:t>medialib.iom.int</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t>IOM maintains an image library of photographs from its field operations around the world.  Permission for</a:t>
                      </a:r>
                      <a:r>
                        <a:rPr lang="en-GB" sz="1200" baseline="0" dirty="0"/>
                        <a:t> usage of these images can be obtained through IOM.</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1188000">
                <a:tc>
                  <a:txBody>
                    <a:bodyPr/>
                    <a:lstStyle/>
                    <a:p>
                      <a:endParaRPr lang="en-GB" sz="1200"/>
                    </a:p>
                  </a:txBody>
                  <a:tcPr>
                    <a:lnL w="635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b="1" dirty="0" err="1">
                          <a:solidFill>
                            <a:schemeClr val="accent1"/>
                          </a:solidFill>
                        </a:rPr>
                        <a:t>Photoshare</a:t>
                      </a:r>
                      <a:r>
                        <a:rPr lang="en-GB" sz="1200" b="1" dirty="0">
                          <a:solidFill>
                            <a:schemeClr val="accent1"/>
                          </a:solidFill>
                        </a:rPr>
                        <a:t> images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a:hlinkClick r:id="rId5"/>
                        </a:rPr>
                        <a:t>www.photoshare.org</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GB" sz="1200" dirty="0" err="1"/>
                        <a:t>Photoshare</a:t>
                      </a:r>
                      <a:r>
                        <a:rPr lang="en-GB" sz="1200" dirty="0"/>
                        <a:t> contains a wide variety of development and humanitarian photographs which can be used for free as long as they are for</a:t>
                      </a:r>
                      <a:r>
                        <a:rPr lang="en-GB" sz="1200" baseline="0" dirty="0"/>
                        <a:t> non-profit purposes.  Permission for use must be requested through the website and can take a few days.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5" name="Picture 6" descr="Image result for unhcr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68" t="8900" r="10541" b="10504"/>
          <a:stretch/>
        </p:blipFill>
        <p:spPr bwMode="auto">
          <a:xfrm>
            <a:off x="797230" y="3193414"/>
            <a:ext cx="732252" cy="732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io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688" y="4354103"/>
            <a:ext cx="728794" cy="786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938" y="1933604"/>
            <a:ext cx="946836" cy="851582"/>
          </a:xfrm>
          <a:prstGeom prst="rect">
            <a:avLst/>
          </a:prstGeom>
        </p:spPr>
      </p:pic>
      <p:pic>
        <p:nvPicPr>
          <p:cNvPr id="1026" name="Picture 2" descr="http://ccp.jhu.edu/wp-content/uploads/Photoshare-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386" y="5471030"/>
            <a:ext cx="991120" cy="8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Templates and publications</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21</a:t>
            </a:fld>
            <a:endParaRPr lang="en-GB" dirty="0"/>
          </a:p>
        </p:txBody>
      </p:sp>
      <p:sp>
        <p:nvSpPr>
          <p:cNvPr id="5" name="Text Placeholder 4"/>
          <p:cNvSpPr>
            <a:spLocks noGrp="1"/>
          </p:cNvSpPr>
          <p:nvPr>
            <p:ph type="body" sz="quarter" idx="11"/>
          </p:nvPr>
        </p:nvSpPr>
        <p:spPr/>
        <p:txBody>
          <a:bodyPr/>
          <a:lstStyle/>
          <a:p>
            <a:r>
              <a:rPr lang="en-GB" dirty="0"/>
              <a:t>06</a:t>
            </a:r>
          </a:p>
        </p:txBody>
      </p:sp>
    </p:spTree>
    <p:extLst>
      <p:ext uri="{BB962C8B-B14F-4D97-AF65-F5344CB8AC3E}">
        <p14:creationId xmlns:p14="http://schemas.microsoft.com/office/powerpoint/2010/main" val="204411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Cluster templates</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510645446"/>
              </p:ext>
            </p:extLst>
          </p:nvPr>
        </p:nvGraphicFramePr>
        <p:xfrm>
          <a:off x="521370" y="2195657"/>
          <a:ext cx="9793088" cy="4680522"/>
        </p:xfrm>
        <a:graphic>
          <a:graphicData uri="http://schemas.openxmlformats.org/drawingml/2006/table">
            <a:tbl>
              <a:tblPr>
                <a:tableStyleId>{5C22544A-7EE6-4342-B048-85BDC9FD1C3A}</a:tableStyleId>
              </a:tblPr>
              <a:tblGrid>
                <a:gridCol w="2232248">
                  <a:extLst>
                    <a:ext uri="{9D8B030D-6E8A-4147-A177-3AD203B41FA5}">
                      <a16:colId xmlns:a16="http://schemas.microsoft.com/office/drawing/2014/main" val="20000"/>
                    </a:ext>
                  </a:extLst>
                </a:gridCol>
                <a:gridCol w="1779214">
                  <a:extLst>
                    <a:ext uri="{9D8B030D-6E8A-4147-A177-3AD203B41FA5}">
                      <a16:colId xmlns:a16="http://schemas.microsoft.com/office/drawing/2014/main" val="20001"/>
                    </a:ext>
                  </a:extLst>
                </a:gridCol>
                <a:gridCol w="5781626">
                  <a:extLst>
                    <a:ext uri="{9D8B030D-6E8A-4147-A177-3AD203B41FA5}">
                      <a16:colId xmlns:a16="http://schemas.microsoft.com/office/drawing/2014/main" val="20002"/>
                    </a:ext>
                  </a:extLst>
                </a:gridCol>
              </a:tblGrid>
              <a:tr h="425502">
                <a:tc>
                  <a:txBody>
                    <a:bodyPr/>
                    <a:lstStyle/>
                    <a:p>
                      <a:r>
                        <a:rPr lang="en-GB" sz="1200" b="1" baseline="0" dirty="0">
                          <a:solidFill>
                            <a:schemeClr val="accent1"/>
                          </a:solidFill>
                        </a:rPr>
                        <a:t>Presentation template</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200" dirty="0">
                          <a:hlinkClick r:id="rId2"/>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err="1"/>
                        <a:t>Powerpoint</a:t>
                      </a:r>
                      <a:r>
                        <a:rPr lang="en-GB" sz="1200" dirty="0"/>
                        <a:t> presentation template for cluster presentations.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425502">
                <a:tc>
                  <a:txBody>
                    <a:bodyPr/>
                    <a:lstStyle/>
                    <a:p>
                      <a:r>
                        <a:rPr lang="en-GB" sz="1200" b="1" dirty="0">
                          <a:solidFill>
                            <a:schemeClr val="accent1"/>
                          </a:solidFill>
                        </a:rPr>
                        <a:t>Presentation</a:t>
                      </a:r>
                      <a:r>
                        <a:rPr lang="en-GB" sz="1200" b="1" baseline="0" dirty="0">
                          <a:solidFill>
                            <a:schemeClr val="accent1"/>
                          </a:solidFill>
                        </a:rPr>
                        <a:t> library</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000" i="0" dirty="0">
                          <a:solidFill>
                            <a:srgbClr val="FF0000"/>
                          </a:solidFill>
                        </a:rPr>
                        <a:t>[Under </a:t>
                      </a:r>
                      <a:r>
                        <a:rPr lang="en-US" sz="1000" i="0" baseline="0" dirty="0">
                          <a:solidFill>
                            <a:srgbClr val="FF0000"/>
                          </a:solidFill>
                        </a:rPr>
                        <a:t>development]</a:t>
                      </a:r>
                      <a:endParaRPr lang="en-GB" sz="1000" i="0" dirty="0">
                        <a:solidFill>
                          <a:srgbClr val="FF0000"/>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Library of example</a:t>
                      </a:r>
                      <a:r>
                        <a:rPr lang="en-GB" sz="1200" baseline="0" dirty="0"/>
                        <a:t> slides and graphics for use in PowerPoint presentations.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425502">
                <a:tc>
                  <a:txBody>
                    <a:bodyPr/>
                    <a:lstStyle/>
                    <a:p>
                      <a:r>
                        <a:rPr lang="en-GB" sz="1200" b="1" dirty="0">
                          <a:solidFill>
                            <a:schemeClr val="accent1"/>
                          </a:solidFill>
                        </a:rPr>
                        <a:t>Report</a:t>
                      </a:r>
                      <a:r>
                        <a:rPr lang="en-GB" sz="1200" b="1" baseline="0" dirty="0">
                          <a:solidFill>
                            <a:schemeClr val="accent1"/>
                          </a:solidFill>
                        </a:rPr>
                        <a:t> template</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200" dirty="0">
                          <a:hlinkClick r:id="rId2"/>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Word and PowerPoint templates for internal and external cluster reports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425502">
                <a:tc>
                  <a:txBody>
                    <a:bodyPr/>
                    <a:lstStyle/>
                    <a:p>
                      <a:r>
                        <a:rPr lang="en-GB" sz="1200" b="1" dirty="0">
                          <a:solidFill>
                            <a:schemeClr val="accent1"/>
                          </a:solidFill>
                        </a:rPr>
                        <a:t>Meeting minutes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200" dirty="0">
                          <a:hlinkClick r:id="rId2"/>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a:t>
                      </a:r>
                      <a:r>
                        <a:rPr lang="en-GB" sz="1200" baseline="0" dirty="0"/>
                        <a:t> document for recording meeting minutes and actions.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425502">
                <a:tc>
                  <a:txBody>
                    <a:bodyPr/>
                    <a:lstStyle/>
                    <a:p>
                      <a:r>
                        <a:rPr lang="en-GB" sz="1200" b="1" dirty="0">
                          <a:solidFill>
                            <a:schemeClr val="accent1"/>
                          </a:solidFill>
                        </a:rPr>
                        <a:t>Newsletter</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050" i="0" dirty="0">
                          <a:solidFill>
                            <a:srgbClr val="FF0000"/>
                          </a:solidFill>
                        </a:rPr>
                        <a:t>[Under</a:t>
                      </a:r>
                      <a:r>
                        <a:rPr lang="en-US" sz="1050" i="0" baseline="0" dirty="0">
                          <a:solidFill>
                            <a:srgbClr val="FF0000"/>
                          </a:solidFill>
                        </a:rPr>
                        <a:t> development]</a:t>
                      </a:r>
                      <a:endParaRPr lang="en-GB" sz="1050" i="0" dirty="0">
                        <a:solidFill>
                          <a:srgbClr val="FF0000"/>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 for global</a:t>
                      </a:r>
                      <a:r>
                        <a:rPr lang="en-GB" sz="1200" baseline="0" dirty="0"/>
                        <a:t> and national cluster newsletters.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425502">
                <a:tc>
                  <a:txBody>
                    <a:bodyPr/>
                    <a:lstStyle/>
                    <a:p>
                      <a:r>
                        <a:rPr lang="en-US" sz="1200" b="1" dirty="0">
                          <a:solidFill>
                            <a:schemeClr val="accent1"/>
                          </a:solidFill>
                        </a:rPr>
                        <a:t>Email Signature</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hlinkClick r:id="rId2"/>
                        </a:rPr>
                        <a:t>Link</a:t>
                      </a:r>
                      <a:endParaRPr lang="en-GB" sz="10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US" sz="1200" dirty="0"/>
                        <a:t>A template email signature for</a:t>
                      </a:r>
                      <a:r>
                        <a:rPr lang="en-US" sz="1200" baseline="0" dirty="0"/>
                        <a:t> cluster staff to use</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425502">
                <a:tc>
                  <a:txBody>
                    <a:bodyPr/>
                    <a:lstStyle/>
                    <a:p>
                      <a:r>
                        <a:rPr lang="en-GB" sz="1200" b="1" dirty="0">
                          <a:solidFill>
                            <a:schemeClr val="accent1"/>
                          </a:solidFill>
                        </a:rPr>
                        <a:t>Business cards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000" i="0" dirty="0">
                          <a:solidFill>
                            <a:srgbClr val="FF0000"/>
                          </a:solidFill>
                        </a:rPr>
                        <a:t>[Under</a:t>
                      </a:r>
                      <a:r>
                        <a:rPr lang="en-US" sz="1000" i="0" baseline="0" dirty="0">
                          <a:solidFill>
                            <a:srgbClr val="FF0000"/>
                          </a:solidFill>
                        </a:rPr>
                        <a:t> development]</a:t>
                      </a:r>
                      <a:endParaRPr lang="en-GB" sz="10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 for CCCM cluster business cards for global and national cluster staff.</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425502">
                <a:tc>
                  <a:txBody>
                    <a:bodyPr/>
                    <a:lstStyle/>
                    <a:p>
                      <a:r>
                        <a:rPr lang="en-GB" sz="1200" b="1" dirty="0">
                          <a:solidFill>
                            <a:schemeClr val="accent1"/>
                          </a:solidFill>
                        </a:rPr>
                        <a:t>Attendance sheet</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200" dirty="0">
                          <a:hlinkClick r:id="rId3"/>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 attendance sheet for recording attendance</a:t>
                      </a:r>
                      <a:r>
                        <a:rPr lang="en-GB" sz="1200" baseline="0" dirty="0"/>
                        <a:t> at meetings/events.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425502">
                <a:tc>
                  <a:txBody>
                    <a:bodyPr/>
                    <a:lstStyle/>
                    <a:p>
                      <a:r>
                        <a:rPr lang="en-GB" sz="1200" b="1" dirty="0">
                          <a:solidFill>
                            <a:schemeClr val="accent1"/>
                          </a:solidFill>
                        </a:rPr>
                        <a:t>Factsheets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200" dirty="0">
                          <a:hlinkClick r:id="rId3"/>
                        </a:rPr>
                        <a:t>Link</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 for quarterly</a:t>
                      </a:r>
                      <a:r>
                        <a:rPr lang="en-GB" sz="1200" baseline="0" dirty="0"/>
                        <a:t> factsheets of active CCCM cluster operations.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8"/>
                  </a:ext>
                </a:extLst>
              </a:tr>
              <a:tr h="425502">
                <a:tc>
                  <a:txBody>
                    <a:bodyPr/>
                    <a:lstStyle/>
                    <a:p>
                      <a:r>
                        <a:rPr lang="en-GB" sz="1200" b="1" dirty="0">
                          <a:solidFill>
                            <a:schemeClr val="accent1"/>
                          </a:solidFill>
                        </a:rPr>
                        <a:t>Case studies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050" i="0" dirty="0">
                          <a:solidFill>
                            <a:srgbClr val="FF0000"/>
                          </a:solidFill>
                        </a:rPr>
                        <a:t>[Under</a:t>
                      </a:r>
                      <a:r>
                        <a:rPr lang="en-US" sz="1050" i="0" baseline="0" dirty="0">
                          <a:solidFill>
                            <a:srgbClr val="FF0000"/>
                          </a:solidFill>
                        </a:rPr>
                        <a:t> development]</a:t>
                      </a:r>
                      <a:endParaRPr lang="en-GB" sz="105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GB" sz="1200" dirty="0"/>
                        <a:t>Template for capturing case studies from CCCM operations and clusters.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425502">
                <a:tc>
                  <a:txBody>
                    <a:bodyPr/>
                    <a:lstStyle/>
                    <a:p>
                      <a:r>
                        <a:rPr lang="en-US" sz="1200" b="1" dirty="0">
                          <a:solidFill>
                            <a:schemeClr val="accent1"/>
                          </a:solidFill>
                        </a:rPr>
                        <a:t>Joint S/NFI</a:t>
                      </a:r>
                      <a:r>
                        <a:rPr lang="en-US" sz="1200" b="1" baseline="0" dirty="0">
                          <a:solidFill>
                            <a:schemeClr val="accent1"/>
                          </a:solidFill>
                        </a:rPr>
                        <a:t> Template</a:t>
                      </a:r>
                      <a:endParaRPr lang="en-GB" sz="1200" b="1" dirty="0">
                        <a:solidFill>
                          <a:schemeClr val="accent1"/>
                        </a:solidFill>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i="0" dirty="0">
                          <a:solidFill>
                            <a:srgbClr val="FF0000"/>
                          </a:solidFill>
                        </a:rPr>
                        <a:t>[Under</a:t>
                      </a:r>
                      <a:r>
                        <a:rPr lang="en-US" sz="1050" i="0" baseline="0" dirty="0">
                          <a:solidFill>
                            <a:srgbClr val="FF0000"/>
                          </a:solidFill>
                        </a:rPr>
                        <a:t> development]</a:t>
                      </a:r>
                      <a:endParaRPr lang="en-GB" sz="1050" dirty="0"/>
                    </a:p>
                    <a:p>
                      <a:pPr algn="ctr"/>
                      <a:endParaRPr lang="en-GB" sz="105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just"/>
                      <a:r>
                        <a:rPr lang="en-US" sz="1200" dirty="0"/>
                        <a:t>Template</a:t>
                      </a:r>
                      <a:r>
                        <a:rPr lang="en-US" sz="1200" baseline="0" dirty="0"/>
                        <a:t> for joint S/NFI products</a:t>
                      </a:r>
                      <a:endParaRPr lang="en-GB" sz="1200" dirty="0"/>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Content Placeholder 2"/>
          <p:cNvSpPr>
            <a:spLocks noGrp="1"/>
          </p:cNvSpPr>
          <p:nvPr>
            <p:ph idx="1"/>
          </p:nvPr>
        </p:nvSpPr>
        <p:spPr>
          <a:xfrm>
            <a:off x="438111" y="1188569"/>
            <a:ext cx="9876347" cy="912374"/>
          </a:xfrm>
          <a:solidFill>
            <a:schemeClr val="bg1">
              <a:lumMod val="95000"/>
            </a:schemeClr>
          </a:solidFill>
        </p:spPr>
        <p:txBody>
          <a:bodyPr anchor="ctr"/>
          <a:lstStyle/>
          <a:p>
            <a:pPr marL="0" indent="0">
              <a:buNone/>
            </a:pPr>
            <a:r>
              <a:rPr lang="en-GB" sz="1200" dirty="0"/>
              <a:t>The following is a list of primary templates for use in cluster communications at global and national cluster level.  Requests for additional templates should be communicated to the Global CCCM Cluster for development. Additional operational CCCM tools, and guidance can be found on the Cluster </a:t>
            </a:r>
            <a:r>
              <a:rPr lang="en-GB" sz="1200" dirty="0" err="1"/>
              <a:t>DropBox</a:t>
            </a:r>
            <a:r>
              <a:rPr lang="en-GB" sz="1200" dirty="0"/>
              <a:t> (</a:t>
            </a:r>
            <a:r>
              <a:rPr lang="en-GB" sz="1200" dirty="0">
                <a:hlinkClick r:id="rId4"/>
              </a:rPr>
              <a:t>link</a:t>
            </a:r>
            <a:r>
              <a:rPr lang="en-GB" sz="1200" dirty="0"/>
              <a:t>), Cluster website (</a:t>
            </a:r>
            <a:r>
              <a:rPr lang="en-GB" sz="1200" dirty="0">
                <a:hlinkClick r:id="rId5"/>
              </a:rPr>
              <a:t>link</a:t>
            </a:r>
            <a:r>
              <a:rPr lang="en-GB" sz="1200" dirty="0"/>
              <a:t>), cluster </a:t>
            </a:r>
            <a:r>
              <a:rPr lang="en-GB" sz="1200" dirty="0" err="1"/>
              <a:t>GoogleDrive</a:t>
            </a:r>
            <a:r>
              <a:rPr lang="en-GB" sz="1200" dirty="0"/>
              <a:t> (</a:t>
            </a:r>
            <a:r>
              <a:rPr lang="en-GB" sz="1200" dirty="0">
                <a:hlinkClick r:id="rId6"/>
              </a:rPr>
              <a:t>link</a:t>
            </a:r>
            <a:r>
              <a:rPr lang="en-GB" sz="1200" dirty="0"/>
              <a:t>) and the Camp Managers Toolkit (</a:t>
            </a:r>
            <a:r>
              <a:rPr lang="en-GB" sz="1200" dirty="0">
                <a:hlinkClick r:id="rId7"/>
              </a:rPr>
              <a:t>link</a:t>
            </a:r>
            <a:r>
              <a:rPr lang="en-GB" sz="1200" dirty="0"/>
              <a:t>).  An information Managers Toolkit is under development in early 2017 by the Global Cluster.</a:t>
            </a:r>
          </a:p>
        </p:txBody>
      </p:sp>
    </p:spTree>
    <p:extLst>
      <p:ext uri="{BB962C8B-B14F-4D97-AF65-F5344CB8AC3E}">
        <p14:creationId xmlns:p14="http://schemas.microsoft.com/office/powerpoint/2010/main" val="386033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Graphics and visual elements</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23</a:t>
            </a:fld>
            <a:endParaRPr lang="en-GB" dirty="0"/>
          </a:p>
        </p:txBody>
      </p:sp>
      <p:sp>
        <p:nvSpPr>
          <p:cNvPr id="5" name="Text Placeholder 4"/>
          <p:cNvSpPr>
            <a:spLocks noGrp="1"/>
          </p:cNvSpPr>
          <p:nvPr>
            <p:ph type="body" sz="quarter" idx="11"/>
          </p:nvPr>
        </p:nvSpPr>
        <p:spPr/>
        <p:txBody>
          <a:bodyPr/>
          <a:lstStyle/>
          <a:p>
            <a:r>
              <a:rPr lang="en-GB" dirty="0"/>
              <a:t>06</a:t>
            </a:r>
          </a:p>
        </p:txBody>
      </p:sp>
    </p:spTree>
    <p:extLst>
      <p:ext uri="{BB962C8B-B14F-4D97-AF65-F5344CB8AC3E}">
        <p14:creationId xmlns:p14="http://schemas.microsoft.com/office/powerpoint/2010/main" val="18699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data </a:t>
            </a:r>
            <a:r>
              <a:rPr lang="en-US" dirty="0" err="1"/>
              <a:t>visualisation</a:t>
            </a:r>
            <a:endParaRPr lang="en-GB" dirty="0"/>
          </a:p>
        </p:txBody>
      </p:sp>
      <p:sp>
        <p:nvSpPr>
          <p:cNvPr id="4" name="Content Placeholder 2"/>
          <p:cNvSpPr txBox="1">
            <a:spLocks/>
          </p:cNvSpPr>
          <p:nvPr/>
        </p:nvSpPr>
        <p:spPr>
          <a:xfrm>
            <a:off x="294095" y="1319198"/>
            <a:ext cx="10187820" cy="4444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err="1"/>
              <a:t>Vislualisation</a:t>
            </a:r>
            <a:r>
              <a:rPr lang="en-US" sz="1400" dirty="0"/>
              <a:t> of data should be used to illustrate and highlight </a:t>
            </a:r>
            <a:r>
              <a:rPr lang="en-US" sz="1400" dirty="0" err="1"/>
              <a:t>isues</a:t>
            </a:r>
            <a:r>
              <a:rPr lang="en-US" sz="1400" dirty="0"/>
              <a:t> for the reader.  All graphics should be in a modern, minimalist style using the cluster </a:t>
            </a:r>
            <a:r>
              <a:rPr lang="en-US" sz="1400" dirty="0" err="1"/>
              <a:t>colour</a:t>
            </a:r>
            <a:r>
              <a:rPr lang="en-US" sz="1400" dirty="0"/>
              <a:t> </a:t>
            </a:r>
            <a:r>
              <a:rPr lang="en-US" sz="1400" dirty="0" err="1"/>
              <a:t>pallete</a:t>
            </a:r>
            <a:r>
              <a:rPr lang="en-US" sz="1400" dirty="0"/>
              <a:t> such as in the examples below. Data </a:t>
            </a:r>
            <a:r>
              <a:rPr lang="en-US" sz="1400" dirty="0" err="1"/>
              <a:t>visualisation</a:t>
            </a:r>
            <a:r>
              <a:rPr lang="en-US" sz="1400" dirty="0"/>
              <a:t> should always be used to illustrate a point and not to distort data.</a:t>
            </a:r>
            <a:endParaRPr lang="en-GB" sz="1400" dirty="0"/>
          </a:p>
        </p:txBody>
      </p:sp>
      <p:graphicFrame>
        <p:nvGraphicFramePr>
          <p:cNvPr id="7" name="Chart 6"/>
          <p:cNvGraphicFramePr/>
          <p:nvPr>
            <p:extLst>
              <p:ext uri="{D42A27DB-BD31-4B8C-83A1-F6EECF244321}">
                <p14:modId xmlns:p14="http://schemas.microsoft.com/office/powerpoint/2010/main" val="2198124866"/>
              </p:ext>
            </p:extLst>
          </p:nvPr>
        </p:nvGraphicFramePr>
        <p:xfrm>
          <a:off x="449363" y="1842989"/>
          <a:ext cx="3744415" cy="2368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14096720"/>
              </p:ext>
            </p:extLst>
          </p:nvPr>
        </p:nvGraphicFramePr>
        <p:xfrm>
          <a:off x="4193779" y="1907629"/>
          <a:ext cx="3240360" cy="2304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990814758"/>
              </p:ext>
            </p:extLst>
          </p:nvPr>
        </p:nvGraphicFramePr>
        <p:xfrm>
          <a:off x="7278682" y="1769290"/>
          <a:ext cx="3203233" cy="2664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hart 46"/>
          <p:cNvGraphicFramePr/>
          <p:nvPr>
            <p:extLst>
              <p:ext uri="{D42A27DB-BD31-4B8C-83A1-F6EECF244321}">
                <p14:modId xmlns:p14="http://schemas.microsoft.com/office/powerpoint/2010/main" val="4048527314"/>
              </p:ext>
            </p:extLst>
          </p:nvPr>
        </p:nvGraphicFramePr>
        <p:xfrm>
          <a:off x="7146106" y="4296904"/>
          <a:ext cx="3672408" cy="2878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p:cNvGraphicFramePr/>
          <p:nvPr>
            <p:extLst>
              <p:ext uri="{D42A27DB-BD31-4B8C-83A1-F6EECF244321}">
                <p14:modId xmlns:p14="http://schemas.microsoft.com/office/powerpoint/2010/main" val="3233835747"/>
              </p:ext>
            </p:extLst>
          </p:nvPr>
        </p:nvGraphicFramePr>
        <p:xfrm>
          <a:off x="4108116" y="4571770"/>
          <a:ext cx="3411685" cy="23344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7" name="Chart 66"/>
          <p:cNvGraphicFramePr/>
          <p:nvPr>
            <p:extLst>
              <p:ext uri="{D42A27DB-BD31-4B8C-83A1-F6EECF244321}">
                <p14:modId xmlns:p14="http://schemas.microsoft.com/office/powerpoint/2010/main" val="1823712873"/>
              </p:ext>
            </p:extLst>
          </p:nvPr>
        </p:nvGraphicFramePr>
        <p:xfrm>
          <a:off x="449362" y="4351768"/>
          <a:ext cx="3528391" cy="27518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6947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Graphs and data visualisation</a:t>
            </a:r>
          </a:p>
        </p:txBody>
      </p:sp>
      <p:sp>
        <p:nvSpPr>
          <p:cNvPr id="4" name="Content Placeholder 2"/>
          <p:cNvSpPr txBox="1">
            <a:spLocks/>
          </p:cNvSpPr>
          <p:nvPr/>
        </p:nvSpPr>
        <p:spPr>
          <a:xfrm>
            <a:off x="438111" y="1319198"/>
            <a:ext cx="10043804"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t>The following should all be avoided when designing graphs and data </a:t>
            </a:r>
            <a:r>
              <a:rPr lang="en-GB" sz="1400" dirty="0" err="1"/>
              <a:t>visulaisation</a:t>
            </a:r>
            <a:r>
              <a:rPr lang="en-GB" sz="1400" dirty="0"/>
              <a:t>:</a:t>
            </a:r>
          </a:p>
        </p:txBody>
      </p:sp>
      <p:graphicFrame>
        <p:nvGraphicFramePr>
          <p:cNvPr id="7" name="Chart 6"/>
          <p:cNvGraphicFramePr/>
          <p:nvPr>
            <p:extLst>
              <p:ext uri="{D42A27DB-BD31-4B8C-83A1-F6EECF244321}">
                <p14:modId xmlns:p14="http://schemas.microsoft.com/office/powerpoint/2010/main" val="368016260"/>
              </p:ext>
            </p:extLst>
          </p:nvPr>
        </p:nvGraphicFramePr>
        <p:xfrm>
          <a:off x="190790" y="2564561"/>
          <a:ext cx="3006128" cy="1584176"/>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294095" y="2123653"/>
            <a:ext cx="5081865"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accent1"/>
                </a:solidFill>
              </a:rPr>
              <a:t>3D graphs and charts</a:t>
            </a:r>
          </a:p>
        </p:txBody>
      </p:sp>
      <p:graphicFrame>
        <p:nvGraphicFramePr>
          <p:cNvPr id="11" name="Chart 10"/>
          <p:cNvGraphicFramePr/>
          <p:nvPr>
            <p:extLst>
              <p:ext uri="{D42A27DB-BD31-4B8C-83A1-F6EECF244321}">
                <p14:modId xmlns:p14="http://schemas.microsoft.com/office/powerpoint/2010/main" val="3634717386"/>
              </p:ext>
            </p:extLst>
          </p:nvPr>
        </p:nvGraphicFramePr>
        <p:xfrm>
          <a:off x="2739652" y="2651382"/>
          <a:ext cx="2251051" cy="1641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990412328"/>
              </p:ext>
            </p:extLst>
          </p:nvPr>
        </p:nvGraphicFramePr>
        <p:xfrm>
          <a:off x="449362" y="5103673"/>
          <a:ext cx="1897263"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1328390079"/>
              </p:ext>
            </p:extLst>
          </p:nvPr>
        </p:nvGraphicFramePr>
        <p:xfrm>
          <a:off x="2561284" y="5103673"/>
          <a:ext cx="2251051" cy="1641371"/>
        </p:xfrm>
        <a:graphic>
          <a:graphicData uri="http://schemas.openxmlformats.org/drawingml/2006/chart">
            <c:chart xmlns:c="http://schemas.openxmlformats.org/drawingml/2006/chart" xmlns:r="http://schemas.openxmlformats.org/officeDocument/2006/relationships" r:id="rId5"/>
          </a:graphicData>
        </a:graphic>
      </p:graphicFrame>
      <p:sp>
        <p:nvSpPr>
          <p:cNvPr id="16" name="Content Placeholder 2"/>
          <p:cNvSpPr txBox="1">
            <a:spLocks/>
          </p:cNvSpPr>
          <p:nvPr/>
        </p:nvSpPr>
        <p:spPr>
          <a:xfrm>
            <a:off x="294095" y="4602293"/>
            <a:ext cx="5081865"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accent1"/>
                </a:solidFill>
              </a:rPr>
              <a:t>Unnecessary shading and borders</a:t>
            </a:r>
          </a:p>
        </p:txBody>
      </p:sp>
      <p:graphicFrame>
        <p:nvGraphicFramePr>
          <p:cNvPr id="17" name="Chart 16"/>
          <p:cNvGraphicFramePr/>
          <p:nvPr>
            <p:extLst>
              <p:ext uri="{D42A27DB-BD31-4B8C-83A1-F6EECF244321}">
                <p14:modId xmlns:p14="http://schemas.microsoft.com/office/powerpoint/2010/main" val="1782816075"/>
              </p:ext>
            </p:extLst>
          </p:nvPr>
        </p:nvGraphicFramePr>
        <p:xfrm>
          <a:off x="5493493" y="2564561"/>
          <a:ext cx="4816074"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18" name="Content Placeholder 2"/>
          <p:cNvSpPr txBox="1">
            <a:spLocks/>
          </p:cNvSpPr>
          <p:nvPr/>
        </p:nvSpPr>
        <p:spPr>
          <a:xfrm>
            <a:off x="5596798" y="2123653"/>
            <a:ext cx="5081865"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accent1"/>
                </a:solidFill>
              </a:rPr>
              <a:t>Overly busy charts</a:t>
            </a:r>
          </a:p>
        </p:txBody>
      </p:sp>
      <p:sp>
        <p:nvSpPr>
          <p:cNvPr id="22" name="Content Placeholder 2"/>
          <p:cNvSpPr txBox="1">
            <a:spLocks/>
          </p:cNvSpPr>
          <p:nvPr/>
        </p:nvSpPr>
        <p:spPr>
          <a:xfrm>
            <a:off x="5596798" y="4586250"/>
            <a:ext cx="5081865" cy="444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accent1"/>
                </a:solidFill>
              </a:rPr>
              <a:t>Off-brand colours</a:t>
            </a:r>
          </a:p>
        </p:txBody>
      </p:sp>
      <p:cxnSp>
        <p:nvCxnSpPr>
          <p:cNvPr id="5" name="Straight Connector 4"/>
          <p:cNvCxnSpPr/>
          <p:nvPr/>
        </p:nvCxnSpPr>
        <p:spPr>
          <a:xfrm>
            <a:off x="5345906" y="2123653"/>
            <a:ext cx="0" cy="48965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9362" y="4455488"/>
            <a:ext cx="99371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179831" y="2526560"/>
            <a:ext cx="1368152" cy="1371916"/>
            <a:chOff x="3257674" y="1977260"/>
            <a:chExt cx="864096" cy="866473"/>
          </a:xfrm>
        </p:grpSpPr>
        <p:cxnSp>
          <p:nvCxnSpPr>
            <p:cNvPr id="35" name="Straight Connector 34"/>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135124" y="2526560"/>
            <a:ext cx="1368152" cy="1371916"/>
            <a:chOff x="3257674" y="1977260"/>
            <a:chExt cx="864096" cy="866473"/>
          </a:xfrm>
        </p:grpSpPr>
        <p:cxnSp>
          <p:nvCxnSpPr>
            <p:cNvPr id="38" name="Straight Connector 37"/>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002733" y="5268307"/>
            <a:ext cx="1368152" cy="1371916"/>
            <a:chOff x="3257674" y="1977260"/>
            <a:chExt cx="864096" cy="866473"/>
          </a:xfrm>
        </p:grpSpPr>
        <p:cxnSp>
          <p:nvCxnSpPr>
            <p:cNvPr id="41" name="Straight Connector 40"/>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46260" y="5268307"/>
            <a:ext cx="1368152" cy="1371916"/>
            <a:chOff x="3257674" y="1977260"/>
            <a:chExt cx="864096" cy="866473"/>
          </a:xfrm>
        </p:grpSpPr>
        <p:cxnSp>
          <p:nvCxnSpPr>
            <p:cNvPr id="44" name="Straight Connector 43"/>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217454" y="2526560"/>
            <a:ext cx="1368152" cy="1371916"/>
            <a:chOff x="3257674" y="1977260"/>
            <a:chExt cx="864096" cy="866473"/>
          </a:xfrm>
        </p:grpSpPr>
        <p:cxnSp>
          <p:nvCxnSpPr>
            <p:cNvPr id="48" name="Straight Connector 47"/>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2" name="Chart 51"/>
          <p:cNvGraphicFramePr/>
          <p:nvPr>
            <p:extLst>
              <p:ext uri="{D42A27DB-BD31-4B8C-83A1-F6EECF244321}">
                <p14:modId xmlns:p14="http://schemas.microsoft.com/office/powerpoint/2010/main" val="446502997"/>
              </p:ext>
            </p:extLst>
          </p:nvPr>
        </p:nvGraphicFramePr>
        <p:xfrm>
          <a:off x="5909531" y="4909115"/>
          <a:ext cx="4053914" cy="2139732"/>
        </p:xfrm>
        <a:graphic>
          <a:graphicData uri="http://schemas.openxmlformats.org/drawingml/2006/chart">
            <c:chart xmlns:c="http://schemas.openxmlformats.org/drawingml/2006/chart" xmlns:r="http://schemas.openxmlformats.org/officeDocument/2006/relationships" r:id="rId7"/>
          </a:graphicData>
        </a:graphic>
      </p:graphicFrame>
      <p:grpSp>
        <p:nvGrpSpPr>
          <p:cNvPr id="53" name="Group 52"/>
          <p:cNvGrpSpPr/>
          <p:nvPr/>
        </p:nvGrpSpPr>
        <p:grpSpPr>
          <a:xfrm>
            <a:off x="7217454" y="5268307"/>
            <a:ext cx="1368152" cy="1371916"/>
            <a:chOff x="3257674" y="1977260"/>
            <a:chExt cx="864096" cy="866473"/>
          </a:xfrm>
        </p:grpSpPr>
        <p:cxnSp>
          <p:nvCxnSpPr>
            <p:cNvPr id="54" name="Straight Connector 53"/>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08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Icons</a:t>
            </a:r>
            <a:endParaRPr lang="en-GB" dirty="0"/>
          </a:p>
        </p:txBody>
      </p:sp>
      <p:sp>
        <p:nvSpPr>
          <p:cNvPr id="4" name="Content Placeholder 2"/>
          <p:cNvSpPr txBox="1">
            <a:spLocks/>
          </p:cNvSpPr>
          <p:nvPr/>
        </p:nvSpPr>
        <p:spPr>
          <a:xfrm>
            <a:off x="438111" y="1211712"/>
            <a:ext cx="9660323" cy="444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a:t>Icons can be used to help draw readers attention to particular elements of a publication and to illustrate data visualisation.  As a primary icon set, the Global CCCM Cluster uses the OCHA humanitarian set of icons which are available in boxed and unboxed versions.  The full set of icons can be downloaded here.</a:t>
            </a:r>
          </a:p>
        </p:txBody>
      </p:sp>
      <p:sp>
        <p:nvSpPr>
          <p:cNvPr id="6" name="Content Placeholder 2"/>
          <p:cNvSpPr txBox="1">
            <a:spLocks/>
          </p:cNvSpPr>
          <p:nvPr/>
        </p:nvSpPr>
        <p:spPr>
          <a:xfrm>
            <a:off x="438111" y="6057408"/>
            <a:ext cx="9660323" cy="673971"/>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Other icons can be used where the OCHA set does not have sufficient designs. Flat and minimalist style icons should be used and no 3D or overly stylised icons.  A number of open source and royalty free websites can be used to source icons, including the Noun Project (</a:t>
            </a:r>
            <a:r>
              <a:rPr lang="en-GB" sz="1200" dirty="0">
                <a:hlinkClick r:id="rId2"/>
              </a:rPr>
              <a:t>www.nounproject.com</a:t>
            </a:r>
            <a:r>
              <a:rPr lang="en-GB" sz="1200" dirty="0"/>
              <a:t>) and </a:t>
            </a:r>
            <a:r>
              <a:rPr lang="en-GB" sz="1200" dirty="0" err="1"/>
              <a:t>OpenIconic</a:t>
            </a:r>
            <a:r>
              <a:rPr lang="en-GB" sz="1200" dirty="0"/>
              <a:t> (</a:t>
            </a:r>
            <a:r>
              <a:rPr lang="en-GB" sz="1200" dirty="0">
                <a:hlinkClick r:id="rId3"/>
              </a:rPr>
              <a:t>www.useiconic.com</a:t>
            </a:r>
            <a:r>
              <a:rPr lang="en-GB" sz="1200" dirty="0"/>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1" y="2008856"/>
            <a:ext cx="571500" cy="5715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01" y="2779209"/>
            <a:ext cx="571500" cy="5715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001" y="3564141"/>
            <a:ext cx="571500" cy="57150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01" y="4355901"/>
            <a:ext cx="571500" cy="571500"/>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333" y="5147989"/>
            <a:ext cx="571500" cy="57150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851" y="2008856"/>
            <a:ext cx="571500" cy="5715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3851" y="2775592"/>
            <a:ext cx="571500" cy="5715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3851" y="3564141"/>
            <a:ext cx="571500" cy="571500"/>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3851" y="4355901"/>
            <a:ext cx="571500" cy="571500"/>
          </a:xfrm>
          <a:prstGeom prst="rect">
            <a:avLst/>
          </a:prstGeom>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43851" y="5147989"/>
            <a:ext cx="571500" cy="57150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3369" y="2008856"/>
            <a:ext cx="571500" cy="57150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33369" y="2771725"/>
            <a:ext cx="571500" cy="571500"/>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33369" y="3565617"/>
            <a:ext cx="571500" cy="571500"/>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33369" y="4355901"/>
            <a:ext cx="571500" cy="571500"/>
          </a:xfrm>
          <a:prstGeom prst="rect">
            <a:avLst/>
          </a:prstGeom>
        </p:spPr>
      </p:pic>
      <p:pic>
        <p:nvPicPr>
          <p:cNvPr id="32" name="Picture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33369" y="5147989"/>
            <a:ext cx="571500" cy="571500"/>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28219" y="2008856"/>
            <a:ext cx="571500" cy="571500"/>
          </a:xfrm>
          <a:prstGeom prst="rect">
            <a:avLst/>
          </a:prstGeom>
        </p:spPr>
      </p:pic>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25889" y="2771725"/>
            <a:ext cx="571500" cy="571500"/>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25889" y="3564141"/>
            <a:ext cx="571500" cy="571500"/>
          </a:xfrm>
          <a:prstGeom prst="rect">
            <a:avLst/>
          </a:prstGeom>
        </p:spPr>
      </p:pic>
      <p:pic>
        <p:nvPicPr>
          <p:cNvPr id="27" name="Picture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25889" y="4355901"/>
            <a:ext cx="571500" cy="571500"/>
          </a:xfrm>
          <a:prstGeom prst="rect">
            <a:avLst/>
          </a:prstGeom>
        </p:spPr>
      </p:pic>
      <p:pic>
        <p:nvPicPr>
          <p:cNvPr id="33" name="Picture 3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922887" y="5147989"/>
            <a:ext cx="571500" cy="571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22397" y="2008856"/>
            <a:ext cx="571500" cy="571500"/>
          </a:xfrm>
          <a:prstGeom prst="rect">
            <a:avLst/>
          </a:prstGeom>
        </p:spPr>
      </p:pic>
      <p:pic>
        <p:nvPicPr>
          <p:cNvPr id="16" name="Picture 1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717737" y="2771725"/>
            <a:ext cx="571500" cy="571500"/>
          </a:xfrm>
          <a:prstGeom prst="rect">
            <a:avLst/>
          </a:prstGeom>
        </p:spPr>
      </p:pic>
      <p:pic>
        <p:nvPicPr>
          <p:cNvPr id="22" name="Picture 2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717737" y="3564141"/>
            <a:ext cx="571500" cy="571500"/>
          </a:xfrm>
          <a:prstGeom prst="rect">
            <a:avLst/>
          </a:prstGeom>
        </p:spPr>
      </p:pic>
      <p:pic>
        <p:nvPicPr>
          <p:cNvPr id="28" name="Picture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717737" y="4355901"/>
            <a:ext cx="571500" cy="571500"/>
          </a:xfrm>
          <a:prstGeom prst="rect">
            <a:avLst/>
          </a:prstGeom>
        </p:spPr>
      </p:pic>
      <p:pic>
        <p:nvPicPr>
          <p:cNvPr id="34" name="Picture 3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26437" y="5147989"/>
            <a:ext cx="571500" cy="571500"/>
          </a:xfrm>
          <a:prstGeom prst="rect">
            <a:avLst/>
          </a:prstGeom>
        </p:spPr>
      </p:pic>
      <p:pic>
        <p:nvPicPr>
          <p:cNvPr id="11" name="Picture 1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519616" y="2008856"/>
            <a:ext cx="571500" cy="571500"/>
          </a:xfrm>
          <a:prstGeom prst="rect">
            <a:avLst/>
          </a:prstGeom>
        </p:spPr>
      </p:pic>
      <p:pic>
        <p:nvPicPr>
          <p:cNvPr id="17" name="Picture 1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515956" y="2772511"/>
            <a:ext cx="571500" cy="571500"/>
          </a:xfrm>
          <a:prstGeom prst="rect">
            <a:avLst/>
          </a:prstGeom>
        </p:spPr>
      </p:pic>
      <p:pic>
        <p:nvPicPr>
          <p:cNvPr id="23" name="Picture 2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19616" y="3563813"/>
            <a:ext cx="571500" cy="571500"/>
          </a:xfrm>
          <a:prstGeom prst="rect">
            <a:avLst/>
          </a:prstGeom>
        </p:spPr>
      </p:pic>
      <p:pic>
        <p:nvPicPr>
          <p:cNvPr id="29" name="Picture 2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520793" y="4355901"/>
            <a:ext cx="571500" cy="571500"/>
          </a:xfrm>
          <a:prstGeom prst="rect">
            <a:avLst/>
          </a:prstGeom>
        </p:spPr>
      </p:pic>
      <p:pic>
        <p:nvPicPr>
          <p:cNvPr id="35" name="Picture 3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515956" y="5147989"/>
            <a:ext cx="571500" cy="571500"/>
          </a:xfrm>
          <a:prstGeom prst="rect">
            <a:avLst/>
          </a:prstGeom>
        </p:spPr>
      </p:pic>
      <p:pic>
        <p:nvPicPr>
          <p:cNvPr id="42" name="Picture 4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626649" y="2008856"/>
            <a:ext cx="571500" cy="571500"/>
          </a:xfrm>
          <a:prstGeom prst="rect">
            <a:avLst/>
          </a:prstGeom>
        </p:spPr>
      </p:pic>
      <p:pic>
        <p:nvPicPr>
          <p:cNvPr id="48" name="Picture 4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626649" y="2779209"/>
            <a:ext cx="571500" cy="571500"/>
          </a:xfrm>
          <a:prstGeom prst="rect">
            <a:avLst/>
          </a:prstGeom>
        </p:spPr>
      </p:pic>
      <p:pic>
        <p:nvPicPr>
          <p:cNvPr id="54" name="Picture 5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626649" y="3564141"/>
            <a:ext cx="571500" cy="571500"/>
          </a:xfrm>
          <a:prstGeom prst="rect">
            <a:avLst/>
          </a:prstGeom>
        </p:spPr>
      </p:pic>
      <p:pic>
        <p:nvPicPr>
          <p:cNvPr id="60" name="Picture 59"/>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626649" y="4355901"/>
            <a:ext cx="571500" cy="571500"/>
          </a:xfrm>
          <a:prstGeom prst="rect">
            <a:avLst/>
          </a:prstGeom>
        </p:spPr>
      </p:pic>
      <p:pic>
        <p:nvPicPr>
          <p:cNvPr id="66" name="Picture 6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31981" y="5147989"/>
            <a:ext cx="571500" cy="571500"/>
          </a:xfrm>
          <a:prstGeom prst="rect">
            <a:avLst/>
          </a:prstGeom>
        </p:spPr>
      </p:pic>
      <p:pic>
        <p:nvPicPr>
          <p:cNvPr id="43" name="Picture 42"/>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378449" y="2008856"/>
            <a:ext cx="571500" cy="571500"/>
          </a:xfrm>
          <a:prstGeom prst="rect">
            <a:avLst/>
          </a:prstGeom>
        </p:spPr>
      </p:pic>
      <p:pic>
        <p:nvPicPr>
          <p:cNvPr id="49" name="Picture 48"/>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378449" y="2775592"/>
            <a:ext cx="571500" cy="571500"/>
          </a:xfrm>
          <a:prstGeom prst="rect">
            <a:avLst/>
          </a:prstGeom>
        </p:spPr>
      </p:pic>
      <p:pic>
        <p:nvPicPr>
          <p:cNvPr id="55" name="Picture 5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378449" y="3564141"/>
            <a:ext cx="571500" cy="571500"/>
          </a:xfrm>
          <a:prstGeom prst="rect">
            <a:avLst/>
          </a:prstGeom>
        </p:spPr>
      </p:pic>
      <p:pic>
        <p:nvPicPr>
          <p:cNvPr id="61" name="Picture 60"/>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378449" y="4355901"/>
            <a:ext cx="571500" cy="571500"/>
          </a:xfrm>
          <a:prstGeom prst="rect">
            <a:avLst/>
          </a:prstGeom>
        </p:spPr>
      </p:pic>
      <p:pic>
        <p:nvPicPr>
          <p:cNvPr id="67" name="Picture 66"/>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378449" y="5147989"/>
            <a:ext cx="571500" cy="571500"/>
          </a:xfrm>
          <a:prstGeom prst="rect">
            <a:avLst/>
          </a:prstGeom>
        </p:spPr>
      </p:pic>
      <p:pic>
        <p:nvPicPr>
          <p:cNvPr id="44" name="Picture 4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124917" y="2008856"/>
            <a:ext cx="571500" cy="571500"/>
          </a:xfrm>
          <a:prstGeom prst="rect">
            <a:avLst/>
          </a:prstGeom>
        </p:spPr>
      </p:pic>
      <p:pic>
        <p:nvPicPr>
          <p:cNvPr id="50" name="Picture 4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24917" y="2771725"/>
            <a:ext cx="571500" cy="571500"/>
          </a:xfrm>
          <a:prstGeom prst="rect">
            <a:avLst/>
          </a:prstGeom>
        </p:spPr>
      </p:pic>
      <p:pic>
        <p:nvPicPr>
          <p:cNvPr id="56" name="Picture 55"/>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124917" y="3565617"/>
            <a:ext cx="571500" cy="571500"/>
          </a:xfrm>
          <a:prstGeom prst="rect">
            <a:avLst/>
          </a:prstGeom>
        </p:spPr>
      </p:pic>
      <p:pic>
        <p:nvPicPr>
          <p:cNvPr id="62" name="Picture 61"/>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124917" y="4355901"/>
            <a:ext cx="571500" cy="571500"/>
          </a:xfrm>
          <a:prstGeom prst="rect">
            <a:avLst/>
          </a:prstGeom>
        </p:spPr>
      </p:pic>
      <p:pic>
        <p:nvPicPr>
          <p:cNvPr id="68" name="Picture 67"/>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124917" y="5147989"/>
            <a:ext cx="571500" cy="571500"/>
          </a:xfrm>
          <a:prstGeom prst="rect">
            <a:avLst/>
          </a:prstGeom>
        </p:spPr>
      </p:pic>
      <p:pic>
        <p:nvPicPr>
          <p:cNvPr id="45" name="Picture 44"/>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876717" y="2008856"/>
            <a:ext cx="571500" cy="571500"/>
          </a:xfrm>
          <a:prstGeom prst="rect">
            <a:avLst/>
          </a:prstGeom>
        </p:spPr>
      </p:pic>
      <p:pic>
        <p:nvPicPr>
          <p:cNvPr id="51" name="Picture 50"/>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874387" y="2771725"/>
            <a:ext cx="571500" cy="571500"/>
          </a:xfrm>
          <a:prstGeom prst="rect">
            <a:avLst/>
          </a:prstGeom>
        </p:spPr>
      </p:pic>
      <p:pic>
        <p:nvPicPr>
          <p:cNvPr id="57" name="Picture 56"/>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7874387" y="3564141"/>
            <a:ext cx="571500" cy="571500"/>
          </a:xfrm>
          <a:prstGeom prst="rect">
            <a:avLst/>
          </a:prstGeom>
        </p:spPr>
      </p:pic>
      <p:pic>
        <p:nvPicPr>
          <p:cNvPr id="63" name="Picture 62"/>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874387" y="4355901"/>
            <a:ext cx="571500" cy="571500"/>
          </a:xfrm>
          <a:prstGeom prst="rect">
            <a:avLst/>
          </a:prstGeom>
        </p:spPr>
      </p:pic>
      <p:pic>
        <p:nvPicPr>
          <p:cNvPr id="69" name="Picture 68"/>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7871385" y="5147989"/>
            <a:ext cx="571500" cy="571500"/>
          </a:xfrm>
          <a:prstGeom prst="rect">
            <a:avLst/>
          </a:prstGeom>
        </p:spPr>
      </p:pic>
      <p:pic>
        <p:nvPicPr>
          <p:cNvPr id="46" name="Picture 45"/>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8627845" y="2008856"/>
            <a:ext cx="571500" cy="571500"/>
          </a:xfrm>
          <a:prstGeom prst="rect">
            <a:avLst/>
          </a:prstGeom>
        </p:spPr>
      </p:pic>
      <p:pic>
        <p:nvPicPr>
          <p:cNvPr id="52" name="Picture 51"/>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8623185" y="2771725"/>
            <a:ext cx="571500" cy="571500"/>
          </a:xfrm>
          <a:prstGeom prst="rect">
            <a:avLst/>
          </a:prstGeom>
        </p:spPr>
      </p:pic>
      <p:pic>
        <p:nvPicPr>
          <p:cNvPr id="58" name="Picture 57"/>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8623185" y="3564141"/>
            <a:ext cx="571500" cy="571500"/>
          </a:xfrm>
          <a:prstGeom prst="rect">
            <a:avLst/>
          </a:prstGeom>
        </p:spPr>
      </p:pic>
      <p:pic>
        <p:nvPicPr>
          <p:cNvPr id="64" name="Picture 6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8623185" y="4355901"/>
            <a:ext cx="571500" cy="571500"/>
          </a:xfrm>
          <a:prstGeom prst="rect">
            <a:avLst/>
          </a:prstGeom>
        </p:spPr>
      </p:pic>
      <p:pic>
        <p:nvPicPr>
          <p:cNvPr id="70" name="Picture 6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631885" y="5147989"/>
            <a:ext cx="571500" cy="571500"/>
          </a:xfrm>
          <a:prstGeom prst="rect">
            <a:avLst/>
          </a:prstGeom>
        </p:spPr>
      </p:pic>
      <p:pic>
        <p:nvPicPr>
          <p:cNvPr id="47" name="Picture 46"/>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382014" y="2008856"/>
            <a:ext cx="571500" cy="571500"/>
          </a:xfrm>
          <a:prstGeom prst="rect">
            <a:avLst/>
          </a:prstGeom>
        </p:spPr>
      </p:pic>
      <p:pic>
        <p:nvPicPr>
          <p:cNvPr id="53" name="Picture 52"/>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378354" y="2772511"/>
            <a:ext cx="571500" cy="571500"/>
          </a:xfrm>
          <a:prstGeom prst="rect">
            <a:avLst/>
          </a:prstGeom>
        </p:spPr>
      </p:pic>
      <p:pic>
        <p:nvPicPr>
          <p:cNvPr id="59" name="Picture 58"/>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382014" y="3563813"/>
            <a:ext cx="571500" cy="571500"/>
          </a:xfrm>
          <a:prstGeom prst="rect">
            <a:avLst/>
          </a:prstGeom>
        </p:spPr>
      </p:pic>
      <p:pic>
        <p:nvPicPr>
          <p:cNvPr id="65" name="Picture 64"/>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383191" y="4355901"/>
            <a:ext cx="571500" cy="571500"/>
          </a:xfrm>
          <a:prstGeom prst="rect">
            <a:avLst/>
          </a:prstGeom>
        </p:spPr>
      </p:pic>
      <p:pic>
        <p:nvPicPr>
          <p:cNvPr id="71" name="Picture 70"/>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9378354" y="5147989"/>
            <a:ext cx="571500" cy="571500"/>
          </a:xfrm>
          <a:prstGeom prst="rect">
            <a:avLst/>
          </a:prstGeom>
        </p:spPr>
      </p:pic>
    </p:spTree>
    <p:extLst>
      <p:ext uri="{BB962C8B-B14F-4D97-AF65-F5344CB8AC3E}">
        <p14:creationId xmlns:p14="http://schemas.microsoft.com/office/powerpoint/2010/main" val="166708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Logos</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3</a:t>
            </a:fld>
            <a:endParaRPr lang="en-GB" dirty="0"/>
          </a:p>
        </p:txBody>
      </p:sp>
      <p:sp>
        <p:nvSpPr>
          <p:cNvPr id="5" name="Text Placeholder 4"/>
          <p:cNvSpPr>
            <a:spLocks noGrp="1"/>
          </p:cNvSpPr>
          <p:nvPr>
            <p:ph type="body" sz="quarter" idx="11"/>
          </p:nvPr>
        </p:nvSpPr>
        <p:spPr/>
        <p:txBody>
          <a:bodyPr/>
          <a:lstStyle/>
          <a:p>
            <a:r>
              <a:rPr lang="en-GB" dirty="0"/>
              <a:t>01</a:t>
            </a:r>
          </a:p>
        </p:txBody>
      </p:sp>
    </p:spTree>
    <p:extLst>
      <p:ext uri="{BB962C8B-B14F-4D97-AF65-F5344CB8AC3E}">
        <p14:creationId xmlns:p14="http://schemas.microsoft.com/office/powerpoint/2010/main" val="62670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cluster Logo</a:t>
            </a:r>
            <a:endParaRPr lang="en-GB" dirty="0"/>
          </a:p>
        </p:txBody>
      </p:sp>
      <p:sp>
        <p:nvSpPr>
          <p:cNvPr id="3" name="Content Placeholder 2"/>
          <p:cNvSpPr>
            <a:spLocks noGrp="1"/>
          </p:cNvSpPr>
          <p:nvPr>
            <p:ph idx="1"/>
          </p:nvPr>
        </p:nvSpPr>
        <p:spPr>
          <a:xfrm>
            <a:off x="294095" y="1319198"/>
            <a:ext cx="10187820" cy="828971"/>
          </a:xfrm>
        </p:spPr>
        <p:txBody>
          <a:bodyPr>
            <a:normAutofit/>
          </a:bodyPr>
          <a:lstStyle/>
          <a:p>
            <a:pPr marL="0" indent="0">
              <a:buNone/>
            </a:pPr>
            <a:r>
              <a:rPr lang="en-US" sz="1200" dirty="0"/>
              <a:t>The main CCCM cluster logo is illustrated here.  The logo can be downloaded from the Global Cluster Website (link) in .</a:t>
            </a:r>
            <a:r>
              <a:rPr lang="en-US" sz="1200" dirty="0" err="1"/>
              <a:t>png</a:t>
            </a:r>
            <a:r>
              <a:rPr lang="en-US" sz="1200" dirty="0"/>
              <a:t>, .pdf, .</a:t>
            </a:r>
            <a:r>
              <a:rPr lang="en-US" sz="1200" dirty="0" err="1"/>
              <a:t>svg</a:t>
            </a:r>
            <a:r>
              <a:rPr lang="en-US" sz="1200" dirty="0"/>
              <a:t> and .eps versions.  The Logo can be used in horizontal or square form as outlined below</a:t>
            </a:r>
            <a:endParaRPr lang="en-GB"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939" y="3602000"/>
            <a:ext cx="1474900" cy="10037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15" y="2176980"/>
            <a:ext cx="3201728" cy="1068905"/>
          </a:xfrm>
          <a:prstGeom prst="rect">
            <a:avLst/>
          </a:prstGeom>
        </p:spPr>
      </p:pic>
      <p:sp>
        <p:nvSpPr>
          <p:cNvPr id="13" name="Content Placeholder 2"/>
          <p:cNvSpPr txBox="1">
            <a:spLocks/>
          </p:cNvSpPr>
          <p:nvPr/>
        </p:nvSpPr>
        <p:spPr>
          <a:xfrm>
            <a:off x="4553817" y="2268930"/>
            <a:ext cx="5682999" cy="1113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400" b="1" dirty="0">
                <a:solidFill>
                  <a:schemeClr val="accent1"/>
                </a:solidFill>
              </a:rPr>
              <a:t>Horizontal Logo</a:t>
            </a:r>
          </a:p>
          <a:p>
            <a:pPr marL="0" indent="0" algn="just">
              <a:buFont typeface="Arial" panose="020B0604020202020204" pitchFamily="34" charset="0"/>
              <a:buNone/>
            </a:pPr>
            <a:r>
              <a:rPr lang="en-GB" sz="1200" dirty="0"/>
              <a:t>The main horizontal cluster logo should be used on all publications with a light background.  The website element should be retained unless absolutely necessary to remove for spacing reasons.</a:t>
            </a:r>
          </a:p>
        </p:txBody>
      </p:sp>
      <p:sp>
        <p:nvSpPr>
          <p:cNvPr id="14" name="Content Placeholder 2"/>
          <p:cNvSpPr txBox="1">
            <a:spLocks/>
          </p:cNvSpPr>
          <p:nvPr/>
        </p:nvSpPr>
        <p:spPr>
          <a:xfrm>
            <a:off x="4553818" y="3765996"/>
            <a:ext cx="5682999"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solidFill>
                  <a:schemeClr val="accent1"/>
                </a:solidFill>
              </a:rPr>
              <a:t>Square Logo</a:t>
            </a:r>
          </a:p>
          <a:p>
            <a:pPr marL="0" indent="0" algn="just">
              <a:buFont typeface="Arial" panose="020B0604020202020204" pitchFamily="34" charset="0"/>
              <a:buNone/>
            </a:pPr>
            <a:r>
              <a:rPr lang="en-GB" sz="1200" dirty="0"/>
              <a:t>The square version of the logo can be used on documents where appropriate.  This version should be sued without the tag-line.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5666" y="5424365"/>
            <a:ext cx="1020072" cy="694230"/>
          </a:xfrm>
          <a:prstGeom prst="rect">
            <a:avLst/>
          </a:prstGeom>
        </p:spPr>
      </p:pic>
      <p:sp>
        <p:nvSpPr>
          <p:cNvPr id="9" name="Content Placeholder 2"/>
          <p:cNvSpPr txBox="1">
            <a:spLocks/>
          </p:cNvSpPr>
          <p:nvPr/>
        </p:nvSpPr>
        <p:spPr>
          <a:xfrm>
            <a:off x="4553818" y="5318003"/>
            <a:ext cx="5682999"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solidFill>
                  <a:schemeClr val="accent1"/>
                </a:solidFill>
              </a:rPr>
              <a:t>Use of websites</a:t>
            </a:r>
          </a:p>
          <a:p>
            <a:pPr marL="0" indent="0" algn="just">
              <a:buFont typeface="Arial" panose="020B0604020202020204" pitchFamily="34" charset="0"/>
              <a:buNone/>
            </a:pPr>
            <a:r>
              <a:rPr lang="en-GB" sz="1200" dirty="0"/>
              <a:t>If the global or a country cluster wishes to add a website to their logo, this should be done in Myriad Pro in the cluster colour palate (black for Blue logos, white for white logos).  The global cluster can provide versions of the logo with country websites if required.</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15" y="5320326"/>
            <a:ext cx="2214382" cy="739277"/>
          </a:xfrm>
          <a:prstGeom prst="rect">
            <a:avLst/>
          </a:prstGeom>
        </p:spPr>
      </p:pic>
      <p:sp>
        <p:nvSpPr>
          <p:cNvPr id="6" name="TextBox 5"/>
          <p:cNvSpPr txBox="1"/>
          <p:nvPr/>
        </p:nvSpPr>
        <p:spPr>
          <a:xfrm>
            <a:off x="721715" y="5977762"/>
            <a:ext cx="2441104" cy="384532"/>
          </a:xfrm>
          <a:prstGeom prst="rect">
            <a:avLst/>
          </a:prstGeom>
        </p:spPr>
        <p:txBody>
          <a:bodyPr vert="horz" wrap="square" lIns="91440" tIns="45720" rIns="91440" bIns="45720" rtlCol="0" anchor="ctr">
            <a:noAutofit/>
          </a:bodyPr>
          <a:lstStyle/>
          <a:p>
            <a:r>
              <a:rPr lang="en-US" sz="1600" dirty="0">
                <a:latin typeface="Myriad Pro" panose="020B0503030403020204" pitchFamily="34" charset="0"/>
              </a:rPr>
              <a:t>www.iraq.cccmcluster.org</a:t>
            </a:r>
            <a:endParaRPr lang="en-GB" sz="1600" dirty="0">
              <a:latin typeface="Myriad Pro" panose="020B0503030403020204" pitchFamily="34" charset="0"/>
            </a:endParaRPr>
          </a:p>
        </p:txBody>
      </p:sp>
      <p:sp>
        <p:nvSpPr>
          <p:cNvPr id="12" name="TextBox 11"/>
          <p:cNvSpPr txBox="1"/>
          <p:nvPr/>
        </p:nvSpPr>
        <p:spPr>
          <a:xfrm>
            <a:off x="3000297" y="5987594"/>
            <a:ext cx="1284752" cy="384532"/>
          </a:xfrm>
          <a:prstGeom prst="rect">
            <a:avLst/>
          </a:prstGeom>
        </p:spPr>
        <p:txBody>
          <a:bodyPr vert="horz" wrap="square" lIns="91440" tIns="45720" rIns="91440" bIns="45720" rtlCol="0" anchor="ctr">
            <a:noAutofit/>
          </a:bodyPr>
          <a:lstStyle/>
          <a:p>
            <a:pPr algn="r"/>
            <a:r>
              <a:rPr lang="en-US" sz="950" dirty="0">
                <a:latin typeface="Myriad Pro" panose="020B0503030403020204" pitchFamily="34" charset="0"/>
              </a:rPr>
              <a:t>iraq.cccmcluster.org</a:t>
            </a:r>
            <a:endParaRPr lang="en-GB" sz="950" dirty="0">
              <a:latin typeface="Myriad Pro" panose="020B0503030403020204" pitchFamily="34" charset="0"/>
            </a:endParaRPr>
          </a:p>
        </p:txBody>
      </p:sp>
      <p:cxnSp>
        <p:nvCxnSpPr>
          <p:cNvPr id="11" name="Straight Connector 10"/>
          <p:cNvCxnSpPr/>
          <p:nvPr/>
        </p:nvCxnSpPr>
        <p:spPr>
          <a:xfrm>
            <a:off x="785915" y="4961887"/>
            <a:ext cx="93845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4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Alternative logos</a:t>
            </a:r>
          </a:p>
        </p:txBody>
      </p:sp>
      <p:sp>
        <p:nvSpPr>
          <p:cNvPr id="3" name="Content Placeholder 2"/>
          <p:cNvSpPr>
            <a:spLocks noGrp="1"/>
          </p:cNvSpPr>
          <p:nvPr>
            <p:ph idx="1"/>
          </p:nvPr>
        </p:nvSpPr>
        <p:spPr>
          <a:xfrm>
            <a:off x="294095" y="1319198"/>
            <a:ext cx="10187820" cy="828971"/>
          </a:xfrm>
        </p:spPr>
        <p:txBody>
          <a:bodyPr>
            <a:noAutofit/>
          </a:bodyPr>
          <a:lstStyle/>
          <a:p>
            <a:pPr marL="0" indent="0">
              <a:buNone/>
            </a:pPr>
            <a:r>
              <a:rPr lang="en-GB" sz="1400" dirty="0"/>
              <a:t>The full colour logo should be used where possible.  In certain situations, alternative versions of the logo can be used:</a:t>
            </a:r>
          </a:p>
        </p:txBody>
      </p:sp>
      <p:sp>
        <p:nvSpPr>
          <p:cNvPr id="20" name="Rectangle 19"/>
          <p:cNvSpPr/>
          <p:nvPr/>
        </p:nvSpPr>
        <p:spPr>
          <a:xfrm>
            <a:off x="449362" y="3623126"/>
            <a:ext cx="5832649" cy="1255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6462521" y="1979637"/>
            <a:ext cx="3696415" cy="10586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400" b="1" dirty="0">
                <a:solidFill>
                  <a:schemeClr val="accent1"/>
                </a:solidFill>
              </a:rPr>
              <a:t>Black logo</a:t>
            </a:r>
          </a:p>
          <a:p>
            <a:pPr marL="0" indent="0" algn="just">
              <a:buFont typeface="Arial" panose="020B0604020202020204" pitchFamily="34" charset="0"/>
              <a:buNone/>
            </a:pPr>
            <a:r>
              <a:rPr lang="en-GB" sz="1200" dirty="0"/>
              <a:t>Black versions of the logo can be used for black and white publications and where the full colour logo is illegible.</a:t>
            </a:r>
          </a:p>
        </p:txBody>
      </p:sp>
      <p:sp>
        <p:nvSpPr>
          <p:cNvPr id="14" name="Content Placeholder 2"/>
          <p:cNvSpPr txBox="1">
            <a:spLocks/>
          </p:cNvSpPr>
          <p:nvPr/>
        </p:nvSpPr>
        <p:spPr>
          <a:xfrm>
            <a:off x="6462521" y="3623126"/>
            <a:ext cx="3696415" cy="10952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solidFill>
                  <a:schemeClr val="accent1"/>
                </a:solidFill>
              </a:rPr>
              <a:t>White logo</a:t>
            </a:r>
          </a:p>
          <a:p>
            <a:pPr marL="0" indent="0" algn="just">
              <a:buFont typeface="Arial" panose="020B0604020202020204" pitchFamily="34" charset="0"/>
              <a:buNone/>
            </a:pPr>
            <a:r>
              <a:rPr lang="en-GB" sz="1200" dirty="0"/>
              <a:t>White versions of the logo can be used on dark backgrounds/photos and where the colour and black versions of the logo are illegible</a:t>
            </a:r>
          </a:p>
        </p:txBody>
      </p:sp>
      <p:sp>
        <p:nvSpPr>
          <p:cNvPr id="15" name="Content Placeholder 2"/>
          <p:cNvSpPr txBox="1">
            <a:spLocks/>
          </p:cNvSpPr>
          <p:nvPr/>
        </p:nvSpPr>
        <p:spPr>
          <a:xfrm>
            <a:off x="6462521" y="5374680"/>
            <a:ext cx="3696415" cy="10952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solidFill>
                  <a:schemeClr val="accent1"/>
                </a:solidFill>
              </a:rPr>
              <a:t>Activated logo</a:t>
            </a:r>
          </a:p>
          <a:p>
            <a:pPr marL="0" indent="0" algn="just">
              <a:buFont typeface="Arial" panose="020B0604020202020204" pitchFamily="34" charset="0"/>
              <a:buNone/>
            </a:pPr>
            <a:r>
              <a:rPr lang="en-GB" sz="1200" dirty="0"/>
              <a:t>An activated version of the square logo can be used for the header and footer of documents as a design element.  Colour, black and white versions can be used as appropriate</a:t>
            </a:r>
          </a:p>
        </p:txBody>
      </p:sp>
      <p:grpSp>
        <p:nvGrpSpPr>
          <p:cNvPr id="16" name="Group 15"/>
          <p:cNvGrpSpPr/>
          <p:nvPr/>
        </p:nvGrpSpPr>
        <p:grpSpPr>
          <a:xfrm>
            <a:off x="953418" y="3806134"/>
            <a:ext cx="4835625" cy="912197"/>
            <a:chOff x="5202707" y="2751230"/>
            <a:chExt cx="9260434" cy="17468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6320" y="2751230"/>
              <a:ext cx="2566821" cy="174689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707" y="2791915"/>
              <a:ext cx="5044301" cy="1684053"/>
            </a:xfrm>
            <a:prstGeom prst="rect">
              <a:avLst/>
            </a:prstGeom>
          </p:spPr>
        </p:pic>
      </p:gr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9450"/>
          <a:stretch/>
        </p:blipFill>
        <p:spPr>
          <a:xfrm>
            <a:off x="449362" y="5580037"/>
            <a:ext cx="5832649" cy="702776"/>
          </a:xfrm>
          <a:prstGeom prst="rect">
            <a:avLst/>
          </a:prstGeom>
        </p:spPr>
      </p:pic>
      <p:pic>
        <p:nvPicPr>
          <p:cNvPr id="22" name="Picture 21"/>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4448698" y="1828822"/>
            <a:ext cx="1340343" cy="912197"/>
          </a:xfrm>
          <a:prstGeom prst="rect">
            <a:avLst/>
          </a:prstGeom>
        </p:spPr>
      </p:pic>
      <p:pic>
        <p:nvPicPr>
          <p:cNvPr id="23" name="Picture 22"/>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953419" y="1850067"/>
            <a:ext cx="2634037" cy="879380"/>
          </a:xfrm>
          <a:prstGeom prst="rect">
            <a:avLst/>
          </a:prstGeom>
        </p:spPr>
      </p:pic>
    </p:spTree>
    <p:extLst>
      <p:ext uri="{BB962C8B-B14F-4D97-AF65-F5344CB8AC3E}">
        <p14:creationId xmlns:p14="http://schemas.microsoft.com/office/powerpoint/2010/main" val="393987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logo in partnership</a:t>
            </a:r>
            <a:endParaRPr lang="en-GB" dirty="0"/>
          </a:p>
        </p:txBody>
      </p:sp>
      <p:sp>
        <p:nvSpPr>
          <p:cNvPr id="14" name="Content Placeholder 2"/>
          <p:cNvSpPr txBox="1">
            <a:spLocks/>
          </p:cNvSpPr>
          <p:nvPr/>
        </p:nvSpPr>
        <p:spPr>
          <a:xfrm>
            <a:off x="438111" y="2569848"/>
            <a:ext cx="2675547"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t>Where the cluster is leading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7" y="3116345"/>
            <a:ext cx="1369222" cy="931851"/>
          </a:xfrm>
          <a:prstGeom prst="rect">
            <a:avLst/>
          </a:prstGeom>
        </p:spPr>
      </p:pic>
      <p:cxnSp>
        <p:nvCxnSpPr>
          <p:cNvPr id="7" name="Straight Connector 6"/>
          <p:cNvCxnSpPr/>
          <p:nvPr/>
        </p:nvCxnSpPr>
        <p:spPr>
          <a:xfrm flipV="1">
            <a:off x="2195420" y="3137316"/>
            <a:ext cx="0" cy="9108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0700" y="3094984"/>
            <a:ext cx="1403820" cy="308490"/>
          </a:xfrm>
          <a:prstGeom prst="rect">
            <a:avLst/>
          </a:prstGeom>
        </p:spPr>
        <p:txBody>
          <a:bodyPr vert="horz" wrap="square" lIns="91440" tIns="45720" rIns="91440" bIns="45720" rtlCol="0" anchor="ctr">
            <a:normAutofit/>
          </a:bodyPr>
          <a:lstStyle/>
          <a:p>
            <a:r>
              <a:rPr lang="en-US" sz="700" dirty="0">
                <a:solidFill>
                  <a:schemeClr val="bg1">
                    <a:lumMod val="50000"/>
                  </a:schemeClr>
                </a:solidFill>
              </a:rPr>
              <a:t>In collaboration with </a:t>
            </a:r>
            <a:endParaRPr lang="en-GB" sz="700" dirty="0">
              <a:solidFill>
                <a:schemeClr val="bg1">
                  <a:lumMod val="50000"/>
                </a:schemeClr>
              </a:solidFill>
            </a:endParaRPr>
          </a:p>
        </p:txBody>
      </p:sp>
      <p:sp>
        <p:nvSpPr>
          <p:cNvPr id="16" name="Content Placeholder 2"/>
          <p:cNvSpPr txBox="1">
            <a:spLocks/>
          </p:cNvSpPr>
          <p:nvPr/>
        </p:nvSpPr>
        <p:spPr>
          <a:xfrm>
            <a:off x="5547575" y="2569848"/>
            <a:ext cx="3285719"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t>Where the cluster is co-leading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359" y="3123306"/>
            <a:ext cx="1358994" cy="924890"/>
          </a:xfrm>
          <a:prstGeom prst="rect">
            <a:avLst/>
          </a:prstGeom>
        </p:spPr>
      </p:pic>
      <p:cxnSp>
        <p:nvCxnSpPr>
          <p:cNvPr id="17" name="Straight Connector 16"/>
          <p:cNvCxnSpPr/>
          <p:nvPr/>
        </p:nvCxnSpPr>
        <p:spPr>
          <a:xfrm flipV="1">
            <a:off x="7190435" y="3144121"/>
            <a:ext cx="0" cy="904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2" descr="Image result for danish refugee council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81" b="24781"/>
          <a:stretch/>
        </p:blipFill>
        <p:spPr bwMode="auto">
          <a:xfrm>
            <a:off x="7411307" y="3144121"/>
            <a:ext cx="1648342" cy="831393"/>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5547575" y="4761964"/>
            <a:ext cx="3285719"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t>Where co-lead agency logos are used</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360" y="5315422"/>
            <a:ext cx="1358994" cy="924890"/>
          </a:xfrm>
          <a:prstGeom prst="rect">
            <a:avLst/>
          </a:prstGeom>
        </p:spPr>
      </p:pic>
      <p:cxnSp>
        <p:nvCxnSpPr>
          <p:cNvPr id="23" name="Straight Connector 22"/>
          <p:cNvCxnSpPr/>
          <p:nvPr/>
        </p:nvCxnSpPr>
        <p:spPr>
          <a:xfrm flipV="1">
            <a:off x="7157779" y="5336237"/>
            <a:ext cx="0" cy="904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438111" y="4761964"/>
            <a:ext cx="3285719" cy="1152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b="1" dirty="0"/>
              <a:t>Where there is no lead </a:t>
            </a:r>
            <a:r>
              <a:rPr lang="en-US" sz="1400" b="1" dirty="0" err="1"/>
              <a:t>organisation</a:t>
            </a:r>
            <a:r>
              <a:rPr lang="en-US" sz="1400" b="1" dirty="0"/>
              <a: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131" y="5360353"/>
            <a:ext cx="1358994" cy="924890"/>
          </a:xfrm>
          <a:prstGeom prst="rect">
            <a:avLst/>
          </a:prstGeom>
          <a:ln>
            <a:noFill/>
          </a:ln>
        </p:spPr>
      </p:pic>
      <p:cxnSp>
        <p:nvCxnSpPr>
          <p:cNvPr id="28" name="Straight Connector 27"/>
          <p:cNvCxnSpPr/>
          <p:nvPr/>
        </p:nvCxnSpPr>
        <p:spPr>
          <a:xfrm flipV="1">
            <a:off x="3065778" y="5381168"/>
            <a:ext cx="0" cy="904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324064" y="5381168"/>
            <a:ext cx="0" cy="904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8" name="Group 2047"/>
          <p:cNvGrpSpPr/>
          <p:nvPr/>
        </p:nvGrpSpPr>
        <p:grpSpPr>
          <a:xfrm>
            <a:off x="7382487" y="5553924"/>
            <a:ext cx="1476733" cy="680516"/>
            <a:chOff x="7469573" y="5635405"/>
            <a:chExt cx="1981340" cy="913052"/>
          </a:xfrm>
        </p:grpSpPr>
        <p:pic>
          <p:nvPicPr>
            <p:cNvPr id="30" name="Picture 6" descr="Image result for unhcr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68" t="8900" r="10541" b="10504"/>
            <a:stretch/>
          </p:blipFill>
          <p:spPr bwMode="auto">
            <a:xfrm>
              <a:off x="8548798" y="5640074"/>
              <a:ext cx="902115" cy="9021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io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573" y="5635405"/>
              <a:ext cx="846451" cy="91305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Image result for global protection cluster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115" y="5426189"/>
            <a:ext cx="1585557" cy="821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58779" y="5336237"/>
            <a:ext cx="736621" cy="893531"/>
          </a:xfrm>
          <a:prstGeom prst="rect">
            <a:avLst/>
          </a:prstGeom>
        </p:spPr>
        <p:txBody>
          <a:bodyPr vert="horz" wrap="square" lIns="91440" tIns="45720" rIns="91440" bIns="45720" rtlCol="0" anchor="t">
            <a:normAutofit/>
          </a:bodyPr>
          <a:lstStyle/>
          <a:p>
            <a:pPr algn="r"/>
            <a:r>
              <a:rPr lang="en-US" sz="700" dirty="0">
                <a:solidFill>
                  <a:schemeClr val="bg1">
                    <a:lumMod val="50000"/>
                  </a:schemeClr>
                </a:solidFill>
              </a:rPr>
              <a:t>Working together in</a:t>
            </a:r>
          </a:p>
          <a:p>
            <a:pPr algn="r"/>
            <a:r>
              <a:rPr lang="en-US" sz="700" dirty="0">
                <a:solidFill>
                  <a:schemeClr val="bg1">
                    <a:lumMod val="50000"/>
                  </a:schemeClr>
                </a:solidFill>
              </a:rPr>
              <a:t>partnership</a:t>
            </a:r>
            <a:endParaRPr lang="en-GB" sz="700" dirty="0">
              <a:solidFill>
                <a:schemeClr val="bg1">
                  <a:lumMod val="50000"/>
                </a:schemeClr>
              </a:solidFill>
            </a:endParaRPr>
          </a:p>
        </p:txBody>
      </p:sp>
      <p:sp>
        <p:nvSpPr>
          <p:cNvPr id="38" name="Content Placeholder 2"/>
          <p:cNvSpPr txBox="1">
            <a:spLocks/>
          </p:cNvSpPr>
          <p:nvPr/>
        </p:nvSpPr>
        <p:spPr>
          <a:xfrm>
            <a:off x="438111" y="1275131"/>
            <a:ext cx="10043804" cy="828971"/>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t>Co-branding principles are important to signify the relationship of the cluster to other organisations that it may work with and/or produced products with.  This is particularly important to illustrate the clusters’ independence as an institution.  The following illustrate examples of how other organisations’ logos should be used in different relationship types.</a:t>
            </a:r>
          </a:p>
        </p:txBody>
      </p:sp>
      <p:sp>
        <p:nvSpPr>
          <p:cNvPr id="42" name="TextBox 41"/>
          <p:cNvSpPr txBox="1"/>
          <p:nvPr/>
        </p:nvSpPr>
        <p:spPr>
          <a:xfrm>
            <a:off x="7276842" y="5250151"/>
            <a:ext cx="1397430" cy="303773"/>
          </a:xfrm>
          <a:prstGeom prst="rect">
            <a:avLst/>
          </a:prstGeom>
        </p:spPr>
        <p:txBody>
          <a:bodyPr vert="horz" wrap="square" lIns="91440" tIns="45720" rIns="91440" bIns="45720" rtlCol="0" anchor="ctr">
            <a:normAutofit/>
          </a:bodyPr>
          <a:lstStyle/>
          <a:p>
            <a:r>
              <a:rPr lang="en-US" sz="700" dirty="0">
                <a:solidFill>
                  <a:schemeClr val="bg1">
                    <a:lumMod val="50000"/>
                  </a:schemeClr>
                </a:solidFill>
              </a:rPr>
              <a:t>Co-led by:</a:t>
            </a:r>
            <a:endParaRPr lang="en-GB" sz="700" dirty="0">
              <a:solidFill>
                <a:schemeClr val="bg1">
                  <a:lumMod val="50000"/>
                </a:schemeClr>
              </a:solidFill>
            </a:endParaRPr>
          </a:p>
        </p:txBody>
      </p:sp>
      <p:sp>
        <p:nvSpPr>
          <p:cNvPr id="43" name="Content Placeholder 2"/>
          <p:cNvSpPr txBox="1">
            <a:spLocks/>
          </p:cNvSpPr>
          <p:nvPr/>
        </p:nvSpPr>
        <p:spPr>
          <a:xfrm>
            <a:off x="5547575" y="6299417"/>
            <a:ext cx="4622867" cy="828971"/>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100" i="1" dirty="0">
                <a:solidFill>
                  <a:schemeClr val="bg1">
                    <a:lumMod val="50000"/>
                  </a:schemeClr>
                </a:solidFill>
              </a:rPr>
              <a:t>NB: Co-lead agencies logos should only be used where absolutely necessary and generally the cluster branding should not include lead agency visibility on a day-to-day basis to promote independence.</a:t>
            </a:r>
          </a:p>
        </p:txBody>
      </p:sp>
      <p:pic>
        <p:nvPicPr>
          <p:cNvPr id="2051" name="Picture 20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5752" y="3444394"/>
            <a:ext cx="2532297" cy="583918"/>
          </a:xfrm>
          <a:prstGeom prst="rect">
            <a:avLst/>
          </a:prstGeom>
        </p:spPr>
      </p:pic>
    </p:spTree>
    <p:extLst>
      <p:ext uri="{BB962C8B-B14F-4D97-AF65-F5344CB8AC3E}">
        <p14:creationId xmlns:p14="http://schemas.microsoft.com/office/powerpoint/2010/main" val="170695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93" y="446067"/>
            <a:ext cx="10187820" cy="793755"/>
          </a:xfrm>
        </p:spPr>
        <p:txBody>
          <a:bodyPr/>
          <a:lstStyle/>
          <a:p>
            <a:r>
              <a:rPr lang="en-US" dirty="0"/>
              <a:t>Country Logos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3263095"/>
            <a:ext cx="2966065" cy="990228"/>
          </a:xfrm>
          <a:prstGeom prst="rect">
            <a:avLst/>
          </a:prstGeom>
        </p:spPr>
      </p:pic>
      <p:sp>
        <p:nvSpPr>
          <p:cNvPr id="9" name="TextBox 8"/>
          <p:cNvSpPr txBox="1"/>
          <p:nvPr/>
        </p:nvSpPr>
        <p:spPr>
          <a:xfrm>
            <a:off x="5361587" y="3370216"/>
            <a:ext cx="1604568" cy="463579"/>
          </a:xfrm>
          <a:prstGeom prst="rect">
            <a:avLst/>
          </a:prstGeom>
        </p:spPr>
        <p:txBody>
          <a:bodyPr vert="horz" wrap="square" lIns="91440" tIns="45720" rIns="91440" bIns="45720" rtlCol="0" anchor="ctr">
            <a:noAutofit/>
          </a:bodyPr>
          <a:lstStyle/>
          <a:p>
            <a:r>
              <a:rPr lang="en-GB" sz="2650" dirty="0">
                <a:latin typeface="+mj-lt"/>
              </a:rPr>
              <a:t>Myanmar</a:t>
            </a:r>
            <a:endParaRPr lang="en-US" sz="2650" dirty="0">
              <a:latin typeface="+mj-lt"/>
            </a:endParaRPr>
          </a:p>
        </p:txBody>
      </p:sp>
      <p:sp>
        <p:nvSpPr>
          <p:cNvPr id="11" name="TextBox 10"/>
          <p:cNvSpPr txBox="1"/>
          <p:nvPr/>
        </p:nvSpPr>
        <p:spPr>
          <a:xfrm>
            <a:off x="8482286" y="3288289"/>
            <a:ext cx="1885139" cy="582050"/>
          </a:xfrm>
          <a:prstGeom prst="rect">
            <a:avLst/>
          </a:prstGeom>
        </p:spPr>
        <p:txBody>
          <a:bodyPr vert="horz" wrap="square" lIns="91440" tIns="45720" rIns="91440" bIns="45720" rtlCol="0" anchor="b">
            <a:noAutofit/>
          </a:bodyPr>
          <a:lstStyle/>
          <a:p>
            <a:r>
              <a:rPr lang="en-GB" sz="2000" dirty="0">
                <a:latin typeface="+mj-lt"/>
              </a:rPr>
              <a:t>South Sudan</a:t>
            </a:r>
            <a:endParaRPr lang="en-US" sz="2000" dirty="0">
              <a:latin typeface="+mj-lt"/>
            </a:endParaRPr>
          </a:p>
        </p:txBody>
      </p:sp>
      <p:sp>
        <p:nvSpPr>
          <p:cNvPr id="14" name="Content Placeholder 2"/>
          <p:cNvSpPr>
            <a:spLocks noGrp="1"/>
          </p:cNvSpPr>
          <p:nvPr>
            <p:ph idx="1"/>
          </p:nvPr>
        </p:nvSpPr>
        <p:spPr>
          <a:xfrm>
            <a:off x="503993" y="1319198"/>
            <a:ext cx="5057937" cy="828971"/>
          </a:xfrm>
        </p:spPr>
        <p:txBody>
          <a:bodyPr>
            <a:noAutofit/>
          </a:bodyPr>
          <a:lstStyle/>
          <a:p>
            <a:pPr marL="0" indent="0" algn="just">
              <a:buNone/>
            </a:pPr>
            <a:r>
              <a:rPr lang="en-GB" sz="1400" dirty="0"/>
              <a:t>Usually, the standard logos should be used for country level CCCM cluster. Specific country versions of the horizontal logo can be used if necessary, however.  The country name should be designed to fit within the grey box illustrated to the right, aligned to the bottom left corner.  The country name should be in black </a:t>
            </a:r>
            <a:r>
              <a:rPr lang="en-GB" sz="1400" dirty="0" err="1"/>
              <a:t>Myraid</a:t>
            </a:r>
            <a:r>
              <a:rPr lang="en-GB" sz="1400" dirty="0"/>
              <a:t> Pro font as n the examples below.</a:t>
            </a:r>
          </a:p>
        </p:txBody>
      </p:sp>
      <p:grpSp>
        <p:nvGrpSpPr>
          <p:cNvPr id="73" name="Group 72"/>
          <p:cNvGrpSpPr/>
          <p:nvPr/>
        </p:nvGrpSpPr>
        <p:grpSpPr>
          <a:xfrm>
            <a:off x="5993978" y="1137020"/>
            <a:ext cx="3922584" cy="1524925"/>
            <a:chOff x="6618948" y="1248992"/>
            <a:chExt cx="3474678" cy="135079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483" y="1333268"/>
              <a:ext cx="3225044" cy="1076689"/>
            </a:xfrm>
            <a:prstGeom prst="rect">
              <a:avLst/>
            </a:prstGeom>
          </p:spPr>
        </p:pic>
        <p:sp>
          <p:nvSpPr>
            <p:cNvPr id="17" name="Rectangle 16"/>
            <p:cNvSpPr/>
            <p:nvPr/>
          </p:nvSpPr>
          <p:spPr>
            <a:xfrm>
              <a:off x="8405240" y="1380490"/>
              <a:ext cx="1560287" cy="550966"/>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6618948" y="1377155"/>
              <a:ext cx="3474678" cy="561174"/>
              <a:chOff x="4895564" y="1377155"/>
              <a:chExt cx="3716931" cy="561174"/>
            </a:xfrm>
          </p:grpSpPr>
          <p:cxnSp>
            <p:nvCxnSpPr>
              <p:cNvPr id="19" name="Straight Connector 18"/>
              <p:cNvCxnSpPr/>
              <p:nvPr/>
            </p:nvCxnSpPr>
            <p:spPr>
              <a:xfrm flipH="1">
                <a:off x="4895564" y="1377155"/>
                <a:ext cx="3702317" cy="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910178" y="1938329"/>
                <a:ext cx="3702317" cy="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405240" y="1248992"/>
              <a:ext cx="1558867" cy="1350799"/>
              <a:chOff x="7159684" y="937812"/>
              <a:chExt cx="1558867" cy="1574800"/>
            </a:xfrm>
          </p:grpSpPr>
          <p:cxnSp>
            <p:nvCxnSpPr>
              <p:cNvPr id="22" name="Straight Connector 21"/>
              <p:cNvCxnSpPr/>
              <p:nvPr/>
            </p:nvCxnSpPr>
            <p:spPr>
              <a:xfrm flipV="1">
                <a:off x="7159684" y="937812"/>
                <a:ext cx="16314" cy="157480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702237" y="937812"/>
                <a:ext cx="16314" cy="157480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8355741" y="1547244"/>
              <a:ext cx="413090" cy="471989"/>
            </a:xfrm>
            <a:prstGeom prst="rect">
              <a:avLst/>
            </a:prstGeom>
          </p:spPr>
          <p:txBody>
            <a:bodyPr vert="horz" wrap="none" lIns="91440" tIns="45720" rIns="91440" bIns="45720" rtlCol="0" anchor="ctr">
              <a:normAutofit/>
            </a:bodyPr>
            <a:lstStyle/>
            <a:p>
              <a:r>
                <a:rPr lang="en-US" sz="2400" dirty="0">
                  <a:ln w="0"/>
                  <a:solidFill>
                    <a:schemeClr val="accent6"/>
                  </a:solidFill>
                  <a:sym typeface="Wingdings" panose="05000000000000000000" pitchFamily="2" charset="2"/>
                </a:rPr>
                <a:t></a:t>
              </a:r>
              <a:endParaRPr lang="en-US" sz="2400" dirty="0">
                <a:ln w="0"/>
                <a:solidFill>
                  <a:schemeClr val="accent6"/>
                </a:solidFill>
              </a:endParaRPr>
            </a:p>
          </p:txBody>
        </p:sp>
      </p:grpSp>
      <p:sp>
        <p:nvSpPr>
          <p:cNvPr id="58" name="TextBox 57"/>
          <p:cNvSpPr txBox="1"/>
          <p:nvPr/>
        </p:nvSpPr>
        <p:spPr>
          <a:xfrm>
            <a:off x="2028237" y="3415244"/>
            <a:ext cx="1604568" cy="463579"/>
          </a:xfrm>
          <a:prstGeom prst="rect">
            <a:avLst/>
          </a:prstGeom>
        </p:spPr>
        <p:txBody>
          <a:bodyPr vert="horz" wrap="square" lIns="91440" tIns="45720" rIns="91440" bIns="45720" rtlCol="0" anchor="b">
            <a:noAutofit/>
          </a:bodyPr>
          <a:lstStyle/>
          <a:p>
            <a:r>
              <a:rPr lang="en-GB" sz="3800" dirty="0">
                <a:latin typeface="+mj-lt"/>
              </a:rPr>
              <a:t>Iraq</a:t>
            </a:r>
            <a:endParaRPr lang="en-US" sz="3800" dirty="0">
              <a:latin typeface="+mj-lt"/>
            </a:endParaRPr>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78" y="5703358"/>
            <a:ext cx="2966065" cy="1134637"/>
          </a:xfrm>
          <a:prstGeom prst="rect">
            <a:avLst/>
          </a:prstGeom>
        </p:spPr>
      </p:pic>
      <p:sp>
        <p:nvSpPr>
          <p:cNvPr id="75" name="Content Placeholder 2"/>
          <p:cNvSpPr txBox="1">
            <a:spLocks/>
          </p:cNvSpPr>
          <p:nvPr/>
        </p:nvSpPr>
        <p:spPr>
          <a:xfrm>
            <a:off x="503993" y="5273744"/>
            <a:ext cx="3833801" cy="552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Distort text to fit the logo</a:t>
            </a: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055" y="5703358"/>
            <a:ext cx="2966065" cy="1134637"/>
          </a:xfrm>
          <a:prstGeom prst="rect">
            <a:avLst/>
          </a:prstGeom>
        </p:spPr>
      </p:pic>
      <p:sp>
        <p:nvSpPr>
          <p:cNvPr id="77" name="Content Placeholder 2"/>
          <p:cNvSpPr txBox="1">
            <a:spLocks/>
          </p:cNvSpPr>
          <p:nvPr/>
        </p:nvSpPr>
        <p:spPr>
          <a:xfrm>
            <a:off x="3800670" y="5273744"/>
            <a:ext cx="3833801" cy="552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Use fonts other than Myriad Pro</a:t>
            </a:r>
          </a:p>
        </p:txBody>
      </p:sp>
      <p:sp>
        <p:nvSpPr>
          <p:cNvPr id="78" name="TextBox 77"/>
          <p:cNvSpPr txBox="1"/>
          <p:nvPr/>
        </p:nvSpPr>
        <p:spPr>
          <a:xfrm>
            <a:off x="5354918" y="5772073"/>
            <a:ext cx="1742429" cy="463579"/>
          </a:xfrm>
          <a:prstGeom prst="rect">
            <a:avLst/>
          </a:prstGeom>
        </p:spPr>
        <p:txBody>
          <a:bodyPr vert="horz" wrap="square" lIns="91440" tIns="45720" rIns="91440" bIns="45720" rtlCol="0" anchor="ctr">
            <a:noAutofit/>
          </a:bodyPr>
          <a:lstStyle/>
          <a:p>
            <a:r>
              <a:rPr lang="en-GB" sz="2600" dirty="0">
                <a:latin typeface="Comic Sans MS" panose="030F0702030302020204" pitchFamily="66" charset="0"/>
                <a:cs typeface="Arial" panose="020B0604020202020204" pitchFamily="34" charset="0"/>
              </a:rPr>
              <a:t>Myanmar</a:t>
            </a:r>
            <a:endParaRPr lang="en-US" sz="2600" dirty="0">
              <a:latin typeface="Comic Sans MS" panose="030F0702030302020204" pitchFamily="66" charset="0"/>
              <a:cs typeface="Arial" panose="020B0604020202020204" pitchFamily="34" charset="0"/>
            </a:endParaRPr>
          </a:p>
        </p:txBody>
      </p:sp>
      <p:pic>
        <p:nvPicPr>
          <p:cNvPr id="79" name="Picture 78"/>
          <p:cNvPicPr>
            <a:picLocks noChangeAspect="1"/>
          </p:cNvPicPr>
          <p:nvPr/>
        </p:nvPicPr>
        <p:blipFill rotWithShape="1">
          <a:blip r:embed="rId5">
            <a:extLst>
              <a:ext uri="{28A0092B-C50C-407E-A947-70E740481C1C}">
                <a14:useLocalDpi xmlns:a14="http://schemas.microsoft.com/office/drawing/2010/main" val="0"/>
              </a:ext>
            </a:extLst>
          </a:blip>
          <a:srcRect l="10559" t="17728" r="36555" b="24047"/>
          <a:stretch/>
        </p:blipFill>
        <p:spPr>
          <a:xfrm>
            <a:off x="1961530" y="5703359"/>
            <a:ext cx="1687297" cy="504056"/>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679" y="5703358"/>
            <a:ext cx="2966065" cy="1134637"/>
          </a:xfrm>
          <a:prstGeom prst="rect">
            <a:avLst/>
          </a:prstGeom>
        </p:spPr>
      </p:pic>
      <p:sp>
        <p:nvSpPr>
          <p:cNvPr id="81" name="Content Placeholder 2"/>
          <p:cNvSpPr txBox="1">
            <a:spLocks/>
          </p:cNvSpPr>
          <p:nvPr/>
        </p:nvSpPr>
        <p:spPr>
          <a:xfrm>
            <a:off x="7064683" y="5273744"/>
            <a:ext cx="3833801" cy="552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t>Add additional elements</a:t>
            </a:r>
          </a:p>
        </p:txBody>
      </p:sp>
      <p:sp>
        <p:nvSpPr>
          <p:cNvPr id="82" name="TextBox 81"/>
          <p:cNvSpPr txBox="1"/>
          <p:nvPr/>
        </p:nvSpPr>
        <p:spPr>
          <a:xfrm>
            <a:off x="8549413" y="5726156"/>
            <a:ext cx="1483033" cy="463579"/>
          </a:xfrm>
          <a:prstGeom prst="rect">
            <a:avLst/>
          </a:prstGeom>
        </p:spPr>
        <p:txBody>
          <a:bodyPr vert="horz" wrap="square" lIns="91440" tIns="45720" rIns="91440" bIns="45720" rtlCol="0" anchor="ctr">
            <a:noAutofit/>
          </a:bodyPr>
          <a:lstStyle/>
          <a:p>
            <a:r>
              <a:rPr lang="en-GB" sz="3200" dirty="0">
                <a:latin typeface="+mj-lt"/>
              </a:rPr>
              <a:t>Iraq</a:t>
            </a:r>
            <a:endParaRPr lang="en-US" sz="3200" dirty="0">
              <a:latin typeface="+mj-lt"/>
            </a:endParaRPr>
          </a:p>
        </p:txBody>
      </p:sp>
      <p:pic>
        <p:nvPicPr>
          <p:cNvPr id="83" name="Picture 2" descr="https://upload.wikimedia.org/wikipedia/commons/thumb/f/f6/Flag_of_Iraq.svg/411px-Flag_of_Iraq.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5160" y="5779797"/>
            <a:ext cx="553710" cy="36914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p:cNvSpPr txBox="1">
            <a:spLocks/>
          </p:cNvSpPr>
          <p:nvPr/>
        </p:nvSpPr>
        <p:spPr>
          <a:xfrm>
            <a:off x="503993" y="4715270"/>
            <a:ext cx="5057937" cy="828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sym typeface="Wingdings" panose="05000000000000000000" pitchFamily="2" charset="2"/>
              </a:rPr>
              <a:t></a:t>
            </a:r>
            <a:r>
              <a:rPr lang="en-GB" sz="1600" dirty="0">
                <a:solidFill>
                  <a:schemeClr val="accent1"/>
                </a:solidFill>
                <a:sym typeface="Wingdings" panose="05000000000000000000" pitchFamily="2" charset="2"/>
              </a:rPr>
              <a:t> </a:t>
            </a:r>
            <a:r>
              <a:rPr lang="en-GB" sz="1600" dirty="0">
                <a:solidFill>
                  <a:schemeClr val="accent1"/>
                </a:solidFill>
              </a:rPr>
              <a:t>Do not:</a:t>
            </a:r>
          </a:p>
        </p:txBody>
      </p:sp>
      <p:grpSp>
        <p:nvGrpSpPr>
          <p:cNvPr id="86" name="Group 85"/>
          <p:cNvGrpSpPr/>
          <p:nvPr/>
        </p:nvGrpSpPr>
        <p:grpSpPr>
          <a:xfrm>
            <a:off x="504641" y="5584718"/>
            <a:ext cx="3038470" cy="1371916"/>
            <a:chOff x="3257674" y="1977260"/>
            <a:chExt cx="864096" cy="866473"/>
          </a:xfrm>
        </p:grpSpPr>
        <p:cxnSp>
          <p:nvCxnSpPr>
            <p:cNvPr id="87" name="Straight Connector 86"/>
            <p:cNvCxnSpPr/>
            <p:nvPr/>
          </p:nvCxnSpPr>
          <p:spPr>
            <a:xfrm>
              <a:off x="3257674" y="1979637"/>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257674" y="1977260"/>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3881892" y="5584718"/>
            <a:ext cx="3038470" cy="1371916"/>
            <a:chOff x="3257674" y="1977260"/>
            <a:chExt cx="864096" cy="866473"/>
          </a:xfrm>
        </p:grpSpPr>
        <p:cxnSp>
          <p:nvCxnSpPr>
            <p:cNvPr id="90" name="Straight Connector 89"/>
            <p:cNvCxnSpPr/>
            <p:nvPr/>
          </p:nvCxnSpPr>
          <p:spPr>
            <a:xfrm>
              <a:off x="3257674" y="1979637"/>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257674" y="1977260"/>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7042975" y="5584718"/>
            <a:ext cx="3038470" cy="1371916"/>
            <a:chOff x="3257674" y="1977260"/>
            <a:chExt cx="864096" cy="866473"/>
          </a:xfrm>
        </p:grpSpPr>
        <p:cxnSp>
          <p:nvCxnSpPr>
            <p:cNvPr id="93" name="Straight Connector 92"/>
            <p:cNvCxnSpPr/>
            <p:nvPr/>
          </p:nvCxnSpPr>
          <p:spPr>
            <a:xfrm>
              <a:off x="3257674" y="1979637"/>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257674" y="1977260"/>
              <a:ext cx="864096" cy="8640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892" y="3263095"/>
            <a:ext cx="2966065" cy="990228"/>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1275" y="3263095"/>
            <a:ext cx="2966065" cy="990228"/>
          </a:xfrm>
          <a:prstGeom prst="rect">
            <a:avLst/>
          </a:prstGeom>
        </p:spPr>
      </p:pic>
    </p:spTree>
    <p:extLst>
      <p:ext uri="{BB962C8B-B14F-4D97-AF65-F5344CB8AC3E}">
        <p14:creationId xmlns:p14="http://schemas.microsoft.com/office/powerpoint/2010/main" val="79735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31630" y="4498209"/>
            <a:ext cx="1368152" cy="12241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What to avoid</a:t>
            </a:r>
            <a:endParaRPr lang="en-GB" dirty="0"/>
          </a:p>
        </p:txBody>
      </p:sp>
      <p:sp>
        <p:nvSpPr>
          <p:cNvPr id="5" name="Content Placeholder 2"/>
          <p:cNvSpPr txBox="1">
            <a:spLocks/>
          </p:cNvSpPr>
          <p:nvPr/>
        </p:nvSpPr>
        <p:spPr>
          <a:xfrm>
            <a:off x="438111" y="1319198"/>
            <a:ext cx="10043804" cy="8289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t>To ensure consistency and integrity of the logo, the following should be avoided:</a:t>
            </a:r>
            <a:endParaRPr lang="en-GB" sz="1400" dirty="0"/>
          </a:p>
        </p:txBody>
      </p:sp>
      <p:pic>
        <p:nvPicPr>
          <p:cNvPr id="6" name="Picture 5"/>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70659" y="2211763"/>
            <a:ext cx="1074370" cy="731183"/>
          </a:xfrm>
          <a:prstGeom prst="rect">
            <a:avLst/>
          </a:prstGeom>
        </p:spPr>
      </p:pic>
      <p:sp>
        <p:nvSpPr>
          <p:cNvPr id="7" name="Content Placeholder 2"/>
          <p:cNvSpPr txBox="1">
            <a:spLocks/>
          </p:cNvSpPr>
          <p:nvPr/>
        </p:nvSpPr>
        <p:spPr>
          <a:xfrm>
            <a:off x="521369" y="3347789"/>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200" b="1" dirty="0">
                <a:solidFill>
                  <a:schemeClr val="accent1"/>
                </a:solidFill>
              </a:rPr>
              <a:t>Recolouring</a:t>
            </a:r>
            <a:r>
              <a:rPr lang="en-US" sz="1200" b="1" dirty="0">
                <a:solidFill>
                  <a:schemeClr val="accent1"/>
                </a:solidFill>
              </a:rPr>
              <a:t> the logo</a:t>
            </a:r>
          </a:p>
          <a:p>
            <a:pPr marL="0" indent="0" algn="just">
              <a:buFont typeface="Arial" panose="020B0604020202020204" pitchFamily="34" charset="0"/>
              <a:buNone/>
            </a:pPr>
            <a:r>
              <a:rPr lang="en-GB" sz="1000" dirty="0"/>
              <a:t>Only the full colour, black and white version of the logo should be used.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402" y="2094213"/>
            <a:ext cx="1932608" cy="966284"/>
          </a:xfrm>
          <a:prstGeom prst="rect">
            <a:avLst/>
          </a:prstGeom>
        </p:spPr>
      </p:pic>
      <p:sp>
        <p:nvSpPr>
          <p:cNvPr id="9" name="Content Placeholder 2"/>
          <p:cNvSpPr txBox="1">
            <a:spLocks/>
          </p:cNvSpPr>
          <p:nvPr/>
        </p:nvSpPr>
        <p:spPr>
          <a:xfrm>
            <a:off x="3829232" y="3347789"/>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200" b="1" dirty="0">
                <a:solidFill>
                  <a:schemeClr val="accent1"/>
                </a:solidFill>
              </a:rPr>
              <a:t>Stretching the logo</a:t>
            </a:r>
          </a:p>
          <a:p>
            <a:pPr marL="0" indent="0" algn="just">
              <a:buFont typeface="Arial" panose="020B0604020202020204" pitchFamily="34" charset="0"/>
              <a:buNone/>
            </a:pPr>
            <a:r>
              <a:rPr lang="en-GB" sz="1000" dirty="0"/>
              <a:t>The logo should not be stretched to fit in a publication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231976" y="2211763"/>
            <a:ext cx="1074370" cy="731183"/>
          </a:xfrm>
          <a:prstGeom prst="rect">
            <a:avLst/>
          </a:prstGeom>
        </p:spPr>
      </p:pic>
      <p:sp>
        <p:nvSpPr>
          <p:cNvPr id="11" name="Content Placeholder 2"/>
          <p:cNvSpPr txBox="1">
            <a:spLocks/>
          </p:cNvSpPr>
          <p:nvPr/>
        </p:nvSpPr>
        <p:spPr>
          <a:xfrm>
            <a:off x="7282687" y="3347789"/>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200" b="1" dirty="0">
                <a:solidFill>
                  <a:schemeClr val="accent1"/>
                </a:solidFill>
              </a:rPr>
              <a:t>Rotating the logo</a:t>
            </a:r>
          </a:p>
          <a:p>
            <a:pPr marL="0" indent="0" algn="just">
              <a:buFont typeface="Arial" panose="020B0604020202020204" pitchFamily="34" charset="0"/>
              <a:buNone/>
            </a:pPr>
            <a:r>
              <a:rPr lang="en-GB" sz="1000" dirty="0"/>
              <a:t>The logo should not be rotated to fit within design elements </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4223"/>
          <a:stretch/>
        </p:blipFill>
        <p:spPr>
          <a:xfrm>
            <a:off x="1470659" y="4612415"/>
            <a:ext cx="1074370" cy="732218"/>
          </a:xfrm>
          <a:prstGeom prst="rect">
            <a:avLst/>
          </a:prstGeom>
        </p:spPr>
      </p:pic>
      <p:sp>
        <p:nvSpPr>
          <p:cNvPr id="15" name="Content Placeholder 2"/>
          <p:cNvSpPr txBox="1">
            <a:spLocks/>
          </p:cNvSpPr>
          <p:nvPr/>
        </p:nvSpPr>
        <p:spPr>
          <a:xfrm>
            <a:off x="521369" y="5865991"/>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200" b="1" dirty="0">
                <a:solidFill>
                  <a:schemeClr val="accent1"/>
                </a:solidFill>
              </a:rPr>
              <a:t>Changing the text</a:t>
            </a:r>
          </a:p>
          <a:p>
            <a:pPr marL="0" indent="0" algn="just">
              <a:buFont typeface="Arial" panose="020B0604020202020204" pitchFamily="34" charset="0"/>
              <a:buNone/>
            </a:pPr>
            <a:r>
              <a:rPr lang="en-GB" sz="1000" dirty="0"/>
              <a:t>The text of the logo should not be changed from the official versions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8521" y="4612415"/>
            <a:ext cx="1074370" cy="966284"/>
          </a:xfrm>
          <a:prstGeom prst="rect">
            <a:avLst/>
          </a:prstGeom>
        </p:spPr>
      </p:pic>
      <p:sp>
        <p:nvSpPr>
          <p:cNvPr id="17" name="Content Placeholder 2"/>
          <p:cNvSpPr txBox="1">
            <a:spLocks/>
          </p:cNvSpPr>
          <p:nvPr/>
        </p:nvSpPr>
        <p:spPr>
          <a:xfrm>
            <a:off x="3829232" y="5865991"/>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200" b="1" dirty="0">
                <a:solidFill>
                  <a:schemeClr val="accent1"/>
                </a:solidFill>
              </a:rPr>
              <a:t>Making the logo illegible</a:t>
            </a:r>
          </a:p>
          <a:p>
            <a:pPr marL="0" indent="0" algn="just">
              <a:buFont typeface="Arial" panose="020B0604020202020204" pitchFamily="34" charset="0"/>
              <a:buNone/>
            </a:pPr>
            <a:r>
              <a:rPr lang="en-GB" sz="1000" dirty="0"/>
              <a:t>The logo should not be placed on an element where it will make it illegible</a:t>
            </a:r>
          </a:p>
        </p:txBody>
      </p:sp>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tretch>
            <a:fillRect/>
          </a:stretch>
        </p:blipFill>
        <p:spPr>
          <a:xfrm>
            <a:off x="8231976" y="4729965"/>
            <a:ext cx="1074370" cy="731183"/>
          </a:xfrm>
          <a:prstGeom prst="rect">
            <a:avLst/>
          </a:prstGeom>
        </p:spPr>
      </p:pic>
      <p:sp>
        <p:nvSpPr>
          <p:cNvPr id="19" name="Content Placeholder 2"/>
          <p:cNvSpPr txBox="1">
            <a:spLocks/>
          </p:cNvSpPr>
          <p:nvPr/>
        </p:nvSpPr>
        <p:spPr>
          <a:xfrm>
            <a:off x="7282687" y="5865991"/>
            <a:ext cx="2972951" cy="946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1200" b="1" dirty="0">
                <a:solidFill>
                  <a:schemeClr val="accent1"/>
                </a:solidFill>
              </a:rPr>
              <a:t>Using low resolution versions</a:t>
            </a:r>
          </a:p>
          <a:p>
            <a:pPr marL="0" indent="0" algn="just">
              <a:buFont typeface="Arial" panose="020B0604020202020204" pitchFamily="34" charset="0"/>
              <a:buNone/>
            </a:pPr>
            <a:r>
              <a:rPr lang="en-GB" sz="1000" dirty="0"/>
              <a:t>The logo should be sufficiently high resolution so that it does not appear distorted.</a:t>
            </a:r>
          </a:p>
        </p:txBody>
      </p:sp>
      <p:sp>
        <p:nvSpPr>
          <p:cNvPr id="20" name="TextBox 19"/>
          <p:cNvSpPr txBox="1"/>
          <p:nvPr/>
        </p:nvSpPr>
        <p:spPr>
          <a:xfrm>
            <a:off x="1470659" y="5344633"/>
            <a:ext cx="1074370" cy="234066"/>
          </a:xfrm>
          <a:prstGeom prst="rect">
            <a:avLst/>
          </a:prstGeom>
        </p:spPr>
        <p:txBody>
          <a:bodyPr vert="horz" wrap="square" lIns="91440" tIns="45720" rIns="91440" bIns="45720" rtlCol="0" anchor="ctr">
            <a:noAutofit/>
          </a:bodyPr>
          <a:lstStyle/>
          <a:p>
            <a:pPr algn="ctr"/>
            <a:r>
              <a:rPr lang="en-GB" sz="1800" dirty="0"/>
              <a:t>of Iraq</a:t>
            </a:r>
          </a:p>
        </p:txBody>
      </p:sp>
      <p:grpSp>
        <p:nvGrpSpPr>
          <p:cNvPr id="25" name="Group 24"/>
          <p:cNvGrpSpPr/>
          <p:nvPr/>
        </p:nvGrpSpPr>
        <p:grpSpPr>
          <a:xfrm>
            <a:off x="1323768" y="1891397"/>
            <a:ext cx="1368152" cy="1371916"/>
            <a:chOff x="3257674" y="1977260"/>
            <a:chExt cx="864096" cy="866473"/>
          </a:xfrm>
        </p:grpSpPr>
        <p:cxnSp>
          <p:nvCxnSpPr>
            <p:cNvPr id="23" name="Straight Connector 22"/>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631630" y="1891397"/>
            <a:ext cx="1368152" cy="1371916"/>
            <a:chOff x="3257674" y="1977260"/>
            <a:chExt cx="864096" cy="866473"/>
          </a:xfrm>
        </p:grpSpPr>
        <p:cxnSp>
          <p:nvCxnSpPr>
            <p:cNvPr id="27" name="Straight Connector 26"/>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154218" y="1891397"/>
            <a:ext cx="1368152" cy="1371916"/>
            <a:chOff x="3257674" y="1977260"/>
            <a:chExt cx="864096" cy="866473"/>
          </a:xfrm>
        </p:grpSpPr>
        <p:cxnSp>
          <p:nvCxnSpPr>
            <p:cNvPr id="30" name="Straight Connector 29"/>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081671" y="4424319"/>
            <a:ext cx="1368152" cy="1371916"/>
            <a:chOff x="3257674" y="1977260"/>
            <a:chExt cx="864096" cy="866473"/>
          </a:xfrm>
        </p:grpSpPr>
        <p:cxnSp>
          <p:nvCxnSpPr>
            <p:cNvPr id="33" name="Straight Connector 32"/>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37950" y="4257916"/>
            <a:ext cx="1700044" cy="1704722"/>
            <a:chOff x="3257674" y="1977260"/>
            <a:chExt cx="864096" cy="866473"/>
          </a:xfrm>
        </p:grpSpPr>
        <p:cxnSp>
          <p:nvCxnSpPr>
            <p:cNvPr id="36" name="Straight Connector 35"/>
            <p:cNvCxnSpPr/>
            <p:nvPr/>
          </p:nvCxnSpPr>
          <p:spPr>
            <a:xfrm>
              <a:off x="3257674" y="1979637"/>
              <a:ext cx="864096" cy="8640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257674" y="1977260"/>
              <a:ext cx="864096" cy="8640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323768" y="4424319"/>
            <a:ext cx="1368152" cy="1371916"/>
            <a:chOff x="3257674" y="1977260"/>
            <a:chExt cx="864096" cy="866473"/>
          </a:xfrm>
        </p:grpSpPr>
        <p:cxnSp>
          <p:nvCxnSpPr>
            <p:cNvPr id="42" name="Straight Connector 41"/>
            <p:cNvCxnSpPr/>
            <p:nvPr/>
          </p:nvCxnSpPr>
          <p:spPr>
            <a:xfrm>
              <a:off x="3257674" y="1979637"/>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57674" y="1977260"/>
              <a:ext cx="864096" cy="864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293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Written Communications</a:t>
            </a:r>
            <a:endParaRPr lang="en-GB" dirty="0"/>
          </a:p>
        </p:txBody>
      </p:sp>
      <p:sp>
        <p:nvSpPr>
          <p:cNvPr id="3" name="Text Placeholder 2"/>
          <p:cNvSpPr>
            <a:spLocks noGrp="1"/>
          </p:cNvSpPr>
          <p:nvPr>
            <p:ph type="body" sz="quarter" idx="10"/>
          </p:nvPr>
        </p:nvSpPr>
        <p:spPr/>
        <p:txBody>
          <a:bodyPr/>
          <a:lstStyle/>
          <a:p>
            <a:r>
              <a:rPr lang="en-US" dirty="0"/>
              <a:t>// </a:t>
            </a:r>
            <a:fld id="{F1978DE4-F12F-4FF8-8D53-3780D9D947A8}" type="slidenum">
              <a:rPr lang="en-US" smtClean="0"/>
              <a:t>9</a:t>
            </a:fld>
            <a:endParaRPr lang="en-GB" dirty="0"/>
          </a:p>
        </p:txBody>
      </p:sp>
      <p:sp>
        <p:nvSpPr>
          <p:cNvPr id="5" name="Text Placeholder 4"/>
          <p:cNvSpPr>
            <a:spLocks noGrp="1"/>
          </p:cNvSpPr>
          <p:nvPr>
            <p:ph type="body" sz="quarter" idx="11"/>
          </p:nvPr>
        </p:nvSpPr>
        <p:spPr/>
        <p:txBody>
          <a:bodyPr/>
          <a:lstStyle/>
          <a:p>
            <a:r>
              <a:rPr lang="en-GB" dirty="0"/>
              <a:t>02</a:t>
            </a:r>
          </a:p>
        </p:txBody>
      </p:sp>
    </p:spTree>
    <p:extLst>
      <p:ext uri="{BB962C8B-B14F-4D97-AF65-F5344CB8AC3E}">
        <p14:creationId xmlns:p14="http://schemas.microsoft.com/office/powerpoint/2010/main" val="994828325"/>
      </p:ext>
    </p:extLst>
  </p:cSld>
  <p:clrMapOvr>
    <a:masterClrMapping/>
  </p:clrMapOvr>
</p:sld>
</file>

<file path=ppt/theme/theme1.xml><?xml version="1.0" encoding="utf-8"?>
<a:theme xmlns:a="http://schemas.openxmlformats.org/drawingml/2006/main" name="1_CCCM - Titles">
  <a:themeElements>
    <a:clrScheme name="CCCM Cluster">
      <a:dk1>
        <a:sysClr val="windowText" lastClr="000000"/>
      </a:dk1>
      <a:lt1>
        <a:sysClr val="window" lastClr="FFFFFF"/>
      </a:lt1>
      <a:dk2>
        <a:srgbClr val="1F497D"/>
      </a:dk2>
      <a:lt2>
        <a:srgbClr val="EEECE1"/>
      </a:lt2>
      <a:accent1>
        <a:srgbClr val="2A87C8"/>
      </a:accent1>
      <a:accent2>
        <a:srgbClr val="545456"/>
      </a:accent2>
      <a:accent3>
        <a:srgbClr val="9D4838"/>
      </a:accent3>
      <a:accent4>
        <a:srgbClr val="D48C74"/>
      </a:accent4>
      <a:accent5>
        <a:srgbClr val="F0B89E"/>
      </a:accent5>
      <a:accent6>
        <a:srgbClr val="F8E4D2"/>
      </a:accent6>
      <a:hlink>
        <a:srgbClr val="938953"/>
      </a:hlink>
      <a:folHlink>
        <a:srgbClr val="C0504D"/>
      </a:folHlink>
    </a:clrScheme>
    <a:fontScheme name="Global CCCM Clu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solidFill>
              <a:schemeClr val="accent5"/>
            </a:solidFill>
          </a:defRPr>
        </a:defPPr>
      </a:lstStyle>
    </a:txDef>
  </a:objectDefaults>
  <a:extraClrSchemeLst/>
  <a:extLst>
    <a:ext uri="{05A4C25C-085E-4340-85A3-A5531E510DB2}">
      <thm15:themeFamily xmlns:thm15="http://schemas.microsoft.com/office/thememl/2012/main" name="Presentation2" id="{0F7B6946-C566-4FFD-B1A0-953769176559}" vid="{A66F6C04-9F61-461E-8C80-CDC9F1426E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9807E69-D88E-40F3-B028-19706FBBB62B}">
  <ds:schemaRefs>
    <ds:schemaRef ds:uri="ESRI.ArcGIS.Mapping.OfficeIntegration.PowerPointInfo"/>
  </ds:schemaRefs>
</ds:datastoreItem>
</file>

<file path=customXml/itemProps10.xml><?xml version="1.0" encoding="utf-8"?>
<ds:datastoreItem xmlns:ds="http://schemas.openxmlformats.org/officeDocument/2006/customXml" ds:itemID="{7978D88D-CC60-41D4-8190-089B5CA814A0}">
  <ds:schemaRefs>
    <ds:schemaRef ds:uri="ESRI.ArcGIS.Mapping.OfficeIntegration.PowerPointInfo"/>
  </ds:schemaRefs>
</ds:datastoreItem>
</file>

<file path=customXml/itemProps11.xml><?xml version="1.0" encoding="utf-8"?>
<ds:datastoreItem xmlns:ds="http://schemas.openxmlformats.org/officeDocument/2006/customXml" ds:itemID="{E99B7470-DF0E-4F6E-8F0E-056193B73489}">
  <ds:schemaRefs>
    <ds:schemaRef ds:uri="ESRI.ArcGIS.Mapping.OfficeIntegration.PowerPointInfo"/>
  </ds:schemaRefs>
</ds:datastoreItem>
</file>

<file path=customXml/itemProps12.xml><?xml version="1.0" encoding="utf-8"?>
<ds:datastoreItem xmlns:ds="http://schemas.openxmlformats.org/officeDocument/2006/customXml" ds:itemID="{7A847AA0-6531-41B6-8141-7ED0445FC503}">
  <ds:schemaRefs>
    <ds:schemaRef ds:uri="ESRI.ArcGIS.Mapping.OfficeIntegration.PowerPointInfo"/>
  </ds:schemaRefs>
</ds:datastoreItem>
</file>

<file path=customXml/itemProps13.xml><?xml version="1.0" encoding="utf-8"?>
<ds:datastoreItem xmlns:ds="http://schemas.openxmlformats.org/officeDocument/2006/customXml" ds:itemID="{0F1BED2E-42DD-43BD-B5C9-8C3D975C748F}">
  <ds:schemaRefs>
    <ds:schemaRef ds:uri="ESRI.ArcGIS.Mapping.OfficeIntegration.PowerPointInfo"/>
  </ds:schemaRefs>
</ds:datastoreItem>
</file>

<file path=customXml/itemProps14.xml><?xml version="1.0" encoding="utf-8"?>
<ds:datastoreItem xmlns:ds="http://schemas.openxmlformats.org/officeDocument/2006/customXml" ds:itemID="{0F2D0FD9-5B73-46D4-B41C-F6BAD126FD38}">
  <ds:schemaRefs>
    <ds:schemaRef ds:uri="ESRI.ArcGIS.Mapping.OfficeIntegration.PowerPointInfo"/>
  </ds:schemaRefs>
</ds:datastoreItem>
</file>

<file path=customXml/itemProps15.xml><?xml version="1.0" encoding="utf-8"?>
<ds:datastoreItem xmlns:ds="http://schemas.openxmlformats.org/officeDocument/2006/customXml" ds:itemID="{A632C3BA-B0D6-4DEA-85DD-C48BFC957D16}">
  <ds:schemaRefs>
    <ds:schemaRef ds:uri="ESRI.ArcGIS.Mapping.OfficeIntegration.PowerPointInfo"/>
  </ds:schemaRefs>
</ds:datastoreItem>
</file>

<file path=customXml/itemProps2.xml><?xml version="1.0" encoding="utf-8"?>
<ds:datastoreItem xmlns:ds="http://schemas.openxmlformats.org/officeDocument/2006/customXml" ds:itemID="{A676F266-E584-4865-8D01-F37D61615BC2}">
  <ds:schemaRefs>
    <ds:schemaRef ds:uri="ESRI.ArcGIS.Mapping.OfficeIntegration.PowerPointInfo"/>
  </ds:schemaRefs>
</ds:datastoreItem>
</file>

<file path=customXml/itemProps3.xml><?xml version="1.0" encoding="utf-8"?>
<ds:datastoreItem xmlns:ds="http://schemas.openxmlformats.org/officeDocument/2006/customXml" ds:itemID="{5F6B4471-3C2E-43BA-BE96-633927DA578C}">
  <ds:schemaRefs>
    <ds:schemaRef ds:uri="ESRI.ArcGIS.Mapping.OfficeIntegration.PowerPointInfo"/>
  </ds:schemaRefs>
</ds:datastoreItem>
</file>

<file path=customXml/itemProps4.xml><?xml version="1.0" encoding="utf-8"?>
<ds:datastoreItem xmlns:ds="http://schemas.openxmlformats.org/officeDocument/2006/customXml" ds:itemID="{3722317C-0218-4B84-AB6E-D7459F89E056}">
  <ds:schemaRefs>
    <ds:schemaRef ds:uri="ESRI.ArcGIS.Mapping.OfficeIntegration.PowerPointInfo"/>
  </ds:schemaRefs>
</ds:datastoreItem>
</file>

<file path=customXml/itemProps5.xml><?xml version="1.0" encoding="utf-8"?>
<ds:datastoreItem xmlns:ds="http://schemas.openxmlformats.org/officeDocument/2006/customXml" ds:itemID="{9A6C23D6-DCB9-4F6A-9866-02EAC7130DAA}">
  <ds:schemaRefs>
    <ds:schemaRef ds:uri="ESRI.ArcGIS.Mapping.OfficeIntegration.PowerPointInfo"/>
  </ds:schemaRefs>
</ds:datastoreItem>
</file>

<file path=customXml/itemProps6.xml><?xml version="1.0" encoding="utf-8"?>
<ds:datastoreItem xmlns:ds="http://schemas.openxmlformats.org/officeDocument/2006/customXml" ds:itemID="{02136385-08BF-494D-897E-E46314812FCE}">
  <ds:schemaRefs>
    <ds:schemaRef ds:uri="ESRI.ArcGIS.Mapping.OfficeIntegration.PowerPointInfo"/>
  </ds:schemaRefs>
</ds:datastoreItem>
</file>

<file path=customXml/itemProps7.xml><?xml version="1.0" encoding="utf-8"?>
<ds:datastoreItem xmlns:ds="http://schemas.openxmlformats.org/officeDocument/2006/customXml" ds:itemID="{EC5D5443-DE8C-4931-A320-F7E111AC7253}">
  <ds:schemaRefs>
    <ds:schemaRef ds:uri="ESRI.ArcGIS.Mapping.OfficeIntegration.PowerPointInfo"/>
  </ds:schemaRefs>
</ds:datastoreItem>
</file>

<file path=customXml/itemProps8.xml><?xml version="1.0" encoding="utf-8"?>
<ds:datastoreItem xmlns:ds="http://schemas.openxmlformats.org/officeDocument/2006/customXml" ds:itemID="{8384DF2E-922B-48F5-A137-6FC096850B4D}">
  <ds:schemaRefs>
    <ds:schemaRef ds:uri="ESRI.ArcGIS.Mapping.OfficeIntegration.PowerPointInfo"/>
  </ds:schemaRefs>
</ds:datastoreItem>
</file>

<file path=customXml/itemProps9.xml><?xml version="1.0" encoding="utf-8"?>
<ds:datastoreItem xmlns:ds="http://schemas.openxmlformats.org/officeDocument/2006/customXml" ds:itemID="{B61BFF3C-5485-4D1C-9CDC-0A91662E266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6079</TotalTime>
  <Words>2413</Words>
  <Application>Microsoft Office PowerPoint</Application>
  <PresentationFormat>Custom</PresentationFormat>
  <Paragraphs>380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Comic Sans MS</vt:lpstr>
      <vt:lpstr>Georgia</vt:lpstr>
      <vt:lpstr>Myriad Pro</vt:lpstr>
      <vt:lpstr>Trebuchet MS</vt:lpstr>
      <vt:lpstr>Wingdings</vt:lpstr>
      <vt:lpstr>1_CCCM - Titles</vt:lpstr>
      <vt:lpstr>Style and Brand Guide</vt:lpstr>
      <vt:lpstr>Contents</vt:lpstr>
      <vt:lpstr>Logos</vt:lpstr>
      <vt:lpstr>Main cluster Logo</vt:lpstr>
      <vt:lpstr>Alternative logos</vt:lpstr>
      <vt:lpstr>Using the logo in partnership</vt:lpstr>
      <vt:lpstr>Country Logos</vt:lpstr>
      <vt:lpstr>What to avoid</vt:lpstr>
      <vt:lpstr>Written Communications</vt:lpstr>
      <vt:lpstr>Principles</vt:lpstr>
      <vt:lpstr>Typeface</vt:lpstr>
      <vt:lpstr>Print &amp; Web Typefaces</vt:lpstr>
      <vt:lpstr>Typeface Principles</vt:lpstr>
      <vt:lpstr>Colours</vt:lpstr>
      <vt:lpstr>Main Colour Palette</vt:lpstr>
      <vt:lpstr>Tints</vt:lpstr>
      <vt:lpstr>Photography</vt:lpstr>
      <vt:lpstr>Photographic Style</vt:lpstr>
      <vt:lpstr>Ethical image usage</vt:lpstr>
      <vt:lpstr>Finding images</vt:lpstr>
      <vt:lpstr>Templates and publications</vt:lpstr>
      <vt:lpstr>Cluster templates</vt:lpstr>
      <vt:lpstr>Graphics and visual elements</vt:lpstr>
      <vt:lpstr>Graphs and data visualisation</vt:lpstr>
      <vt:lpstr>Graphs and data visualisation</vt:lpstr>
      <vt:lpstr>Icons</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CCCM Cluster  Style and Brand Guide</dc:title>
  <dc:creator>Garth Smith</dc:creator>
  <cp:lastModifiedBy>Milindi Illangasinghe</cp:lastModifiedBy>
  <cp:revision>110</cp:revision>
  <dcterms:created xsi:type="dcterms:W3CDTF">2016-12-01T11:55:19Z</dcterms:created>
  <dcterms:modified xsi:type="dcterms:W3CDTF">2017-03-23T16:15:03Z</dcterms:modified>
</cp:coreProperties>
</file>