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60" r:id="rId1"/>
  </p:sldMasterIdLst>
  <p:notesMasterIdLst>
    <p:notesMasterId r:id="rId42"/>
  </p:notesMasterIdLst>
  <p:sldIdLst>
    <p:sldId id="259" r:id="rId2"/>
    <p:sldId id="563" r:id="rId3"/>
    <p:sldId id="564" r:id="rId4"/>
    <p:sldId id="494" r:id="rId5"/>
    <p:sldId id="507" r:id="rId6"/>
    <p:sldId id="495" r:id="rId7"/>
    <p:sldId id="491" r:id="rId8"/>
    <p:sldId id="508" r:id="rId9"/>
    <p:sldId id="545" r:id="rId10"/>
    <p:sldId id="493" r:id="rId11"/>
    <p:sldId id="510" r:id="rId12"/>
    <p:sldId id="549" r:id="rId13"/>
    <p:sldId id="489" r:id="rId14"/>
    <p:sldId id="511" r:id="rId15"/>
    <p:sldId id="500" r:id="rId16"/>
    <p:sldId id="490" r:id="rId17"/>
    <p:sldId id="512" r:id="rId18"/>
    <p:sldId id="501" r:id="rId19"/>
    <p:sldId id="488" r:id="rId20"/>
    <p:sldId id="513" r:id="rId21"/>
    <p:sldId id="502" r:id="rId22"/>
    <p:sldId id="487" r:id="rId23"/>
    <p:sldId id="514" r:id="rId24"/>
    <p:sldId id="560" r:id="rId25"/>
    <p:sldId id="559" r:id="rId26"/>
    <p:sldId id="503" r:id="rId27"/>
    <p:sldId id="486" r:id="rId28"/>
    <p:sldId id="515" r:id="rId29"/>
    <p:sldId id="504" r:id="rId30"/>
    <p:sldId id="485" r:id="rId31"/>
    <p:sldId id="561" r:id="rId32"/>
    <p:sldId id="562" r:id="rId33"/>
    <p:sldId id="484" r:id="rId34"/>
    <p:sldId id="517" r:id="rId35"/>
    <p:sldId id="506" r:id="rId36"/>
    <p:sldId id="565" r:id="rId37"/>
    <p:sldId id="566" r:id="rId38"/>
    <p:sldId id="546" r:id="rId39"/>
    <p:sldId id="547" r:id="rId40"/>
    <p:sldId id="548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72" autoAdjust="0"/>
    <p:restoredTop sz="99877" autoAdjust="0"/>
  </p:normalViewPr>
  <p:slideViewPr>
    <p:cSldViewPr snapToGrid="0">
      <p:cViewPr varScale="1">
        <p:scale>
          <a:sx n="88" d="100"/>
          <a:sy n="88" d="100"/>
        </p:scale>
        <p:origin x="432" y="6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79FEBFC-C6A0-4E5C-B069-D3F456A139B5}" type="doc">
      <dgm:prSet loTypeId="urn:microsoft.com/office/officeart/2005/8/layout/equation2" loCatId="process" qsTypeId="urn:microsoft.com/office/officeart/2005/8/quickstyle/simple1" qsCatId="simple" csTypeId="urn:microsoft.com/office/officeart/2005/8/colors/accent2_1" csCatId="accent2" phldr="1"/>
      <dgm:spPr/>
    </dgm:pt>
    <dgm:pt modelId="{1F4F9732-559A-4679-939C-2C8608DDBD5B}">
      <dgm:prSet phldrT="[Text]"/>
      <dgm:spPr/>
      <dgm:t>
        <a:bodyPr/>
        <a:lstStyle/>
        <a:p>
          <a:r>
            <a:rPr lang="ar-LB" dirty="0">
              <a:latin typeface="GE SS Text Light" pitchFamily="18" charset="-78"/>
              <a:ea typeface="GE SS Text Light" pitchFamily="18" charset="-78"/>
              <a:cs typeface="GE SS Text Light" pitchFamily="18" charset="-78"/>
            </a:rPr>
            <a:t>تدريب والعمل مع المجلس البلدي</a:t>
          </a:r>
          <a:endParaRPr lang="en-US" dirty="0">
            <a:latin typeface="GE SS Text Light" pitchFamily="18" charset="-78"/>
            <a:ea typeface="GE SS Text Light" pitchFamily="18" charset="-78"/>
            <a:cs typeface="GE SS Text Light" pitchFamily="18" charset="-78"/>
          </a:endParaRPr>
        </a:p>
      </dgm:t>
    </dgm:pt>
    <dgm:pt modelId="{A2EFB789-9540-4B93-868D-8619E3D9E1D4}" type="parTrans" cxnId="{0ACC2936-0E75-4B25-A1B2-F864B0547863}">
      <dgm:prSet/>
      <dgm:spPr/>
      <dgm:t>
        <a:bodyPr/>
        <a:lstStyle/>
        <a:p>
          <a:endParaRPr lang="en-US"/>
        </a:p>
      </dgm:t>
    </dgm:pt>
    <dgm:pt modelId="{FADA801C-761A-4ED2-A9B7-4B3446C0A4DB}" type="sibTrans" cxnId="{0ACC2936-0E75-4B25-A1B2-F864B0547863}">
      <dgm:prSet/>
      <dgm:spPr/>
      <dgm:t>
        <a:bodyPr/>
        <a:lstStyle/>
        <a:p>
          <a:endParaRPr lang="en-US">
            <a:latin typeface="GE SS Text Light" pitchFamily="18" charset="-78"/>
            <a:ea typeface="GE SS Text Light" pitchFamily="18" charset="-78"/>
            <a:cs typeface="GE SS Text Light" pitchFamily="18" charset="-78"/>
          </a:endParaRPr>
        </a:p>
      </dgm:t>
    </dgm:pt>
    <dgm:pt modelId="{E46DE0DD-2C9F-4EF0-BA99-4D7699F6E15A}">
      <dgm:prSet phldrT="[Text]"/>
      <dgm:spPr/>
      <dgm:t>
        <a:bodyPr/>
        <a:lstStyle/>
        <a:p>
          <a:r>
            <a:rPr lang="ar-LB" dirty="0">
              <a:latin typeface="GE SS Text Light" pitchFamily="18" charset="-78"/>
              <a:ea typeface="GE SS Text Light" pitchFamily="18" charset="-78"/>
              <a:cs typeface="GE SS Text Light" pitchFamily="18" charset="-78"/>
            </a:rPr>
            <a:t>تدريب والعمل مع الشباب</a:t>
          </a:r>
          <a:endParaRPr lang="en-US" dirty="0">
            <a:latin typeface="GE SS Text Light" pitchFamily="18" charset="-78"/>
            <a:ea typeface="GE SS Text Light" pitchFamily="18" charset="-78"/>
            <a:cs typeface="GE SS Text Light" pitchFamily="18" charset="-78"/>
          </a:endParaRPr>
        </a:p>
      </dgm:t>
    </dgm:pt>
    <dgm:pt modelId="{F72DDE40-47F6-4487-8157-915A5A64EBD9}" type="parTrans" cxnId="{3E1113C9-9EBD-45B9-9B40-67352B85A04A}">
      <dgm:prSet/>
      <dgm:spPr/>
      <dgm:t>
        <a:bodyPr/>
        <a:lstStyle/>
        <a:p>
          <a:endParaRPr lang="en-US"/>
        </a:p>
      </dgm:t>
    </dgm:pt>
    <dgm:pt modelId="{D5A615B9-0B0A-402F-8C16-ED45FD8E5DE1}" type="sibTrans" cxnId="{3E1113C9-9EBD-45B9-9B40-67352B85A04A}">
      <dgm:prSet/>
      <dgm:spPr/>
      <dgm:t>
        <a:bodyPr/>
        <a:lstStyle/>
        <a:p>
          <a:endParaRPr lang="en-US">
            <a:latin typeface="GE SS Text Light" pitchFamily="18" charset="-78"/>
            <a:ea typeface="GE SS Text Light" pitchFamily="18" charset="-78"/>
            <a:cs typeface="GE SS Text Light" pitchFamily="18" charset="-78"/>
          </a:endParaRPr>
        </a:p>
      </dgm:t>
    </dgm:pt>
    <dgm:pt modelId="{87F639B1-C00B-4DB8-874A-1B4133285BA5}">
      <dgm:prSet phldrT="[Text]"/>
      <dgm:spPr/>
      <dgm:t>
        <a:bodyPr/>
        <a:lstStyle/>
        <a:p>
          <a:r>
            <a:rPr lang="ar-LB" dirty="0">
              <a:latin typeface="GE SS Text Light" pitchFamily="18" charset="-78"/>
              <a:ea typeface="GE SS Text Light" pitchFamily="18" charset="-78"/>
              <a:cs typeface="GE SS Text Light" pitchFamily="18" charset="-78"/>
            </a:rPr>
            <a:t>10 لقاءات تشاورية مع الجتمع المحلي</a:t>
          </a:r>
          <a:endParaRPr lang="en-US" dirty="0">
            <a:latin typeface="GE SS Text Light" pitchFamily="18" charset="-78"/>
            <a:ea typeface="GE SS Text Light" pitchFamily="18" charset="-78"/>
            <a:cs typeface="GE SS Text Light" pitchFamily="18" charset="-78"/>
          </a:endParaRPr>
        </a:p>
      </dgm:t>
    </dgm:pt>
    <dgm:pt modelId="{0909A325-E040-4499-8AEA-97530FE86875}" type="parTrans" cxnId="{467546A5-E9C4-43CF-8C73-31F6C07D186E}">
      <dgm:prSet/>
      <dgm:spPr/>
      <dgm:t>
        <a:bodyPr/>
        <a:lstStyle/>
        <a:p>
          <a:endParaRPr lang="en-US"/>
        </a:p>
      </dgm:t>
    </dgm:pt>
    <dgm:pt modelId="{36CC3E88-1AAF-432C-B7ED-853843FB3D4E}" type="sibTrans" cxnId="{467546A5-E9C4-43CF-8C73-31F6C07D186E}">
      <dgm:prSet/>
      <dgm:spPr/>
      <dgm:t>
        <a:bodyPr/>
        <a:lstStyle/>
        <a:p>
          <a:endParaRPr lang="en-US"/>
        </a:p>
      </dgm:t>
    </dgm:pt>
    <dgm:pt modelId="{3A93BC84-DB77-462B-85C1-7E92D5A130D3}">
      <dgm:prSet/>
      <dgm:spPr/>
      <dgm:t>
        <a:bodyPr/>
        <a:lstStyle/>
        <a:p>
          <a:r>
            <a:rPr lang="ar-LB" dirty="0"/>
            <a:t>المؤتمر التنموي </a:t>
          </a:r>
          <a:endParaRPr lang="en-US" dirty="0"/>
        </a:p>
      </dgm:t>
    </dgm:pt>
    <dgm:pt modelId="{DF27EEC2-A6B4-454A-BDD9-AA6DD6ADBBF0}" type="parTrans" cxnId="{C6E32592-6302-48E8-86EA-FD0C7341DEE5}">
      <dgm:prSet/>
      <dgm:spPr/>
      <dgm:t>
        <a:bodyPr/>
        <a:lstStyle/>
        <a:p>
          <a:endParaRPr lang="en-US"/>
        </a:p>
      </dgm:t>
    </dgm:pt>
    <dgm:pt modelId="{A1C7DFF5-A5F2-4B26-A755-E0AE25E9EF6E}" type="sibTrans" cxnId="{C6E32592-6302-48E8-86EA-FD0C7341DEE5}">
      <dgm:prSet/>
      <dgm:spPr/>
      <dgm:t>
        <a:bodyPr/>
        <a:lstStyle/>
        <a:p>
          <a:endParaRPr lang="en-US"/>
        </a:p>
      </dgm:t>
    </dgm:pt>
    <dgm:pt modelId="{3CDE0892-82E0-42ED-B6B1-F26D5877FAAA}" type="pres">
      <dgm:prSet presAssocID="{B79FEBFC-C6A0-4E5C-B069-D3F456A139B5}" presName="Name0" presStyleCnt="0">
        <dgm:presLayoutVars>
          <dgm:dir val="rev"/>
          <dgm:resizeHandles val="exact"/>
        </dgm:presLayoutVars>
      </dgm:prSet>
      <dgm:spPr/>
    </dgm:pt>
    <dgm:pt modelId="{E2984DDE-FFE6-4134-8158-506A6A9420AD}" type="pres">
      <dgm:prSet presAssocID="{B79FEBFC-C6A0-4E5C-B069-D3F456A139B5}" presName="vNodes" presStyleCnt="0"/>
      <dgm:spPr/>
    </dgm:pt>
    <dgm:pt modelId="{1E8A3908-F542-421F-8450-6A41D70E9ADC}" type="pres">
      <dgm:prSet presAssocID="{1F4F9732-559A-4679-939C-2C8608DDBD5B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7BE9518-7791-407C-9BD4-26A32073B3FE}" type="pres">
      <dgm:prSet presAssocID="{FADA801C-761A-4ED2-A9B7-4B3446C0A4DB}" presName="spacerT" presStyleCnt="0"/>
      <dgm:spPr/>
    </dgm:pt>
    <dgm:pt modelId="{C97E2F06-C4C3-479D-A331-1CE6E9603200}" type="pres">
      <dgm:prSet presAssocID="{FADA801C-761A-4ED2-A9B7-4B3446C0A4DB}" presName="sibTrans" presStyleLbl="sibTrans2D1" presStyleIdx="0" presStyleCnt="3"/>
      <dgm:spPr/>
      <dgm:t>
        <a:bodyPr/>
        <a:lstStyle/>
        <a:p>
          <a:endParaRPr lang="en-US"/>
        </a:p>
      </dgm:t>
    </dgm:pt>
    <dgm:pt modelId="{7CD86697-65EE-49BA-B3FC-69CACABAEA91}" type="pres">
      <dgm:prSet presAssocID="{FADA801C-761A-4ED2-A9B7-4B3446C0A4DB}" presName="spacerB" presStyleCnt="0"/>
      <dgm:spPr/>
    </dgm:pt>
    <dgm:pt modelId="{72B59A77-62C4-4DF5-9BB6-810D8E4AC6F4}" type="pres">
      <dgm:prSet presAssocID="{E46DE0DD-2C9F-4EF0-BA99-4D7699F6E15A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0EC3D0-008F-4A35-98A7-FBCC06E36D31}" type="pres">
      <dgm:prSet presAssocID="{D5A615B9-0B0A-402F-8C16-ED45FD8E5DE1}" presName="spacerT" presStyleCnt="0"/>
      <dgm:spPr/>
    </dgm:pt>
    <dgm:pt modelId="{E7180A4D-B3DA-48D6-9A38-E4B28826BBF3}" type="pres">
      <dgm:prSet presAssocID="{D5A615B9-0B0A-402F-8C16-ED45FD8E5DE1}" presName="sibTrans" presStyleLbl="sibTrans2D1" presStyleIdx="1" presStyleCnt="3"/>
      <dgm:spPr/>
      <dgm:t>
        <a:bodyPr/>
        <a:lstStyle/>
        <a:p>
          <a:endParaRPr lang="en-US"/>
        </a:p>
      </dgm:t>
    </dgm:pt>
    <dgm:pt modelId="{41309483-A7FB-4ECC-9960-01008481BDEA}" type="pres">
      <dgm:prSet presAssocID="{D5A615B9-0B0A-402F-8C16-ED45FD8E5DE1}" presName="spacerB" presStyleCnt="0"/>
      <dgm:spPr/>
    </dgm:pt>
    <dgm:pt modelId="{30832156-80FF-4049-B4CF-B20FF001B113}" type="pres">
      <dgm:prSet presAssocID="{87F639B1-C00B-4DB8-874A-1B4133285BA5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81D9C77-4CF1-4109-BAF3-D8AF365945DB}" type="pres">
      <dgm:prSet presAssocID="{B79FEBFC-C6A0-4E5C-B069-D3F456A139B5}" presName="sibTransLast" presStyleLbl="sibTrans2D1" presStyleIdx="2" presStyleCnt="3"/>
      <dgm:spPr/>
      <dgm:t>
        <a:bodyPr/>
        <a:lstStyle/>
        <a:p>
          <a:endParaRPr lang="en-US"/>
        </a:p>
      </dgm:t>
    </dgm:pt>
    <dgm:pt modelId="{ABA2ECF1-80D8-4CBD-85DC-422EF4F4DBA6}" type="pres">
      <dgm:prSet presAssocID="{B79FEBFC-C6A0-4E5C-B069-D3F456A139B5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B776AEC7-1F4B-4C3B-BD0C-1567A22FC5FA}" type="pres">
      <dgm:prSet presAssocID="{B79FEBFC-C6A0-4E5C-B069-D3F456A139B5}" presName="lastNode" presStyleLbl="node1" presStyleIdx="3" presStyleCnt="4" custLinFactNeighborX="2406" custLinFactNeighborY="96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881E991-6357-8145-975C-412F55E9B89E}" type="presOf" srcId="{87F639B1-C00B-4DB8-874A-1B4133285BA5}" destId="{30832156-80FF-4049-B4CF-B20FF001B113}" srcOrd="0" destOrd="0" presId="urn:microsoft.com/office/officeart/2005/8/layout/equation2"/>
    <dgm:cxn modelId="{EFE0432D-1903-0F4C-8D9F-73DD26B1BFCD}" type="presOf" srcId="{FADA801C-761A-4ED2-A9B7-4B3446C0A4DB}" destId="{C97E2F06-C4C3-479D-A331-1CE6E9603200}" srcOrd="0" destOrd="0" presId="urn:microsoft.com/office/officeart/2005/8/layout/equation2"/>
    <dgm:cxn modelId="{BE18F19F-D487-8745-A9AA-3D7C76AD8F9A}" type="presOf" srcId="{1F4F9732-559A-4679-939C-2C8608DDBD5B}" destId="{1E8A3908-F542-421F-8450-6A41D70E9ADC}" srcOrd="0" destOrd="0" presId="urn:microsoft.com/office/officeart/2005/8/layout/equation2"/>
    <dgm:cxn modelId="{467546A5-E9C4-43CF-8C73-31F6C07D186E}" srcId="{B79FEBFC-C6A0-4E5C-B069-D3F456A139B5}" destId="{87F639B1-C00B-4DB8-874A-1B4133285BA5}" srcOrd="2" destOrd="0" parTransId="{0909A325-E040-4499-8AEA-97530FE86875}" sibTransId="{36CC3E88-1AAF-432C-B7ED-853843FB3D4E}"/>
    <dgm:cxn modelId="{0ACC2936-0E75-4B25-A1B2-F864B0547863}" srcId="{B79FEBFC-C6A0-4E5C-B069-D3F456A139B5}" destId="{1F4F9732-559A-4679-939C-2C8608DDBD5B}" srcOrd="0" destOrd="0" parTransId="{A2EFB789-9540-4B93-868D-8619E3D9E1D4}" sibTransId="{FADA801C-761A-4ED2-A9B7-4B3446C0A4DB}"/>
    <dgm:cxn modelId="{58D83C9F-0779-1841-B41D-022C83EC86A2}" type="presOf" srcId="{E46DE0DD-2C9F-4EF0-BA99-4D7699F6E15A}" destId="{72B59A77-62C4-4DF5-9BB6-810D8E4AC6F4}" srcOrd="0" destOrd="0" presId="urn:microsoft.com/office/officeart/2005/8/layout/equation2"/>
    <dgm:cxn modelId="{E62EA277-CB8A-7C48-B47D-372A9F8A18F3}" type="presOf" srcId="{B79FEBFC-C6A0-4E5C-B069-D3F456A139B5}" destId="{3CDE0892-82E0-42ED-B6B1-F26D5877FAAA}" srcOrd="0" destOrd="0" presId="urn:microsoft.com/office/officeart/2005/8/layout/equation2"/>
    <dgm:cxn modelId="{34F5B6DE-742A-284C-B634-0C24E4CFD308}" type="presOf" srcId="{36CC3E88-1AAF-432C-B7ED-853843FB3D4E}" destId="{A81D9C77-4CF1-4109-BAF3-D8AF365945DB}" srcOrd="0" destOrd="0" presId="urn:microsoft.com/office/officeart/2005/8/layout/equation2"/>
    <dgm:cxn modelId="{0795B4F2-7535-144A-AA37-B472258F683C}" type="presOf" srcId="{D5A615B9-0B0A-402F-8C16-ED45FD8E5DE1}" destId="{E7180A4D-B3DA-48D6-9A38-E4B28826BBF3}" srcOrd="0" destOrd="0" presId="urn:microsoft.com/office/officeart/2005/8/layout/equation2"/>
    <dgm:cxn modelId="{3E1113C9-9EBD-45B9-9B40-67352B85A04A}" srcId="{B79FEBFC-C6A0-4E5C-B069-D3F456A139B5}" destId="{E46DE0DD-2C9F-4EF0-BA99-4D7699F6E15A}" srcOrd="1" destOrd="0" parTransId="{F72DDE40-47F6-4487-8157-915A5A64EBD9}" sibTransId="{D5A615B9-0B0A-402F-8C16-ED45FD8E5DE1}"/>
    <dgm:cxn modelId="{651677B2-2283-4F43-B787-A92AFCE9F97C}" type="presOf" srcId="{36CC3E88-1AAF-432C-B7ED-853843FB3D4E}" destId="{ABA2ECF1-80D8-4CBD-85DC-422EF4F4DBA6}" srcOrd="1" destOrd="0" presId="urn:microsoft.com/office/officeart/2005/8/layout/equation2"/>
    <dgm:cxn modelId="{611D51D6-9A67-0C46-88DD-EB871EA02B72}" type="presOf" srcId="{3A93BC84-DB77-462B-85C1-7E92D5A130D3}" destId="{B776AEC7-1F4B-4C3B-BD0C-1567A22FC5FA}" srcOrd="0" destOrd="0" presId="urn:microsoft.com/office/officeart/2005/8/layout/equation2"/>
    <dgm:cxn modelId="{C6E32592-6302-48E8-86EA-FD0C7341DEE5}" srcId="{B79FEBFC-C6A0-4E5C-B069-D3F456A139B5}" destId="{3A93BC84-DB77-462B-85C1-7E92D5A130D3}" srcOrd="3" destOrd="0" parTransId="{DF27EEC2-A6B4-454A-BDD9-AA6DD6ADBBF0}" sibTransId="{A1C7DFF5-A5F2-4B26-A755-E0AE25E9EF6E}"/>
    <dgm:cxn modelId="{8F24702F-503A-4C4B-A26D-EF0A1CD58F00}" type="presParOf" srcId="{3CDE0892-82E0-42ED-B6B1-F26D5877FAAA}" destId="{E2984DDE-FFE6-4134-8158-506A6A9420AD}" srcOrd="0" destOrd="0" presId="urn:microsoft.com/office/officeart/2005/8/layout/equation2"/>
    <dgm:cxn modelId="{2FF312BC-8074-4646-A572-F325D9A8CD56}" type="presParOf" srcId="{E2984DDE-FFE6-4134-8158-506A6A9420AD}" destId="{1E8A3908-F542-421F-8450-6A41D70E9ADC}" srcOrd="0" destOrd="0" presId="urn:microsoft.com/office/officeart/2005/8/layout/equation2"/>
    <dgm:cxn modelId="{38D73411-EECB-CE45-8594-7C8633D3B84A}" type="presParOf" srcId="{E2984DDE-FFE6-4134-8158-506A6A9420AD}" destId="{07BE9518-7791-407C-9BD4-26A32073B3FE}" srcOrd="1" destOrd="0" presId="urn:microsoft.com/office/officeart/2005/8/layout/equation2"/>
    <dgm:cxn modelId="{295143C3-2A22-C94A-B9CE-3649183E7105}" type="presParOf" srcId="{E2984DDE-FFE6-4134-8158-506A6A9420AD}" destId="{C97E2F06-C4C3-479D-A331-1CE6E9603200}" srcOrd="2" destOrd="0" presId="urn:microsoft.com/office/officeart/2005/8/layout/equation2"/>
    <dgm:cxn modelId="{77B26878-5A09-324D-A605-2A296A90FD3A}" type="presParOf" srcId="{E2984DDE-FFE6-4134-8158-506A6A9420AD}" destId="{7CD86697-65EE-49BA-B3FC-69CACABAEA91}" srcOrd="3" destOrd="0" presId="urn:microsoft.com/office/officeart/2005/8/layout/equation2"/>
    <dgm:cxn modelId="{03322A46-E731-3749-8FEA-2C960317269B}" type="presParOf" srcId="{E2984DDE-FFE6-4134-8158-506A6A9420AD}" destId="{72B59A77-62C4-4DF5-9BB6-810D8E4AC6F4}" srcOrd="4" destOrd="0" presId="urn:microsoft.com/office/officeart/2005/8/layout/equation2"/>
    <dgm:cxn modelId="{8BCA98BA-0DB9-024A-A309-59D85D0B9DDD}" type="presParOf" srcId="{E2984DDE-FFE6-4134-8158-506A6A9420AD}" destId="{480EC3D0-008F-4A35-98A7-FBCC06E36D31}" srcOrd="5" destOrd="0" presId="urn:microsoft.com/office/officeart/2005/8/layout/equation2"/>
    <dgm:cxn modelId="{4B2D1E9C-E401-2949-8FB8-578E095225F0}" type="presParOf" srcId="{E2984DDE-FFE6-4134-8158-506A6A9420AD}" destId="{E7180A4D-B3DA-48D6-9A38-E4B28826BBF3}" srcOrd="6" destOrd="0" presId="urn:microsoft.com/office/officeart/2005/8/layout/equation2"/>
    <dgm:cxn modelId="{D32AD0EC-5A6C-654F-902A-77F2179A1B9D}" type="presParOf" srcId="{E2984DDE-FFE6-4134-8158-506A6A9420AD}" destId="{41309483-A7FB-4ECC-9960-01008481BDEA}" srcOrd="7" destOrd="0" presId="urn:microsoft.com/office/officeart/2005/8/layout/equation2"/>
    <dgm:cxn modelId="{1F47E7BC-8423-114E-AB93-C9D46B79FEAA}" type="presParOf" srcId="{E2984DDE-FFE6-4134-8158-506A6A9420AD}" destId="{30832156-80FF-4049-B4CF-B20FF001B113}" srcOrd="8" destOrd="0" presId="urn:microsoft.com/office/officeart/2005/8/layout/equation2"/>
    <dgm:cxn modelId="{BB342488-06BA-8F47-B19E-B9B2F88D7BF2}" type="presParOf" srcId="{3CDE0892-82E0-42ED-B6B1-F26D5877FAAA}" destId="{A81D9C77-4CF1-4109-BAF3-D8AF365945DB}" srcOrd="1" destOrd="0" presId="urn:microsoft.com/office/officeart/2005/8/layout/equation2"/>
    <dgm:cxn modelId="{5A3CC3F6-276B-B74E-B5D4-8BD420AB064E}" type="presParOf" srcId="{A81D9C77-4CF1-4109-BAF3-D8AF365945DB}" destId="{ABA2ECF1-80D8-4CBD-85DC-422EF4F4DBA6}" srcOrd="0" destOrd="0" presId="urn:microsoft.com/office/officeart/2005/8/layout/equation2"/>
    <dgm:cxn modelId="{4AAACEDA-BCCA-0C4B-9968-BE0BF667083F}" type="presParOf" srcId="{3CDE0892-82E0-42ED-B6B1-F26D5877FAAA}" destId="{B776AEC7-1F4B-4C3B-BD0C-1567A22FC5FA}" srcOrd="2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13730EE-8724-435A-8864-4C5F5CE7DC82}" type="doc">
      <dgm:prSet loTypeId="urn:microsoft.com/office/officeart/2009/3/layout/StepUpProcess" loCatId="process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9B281DA2-10F5-4321-B127-357F118C159C}">
      <dgm:prSet phldrT="[Text]" custT="1"/>
      <dgm:spPr/>
      <dgm:t>
        <a:bodyPr/>
        <a:lstStyle/>
        <a:p>
          <a:pPr rtl="1"/>
          <a:r>
            <a:rPr lang="ar-LB" sz="2000" dirty="0">
              <a:latin typeface="GE SS Text Light" pitchFamily="18" charset="-78"/>
              <a:ea typeface="GE SS Text Light" pitchFamily="18" charset="-78"/>
              <a:cs typeface="GE SS Text Light" pitchFamily="18" charset="-78"/>
            </a:rPr>
            <a:t>المجلس البلدي </a:t>
          </a:r>
          <a:endParaRPr lang="en-US" sz="2000" dirty="0">
            <a:latin typeface="GE SS Text Light" pitchFamily="18" charset="-78"/>
            <a:ea typeface="GE SS Text Light" pitchFamily="18" charset="-78"/>
            <a:cs typeface="GE SS Text Light" pitchFamily="18" charset="-78"/>
          </a:endParaRPr>
        </a:p>
      </dgm:t>
    </dgm:pt>
    <dgm:pt modelId="{48F82A31-4331-468B-81FC-74137C047441}" type="parTrans" cxnId="{CBAEE172-FDFF-45E4-9589-A83E96970362}">
      <dgm:prSet/>
      <dgm:spPr/>
      <dgm:t>
        <a:bodyPr/>
        <a:lstStyle/>
        <a:p>
          <a:pPr rtl="1"/>
          <a:endParaRPr lang="en-US" sz="1100"/>
        </a:p>
      </dgm:t>
    </dgm:pt>
    <dgm:pt modelId="{1D4E8876-D3CA-4913-B5FC-229AFD57075B}" type="sibTrans" cxnId="{CBAEE172-FDFF-45E4-9589-A83E96970362}">
      <dgm:prSet/>
      <dgm:spPr/>
      <dgm:t>
        <a:bodyPr/>
        <a:lstStyle/>
        <a:p>
          <a:pPr rtl="1"/>
          <a:endParaRPr lang="en-US" sz="1100"/>
        </a:p>
      </dgm:t>
    </dgm:pt>
    <dgm:pt modelId="{D76A08A8-E4D4-4AD9-8CFE-30D4DB5E2F0E}">
      <dgm:prSet phldrT="[Text]" custT="1"/>
      <dgm:spPr/>
      <dgm:t>
        <a:bodyPr/>
        <a:lstStyle/>
        <a:p>
          <a:pPr rtl="1"/>
          <a:r>
            <a:rPr lang="ar-LB" sz="2000" dirty="0">
              <a:latin typeface="GE SS Text Light" pitchFamily="18" charset="-78"/>
              <a:ea typeface="GE SS Text Light" pitchFamily="18" charset="-78"/>
              <a:cs typeface="GE SS Text Light" pitchFamily="18" charset="-78"/>
            </a:rPr>
            <a:t>22-10- </a:t>
          </a:r>
          <a:r>
            <a:rPr lang="en-US" sz="2000" dirty="0" smtClean="0">
              <a:latin typeface="GE SS Text Light" pitchFamily="18" charset="-78"/>
              <a:ea typeface="GE SS Text Light" pitchFamily="18" charset="-78"/>
              <a:cs typeface="GE SS Text Light" pitchFamily="18" charset="-78"/>
            </a:rPr>
            <a:t>2016</a:t>
          </a:r>
          <a:endParaRPr lang="en-US" sz="2000" dirty="0">
            <a:latin typeface="GE SS Text Light" pitchFamily="18" charset="-78"/>
            <a:ea typeface="GE SS Text Light" pitchFamily="18" charset="-78"/>
            <a:cs typeface="GE SS Text Light" pitchFamily="18" charset="-78"/>
          </a:endParaRPr>
        </a:p>
      </dgm:t>
    </dgm:pt>
    <dgm:pt modelId="{F6435112-F76E-4873-B18D-4CF81132F7FF}" type="parTrans" cxnId="{16607BE2-D28A-42A4-8BF1-27588B4006AE}">
      <dgm:prSet/>
      <dgm:spPr/>
      <dgm:t>
        <a:bodyPr/>
        <a:lstStyle/>
        <a:p>
          <a:pPr rtl="1"/>
          <a:endParaRPr lang="en-US" sz="1100"/>
        </a:p>
      </dgm:t>
    </dgm:pt>
    <dgm:pt modelId="{9CC4557D-3C6D-43EE-A00A-D87A231F32F0}" type="sibTrans" cxnId="{16607BE2-D28A-42A4-8BF1-27588B4006AE}">
      <dgm:prSet/>
      <dgm:spPr/>
      <dgm:t>
        <a:bodyPr/>
        <a:lstStyle/>
        <a:p>
          <a:pPr rtl="1"/>
          <a:endParaRPr lang="en-US" sz="1100"/>
        </a:p>
      </dgm:t>
    </dgm:pt>
    <dgm:pt modelId="{9F3198AB-E41A-4B63-BEF8-881E3E32CE49}">
      <dgm:prSet phldrT="[Text]" custT="1"/>
      <dgm:spPr/>
      <dgm:t>
        <a:bodyPr/>
        <a:lstStyle/>
        <a:p>
          <a:pPr rtl="1"/>
          <a:r>
            <a:rPr lang="ar-LB" sz="2000" dirty="0">
              <a:latin typeface="GE SS Text Light" pitchFamily="18" charset="-78"/>
              <a:ea typeface="GE SS Text Light" pitchFamily="18" charset="-78"/>
              <a:cs typeface="GE SS Text Light" pitchFamily="18" charset="-78"/>
            </a:rPr>
            <a:t>الشباب</a:t>
          </a:r>
          <a:endParaRPr lang="en-US" sz="2000" dirty="0">
            <a:latin typeface="GE SS Text Light" pitchFamily="18" charset="-78"/>
            <a:ea typeface="GE SS Text Light" pitchFamily="18" charset="-78"/>
            <a:cs typeface="GE SS Text Light" pitchFamily="18" charset="-78"/>
          </a:endParaRPr>
        </a:p>
      </dgm:t>
    </dgm:pt>
    <dgm:pt modelId="{16CE5DEB-3AF1-46F2-8F8E-B665C95B17E3}" type="parTrans" cxnId="{3293C18C-CA16-4F5E-9D14-7C841ECEAB77}">
      <dgm:prSet/>
      <dgm:spPr/>
      <dgm:t>
        <a:bodyPr/>
        <a:lstStyle/>
        <a:p>
          <a:pPr rtl="1"/>
          <a:endParaRPr lang="en-US" sz="1100"/>
        </a:p>
      </dgm:t>
    </dgm:pt>
    <dgm:pt modelId="{B574CD91-2014-4835-9C1C-22A4B3F9BD47}" type="sibTrans" cxnId="{3293C18C-CA16-4F5E-9D14-7C841ECEAB77}">
      <dgm:prSet/>
      <dgm:spPr/>
      <dgm:t>
        <a:bodyPr/>
        <a:lstStyle/>
        <a:p>
          <a:pPr rtl="1"/>
          <a:endParaRPr lang="en-US" sz="1100"/>
        </a:p>
      </dgm:t>
    </dgm:pt>
    <dgm:pt modelId="{6E6D34A4-A385-455D-8B95-7BBB0999F66B}">
      <dgm:prSet phldrT="[Text]" custT="1"/>
      <dgm:spPr/>
      <dgm:t>
        <a:bodyPr/>
        <a:lstStyle/>
        <a:p>
          <a:pPr rtl="1"/>
          <a:r>
            <a:rPr lang="ar-LB" sz="2000" dirty="0">
              <a:latin typeface="GE SS Text Light" pitchFamily="18" charset="-78"/>
              <a:ea typeface="GE SS Text Light" pitchFamily="18" charset="-78"/>
              <a:cs typeface="GE SS Text Light" pitchFamily="18" charset="-78"/>
            </a:rPr>
            <a:t>23-10- </a:t>
          </a:r>
          <a:r>
            <a:rPr lang="ar-LB" sz="2000" dirty="0" smtClean="0">
              <a:latin typeface="GE SS Text Light" pitchFamily="18" charset="-78"/>
              <a:ea typeface="GE SS Text Light" pitchFamily="18" charset="-78"/>
              <a:cs typeface="GE SS Text Light" pitchFamily="18" charset="-78"/>
            </a:rPr>
            <a:t>2016 المفاهيم </a:t>
          </a:r>
          <a:r>
            <a:rPr lang="ar-LB" sz="2000" dirty="0">
              <a:latin typeface="GE SS Text Light" pitchFamily="18" charset="-78"/>
              <a:ea typeface="GE SS Text Light" pitchFamily="18" charset="-78"/>
              <a:cs typeface="GE SS Text Light" pitchFamily="18" charset="-78"/>
            </a:rPr>
            <a:t>الرئيسية</a:t>
          </a:r>
          <a:endParaRPr lang="en-US" sz="2000" dirty="0">
            <a:latin typeface="GE SS Text Light" pitchFamily="18" charset="-78"/>
            <a:ea typeface="GE SS Text Light" pitchFamily="18" charset="-78"/>
            <a:cs typeface="GE SS Text Light" pitchFamily="18" charset="-78"/>
          </a:endParaRPr>
        </a:p>
      </dgm:t>
    </dgm:pt>
    <dgm:pt modelId="{016D879D-20D5-42D7-8311-1F0345CC979C}" type="parTrans" cxnId="{9CE1180D-AB4F-4E93-B492-ECA860625616}">
      <dgm:prSet/>
      <dgm:spPr/>
      <dgm:t>
        <a:bodyPr/>
        <a:lstStyle/>
        <a:p>
          <a:pPr rtl="1"/>
          <a:endParaRPr lang="en-US" sz="1100"/>
        </a:p>
      </dgm:t>
    </dgm:pt>
    <dgm:pt modelId="{1F8E2249-0548-48C4-B34B-AAD7B9B3AFFB}" type="sibTrans" cxnId="{9CE1180D-AB4F-4E93-B492-ECA860625616}">
      <dgm:prSet/>
      <dgm:spPr/>
      <dgm:t>
        <a:bodyPr/>
        <a:lstStyle/>
        <a:p>
          <a:pPr rtl="1"/>
          <a:endParaRPr lang="en-US" sz="1100"/>
        </a:p>
      </dgm:t>
    </dgm:pt>
    <dgm:pt modelId="{0F641501-67F6-4929-8EDD-FC0005340551}">
      <dgm:prSet phldrT="[Text]" custT="1"/>
      <dgm:spPr/>
      <dgm:t>
        <a:bodyPr/>
        <a:lstStyle/>
        <a:p>
          <a:pPr rtl="1"/>
          <a:r>
            <a:rPr lang="ar-LB" sz="2000" dirty="0" smtClean="0">
              <a:latin typeface="GE SS Text Light" pitchFamily="18" charset="-78"/>
              <a:ea typeface="GE SS Text Light" pitchFamily="18" charset="-78"/>
              <a:cs typeface="GE SS Text Light" pitchFamily="18" charset="-78"/>
            </a:rPr>
            <a:t>6-11-تجميع المعلومات</a:t>
          </a:r>
          <a:endParaRPr lang="en-US" sz="2000" dirty="0">
            <a:latin typeface="GE SS Text Light" pitchFamily="18" charset="-78"/>
            <a:ea typeface="GE SS Text Light" pitchFamily="18" charset="-78"/>
            <a:cs typeface="GE SS Text Light" pitchFamily="18" charset="-78"/>
          </a:endParaRPr>
        </a:p>
      </dgm:t>
    </dgm:pt>
    <dgm:pt modelId="{DA30159D-0586-43C9-8B7C-57B6F8688114}" type="parTrans" cxnId="{6A157214-25CF-4D1C-90D8-FAB9DE40989D}">
      <dgm:prSet/>
      <dgm:spPr/>
      <dgm:t>
        <a:bodyPr/>
        <a:lstStyle/>
        <a:p>
          <a:pPr rtl="1"/>
          <a:endParaRPr lang="en-US" sz="1100"/>
        </a:p>
      </dgm:t>
    </dgm:pt>
    <dgm:pt modelId="{9B60CA8C-FC99-4E68-84B7-069BB34A9AFE}" type="sibTrans" cxnId="{6A157214-25CF-4D1C-90D8-FAB9DE40989D}">
      <dgm:prSet/>
      <dgm:spPr/>
      <dgm:t>
        <a:bodyPr/>
        <a:lstStyle/>
        <a:p>
          <a:pPr rtl="1"/>
          <a:endParaRPr lang="en-US" sz="1100"/>
        </a:p>
      </dgm:t>
    </dgm:pt>
    <dgm:pt modelId="{F3FE19B0-368A-4FA7-87F3-87B2EFB9424A}">
      <dgm:prSet phldrT="[Text]" custT="1"/>
      <dgm:spPr/>
      <dgm:t>
        <a:bodyPr/>
        <a:lstStyle/>
        <a:p>
          <a:pPr rtl="1"/>
          <a:r>
            <a:rPr lang="ar-LB" sz="2000" dirty="0">
              <a:latin typeface="GE SS Text Light" pitchFamily="18" charset="-78"/>
              <a:ea typeface="GE SS Text Light" pitchFamily="18" charset="-78"/>
              <a:cs typeface="GE SS Text Light" pitchFamily="18" charset="-78"/>
            </a:rPr>
            <a:t>المجلس البلدي والشباب</a:t>
          </a:r>
          <a:endParaRPr lang="en-US" sz="2000" dirty="0">
            <a:latin typeface="GE SS Text Light" pitchFamily="18" charset="-78"/>
            <a:ea typeface="GE SS Text Light" pitchFamily="18" charset="-78"/>
            <a:cs typeface="GE SS Text Light" pitchFamily="18" charset="-78"/>
          </a:endParaRPr>
        </a:p>
      </dgm:t>
    </dgm:pt>
    <dgm:pt modelId="{44C92598-0E3A-42EA-91D0-6294AD2CD8B5}" type="parTrans" cxnId="{64F73D06-2A99-4EA5-937D-E2FD21FE9877}">
      <dgm:prSet/>
      <dgm:spPr/>
      <dgm:t>
        <a:bodyPr/>
        <a:lstStyle/>
        <a:p>
          <a:pPr rtl="1"/>
          <a:endParaRPr lang="en-US" sz="1100"/>
        </a:p>
      </dgm:t>
    </dgm:pt>
    <dgm:pt modelId="{A318A74A-B942-464C-90AE-7753124DEF9F}" type="sibTrans" cxnId="{64F73D06-2A99-4EA5-937D-E2FD21FE9877}">
      <dgm:prSet/>
      <dgm:spPr/>
      <dgm:t>
        <a:bodyPr/>
        <a:lstStyle/>
        <a:p>
          <a:pPr rtl="1"/>
          <a:endParaRPr lang="en-US" sz="1100"/>
        </a:p>
      </dgm:t>
    </dgm:pt>
    <dgm:pt modelId="{E0F99F78-56C5-4901-8D04-F0341E00E363}">
      <dgm:prSet phldrT="[Text]" custT="1"/>
      <dgm:spPr/>
      <dgm:t>
        <a:bodyPr/>
        <a:lstStyle/>
        <a:p>
          <a:pPr rtl="1"/>
          <a:r>
            <a:rPr lang="ar-LB" sz="2000" dirty="0">
              <a:latin typeface="GE SS Text Light" pitchFamily="18" charset="-78"/>
              <a:ea typeface="GE SS Text Light" pitchFamily="18" charset="-78"/>
              <a:cs typeface="GE SS Text Light" pitchFamily="18" charset="-78"/>
            </a:rPr>
            <a:t>12-11-2016 الأولويات</a:t>
          </a:r>
          <a:endParaRPr lang="en-US" sz="2000" dirty="0">
            <a:latin typeface="GE SS Text Light" pitchFamily="18" charset="-78"/>
            <a:ea typeface="GE SS Text Light" pitchFamily="18" charset="-78"/>
            <a:cs typeface="GE SS Text Light" pitchFamily="18" charset="-78"/>
          </a:endParaRPr>
        </a:p>
      </dgm:t>
    </dgm:pt>
    <dgm:pt modelId="{263B07D7-493B-48FD-8F15-3D3FDF15FBAC}" type="parTrans" cxnId="{DE02B093-858A-4B82-ADFE-A427A791B358}">
      <dgm:prSet/>
      <dgm:spPr/>
      <dgm:t>
        <a:bodyPr/>
        <a:lstStyle/>
        <a:p>
          <a:pPr rtl="1"/>
          <a:endParaRPr lang="en-US" sz="1100"/>
        </a:p>
      </dgm:t>
    </dgm:pt>
    <dgm:pt modelId="{FB792E4A-44D6-4596-9A2F-2E4604B692C5}" type="sibTrans" cxnId="{DE02B093-858A-4B82-ADFE-A427A791B358}">
      <dgm:prSet/>
      <dgm:spPr/>
      <dgm:t>
        <a:bodyPr/>
        <a:lstStyle/>
        <a:p>
          <a:pPr rtl="1"/>
          <a:endParaRPr lang="en-US" sz="1100"/>
        </a:p>
      </dgm:t>
    </dgm:pt>
    <dgm:pt modelId="{E34F9E88-C489-43F0-9F83-C9D7A60B38FA}">
      <dgm:prSet phldrT="[Text]" custT="1"/>
      <dgm:spPr/>
      <dgm:t>
        <a:bodyPr/>
        <a:lstStyle/>
        <a:p>
          <a:pPr rtl="1"/>
          <a:r>
            <a:rPr lang="ar-LB" sz="2000" dirty="0" smtClean="0">
              <a:latin typeface="GE SS Text Light" pitchFamily="18" charset="-78"/>
              <a:ea typeface="GE SS Text Light" pitchFamily="18" charset="-78"/>
              <a:cs typeface="GE SS Text Light" pitchFamily="18" charset="-78"/>
            </a:rPr>
            <a:t>13-11-</a:t>
          </a:r>
          <a:r>
            <a:rPr lang="en-US" sz="2000" dirty="0" smtClean="0">
              <a:latin typeface="GE SS Text Light" pitchFamily="18" charset="-78"/>
              <a:ea typeface="GE SS Text Light" pitchFamily="18" charset="-78"/>
              <a:cs typeface="GE SS Text Light" pitchFamily="18" charset="-78"/>
            </a:rPr>
            <a:t>16</a:t>
          </a:r>
          <a:r>
            <a:rPr lang="ar-LB" sz="2000" dirty="0" smtClean="0">
              <a:latin typeface="GE SS Text Light" pitchFamily="18" charset="-78"/>
              <a:ea typeface="GE SS Text Light" pitchFamily="18" charset="-78"/>
              <a:cs typeface="GE SS Text Light" pitchFamily="18" charset="-78"/>
            </a:rPr>
            <a:t>20 </a:t>
          </a:r>
          <a:r>
            <a:rPr lang="ar-LB" sz="2000" dirty="0">
              <a:latin typeface="GE SS Text Light" pitchFamily="18" charset="-78"/>
              <a:ea typeface="GE SS Text Light" pitchFamily="18" charset="-78"/>
              <a:cs typeface="GE SS Text Light" pitchFamily="18" charset="-78"/>
            </a:rPr>
            <a:t>التخطيط</a:t>
          </a:r>
          <a:endParaRPr lang="en-US" sz="2000" dirty="0">
            <a:latin typeface="GE SS Text Light" pitchFamily="18" charset="-78"/>
            <a:ea typeface="GE SS Text Light" pitchFamily="18" charset="-78"/>
            <a:cs typeface="GE SS Text Light" pitchFamily="18" charset="-78"/>
          </a:endParaRPr>
        </a:p>
      </dgm:t>
    </dgm:pt>
    <dgm:pt modelId="{D00D5E5C-C73A-4F84-B431-6C718BE646D3}" type="parTrans" cxnId="{1EE3AF69-8022-4A85-B15E-51FA1AFE3510}">
      <dgm:prSet/>
      <dgm:spPr/>
      <dgm:t>
        <a:bodyPr/>
        <a:lstStyle/>
        <a:p>
          <a:pPr rtl="1"/>
          <a:endParaRPr lang="en-US" sz="1100"/>
        </a:p>
      </dgm:t>
    </dgm:pt>
    <dgm:pt modelId="{68F6CE2E-62E0-44BA-AA91-B203C2A70C45}" type="sibTrans" cxnId="{1EE3AF69-8022-4A85-B15E-51FA1AFE3510}">
      <dgm:prSet/>
      <dgm:spPr/>
      <dgm:t>
        <a:bodyPr/>
        <a:lstStyle/>
        <a:p>
          <a:pPr rtl="1"/>
          <a:endParaRPr lang="en-US" sz="1100"/>
        </a:p>
      </dgm:t>
    </dgm:pt>
    <dgm:pt modelId="{B4A393C6-B4AC-417C-87A1-E90C0A9088D0}">
      <dgm:prSet phldrT="[Text]" custT="1"/>
      <dgm:spPr/>
      <dgm:t>
        <a:bodyPr/>
        <a:lstStyle/>
        <a:p>
          <a:pPr rtl="1"/>
          <a:r>
            <a:rPr lang="ar-LB" sz="2000" dirty="0">
              <a:latin typeface="GE SS Text Light" pitchFamily="18" charset="-78"/>
              <a:ea typeface="GE SS Text Light" pitchFamily="18" charset="-78"/>
              <a:cs typeface="GE SS Text Light" pitchFamily="18" charset="-78"/>
            </a:rPr>
            <a:t>اللقاءات </a:t>
          </a:r>
          <a:r>
            <a:rPr lang="ar-LB" sz="2000" dirty="0" smtClean="0">
              <a:latin typeface="GE SS Text Light" pitchFamily="18" charset="-78"/>
              <a:ea typeface="GE SS Text Light" pitchFamily="18" charset="-78"/>
              <a:cs typeface="GE SS Text Light" pitchFamily="18" charset="-78"/>
            </a:rPr>
            <a:t>التشاورية</a:t>
          </a:r>
          <a:endParaRPr lang="en-US" sz="2000" dirty="0" smtClean="0">
            <a:latin typeface="GE SS Text Light" pitchFamily="18" charset="-78"/>
            <a:ea typeface="GE SS Text Light" pitchFamily="18" charset="-78"/>
            <a:cs typeface="GE SS Text Light" pitchFamily="18" charset="-78"/>
          </a:endParaRPr>
        </a:p>
        <a:p>
          <a:pPr rtl="1"/>
          <a:r>
            <a:rPr lang="en-US" sz="2000" dirty="0" smtClean="0">
              <a:latin typeface="GE SS Text Light" pitchFamily="18" charset="-78"/>
              <a:ea typeface="GE SS Text Light" pitchFamily="18" charset="-78"/>
              <a:cs typeface="GE SS Text Light" pitchFamily="18" charset="-78"/>
            </a:rPr>
            <a:t>05/12 till 15/12/2016</a:t>
          </a:r>
          <a:endParaRPr lang="en-US" sz="2000" dirty="0">
            <a:latin typeface="GE SS Text Light" pitchFamily="18" charset="-78"/>
            <a:ea typeface="GE SS Text Light" pitchFamily="18" charset="-78"/>
            <a:cs typeface="GE SS Text Light" pitchFamily="18" charset="-78"/>
          </a:endParaRPr>
        </a:p>
      </dgm:t>
    </dgm:pt>
    <dgm:pt modelId="{84EDF493-770A-4385-8E6B-A162DA1CF5F0}" type="parTrans" cxnId="{7AB0402B-E4E6-417A-88B3-A61E3CB1D2F2}">
      <dgm:prSet/>
      <dgm:spPr/>
      <dgm:t>
        <a:bodyPr/>
        <a:lstStyle/>
        <a:p>
          <a:pPr rtl="1"/>
          <a:endParaRPr lang="en-US" sz="1100"/>
        </a:p>
      </dgm:t>
    </dgm:pt>
    <dgm:pt modelId="{AED478B8-FFC2-4961-801C-DC6616094355}" type="sibTrans" cxnId="{7AB0402B-E4E6-417A-88B3-A61E3CB1D2F2}">
      <dgm:prSet/>
      <dgm:spPr/>
      <dgm:t>
        <a:bodyPr/>
        <a:lstStyle/>
        <a:p>
          <a:pPr rtl="1"/>
          <a:endParaRPr lang="en-US" sz="1100"/>
        </a:p>
      </dgm:t>
    </dgm:pt>
    <dgm:pt modelId="{83FB0C24-857B-40BA-877B-9A8E477F16C7}">
      <dgm:prSet phldrT="[Text]" custT="1"/>
      <dgm:spPr/>
      <dgm:t>
        <a:bodyPr/>
        <a:lstStyle/>
        <a:p>
          <a:pPr rtl="1"/>
          <a:r>
            <a:rPr lang="ar-LB" sz="2000" dirty="0">
              <a:latin typeface="GE SS Text Light" pitchFamily="18" charset="-78"/>
              <a:ea typeface="GE SS Text Light" pitchFamily="18" charset="-78"/>
              <a:cs typeface="GE SS Text Light" pitchFamily="18" charset="-78"/>
            </a:rPr>
            <a:t>المؤتمر </a:t>
          </a:r>
          <a:endParaRPr lang="en-US" sz="2000" dirty="0">
            <a:latin typeface="GE SS Text Light" pitchFamily="18" charset="-78"/>
            <a:ea typeface="GE SS Text Light" pitchFamily="18" charset="-78"/>
            <a:cs typeface="GE SS Text Light" pitchFamily="18" charset="-78"/>
          </a:endParaRPr>
        </a:p>
      </dgm:t>
    </dgm:pt>
    <dgm:pt modelId="{3F215523-123E-4C6B-8AE2-43919269E2F0}" type="parTrans" cxnId="{39EFECCF-AC1A-4E50-A97C-7A6D2E1BA398}">
      <dgm:prSet/>
      <dgm:spPr/>
      <dgm:t>
        <a:bodyPr/>
        <a:lstStyle/>
        <a:p>
          <a:pPr rtl="1"/>
          <a:endParaRPr lang="en-US" sz="1100"/>
        </a:p>
      </dgm:t>
    </dgm:pt>
    <dgm:pt modelId="{59B807F8-E2CF-4FD2-813B-6D4139D1B09C}" type="sibTrans" cxnId="{39EFECCF-AC1A-4E50-A97C-7A6D2E1BA398}">
      <dgm:prSet/>
      <dgm:spPr/>
      <dgm:t>
        <a:bodyPr/>
        <a:lstStyle/>
        <a:p>
          <a:pPr rtl="1"/>
          <a:endParaRPr lang="en-US" sz="1100"/>
        </a:p>
      </dgm:t>
    </dgm:pt>
    <dgm:pt modelId="{3395F47C-8F8A-4A02-B47F-16546732E96A}">
      <dgm:prSet phldrT="[Text]" custT="1"/>
      <dgm:spPr/>
      <dgm:t>
        <a:bodyPr/>
        <a:lstStyle/>
        <a:p>
          <a:pPr rtl="1"/>
          <a:r>
            <a:rPr lang="ar-LB" sz="2000" dirty="0" smtClean="0">
              <a:latin typeface="GE SS Text Light" pitchFamily="18" charset="-78"/>
              <a:ea typeface="GE SS Text Light" pitchFamily="18" charset="-78"/>
              <a:cs typeface="GE SS Text Light" pitchFamily="18" charset="-78"/>
            </a:rPr>
            <a:t>كانون الثاني 2017</a:t>
          </a:r>
          <a:endParaRPr lang="en-US" sz="2000" dirty="0">
            <a:latin typeface="GE SS Text Light" pitchFamily="18" charset="-78"/>
            <a:ea typeface="GE SS Text Light" pitchFamily="18" charset="-78"/>
            <a:cs typeface="GE SS Text Light" pitchFamily="18" charset="-78"/>
          </a:endParaRPr>
        </a:p>
      </dgm:t>
    </dgm:pt>
    <dgm:pt modelId="{C53DA51A-E0C1-4D2D-92F3-1DAB17ED885C}" type="parTrans" cxnId="{6D3CA730-2223-4006-A79B-8DA8133C7AE8}">
      <dgm:prSet/>
      <dgm:spPr/>
      <dgm:t>
        <a:bodyPr/>
        <a:lstStyle/>
        <a:p>
          <a:pPr rtl="1"/>
          <a:endParaRPr lang="en-US" sz="1100"/>
        </a:p>
      </dgm:t>
    </dgm:pt>
    <dgm:pt modelId="{1616E911-CE42-4984-A4F0-A62B9C87D2EB}" type="sibTrans" cxnId="{6D3CA730-2223-4006-A79B-8DA8133C7AE8}">
      <dgm:prSet/>
      <dgm:spPr/>
      <dgm:t>
        <a:bodyPr/>
        <a:lstStyle/>
        <a:p>
          <a:pPr rtl="1"/>
          <a:endParaRPr lang="en-US" sz="1100"/>
        </a:p>
      </dgm:t>
    </dgm:pt>
    <dgm:pt modelId="{1F390313-9228-4823-ACBB-1814AFE4CB56}">
      <dgm:prSet phldrT="[Text]" custT="1"/>
      <dgm:spPr/>
      <dgm:t>
        <a:bodyPr/>
        <a:lstStyle/>
        <a:p>
          <a:pPr rtl="1"/>
          <a:r>
            <a:rPr lang="ar-LB" sz="2000" dirty="0" smtClean="0">
              <a:latin typeface="GE SS Text Light" pitchFamily="18" charset="-78"/>
              <a:ea typeface="GE SS Text Light" pitchFamily="18" charset="-78"/>
              <a:cs typeface="GE SS Text Light" pitchFamily="18" charset="-78"/>
            </a:rPr>
            <a:t>التحضيرات</a:t>
          </a:r>
          <a:endParaRPr lang="en-US" sz="2000" dirty="0">
            <a:latin typeface="GE SS Text Light" pitchFamily="18" charset="-78"/>
            <a:ea typeface="GE SS Text Light" pitchFamily="18" charset="-78"/>
            <a:cs typeface="GE SS Text Light" pitchFamily="18" charset="-78"/>
          </a:endParaRPr>
        </a:p>
      </dgm:t>
    </dgm:pt>
    <dgm:pt modelId="{F3E81257-0BFA-4CC0-81EB-DA852609F0BF}" type="parTrans" cxnId="{FE951476-98BC-46B3-8FDB-41E3133F7978}">
      <dgm:prSet/>
      <dgm:spPr/>
      <dgm:t>
        <a:bodyPr/>
        <a:lstStyle/>
        <a:p>
          <a:endParaRPr lang="en-US"/>
        </a:p>
      </dgm:t>
    </dgm:pt>
    <dgm:pt modelId="{2B5CBB46-66C4-4302-B66B-6E7402D9F72D}" type="sibTrans" cxnId="{FE951476-98BC-46B3-8FDB-41E3133F7978}">
      <dgm:prSet/>
      <dgm:spPr/>
      <dgm:t>
        <a:bodyPr/>
        <a:lstStyle/>
        <a:p>
          <a:endParaRPr lang="en-US"/>
        </a:p>
      </dgm:t>
    </dgm:pt>
    <dgm:pt modelId="{0968EBC4-F807-4ABA-AE83-AE5EAF2B6438}">
      <dgm:prSet phldrT="[Text]" custT="1"/>
      <dgm:spPr/>
      <dgm:t>
        <a:bodyPr/>
        <a:lstStyle/>
        <a:p>
          <a:pPr rtl="1"/>
          <a:r>
            <a:rPr lang="ar-LB" sz="2000" dirty="0" smtClean="0">
              <a:latin typeface="GE SS Text Light" pitchFamily="18" charset="-78"/>
              <a:ea typeface="GE SS Text Light" pitchFamily="18" charset="-78"/>
              <a:cs typeface="GE SS Text Light" pitchFamily="18" charset="-78"/>
            </a:rPr>
            <a:t>المفاهيم الرئيسية 5-11-2016</a:t>
          </a:r>
          <a:endParaRPr lang="en-US" sz="2000" dirty="0">
            <a:latin typeface="GE SS Text Light" pitchFamily="18" charset="-78"/>
            <a:ea typeface="GE SS Text Light" pitchFamily="18" charset="-78"/>
            <a:cs typeface="GE SS Text Light" pitchFamily="18" charset="-78"/>
          </a:endParaRPr>
        </a:p>
      </dgm:t>
    </dgm:pt>
    <dgm:pt modelId="{E063757E-B960-418C-8C3E-C42F6047572F}" type="parTrans" cxnId="{FA145B51-2254-41B2-8CF9-8EDB577EDEAE}">
      <dgm:prSet/>
      <dgm:spPr/>
    </dgm:pt>
    <dgm:pt modelId="{9830D04A-FF6D-47CA-B880-ABBAD57FE929}" type="sibTrans" cxnId="{FA145B51-2254-41B2-8CF9-8EDB577EDEAE}">
      <dgm:prSet/>
      <dgm:spPr/>
    </dgm:pt>
    <dgm:pt modelId="{5A3BC25F-3FF6-4097-8808-692A1D4B42D4}">
      <dgm:prSet phldrT="[Text]" custT="1"/>
      <dgm:spPr/>
      <dgm:t>
        <a:bodyPr/>
        <a:lstStyle/>
        <a:p>
          <a:pPr rtl="1"/>
          <a:r>
            <a:rPr lang="ar-LB" sz="2000" dirty="0" smtClean="0">
              <a:latin typeface="GE SS Text Light" pitchFamily="18" charset="-78"/>
              <a:ea typeface="GE SS Text Light" pitchFamily="18" charset="-78"/>
              <a:cs typeface="GE SS Text Light" pitchFamily="18" charset="-78"/>
            </a:rPr>
            <a:t>عمل الفريق</a:t>
          </a:r>
          <a:endParaRPr lang="en-US" sz="2000" dirty="0">
            <a:latin typeface="GE SS Text Light" pitchFamily="18" charset="-78"/>
            <a:ea typeface="GE SS Text Light" pitchFamily="18" charset="-78"/>
            <a:cs typeface="GE SS Text Light" pitchFamily="18" charset="-78"/>
          </a:endParaRPr>
        </a:p>
      </dgm:t>
    </dgm:pt>
    <dgm:pt modelId="{52EB30F9-18F7-47EA-94E3-A057D0CA512D}" type="parTrans" cxnId="{FC24F112-0E2C-46E3-BEEB-2DCBD79B400B}">
      <dgm:prSet/>
      <dgm:spPr/>
    </dgm:pt>
    <dgm:pt modelId="{9ED1B3CD-DEC7-40A5-8187-EB86A1E214EF}" type="sibTrans" cxnId="{FC24F112-0E2C-46E3-BEEB-2DCBD79B400B}">
      <dgm:prSet/>
      <dgm:spPr/>
    </dgm:pt>
    <dgm:pt modelId="{93AF9672-1A9E-4219-BB93-5F7FC4E19F9C}" type="pres">
      <dgm:prSet presAssocID="{D13730EE-8724-435A-8864-4C5F5CE7DC82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C0AAB905-0D0E-445F-96B7-DBB38F97A86D}" type="pres">
      <dgm:prSet presAssocID="{9B281DA2-10F5-4321-B127-357F118C159C}" presName="composite" presStyleCnt="0"/>
      <dgm:spPr/>
    </dgm:pt>
    <dgm:pt modelId="{9B49C21A-A4B7-47A5-A3F3-6440636CF2C2}" type="pres">
      <dgm:prSet presAssocID="{9B281DA2-10F5-4321-B127-357F118C159C}" presName="LShape" presStyleLbl="alignNode1" presStyleIdx="0" presStyleCnt="9"/>
      <dgm:spPr/>
    </dgm:pt>
    <dgm:pt modelId="{84D8BA44-A725-42A2-8097-40F6AB239E27}" type="pres">
      <dgm:prSet presAssocID="{9B281DA2-10F5-4321-B127-357F118C159C}" presName="ParentText" presStyleLbl="revTx" presStyleIdx="0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EC05D08-388F-4191-860B-B89638017472}" type="pres">
      <dgm:prSet presAssocID="{9B281DA2-10F5-4321-B127-357F118C159C}" presName="Triangle" presStyleLbl="alignNode1" presStyleIdx="1" presStyleCnt="9"/>
      <dgm:spPr/>
    </dgm:pt>
    <dgm:pt modelId="{14DFA410-211C-4742-8901-59B677137E4F}" type="pres">
      <dgm:prSet presAssocID="{1D4E8876-D3CA-4913-B5FC-229AFD57075B}" presName="sibTrans" presStyleCnt="0"/>
      <dgm:spPr/>
    </dgm:pt>
    <dgm:pt modelId="{98B079A7-0C5D-4E5F-A440-A5806044A71D}" type="pres">
      <dgm:prSet presAssocID="{1D4E8876-D3CA-4913-B5FC-229AFD57075B}" presName="space" presStyleCnt="0"/>
      <dgm:spPr/>
    </dgm:pt>
    <dgm:pt modelId="{C4C5D9A7-94F8-4C3E-A6A2-28799D6D57CC}" type="pres">
      <dgm:prSet presAssocID="{9F3198AB-E41A-4B63-BEF8-881E3E32CE49}" presName="composite" presStyleCnt="0"/>
      <dgm:spPr/>
    </dgm:pt>
    <dgm:pt modelId="{08B0E90D-AC13-4312-87F1-2A465E66A1B1}" type="pres">
      <dgm:prSet presAssocID="{9F3198AB-E41A-4B63-BEF8-881E3E32CE49}" presName="LShape" presStyleLbl="alignNode1" presStyleIdx="2" presStyleCnt="9"/>
      <dgm:spPr/>
    </dgm:pt>
    <dgm:pt modelId="{0303143D-3634-4A45-977D-734B185C4F67}" type="pres">
      <dgm:prSet presAssocID="{9F3198AB-E41A-4B63-BEF8-881E3E32CE49}" presName="ParentText" presStyleLbl="revTx" presStyleIdx="1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5F5AA5C-3187-45B4-94B0-B0BBB9A95241}" type="pres">
      <dgm:prSet presAssocID="{9F3198AB-E41A-4B63-BEF8-881E3E32CE49}" presName="Triangle" presStyleLbl="alignNode1" presStyleIdx="3" presStyleCnt="9"/>
      <dgm:spPr/>
    </dgm:pt>
    <dgm:pt modelId="{9E593382-169E-4DCF-91E6-2B47BDE76F3B}" type="pres">
      <dgm:prSet presAssocID="{B574CD91-2014-4835-9C1C-22A4B3F9BD47}" presName="sibTrans" presStyleCnt="0"/>
      <dgm:spPr/>
    </dgm:pt>
    <dgm:pt modelId="{D9B6FAA9-AEF5-46B8-88DA-56DCE27B4BA5}" type="pres">
      <dgm:prSet presAssocID="{B574CD91-2014-4835-9C1C-22A4B3F9BD47}" presName="space" presStyleCnt="0"/>
      <dgm:spPr/>
    </dgm:pt>
    <dgm:pt modelId="{382A5FB8-D986-4B52-86BF-30D22BA35F29}" type="pres">
      <dgm:prSet presAssocID="{F3FE19B0-368A-4FA7-87F3-87B2EFB9424A}" presName="composite" presStyleCnt="0"/>
      <dgm:spPr/>
    </dgm:pt>
    <dgm:pt modelId="{C2901BFD-3B32-4281-987F-52F19BEB52B6}" type="pres">
      <dgm:prSet presAssocID="{F3FE19B0-368A-4FA7-87F3-87B2EFB9424A}" presName="LShape" presStyleLbl="alignNode1" presStyleIdx="4" presStyleCnt="9"/>
      <dgm:spPr/>
    </dgm:pt>
    <dgm:pt modelId="{928C0496-A3DB-43FC-B93D-0955EFB3C35B}" type="pres">
      <dgm:prSet presAssocID="{F3FE19B0-368A-4FA7-87F3-87B2EFB9424A}" presName="ParentText" presStyleLbl="revTx" presStyleIdx="2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A7B5BBE-ADE2-4BEA-ADF2-FDFFC63C4516}" type="pres">
      <dgm:prSet presAssocID="{F3FE19B0-368A-4FA7-87F3-87B2EFB9424A}" presName="Triangle" presStyleLbl="alignNode1" presStyleIdx="5" presStyleCnt="9"/>
      <dgm:spPr/>
    </dgm:pt>
    <dgm:pt modelId="{AF9C3BE3-10C3-46B2-B5D0-4ACCB6BBBBBE}" type="pres">
      <dgm:prSet presAssocID="{A318A74A-B942-464C-90AE-7753124DEF9F}" presName="sibTrans" presStyleCnt="0"/>
      <dgm:spPr/>
    </dgm:pt>
    <dgm:pt modelId="{F0DB2E22-E778-46DD-A567-29CD467CD364}" type="pres">
      <dgm:prSet presAssocID="{A318A74A-B942-464C-90AE-7753124DEF9F}" presName="space" presStyleCnt="0"/>
      <dgm:spPr/>
    </dgm:pt>
    <dgm:pt modelId="{A128F75C-7AEF-42AC-B991-012868E9B4AF}" type="pres">
      <dgm:prSet presAssocID="{B4A393C6-B4AC-417C-87A1-E90C0A9088D0}" presName="composite" presStyleCnt="0"/>
      <dgm:spPr/>
    </dgm:pt>
    <dgm:pt modelId="{11C17BA4-3A4C-4774-9D6E-0AD5C9CADEDB}" type="pres">
      <dgm:prSet presAssocID="{B4A393C6-B4AC-417C-87A1-E90C0A9088D0}" presName="LShape" presStyleLbl="alignNode1" presStyleIdx="6" presStyleCnt="9"/>
      <dgm:spPr/>
    </dgm:pt>
    <dgm:pt modelId="{641E5F03-6F91-43A6-8641-8DBB43A1FA3F}" type="pres">
      <dgm:prSet presAssocID="{B4A393C6-B4AC-417C-87A1-E90C0A9088D0}" presName="ParentText" presStyleLbl="revTx" presStyleIdx="3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36A2EDD-D9FD-4644-8D08-BE8BB3576301}" type="pres">
      <dgm:prSet presAssocID="{B4A393C6-B4AC-417C-87A1-E90C0A9088D0}" presName="Triangle" presStyleLbl="alignNode1" presStyleIdx="7" presStyleCnt="9"/>
      <dgm:spPr/>
    </dgm:pt>
    <dgm:pt modelId="{662AA956-76D1-461A-8167-CB6EBEDCDFCA}" type="pres">
      <dgm:prSet presAssocID="{AED478B8-FFC2-4961-801C-DC6616094355}" presName="sibTrans" presStyleCnt="0"/>
      <dgm:spPr/>
    </dgm:pt>
    <dgm:pt modelId="{70A54503-E000-4830-9C72-78A811358BC7}" type="pres">
      <dgm:prSet presAssocID="{AED478B8-FFC2-4961-801C-DC6616094355}" presName="space" presStyleCnt="0"/>
      <dgm:spPr/>
    </dgm:pt>
    <dgm:pt modelId="{331B6869-4A17-4CEA-9C87-8E6857F1542E}" type="pres">
      <dgm:prSet presAssocID="{83FB0C24-857B-40BA-877B-9A8E477F16C7}" presName="composite" presStyleCnt="0"/>
      <dgm:spPr/>
    </dgm:pt>
    <dgm:pt modelId="{F2BE09C7-5F1B-4E2E-B079-9142F0976F91}" type="pres">
      <dgm:prSet presAssocID="{83FB0C24-857B-40BA-877B-9A8E477F16C7}" presName="LShape" presStyleLbl="alignNode1" presStyleIdx="8" presStyleCnt="9"/>
      <dgm:spPr/>
    </dgm:pt>
    <dgm:pt modelId="{F5D0CE4E-6FC2-4986-BEA3-EE32082AB243}" type="pres">
      <dgm:prSet presAssocID="{83FB0C24-857B-40BA-877B-9A8E477F16C7}" presName="ParentText" presStyleLbl="revTx" presStyleIdx="4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A145B51-2254-41B2-8CF9-8EDB577EDEAE}" srcId="{9B281DA2-10F5-4321-B127-357F118C159C}" destId="{0968EBC4-F807-4ABA-AE83-AE5EAF2B6438}" srcOrd="1" destOrd="0" parTransId="{E063757E-B960-418C-8C3E-C42F6047572F}" sibTransId="{9830D04A-FF6D-47CA-B880-ABBAD57FE929}"/>
    <dgm:cxn modelId="{00672E66-CD5D-9448-9C54-8486A7BC647A}" type="presOf" srcId="{F3FE19B0-368A-4FA7-87F3-87B2EFB9424A}" destId="{928C0496-A3DB-43FC-B93D-0955EFB3C35B}" srcOrd="0" destOrd="0" presId="urn:microsoft.com/office/officeart/2009/3/layout/StepUpProcess"/>
    <dgm:cxn modelId="{FC24F112-0E2C-46E3-BEEB-2DCBD79B400B}" srcId="{9B281DA2-10F5-4321-B127-357F118C159C}" destId="{5A3BC25F-3FF6-4097-8808-692A1D4B42D4}" srcOrd="2" destOrd="0" parTransId="{52EB30F9-18F7-47EA-94E3-A057D0CA512D}" sibTransId="{9ED1B3CD-DEC7-40A5-8187-EB86A1E214EF}"/>
    <dgm:cxn modelId="{E2A793CE-1735-4081-9AA8-E38A75E5A208}" type="presOf" srcId="{5A3BC25F-3FF6-4097-8808-692A1D4B42D4}" destId="{84D8BA44-A725-42A2-8097-40F6AB239E27}" srcOrd="0" destOrd="3" presId="urn:microsoft.com/office/officeart/2009/3/layout/StepUpProcess"/>
    <dgm:cxn modelId="{3293C18C-CA16-4F5E-9D14-7C841ECEAB77}" srcId="{D13730EE-8724-435A-8864-4C5F5CE7DC82}" destId="{9F3198AB-E41A-4B63-BEF8-881E3E32CE49}" srcOrd="1" destOrd="0" parTransId="{16CE5DEB-3AF1-46F2-8F8E-B665C95B17E3}" sibTransId="{B574CD91-2014-4835-9C1C-22A4B3F9BD47}"/>
    <dgm:cxn modelId="{A8D4AD77-7F56-8C4E-80BB-31877DDDF6E9}" type="presOf" srcId="{B4A393C6-B4AC-417C-87A1-E90C0A9088D0}" destId="{641E5F03-6F91-43A6-8641-8DBB43A1FA3F}" srcOrd="0" destOrd="0" presId="urn:microsoft.com/office/officeart/2009/3/layout/StepUpProcess"/>
    <dgm:cxn modelId="{A804D11A-E61F-7F4A-A7FD-ED117C88566A}" type="presOf" srcId="{9B281DA2-10F5-4321-B127-357F118C159C}" destId="{84D8BA44-A725-42A2-8097-40F6AB239E27}" srcOrd="0" destOrd="0" presId="urn:microsoft.com/office/officeart/2009/3/layout/StepUpProcess"/>
    <dgm:cxn modelId="{CA172634-E0D7-DA44-905D-AC760092F5B0}" type="presOf" srcId="{D13730EE-8724-435A-8864-4C5F5CE7DC82}" destId="{93AF9672-1A9E-4219-BB93-5F7FC4E19F9C}" srcOrd="0" destOrd="0" presId="urn:microsoft.com/office/officeart/2009/3/layout/StepUpProcess"/>
    <dgm:cxn modelId="{FE951476-98BC-46B3-8FDB-41E3133F7978}" srcId="{F3FE19B0-368A-4FA7-87F3-87B2EFB9424A}" destId="{1F390313-9228-4823-ACBB-1814AFE4CB56}" srcOrd="2" destOrd="0" parTransId="{F3E81257-0BFA-4CC0-81EB-DA852609F0BF}" sibTransId="{2B5CBB46-66C4-4302-B66B-6E7402D9F72D}"/>
    <dgm:cxn modelId="{729091C5-B004-CB4E-BD30-2E1DA41B4D23}" type="presOf" srcId="{1F390313-9228-4823-ACBB-1814AFE4CB56}" destId="{928C0496-A3DB-43FC-B93D-0955EFB3C35B}" srcOrd="0" destOrd="3" presId="urn:microsoft.com/office/officeart/2009/3/layout/StepUpProcess"/>
    <dgm:cxn modelId="{9293E9B7-2AB5-A74E-870F-5DE3F20C6755}" type="presOf" srcId="{9F3198AB-E41A-4B63-BEF8-881E3E32CE49}" destId="{0303143D-3634-4A45-977D-734B185C4F67}" srcOrd="0" destOrd="0" presId="urn:microsoft.com/office/officeart/2009/3/layout/StepUpProcess"/>
    <dgm:cxn modelId="{16607BE2-D28A-42A4-8BF1-27588B4006AE}" srcId="{9B281DA2-10F5-4321-B127-357F118C159C}" destId="{D76A08A8-E4D4-4AD9-8CFE-30D4DB5E2F0E}" srcOrd="0" destOrd="0" parTransId="{F6435112-F76E-4873-B18D-4CF81132F7FF}" sibTransId="{9CC4557D-3C6D-43EE-A00A-D87A231F32F0}"/>
    <dgm:cxn modelId="{1EE3AF69-8022-4A85-B15E-51FA1AFE3510}" srcId="{F3FE19B0-368A-4FA7-87F3-87B2EFB9424A}" destId="{E34F9E88-C489-43F0-9F83-C9D7A60B38FA}" srcOrd="1" destOrd="0" parTransId="{D00D5E5C-C73A-4F84-B431-6C718BE646D3}" sibTransId="{68F6CE2E-62E0-44BA-AA91-B203C2A70C45}"/>
    <dgm:cxn modelId="{39EFECCF-AC1A-4E50-A97C-7A6D2E1BA398}" srcId="{D13730EE-8724-435A-8864-4C5F5CE7DC82}" destId="{83FB0C24-857B-40BA-877B-9A8E477F16C7}" srcOrd="4" destOrd="0" parTransId="{3F215523-123E-4C6B-8AE2-43919269E2F0}" sibTransId="{59B807F8-E2CF-4FD2-813B-6D4139D1B09C}"/>
    <dgm:cxn modelId="{237B5BD5-AB8C-ED43-8A62-75AA69CC4ED9}" type="presOf" srcId="{E34F9E88-C489-43F0-9F83-C9D7A60B38FA}" destId="{928C0496-A3DB-43FC-B93D-0955EFB3C35B}" srcOrd="0" destOrd="2" presId="urn:microsoft.com/office/officeart/2009/3/layout/StepUpProcess"/>
    <dgm:cxn modelId="{9CE1180D-AB4F-4E93-B492-ECA860625616}" srcId="{9F3198AB-E41A-4B63-BEF8-881E3E32CE49}" destId="{6E6D34A4-A385-455D-8B95-7BBB0999F66B}" srcOrd="0" destOrd="0" parTransId="{016D879D-20D5-42D7-8311-1F0345CC979C}" sibTransId="{1F8E2249-0548-48C4-B34B-AAD7B9B3AFFB}"/>
    <dgm:cxn modelId="{85021D98-540F-A645-B18A-A3CB71F85069}" type="presOf" srcId="{0F641501-67F6-4929-8EDD-FC0005340551}" destId="{0303143D-3634-4A45-977D-734B185C4F67}" srcOrd="0" destOrd="2" presId="urn:microsoft.com/office/officeart/2009/3/layout/StepUpProcess"/>
    <dgm:cxn modelId="{DCC26B18-F7EF-9042-AD9B-8742FC5268B3}" type="presOf" srcId="{3395F47C-8F8A-4A02-B47F-16546732E96A}" destId="{F5D0CE4E-6FC2-4986-BEA3-EE32082AB243}" srcOrd="0" destOrd="1" presId="urn:microsoft.com/office/officeart/2009/3/layout/StepUpProcess"/>
    <dgm:cxn modelId="{7AB0402B-E4E6-417A-88B3-A61E3CB1D2F2}" srcId="{D13730EE-8724-435A-8864-4C5F5CE7DC82}" destId="{B4A393C6-B4AC-417C-87A1-E90C0A9088D0}" srcOrd="3" destOrd="0" parTransId="{84EDF493-770A-4385-8E6B-A162DA1CF5F0}" sibTransId="{AED478B8-FFC2-4961-801C-DC6616094355}"/>
    <dgm:cxn modelId="{41B7BDBF-2B2B-C449-AC25-858E33A50A9C}" type="presOf" srcId="{E0F99F78-56C5-4901-8D04-F0341E00E363}" destId="{928C0496-A3DB-43FC-B93D-0955EFB3C35B}" srcOrd="0" destOrd="1" presId="urn:microsoft.com/office/officeart/2009/3/layout/StepUpProcess"/>
    <dgm:cxn modelId="{6D3CA730-2223-4006-A79B-8DA8133C7AE8}" srcId="{83FB0C24-857B-40BA-877B-9A8E477F16C7}" destId="{3395F47C-8F8A-4A02-B47F-16546732E96A}" srcOrd="0" destOrd="0" parTransId="{C53DA51A-E0C1-4D2D-92F3-1DAB17ED885C}" sibTransId="{1616E911-CE42-4984-A4F0-A62B9C87D2EB}"/>
    <dgm:cxn modelId="{569A15F7-B8DE-4485-8731-6B5B7EA410BD}" type="presOf" srcId="{0968EBC4-F807-4ABA-AE83-AE5EAF2B6438}" destId="{84D8BA44-A725-42A2-8097-40F6AB239E27}" srcOrd="0" destOrd="2" presId="urn:microsoft.com/office/officeart/2009/3/layout/StepUpProcess"/>
    <dgm:cxn modelId="{C38EE24D-EE99-1847-93DD-3FA535136F6E}" type="presOf" srcId="{6E6D34A4-A385-455D-8B95-7BBB0999F66B}" destId="{0303143D-3634-4A45-977D-734B185C4F67}" srcOrd="0" destOrd="1" presId="urn:microsoft.com/office/officeart/2009/3/layout/StepUpProcess"/>
    <dgm:cxn modelId="{72417675-A449-E84F-B723-0025608DBC49}" type="presOf" srcId="{D76A08A8-E4D4-4AD9-8CFE-30D4DB5E2F0E}" destId="{84D8BA44-A725-42A2-8097-40F6AB239E27}" srcOrd="0" destOrd="1" presId="urn:microsoft.com/office/officeart/2009/3/layout/StepUpProcess"/>
    <dgm:cxn modelId="{CBAEE172-FDFF-45E4-9589-A83E96970362}" srcId="{D13730EE-8724-435A-8864-4C5F5CE7DC82}" destId="{9B281DA2-10F5-4321-B127-357F118C159C}" srcOrd="0" destOrd="0" parTransId="{48F82A31-4331-468B-81FC-74137C047441}" sibTransId="{1D4E8876-D3CA-4913-B5FC-229AFD57075B}"/>
    <dgm:cxn modelId="{64F73D06-2A99-4EA5-937D-E2FD21FE9877}" srcId="{D13730EE-8724-435A-8864-4C5F5CE7DC82}" destId="{F3FE19B0-368A-4FA7-87F3-87B2EFB9424A}" srcOrd="2" destOrd="0" parTransId="{44C92598-0E3A-42EA-91D0-6294AD2CD8B5}" sibTransId="{A318A74A-B942-464C-90AE-7753124DEF9F}"/>
    <dgm:cxn modelId="{9F87C3F6-3132-FF43-9695-9F199B987374}" type="presOf" srcId="{83FB0C24-857B-40BA-877B-9A8E477F16C7}" destId="{F5D0CE4E-6FC2-4986-BEA3-EE32082AB243}" srcOrd="0" destOrd="0" presId="urn:microsoft.com/office/officeart/2009/3/layout/StepUpProcess"/>
    <dgm:cxn modelId="{6A157214-25CF-4D1C-90D8-FAB9DE40989D}" srcId="{9F3198AB-E41A-4B63-BEF8-881E3E32CE49}" destId="{0F641501-67F6-4929-8EDD-FC0005340551}" srcOrd="1" destOrd="0" parTransId="{DA30159D-0586-43C9-8B7C-57B6F8688114}" sibTransId="{9B60CA8C-FC99-4E68-84B7-069BB34A9AFE}"/>
    <dgm:cxn modelId="{DE02B093-858A-4B82-ADFE-A427A791B358}" srcId="{F3FE19B0-368A-4FA7-87F3-87B2EFB9424A}" destId="{E0F99F78-56C5-4901-8D04-F0341E00E363}" srcOrd="0" destOrd="0" parTransId="{263B07D7-493B-48FD-8F15-3D3FDF15FBAC}" sibTransId="{FB792E4A-44D6-4596-9A2F-2E4604B692C5}"/>
    <dgm:cxn modelId="{E99929F9-B806-0442-AAD4-FBF90F1C813F}" type="presParOf" srcId="{93AF9672-1A9E-4219-BB93-5F7FC4E19F9C}" destId="{C0AAB905-0D0E-445F-96B7-DBB38F97A86D}" srcOrd="0" destOrd="0" presId="urn:microsoft.com/office/officeart/2009/3/layout/StepUpProcess"/>
    <dgm:cxn modelId="{F07DD4EC-6DC7-A941-B879-24F7C0BED677}" type="presParOf" srcId="{C0AAB905-0D0E-445F-96B7-DBB38F97A86D}" destId="{9B49C21A-A4B7-47A5-A3F3-6440636CF2C2}" srcOrd="0" destOrd="0" presId="urn:microsoft.com/office/officeart/2009/3/layout/StepUpProcess"/>
    <dgm:cxn modelId="{A6786979-B5E6-A14B-9A88-7472242F7F55}" type="presParOf" srcId="{C0AAB905-0D0E-445F-96B7-DBB38F97A86D}" destId="{84D8BA44-A725-42A2-8097-40F6AB239E27}" srcOrd="1" destOrd="0" presId="urn:microsoft.com/office/officeart/2009/3/layout/StepUpProcess"/>
    <dgm:cxn modelId="{B536D9EB-6113-6F4D-B672-77165F27CDDA}" type="presParOf" srcId="{C0AAB905-0D0E-445F-96B7-DBB38F97A86D}" destId="{AEC05D08-388F-4191-860B-B89638017472}" srcOrd="2" destOrd="0" presId="urn:microsoft.com/office/officeart/2009/3/layout/StepUpProcess"/>
    <dgm:cxn modelId="{80D437C2-30B7-7F45-A688-3986EE502E6C}" type="presParOf" srcId="{93AF9672-1A9E-4219-BB93-5F7FC4E19F9C}" destId="{14DFA410-211C-4742-8901-59B677137E4F}" srcOrd="1" destOrd="0" presId="urn:microsoft.com/office/officeart/2009/3/layout/StepUpProcess"/>
    <dgm:cxn modelId="{DA894882-347C-074B-B42D-2BFD0B102036}" type="presParOf" srcId="{14DFA410-211C-4742-8901-59B677137E4F}" destId="{98B079A7-0C5D-4E5F-A440-A5806044A71D}" srcOrd="0" destOrd="0" presId="urn:microsoft.com/office/officeart/2009/3/layout/StepUpProcess"/>
    <dgm:cxn modelId="{0FC562FC-7A28-9F45-8781-1A7E4F3F8373}" type="presParOf" srcId="{93AF9672-1A9E-4219-BB93-5F7FC4E19F9C}" destId="{C4C5D9A7-94F8-4C3E-A6A2-28799D6D57CC}" srcOrd="2" destOrd="0" presId="urn:microsoft.com/office/officeart/2009/3/layout/StepUpProcess"/>
    <dgm:cxn modelId="{E7FDAFCF-5129-4F40-BC9C-332A3FD9927C}" type="presParOf" srcId="{C4C5D9A7-94F8-4C3E-A6A2-28799D6D57CC}" destId="{08B0E90D-AC13-4312-87F1-2A465E66A1B1}" srcOrd="0" destOrd="0" presId="urn:microsoft.com/office/officeart/2009/3/layout/StepUpProcess"/>
    <dgm:cxn modelId="{2FCF72FE-F4BF-BF4B-A10A-07D6F17197F0}" type="presParOf" srcId="{C4C5D9A7-94F8-4C3E-A6A2-28799D6D57CC}" destId="{0303143D-3634-4A45-977D-734B185C4F67}" srcOrd="1" destOrd="0" presId="urn:microsoft.com/office/officeart/2009/3/layout/StepUpProcess"/>
    <dgm:cxn modelId="{5F83ED78-E1E4-C841-9798-0DD404C277C5}" type="presParOf" srcId="{C4C5D9A7-94F8-4C3E-A6A2-28799D6D57CC}" destId="{A5F5AA5C-3187-45B4-94B0-B0BBB9A95241}" srcOrd="2" destOrd="0" presId="urn:microsoft.com/office/officeart/2009/3/layout/StepUpProcess"/>
    <dgm:cxn modelId="{7B1576D6-8949-9748-AB4B-65BE66B317A3}" type="presParOf" srcId="{93AF9672-1A9E-4219-BB93-5F7FC4E19F9C}" destId="{9E593382-169E-4DCF-91E6-2B47BDE76F3B}" srcOrd="3" destOrd="0" presId="urn:microsoft.com/office/officeart/2009/3/layout/StepUpProcess"/>
    <dgm:cxn modelId="{EA5367BD-3D7C-A54D-8E7F-3494B0EBBECF}" type="presParOf" srcId="{9E593382-169E-4DCF-91E6-2B47BDE76F3B}" destId="{D9B6FAA9-AEF5-46B8-88DA-56DCE27B4BA5}" srcOrd="0" destOrd="0" presId="urn:microsoft.com/office/officeart/2009/3/layout/StepUpProcess"/>
    <dgm:cxn modelId="{50202260-4D1B-F54E-8662-AC10B56BE66A}" type="presParOf" srcId="{93AF9672-1A9E-4219-BB93-5F7FC4E19F9C}" destId="{382A5FB8-D986-4B52-86BF-30D22BA35F29}" srcOrd="4" destOrd="0" presId="urn:microsoft.com/office/officeart/2009/3/layout/StepUpProcess"/>
    <dgm:cxn modelId="{358D8EB5-541C-484A-9436-8DDA733123D2}" type="presParOf" srcId="{382A5FB8-D986-4B52-86BF-30D22BA35F29}" destId="{C2901BFD-3B32-4281-987F-52F19BEB52B6}" srcOrd="0" destOrd="0" presId="urn:microsoft.com/office/officeart/2009/3/layout/StepUpProcess"/>
    <dgm:cxn modelId="{D3C149B3-75CC-064F-9BB9-726F20426070}" type="presParOf" srcId="{382A5FB8-D986-4B52-86BF-30D22BA35F29}" destId="{928C0496-A3DB-43FC-B93D-0955EFB3C35B}" srcOrd="1" destOrd="0" presId="urn:microsoft.com/office/officeart/2009/3/layout/StepUpProcess"/>
    <dgm:cxn modelId="{93FBC47D-77A9-3A48-9D64-6D94DB0D63A2}" type="presParOf" srcId="{382A5FB8-D986-4B52-86BF-30D22BA35F29}" destId="{1A7B5BBE-ADE2-4BEA-ADF2-FDFFC63C4516}" srcOrd="2" destOrd="0" presId="urn:microsoft.com/office/officeart/2009/3/layout/StepUpProcess"/>
    <dgm:cxn modelId="{D15837FB-7C10-3C40-841E-B94D8FCE690E}" type="presParOf" srcId="{93AF9672-1A9E-4219-BB93-5F7FC4E19F9C}" destId="{AF9C3BE3-10C3-46B2-B5D0-4ACCB6BBBBBE}" srcOrd="5" destOrd="0" presId="urn:microsoft.com/office/officeart/2009/3/layout/StepUpProcess"/>
    <dgm:cxn modelId="{7ADFA72A-00FB-6741-9C26-D2F62E54617E}" type="presParOf" srcId="{AF9C3BE3-10C3-46B2-B5D0-4ACCB6BBBBBE}" destId="{F0DB2E22-E778-46DD-A567-29CD467CD364}" srcOrd="0" destOrd="0" presId="urn:microsoft.com/office/officeart/2009/3/layout/StepUpProcess"/>
    <dgm:cxn modelId="{F99EE029-CC1C-014E-9AF0-FC481DAAB307}" type="presParOf" srcId="{93AF9672-1A9E-4219-BB93-5F7FC4E19F9C}" destId="{A128F75C-7AEF-42AC-B991-012868E9B4AF}" srcOrd="6" destOrd="0" presId="urn:microsoft.com/office/officeart/2009/3/layout/StepUpProcess"/>
    <dgm:cxn modelId="{C4A578EE-318C-2445-A84D-090A389A52C3}" type="presParOf" srcId="{A128F75C-7AEF-42AC-B991-012868E9B4AF}" destId="{11C17BA4-3A4C-4774-9D6E-0AD5C9CADEDB}" srcOrd="0" destOrd="0" presId="urn:microsoft.com/office/officeart/2009/3/layout/StepUpProcess"/>
    <dgm:cxn modelId="{E8D85B1A-03F0-5449-9CAA-6D2EE5483F49}" type="presParOf" srcId="{A128F75C-7AEF-42AC-B991-012868E9B4AF}" destId="{641E5F03-6F91-43A6-8641-8DBB43A1FA3F}" srcOrd="1" destOrd="0" presId="urn:microsoft.com/office/officeart/2009/3/layout/StepUpProcess"/>
    <dgm:cxn modelId="{1136B5E1-7020-2945-9D1A-85D97DBA12BC}" type="presParOf" srcId="{A128F75C-7AEF-42AC-B991-012868E9B4AF}" destId="{B36A2EDD-D9FD-4644-8D08-BE8BB3576301}" srcOrd="2" destOrd="0" presId="urn:microsoft.com/office/officeart/2009/3/layout/StepUpProcess"/>
    <dgm:cxn modelId="{36A5074D-1FD7-0D46-8500-03BB29505174}" type="presParOf" srcId="{93AF9672-1A9E-4219-BB93-5F7FC4E19F9C}" destId="{662AA956-76D1-461A-8167-CB6EBEDCDFCA}" srcOrd="7" destOrd="0" presId="urn:microsoft.com/office/officeart/2009/3/layout/StepUpProcess"/>
    <dgm:cxn modelId="{4923114D-EFE5-EC44-B67F-A88F6D26954E}" type="presParOf" srcId="{662AA956-76D1-461A-8167-CB6EBEDCDFCA}" destId="{70A54503-E000-4830-9C72-78A811358BC7}" srcOrd="0" destOrd="0" presId="urn:microsoft.com/office/officeart/2009/3/layout/StepUpProcess"/>
    <dgm:cxn modelId="{CAFC7397-1614-824A-B6E2-2797E3CB1005}" type="presParOf" srcId="{93AF9672-1A9E-4219-BB93-5F7FC4E19F9C}" destId="{331B6869-4A17-4CEA-9C87-8E6857F1542E}" srcOrd="8" destOrd="0" presId="urn:microsoft.com/office/officeart/2009/3/layout/StepUpProcess"/>
    <dgm:cxn modelId="{2DE4AC56-4A96-404C-95C5-AFB33D3C5BC0}" type="presParOf" srcId="{331B6869-4A17-4CEA-9C87-8E6857F1542E}" destId="{F2BE09C7-5F1B-4E2E-B079-9142F0976F91}" srcOrd="0" destOrd="0" presId="urn:microsoft.com/office/officeart/2009/3/layout/StepUpProcess"/>
    <dgm:cxn modelId="{D9E9D977-F7CC-C241-B278-FBBD225FA384}" type="presParOf" srcId="{331B6869-4A17-4CEA-9C87-8E6857F1542E}" destId="{F5D0CE4E-6FC2-4986-BEA3-EE32082AB243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8A3908-F542-421F-8450-6A41D70E9ADC}">
      <dsp:nvSpPr>
        <dsp:cNvPr id="0" name=""/>
        <dsp:cNvSpPr/>
      </dsp:nvSpPr>
      <dsp:spPr>
        <a:xfrm>
          <a:off x="5029199" y="3877"/>
          <a:ext cx="1206499" cy="120649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LB" sz="1500" kern="1200" dirty="0">
              <a:latin typeface="GE SS Text Light" pitchFamily="18" charset="-78"/>
              <a:ea typeface="GE SS Text Light" pitchFamily="18" charset="-78"/>
              <a:cs typeface="GE SS Text Light" pitchFamily="18" charset="-78"/>
            </a:rPr>
            <a:t>تدريب والعمل مع المجلس البلدي</a:t>
          </a:r>
          <a:endParaRPr lang="en-US" sz="1500" kern="1200" dirty="0">
            <a:latin typeface="GE SS Text Light" pitchFamily="18" charset="-78"/>
            <a:ea typeface="GE SS Text Light" pitchFamily="18" charset="-78"/>
            <a:cs typeface="GE SS Text Light" pitchFamily="18" charset="-78"/>
          </a:endParaRPr>
        </a:p>
      </dsp:txBody>
      <dsp:txXfrm>
        <a:off x="5205887" y="180565"/>
        <a:ext cx="853123" cy="853123"/>
      </dsp:txXfrm>
    </dsp:sp>
    <dsp:sp modelId="{C97E2F06-C4C3-479D-A331-1CE6E9603200}">
      <dsp:nvSpPr>
        <dsp:cNvPr id="0" name=""/>
        <dsp:cNvSpPr/>
      </dsp:nvSpPr>
      <dsp:spPr>
        <a:xfrm>
          <a:off x="5282565" y="1308345"/>
          <a:ext cx="699769" cy="699769"/>
        </a:xfrm>
        <a:prstGeom prst="mathPlus">
          <a:avLst/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kern="1200">
            <a:latin typeface="GE SS Text Light" pitchFamily="18" charset="-78"/>
            <a:ea typeface="GE SS Text Light" pitchFamily="18" charset="-78"/>
            <a:cs typeface="GE SS Text Light" pitchFamily="18" charset="-78"/>
          </a:endParaRPr>
        </a:p>
      </dsp:txBody>
      <dsp:txXfrm>
        <a:off x="5375319" y="1575937"/>
        <a:ext cx="514261" cy="164585"/>
      </dsp:txXfrm>
    </dsp:sp>
    <dsp:sp modelId="{72B59A77-62C4-4DF5-9BB6-810D8E4AC6F4}">
      <dsp:nvSpPr>
        <dsp:cNvPr id="0" name=""/>
        <dsp:cNvSpPr/>
      </dsp:nvSpPr>
      <dsp:spPr>
        <a:xfrm>
          <a:off x="5029199" y="2106083"/>
          <a:ext cx="1206499" cy="120649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LB" sz="1500" kern="1200" dirty="0">
              <a:latin typeface="GE SS Text Light" pitchFamily="18" charset="-78"/>
              <a:ea typeface="GE SS Text Light" pitchFamily="18" charset="-78"/>
              <a:cs typeface="GE SS Text Light" pitchFamily="18" charset="-78"/>
            </a:rPr>
            <a:t>تدريب والعمل مع الشباب</a:t>
          </a:r>
          <a:endParaRPr lang="en-US" sz="1500" kern="1200" dirty="0">
            <a:latin typeface="GE SS Text Light" pitchFamily="18" charset="-78"/>
            <a:ea typeface="GE SS Text Light" pitchFamily="18" charset="-78"/>
            <a:cs typeface="GE SS Text Light" pitchFamily="18" charset="-78"/>
          </a:endParaRPr>
        </a:p>
      </dsp:txBody>
      <dsp:txXfrm>
        <a:off x="5205887" y="2282771"/>
        <a:ext cx="853123" cy="853123"/>
      </dsp:txXfrm>
    </dsp:sp>
    <dsp:sp modelId="{E7180A4D-B3DA-48D6-9A38-E4B28826BBF3}">
      <dsp:nvSpPr>
        <dsp:cNvPr id="0" name=""/>
        <dsp:cNvSpPr/>
      </dsp:nvSpPr>
      <dsp:spPr>
        <a:xfrm>
          <a:off x="5282565" y="3410551"/>
          <a:ext cx="699769" cy="699769"/>
        </a:xfrm>
        <a:prstGeom prst="mathPlus">
          <a:avLst/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kern="1200">
            <a:latin typeface="GE SS Text Light" pitchFamily="18" charset="-78"/>
            <a:ea typeface="GE SS Text Light" pitchFamily="18" charset="-78"/>
            <a:cs typeface="GE SS Text Light" pitchFamily="18" charset="-78"/>
          </a:endParaRPr>
        </a:p>
      </dsp:txBody>
      <dsp:txXfrm>
        <a:off x="5375319" y="3678143"/>
        <a:ext cx="514261" cy="164585"/>
      </dsp:txXfrm>
    </dsp:sp>
    <dsp:sp modelId="{30832156-80FF-4049-B4CF-B20FF001B113}">
      <dsp:nvSpPr>
        <dsp:cNvPr id="0" name=""/>
        <dsp:cNvSpPr/>
      </dsp:nvSpPr>
      <dsp:spPr>
        <a:xfrm>
          <a:off x="5029199" y="4208289"/>
          <a:ext cx="1206499" cy="120649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LB" sz="1500" kern="1200" dirty="0">
              <a:latin typeface="GE SS Text Light" pitchFamily="18" charset="-78"/>
              <a:ea typeface="GE SS Text Light" pitchFamily="18" charset="-78"/>
              <a:cs typeface="GE SS Text Light" pitchFamily="18" charset="-78"/>
            </a:rPr>
            <a:t>10 لقاءات تشاورية مع الجتمع المحلي</a:t>
          </a:r>
          <a:endParaRPr lang="en-US" sz="1500" kern="1200" dirty="0">
            <a:latin typeface="GE SS Text Light" pitchFamily="18" charset="-78"/>
            <a:ea typeface="GE SS Text Light" pitchFamily="18" charset="-78"/>
            <a:cs typeface="GE SS Text Light" pitchFamily="18" charset="-78"/>
          </a:endParaRPr>
        </a:p>
      </dsp:txBody>
      <dsp:txXfrm>
        <a:off x="5205887" y="4384977"/>
        <a:ext cx="853123" cy="853123"/>
      </dsp:txXfrm>
    </dsp:sp>
    <dsp:sp modelId="{A81D9C77-4CF1-4109-BAF3-D8AF365945DB}">
      <dsp:nvSpPr>
        <dsp:cNvPr id="0" name=""/>
        <dsp:cNvSpPr/>
      </dsp:nvSpPr>
      <dsp:spPr>
        <a:xfrm rot="10768188">
          <a:off x="4478094" y="2493874"/>
          <a:ext cx="374479" cy="448818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kern="1200"/>
        </a:p>
      </dsp:txBody>
      <dsp:txXfrm rot="10800000">
        <a:off x="4590436" y="2583118"/>
        <a:ext cx="262135" cy="269290"/>
      </dsp:txXfrm>
    </dsp:sp>
    <dsp:sp modelId="{B776AEC7-1F4B-4C3B-BD0C-1567A22FC5FA}">
      <dsp:nvSpPr>
        <dsp:cNvPr id="0" name=""/>
        <dsp:cNvSpPr/>
      </dsp:nvSpPr>
      <dsp:spPr>
        <a:xfrm>
          <a:off x="1909717" y="1526118"/>
          <a:ext cx="2412999" cy="241299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9690" tIns="59690" rIns="59690" bIns="59690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LB" sz="4700" kern="1200" dirty="0"/>
            <a:t>المؤتمر التنموي </a:t>
          </a:r>
          <a:endParaRPr lang="en-US" sz="4700" kern="1200" dirty="0"/>
        </a:p>
      </dsp:txBody>
      <dsp:txXfrm>
        <a:off x="2263093" y="1879494"/>
        <a:ext cx="1706247" cy="170624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B49C21A-A4B7-47A5-A3F3-6440636CF2C2}">
      <dsp:nvSpPr>
        <dsp:cNvPr id="0" name=""/>
        <dsp:cNvSpPr/>
      </dsp:nvSpPr>
      <dsp:spPr>
        <a:xfrm rot="5400000">
          <a:off x="375162" y="2727732"/>
          <a:ext cx="1113470" cy="1852789"/>
        </a:xfrm>
        <a:prstGeom prst="corner">
          <a:avLst>
            <a:gd name="adj1" fmla="val 16120"/>
            <a:gd name="adj2" fmla="val 1611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4D8BA44-A725-42A2-8097-40F6AB239E27}">
      <dsp:nvSpPr>
        <dsp:cNvPr id="0" name=""/>
        <dsp:cNvSpPr/>
      </dsp:nvSpPr>
      <dsp:spPr>
        <a:xfrm>
          <a:off x="189296" y="3281317"/>
          <a:ext cx="1672709" cy="14662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LB" sz="2000" kern="1200" dirty="0">
              <a:latin typeface="GE SS Text Light" pitchFamily="18" charset="-78"/>
              <a:ea typeface="GE SS Text Light" pitchFamily="18" charset="-78"/>
              <a:cs typeface="GE SS Text Light" pitchFamily="18" charset="-78"/>
            </a:rPr>
            <a:t>المجلس البلدي </a:t>
          </a:r>
          <a:endParaRPr lang="en-US" sz="2000" kern="1200" dirty="0">
            <a:latin typeface="GE SS Text Light" pitchFamily="18" charset="-78"/>
            <a:ea typeface="GE SS Text Light" pitchFamily="18" charset="-78"/>
            <a:cs typeface="GE SS Text Light" pitchFamily="18" charset="-78"/>
          </a:endParaRPr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ar-LB" sz="2000" kern="1200" dirty="0">
              <a:latin typeface="GE SS Text Light" pitchFamily="18" charset="-78"/>
              <a:ea typeface="GE SS Text Light" pitchFamily="18" charset="-78"/>
              <a:cs typeface="GE SS Text Light" pitchFamily="18" charset="-78"/>
            </a:rPr>
            <a:t>22-10- </a:t>
          </a:r>
          <a:r>
            <a:rPr lang="en-US" sz="2000" kern="1200" dirty="0" smtClean="0">
              <a:latin typeface="GE SS Text Light" pitchFamily="18" charset="-78"/>
              <a:ea typeface="GE SS Text Light" pitchFamily="18" charset="-78"/>
              <a:cs typeface="GE SS Text Light" pitchFamily="18" charset="-78"/>
            </a:rPr>
            <a:t>2016</a:t>
          </a:r>
          <a:endParaRPr lang="en-US" sz="2000" kern="1200" dirty="0">
            <a:latin typeface="GE SS Text Light" pitchFamily="18" charset="-78"/>
            <a:ea typeface="GE SS Text Light" pitchFamily="18" charset="-78"/>
            <a:cs typeface="GE SS Text Light" pitchFamily="18" charset="-78"/>
          </a:endParaRPr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ar-LB" sz="2000" kern="1200" dirty="0" smtClean="0">
              <a:latin typeface="GE SS Text Light" pitchFamily="18" charset="-78"/>
              <a:ea typeface="GE SS Text Light" pitchFamily="18" charset="-78"/>
              <a:cs typeface="GE SS Text Light" pitchFamily="18" charset="-78"/>
            </a:rPr>
            <a:t>المفاهيم الرئيسية 5-11-2016</a:t>
          </a:r>
          <a:endParaRPr lang="en-US" sz="2000" kern="1200" dirty="0">
            <a:latin typeface="GE SS Text Light" pitchFamily="18" charset="-78"/>
            <a:ea typeface="GE SS Text Light" pitchFamily="18" charset="-78"/>
            <a:cs typeface="GE SS Text Light" pitchFamily="18" charset="-78"/>
          </a:endParaRPr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ar-LB" sz="2000" kern="1200" dirty="0" smtClean="0">
              <a:latin typeface="GE SS Text Light" pitchFamily="18" charset="-78"/>
              <a:ea typeface="GE SS Text Light" pitchFamily="18" charset="-78"/>
              <a:cs typeface="GE SS Text Light" pitchFamily="18" charset="-78"/>
            </a:rPr>
            <a:t>عمل الفريق</a:t>
          </a:r>
          <a:endParaRPr lang="en-US" sz="2000" kern="1200" dirty="0">
            <a:latin typeface="GE SS Text Light" pitchFamily="18" charset="-78"/>
            <a:ea typeface="GE SS Text Light" pitchFamily="18" charset="-78"/>
            <a:cs typeface="GE SS Text Light" pitchFamily="18" charset="-78"/>
          </a:endParaRPr>
        </a:p>
      </dsp:txBody>
      <dsp:txXfrm>
        <a:off x="189296" y="3281317"/>
        <a:ext cx="1672709" cy="1466227"/>
      </dsp:txXfrm>
    </dsp:sp>
    <dsp:sp modelId="{AEC05D08-388F-4191-860B-B89638017472}">
      <dsp:nvSpPr>
        <dsp:cNvPr id="0" name=""/>
        <dsp:cNvSpPr/>
      </dsp:nvSpPr>
      <dsp:spPr>
        <a:xfrm>
          <a:off x="1546400" y="2591327"/>
          <a:ext cx="315605" cy="315605"/>
        </a:xfrm>
        <a:prstGeom prst="triangle">
          <a:avLst>
            <a:gd name="adj" fmla="val 1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8B0E90D-AC13-4312-87F1-2A465E66A1B1}">
      <dsp:nvSpPr>
        <dsp:cNvPr id="0" name=""/>
        <dsp:cNvSpPr/>
      </dsp:nvSpPr>
      <dsp:spPr>
        <a:xfrm rot="5400000">
          <a:off x="2422885" y="2221021"/>
          <a:ext cx="1113470" cy="1852789"/>
        </a:xfrm>
        <a:prstGeom prst="corner">
          <a:avLst>
            <a:gd name="adj1" fmla="val 16120"/>
            <a:gd name="adj2" fmla="val 1611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03143D-3634-4A45-977D-734B185C4F67}">
      <dsp:nvSpPr>
        <dsp:cNvPr id="0" name=""/>
        <dsp:cNvSpPr/>
      </dsp:nvSpPr>
      <dsp:spPr>
        <a:xfrm>
          <a:off x="2237019" y="2774606"/>
          <a:ext cx="1672709" cy="14662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LB" sz="2000" kern="1200" dirty="0">
              <a:latin typeface="GE SS Text Light" pitchFamily="18" charset="-78"/>
              <a:ea typeface="GE SS Text Light" pitchFamily="18" charset="-78"/>
              <a:cs typeface="GE SS Text Light" pitchFamily="18" charset="-78"/>
            </a:rPr>
            <a:t>الشباب</a:t>
          </a:r>
          <a:endParaRPr lang="en-US" sz="2000" kern="1200" dirty="0">
            <a:latin typeface="GE SS Text Light" pitchFamily="18" charset="-78"/>
            <a:ea typeface="GE SS Text Light" pitchFamily="18" charset="-78"/>
            <a:cs typeface="GE SS Text Light" pitchFamily="18" charset="-78"/>
          </a:endParaRPr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ar-LB" sz="2000" kern="1200" dirty="0">
              <a:latin typeface="GE SS Text Light" pitchFamily="18" charset="-78"/>
              <a:ea typeface="GE SS Text Light" pitchFamily="18" charset="-78"/>
              <a:cs typeface="GE SS Text Light" pitchFamily="18" charset="-78"/>
            </a:rPr>
            <a:t>23-10- </a:t>
          </a:r>
          <a:r>
            <a:rPr lang="ar-LB" sz="2000" kern="1200" dirty="0" smtClean="0">
              <a:latin typeface="GE SS Text Light" pitchFamily="18" charset="-78"/>
              <a:ea typeface="GE SS Text Light" pitchFamily="18" charset="-78"/>
              <a:cs typeface="GE SS Text Light" pitchFamily="18" charset="-78"/>
            </a:rPr>
            <a:t>2016 المفاهيم </a:t>
          </a:r>
          <a:r>
            <a:rPr lang="ar-LB" sz="2000" kern="1200" dirty="0">
              <a:latin typeface="GE SS Text Light" pitchFamily="18" charset="-78"/>
              <a:ea typeface="GE SS Text Light" pitchFamily="18" charset="-78"/>
              <a:cs typeface="GE SS Text Light" pitchFamily="18" charset="-78"/>
            </a:rPr>
            <a:t>الرئيسية</a:t>
          </a:r>
          <a:endParaRPr lang="en-US" sz="2000" kern="1200" dirty="0">
            <a:latin typeface="GE SS Text Light" pitchFamily="18" charset="-78"/>
            <a:ea typeface="GE SS Text Light" pitchFamily="18" charset="-78"/>
            <a:cs typeface="GE SS Text Light" pitchFamily="18" charset="-78"/>
          </a:endParaRPr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ar-LB" sz="2000" kern="1200" dirty="0" smtClean="0">
              <a:latin typeface="GE SS Text Light" pitchFamily="18" charset="-78"/>
              <a:ea typeface="GE SS Text Light" pitchFamily="18" charset="-78"/>
              <a:cs typeface="GE SS Text Light" pitchFamily="18" charset="-78"/>
            </a:rPr>
            <a:t>6-11-تجميع المعلومات</a:t>
          </a:r>
          <a:endParaRPr lang="en-US" sz="2000" kern="1200" dirty="0">
            <a:latin typeface="GE SS Text Light" pitchFamily="18" charset="-78"/>
            <a:ea typeface="GE SS Text Light" pitchFamily="18" charset="-78"/>
            <a:cs typeface="GE SS Text Light" pitchFamily="18" charset="-78"/>
          </a:endParaRPr>
        </a:p>
      </dsp:txBody>
      <dsp:txXfrm>
        <a:off x="2237019" y="2774606"/>
        <a:ext cx="1672709" cy="1466227"/>
      </dsp:txXfrm>
    </dsp:sp>
    <dsp:sp modelId="{A5F5AA5C-3187-45B4-94B0-B0BBB9A95241}">
      <dsp:nvSpPr>
        <dsp:cNvPr id="0" name=""/>
        <dsp:cNvSpPr/>
      </dsp:nvSpPr>
      <dsp:spPr>
        <a:xfrm>
          <a:off x="3594123" y="2084616"/>
          <a:ext cx="315605" cy="315605"/>
        </a:xfrm>
        <a:prstGeom prst="triangle">
          <a:avLst>
            <a:gd name="adj" fmla="val 1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901BFD-3B32-4281-987F-52F19BEB52B6}">
      <dsp:nvSpPr>
        <dsp:cNvPr id="0" name=""/>
        <dsp:cNvSpPr/>
      </dsp:nvSpPr>
      <dsp:spPr>
        <a:xfrm rot="5400000">
          <a:off x="4470608" y="1714310"/>
          <a:ext cx="1113470" cy="1852789"/>
        </a:xfrm>
        <a:prstGeom prst="corner">
          <a:avLst>
            <a:gd name="adj1" fmla="val 16120"/>
            <a:gd name="adj2" fmla="val 1611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8C0496-A3DB-43FC-B93D-0955EFB3C35B}">
      <dsp:nvSpPr>
        <dsp:cNvPr id="0" name=""/>
        <dsp:cNvSpPr/>
      </dsp:nvSpPr>
      <dsp:spPr>
        <a:xfrm>
          <a:off x="4284742" y="2267895"/>
          <a:ext cx="1672709" cy="14662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LB" sz="2000" kern="1200" dirty="0">
              <a:latin typeface="GE SS Text Light" pitchFamily="18" charset="-78"/>
              <a:ea typeface="GE SS Text Light" pitchFamily="18" charset="-78"/>
              <a:cs typeface="GE SS Text Light" pitchFamily="18" charset="-78"/>
            </a:rPr>
            <a:t>المجلس البلدي والشباب</a:t>
          </a:r>
          <a:endParaRPr lang="en-US" sz="2000" kern="1200" dirty="0">
            <a:latin typeface="GE SS Text Light" pitchFamily="18" charset="-78"/>
            <a:ea typeface="GE SS Text Light" pitchFamily="18" charset="-78"/>
            <a:cs typeface="GE SS Text Light" pitchFamily="18" charset="-78"/>
          </a:endParaRPr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ar-LB" sz="2000" kern="1200" dirty="0">
              <a:latin typeface="GE SS Text Light" pitchFamily="18" charset="-78"/>
              <a:ea typeface="GE SS Text Light" pitchFamily="18" charset="-78"/>
              <a:cs typeface="GE SS Text Light" pitchFamily="18" charset="-78"/>
            </a:rPr>
            <a:t>12-11-2016 الأولويات</a:t>
          </a:r>
          <a:endParaRPr lang="en-US" sz="2000" kern="1200" dirty="0">
            <a:latin typeface="GE SS Text Light" pitchFamily="18" charset="-78"/>
            <a:ea typeface="GE SS Text Light" pitchFamily="18" charset="-78"/>
            <a:cs typeface="GE SS Text Light" pitchFamily="18" charset="-78"/>
          </a:endParaRPr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ar-LB" sz="2000" kern="1200" dirty="0" smtClean="0">
              <a:latin typeface="GE SS Text Light" pitchFamily="18" charset="-78"/>
              <a:ea typeface="GE SS Text Light" pitchFamily="18" charset="-78"/>
              <a:cs typeface="GE SS Text Light" pitchFamily="18" charset="-78"/>
            </a:rPr>
            <a:t>13-11-</a:t>
          </a:r>
          <a:r>
            <a:rPr lang="en-US" sz="2000" kern="1200" dirty="0" smtClean="0">
              <a:latin typeface="GE SS Text Light" pitchFamily="18" charset="-78"/>
              <a:ea typeface="GE SS Text Light" pitchFamily="18" charset="-78"/>
              <a:cs typeface="GE SS Text Light" pitchFamily="18" charset="-78"/>
            </a:rPr>
            <a:t>16</a:t>
          </a:r>
          <a:r>
            <a:rPr lang="ar-LB" sz="2000" kern="1200" dirty="0" smtClean="0">
              <a:latin typeface="GE SS Text Light" pitchFamily="18" charset="-78"/>
              <a:ea typeface="GE SS Text Light" pitchFamily="18" charset="-78"/>
              <a:cs typeface="GE SS Text Light" pitchFamily="18" charset="-78"/>
            </a:rPr>
            <a:t>20 </a:t>
          </a:r>
          <a:r>
            <a:rPr lang="ar-LB" sz="2000" kern="1200" dirty="0">
              <a:latin typeface="GE SS Text Light" pitchFamily="18" charset="-78"/>
              <a:ea typeface="GE SS Text Light" pitchFamily="18" charset="-78"/>
              <a:cs typeface="GE SS Text Light" pitchFamily="18" charset="-78"/>
            </a:rPr>
            <a:t>التخطيط</a:t>
          </a:r>
          <a:endParaRPr lang="en-US" sz="2000" kern="1200" dirty="0">
            <a:latin typeface="GE SS Text Light" pitchFamily="18" charset="-78"/>
            <a:ea typeface="GE SS Text Light" pitchFamily="18" charset="-78"/>
            <a:cs typeface="GE SS Text Light" pitchFamily="18" charset="-78"/>
          </a:endParaRPr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ar-LB" sz="2000" kern="1200" dirty="0" smtClean="0">
              <a:latin typeface="GE SS Text Light" pitchFamily="18" charset="-78"/>
              <a:ea typeface="GE SS Text Light" pitchFamily="18" charset="-78"/>
              <a:cs typeface="GE SS Text Light" pitchFamily="18" charset="-78"/>
            </a:rPr>
            <a:t>التحضيرات</a:t>
          </a:r>
          <a:endParaRPr lang="en-US" sz="2000" kern="1200" dirty="0">
            <a:latin typeface="GE SS Text Light" pitchFamily="18" charset="-78"/>
            <a:ea typeface="GE SS Text Light" pitchFamily="18" charset="-78"/>
            <a:cs typeface="GE SS Text Light" pitchFamily="18" charset="-78"/>
          </a:endParaRPr>
        </a:p>
      </dsp:txBody>
      <dsp:txXfrm>
        <a:off x="4284742" y="2267895"/>
        <a:ext cx="1672709" cy="1466227"/>
      </dsp:txXfrm>
    </dsp:sp>
    <dsp:sp modelId="{1A7B5BBE-ADE2-4BEA-ADF2-FDFFC63C4516}">
      <dsp:nvSpPr>
        <dsp:cNvPr id="0" name=""/>
        <dsp:cNvSpPr/>
      </dsp:nvSpPr>
      <dsp:spPr>
        <a:xfrm>
          <a:off x="5641845" y="1577905"/>
          <a:ext cx="315605" cy="315605"/>
        </a:xfrm>
        <a:prstGeom prst="triangle">
          <a:avLst>
            <a:gd name="adj" fmla="val 1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C17BA4-3A4C-4774-9D6E-0AD5C9CADEDB}">
      <dsp:nvSpPr>
        <dsp:cNvPr id="0" name=""/>
        <dsp:cNvSpPr/>
      </dsp:nvSpPr>
      <dsp:spPr>
        <a:xfrm rot="5400000">
          <a:off x="6518330" y="1207599"/>
          <a:ext cx="1113470" cy="1852789"/>
        </a:xfrm>
        <a:prstGeom prst="corner">
          <a:avLst>
            <a:gd name="adj1" fmla="val 16120"/>
            <a:gd name="adj2" fmla="val 1611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1E5F03-6F91-43A6-8641-8DBB43A1FA3F}">
      <dsp:nvSpPr>
        <dsp:cNvPr id="0" name=""/>
        <dsp:cNvSpPr/>
      </dsp:nvSpPr>
      <dsp:spPr>
        <a:xfrm>
          <a:off x="6332465" y="1761184"/>
          <a:ext cx="1672709" cy="14662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LB" sz="2000" kern="1200" dirty="0">
              <a:latin typeface="GE SS Text Light" pitchFamily="18" charset="-78"/>
              <a:ea typeface="GE SS Text Light" pitchFamily="18" charset="-78"/>
              <a:cs typeface="GE SS Text Light" pitchFamily="18" charset="-78"/>
            </a:rPr>
            <a:t>اللقاءات </a:t>
          </a:r>
          <a:r>
            <a:rPr lang="ar-LB" sz="2000" kern="1200" dirty="0" smtClean="0">
              <a:latin typeface="GE SS Text Light" pitchFamily="18" charset="-78"/>
              <a:ea typeface="GE SS Text Light" pitchFamily="18" charset="-78"/>
              <a:cs typeface="GE SS Text Light" pitchFamily="18" charset="-78"/>
            </a:rPr>
            <a:t>التشاورية</a:t>
          </a:r>
          <a:endParaRPr lang="en-US" sz="2000" kern="1200" dirty="0" smtClean="0">
            <a:latin typeface="GE SS Text Light" pitchFamily="18" charset="-78"/>
            <a:ea typeface="GE SS Text Light" pitchFamily="18" charset="-78"/>
            <a:cs typeface="GE SS Text Light" pitchFamily="18" charset="-78"/>
          </a:endParaRPr>
        </a:p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latin typeface="GE SS Text Light" pitchFamily="18" charset="-78"/>
              <a:ea typeface="GE SS Text Light" pitchFamily="18" charset="-78"/>
              <a:cs typeface="GE SS Text Light" pitchFamily="18" charset="-78"/>
            </a:rPr>
            <a:t>05/12 till 15/12/2016</a:t>
          </a:r>
          <a:endParaRPr lang="en-US" sz="2000" kern="1200" dirty="0">
            <a:latin typeface="GE SS Text Light" pitchFamily="18" charset="-78"/>
            <a:ea typeface="GE SS Text Light" pitchFamily="18" charset="-78"/>
            <a:cs typeface="GE SS Text Light" pitchFamily="18" charset="-78"/>
          </a:endParaRPr>
        </a:p>
      </dsp:txBody>
      <dsp:txXfrm>
        <a:off x="6332465" y="1761184"/>
        <a:ext cx="1672709" cy="1466227"/>
      </dsp:txXfrm>
    </dsp:sp>
    <dsp:sp modelId="{B36A2EDD-D9FD-4644-8D08-BE8BB3576301}">
      <dsp:nvSpPr>
        <dsp:cNvPr id="0" name=""/>
        <dsp:cNvSpPr/>
      </dsp:nvSpPr>
      <dsp:spPr>
        <a:xfrm>
          <a:off x="7689568" y="1071194"/>
          <a:ext cx="315605" cy="315605"/>
        </a:xfrm>
        <a:prstGeom prst="triangle">
          <a:avLst>
            <a:gd name="adj" fmla="val 1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BE09C7-5F1B-4E2E-B079-9142F0976F91}">
      <dsp:nvSpPr>
        <dsp:cNvPr id="0" name=""/>
        <dsp:cNvSpPr/>
      </dsp:nvSpPr>
      <dsp:spPr>
        <a:xfrm rot="5400000">
          <a:off x="8566053" y="700888"/>
          <a:ext cx="1113470" cy="1852789"/>
        </a:xfrm>
        <a:prstGeom prst="corner">
          <a:avLst>
            <a:gd name="adj1" fmla="val 16120"/>
            <a:gd name="adj2" fmla="val 1611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D0CE4E-6FC2-4986-BEA3-EE32082AB243}">
      <dsp:nvSpPr>
        <dsp:cNvPr id="0" name=""/>
        <dsp:cNvSpPr/>
      </dsp:nvSpPr>
      <dsp:spPr>
        <a:xfrm>
          <a:off x="8380187" y="1254473"/>
          <a:ext cx="1672709" cy="14662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LB" sz="2000" kern="1200" dirty="0">
              <a:latin typeface="GE SS Text Light" pitchFamily="18" charset="-78"/>
              <a:ea typeface="GE SS Text Light" pitchFamily="18" charset="-78"/>
              <a:cs typeface="GE SS Text Light" pitchFamily="18" charset="-78"/>
            </a:rPr>
            <a:t>المؤتمر </a:t>
          </a:r>
          <a:endParaRPr lang="en-US" sz="2000" kern="1200" dirty="0">
            <a:latin typeface="GE SS Text Light" pitchFamily="18" charset="-78"/>
            <a:ea typeface="GE SS Text Light" pitchFamily="18" charset="-78"/>
            <a:cs typeface="GE SS Text Light" pitchFamily="18" charset="-78"/>
          </a:endParaRPr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ar-LB" sz="2000" kern="1200" dirty="0" smtClean="0">
              <a:latin typeface="GE SS Text Light" pitchFamily="18" charset="-78"/>
              <a:ea typeface="GE SS Text Light" pitchFamily="18" charset="-78"/>
              <a:cs typeface="GE SS Text Light" pitchFamily="18" charset="-78"/>
            </a:rPr>
            <a:t>كانون الثاني 2017</a:t>
          </a:r>
          <a:endParaRPr lang="en-US" sz="2000" kern="1200" dirty="0">
            <a:latin typeface="GE SS Text Light" pitchFamily="18" charset="-78"/>
            <a:ea typeface="GE SS Text Light" pitchFamily="18" charset="-78"/>
            <a:cs typeface="GE SS Text Light" pitchFamily="18" charset="-78"/>
          </a:endParaRPr>
        </a:p>
      </dsp:txBody>
      <dsp:txXfrm>
        <a:off x="8380187" y="1254473"/>
        <a:ext cx="1672709" cy="146622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445133-88AD-43D6-9949-660E373069C3}" type="datetimeFigureOut">
              <a:rPr lang="en-US" smtClean="0"/>
              <a:t>4/10/2017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FC3D95-DEF6-4E0F-9370-64F0263135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66465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065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 alt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06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843FF5C8-3986-4AEA-9AE4-208995752618}" type="slidenum">
              <a:rPr lang="fr-FR" altLang="en-US"/>
              <a:pPr eaLnBrk="1" hangingPunct="1"/>
              <a:t>6</a:t>
            </a:fld>
            <a:endParaRPr lang="fr-FR" altLang="en-US"/>
          </a:p>
        </p:txBody>
      </p:sp>
    </p:spTree>
    <p:extLst>
      <p:ext uri="{BB962C8B-B14F-4D97-AF65-F5344CB8AC3E}">
        <p14:creationId xmlns:p14="http://schemas.microsoft.com/office/powerpoint/2010/main" val="31214386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065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 alt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06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843FF5C8-3986-4AEA-9AE4-208995752618}" type="slidenum">
              <a:rPr lang="fr-FR" altLang="en-US"/>
              <a:pPr eaLnBrk="1" hangingPunct="1"/>
              <a:t>9</a:t>
            </a:fld>
            <a:endParaRPr lang="fr-FR" altLang="en-US"/>
          </a:p>
        </p:txBody>
      </p:sp>
    </p:spTree>
    <p:extLst>
      <p:ext uri="{BB962C8B-B14F-4D97-AF65-F5344CB8AC3E}">
        <p14:creationId xmlns:p14="http://schemas.microsoft.com/office/powerpoint/2010/main" val="31214386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065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 alt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06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843FF5C8-3986-4AEA-9AE4-208995752618}" type="slidenum">
              <a:rPr lang="fr-FR" altLang="en-US"/>
              <a:pPr eaLnBrk="1" hangingPunct="1"/>
              <a:t>12</a:t>
            </a:fld>
            <a:endParaRPr lang="fr-FR" altLang="en-US"/>
          </a:p>
        </p:txBody>
      </p:sp>
    </p:spTree>
    <p:extLst>
      <p:ext uri="{BB962C8B-B14F-4D97-AF65-F5344CB8AC3E}">
        <p14:creationId xmlns:p14="http://schemas.microsoft.com/office/powerpoint/2010/main" val="31214386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065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 alt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06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843FF5C8-3986-4AEA-9AE4-208995752618}" type="slidenum">
              <a:rPr lang="fr-FR" altLang="en-US"/>
              <a:pPr eaLnBrk="1" hangingPunct="1"/>
              <a:t>15</a:t>
            </a:fld>
            <a:endParaRPr lang="fr-FR" altLang="en-US"/>
          </a:p>
        </p:txBody>
      </p:sp>
    </p:spTree>
    <p:extLst>
      <p:ext uri="{BB962C8B-B14F-4D97-AF65-F5344CB8AC3E}">
        <p14:creationId xmlns:p14="http://schemas.microsoft.com/office/powerpoint/2010/main" val="31214386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065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 alt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06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843FF5C8-3986-4AEA-9AE4-208995752618}" type="slidenum">
              <a:rPr lang="fr-FR" altLang="en-US"/>
              <a:pPr eaLnBrk="1" hangingPunct="1"/>
              <a:t>18</a:t>
            </a:fld>
            <a:endParaRPr lang="fr-FR" altLang="en-US"/>
          </a:p>
        </p:txBody>
      </p:sp>
    </p:spTree>
    <p:extLst>
      <p:ext uri="{BB962C8B-B14F-4D97-AF65-F5344CB8AC3E}">
        <p14:creationId xmlns:p14="http://schemas.microsoft.com/office/powerpoint/2010/main" val="31214386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065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 alt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06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843FF5C8-3986-4AEA-9AE4-208995752618}" type="slidenum">
              <a:rPr lang="fr-FR" altLang="en-US"/>
              <a:pPr eaLnBrk="1" hangingPunct="1"/>
              <a:t>21</a:t>
            </a:fld>
            <a:endParaRPr lang="fr-FR" altLang="en-US"/>
          </a:p>
        </p:txBody>
      </p:sp>
    </p:spTree>
    <p:extLst>
      <p:ext uri="{BB962C8B-B14F-4D97-AF65-F5344CB8AC3E}">
        <p14:creationId xmlns:p14="http://schemas.microsoft.com/office/powerpoint/2010/main" val="31214386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065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 alt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06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843FF5C8-3986-4AEA-9AE4-208995752618}" type="slidenum">
              <a:rPr lang="fr-FR" altLang="en-US"/>
              <a:pPr eaLnBrk="1" hangingPunct="1"/>
              <a:t>24</a:t>
            </a:fld>
            <a:endParaRPr lang="fr-FR" altLang="en-US"/>
          </a:p>
        </p:txBody>
      </p:sp>
    </p:spTree>
    <p:extLst>
      <p:ext uri="{BB962C8B-B14F-4D97-AF65-F5344CB8AC3E}">
        <p14:creationId xmlns:p14="http://schemas.microsoft.com/office/powerpoint/2010/main" val="31214386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065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 alt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06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843FF5C8-3986-4AEA-9AE4-208995752618}" type="slidenum">
              <a:rPr lang="fr-FR" altLang="en-US"/>
              <a:pPr eaLnBrk="1" hangingPunct="1"/>
              <a:t>26</a:t>
            </a:fld>
            <a:endParaRPr lang="fr-FR" altLang="en-US"/>
          </a:p>
        </p:txBody>
      </p:sp>
    </p:spTree>
    <p:extLst>
      <p:ext uri="{BB962C8B-B14F-4D97-AF65-F5344CB8AC3E}">
        <p14:creationId xmlns:p14="http://schemas.microsoft.com/office/powerpoint/2010/main" val="31214386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065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 alt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06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843FF5C8-3986-4AEA-9AE4-208995752618}" type="slidenum">
              <a:rPr lang="fr-FR" altLang="en-US"/>
              <a:pPr eaLnBrk="1" hangingPunct="1"/>
              <a:t>29</a:t>
            </a:fld>
            <a:endParaRPr lang="fr-FR" altLang="en-US"/>
          </a:p>
        </p:txBody>
      </p:sp>
    </p:spTree>
    <p:extLst>
      <p:ext uri="{BB962C8B-B14F-4D97-AF65-F5344CB8AC3E}">
        <p14:creationId xmlns:p14="http://schemas.microsoft.com/office/powerpoint/2010/main" val="31214386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065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 alt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06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843FF5C8-3986-4AEA-9AE4-208995752618}" type="slidenum">
              <a:rPr lang="fr-FR" altLang="en-US"/>
              <a:pPr eaLnBrk="1" hangingPunct="1"/>
              <a:t>32</a:t>
            </a:fld>
            <a:endParaRPr lang="fr-FR" altLang="en-US"/>
          </a:p>
        </p:txBody>
      </p:sp>
    </p:spTree>
    <p:extLst>
      <p:ext uri="{BB962C8B-B14F-4D97-AF65-F5344CB8AC3E}">
        <p14:creationId xmlns:p14="http://schemas.microsoft.com/office/powerpoint/2010/main" val="312143863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065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 alt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06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843FF5C8-3986-4AEA-9AE4-208995752618}" type="slidenum">
              <a:rPr lang="fr-FR" altLang="en-US"/>
              <a:pPr eaLnBrk="1" hangingPunct="1"/>
              <a:t>35</a:t>
            </a:fld>
            <a:endParaRPr lang="fr-FR" altLang="en-US"/>
          </a:p>
        </p:txBody>
      </p:sp>
    </p:spTree>
    <p:extLst>
      <p:ext uri="{BB962C8B-B14F-4D97-AF65-F5344CB8AC3E}">
        <p14:creationId xmlns:p14="http://schemas.microsoft.com/office/powerpoint/2010/main" val="312143863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065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 alt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06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843FF5C8-3986-4AEA-9AE4-208995752618}" type="slidenum">
              <a:rPr lang="fr-FR" altLang="en-US"/>
              <a:pPr eaLnBrk="1" hangingPunct="1"/>
              <a:t>37</a:t>
            </a:fld>
            <a:endParaRPr lang="fr-FR" altLang="en-US"/>
          </a:p>
        </p:txBody>
      </p:sp>
    </p:spTree>
    <p:extLst>
      <p:ext uri="{BB962C8B-B14F-4D97-AF65-F5344CB8AC3E}">
        <p14:creationId xmlns:p14="http://schemas.microsoft.com/office/powerpoint/2010/main" val="31214386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065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 alt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06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843FF5C8-3986-4AEA-9AE4-208995752618}" type="slidenum">
              <a:rPr lang="fr-FR" altLang="en-US"/>
              <a:pPr eaLnBrk="1" hangingPunct="1"/>
              <a:t>40</a:t>
            </a:fld>
            <a:endParaRPr lang="fr-FR" altLang="en-US"/>
          </a:p>
        </p:txBody>
      </p:sp>
    </p:spTree>
    <p:extLst>
      <p:ext uri="{BB962C8B-B14F-4D97-AF65-F5344CB8AC3E}">
        <p14:creationId xmlns:p14="http://schemas.microsoft.com/office/powerpoint/2010/main" val="31214386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3F604-A032-8B4E-9732-B9F6B5796E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2D0AE-7B33-174B-9131-94B5BBAC124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13673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3F604-A032-8B4E-9732-B9F6B5796E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2D0AE-7B33-174B-9131-94B5BBAC124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38866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3F604-A032-8B4E-9732-B9F6B5796E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2D0AE-7B33-174B-9131-94B5BBAC124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29666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3F604-A032-8B4E-9732-B9F6B5796E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2D0AE-7B33-174B-9131-94B5BBAC124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4390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3F604-A032-8B4E-9732-B9F6B5796E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2D0AE-7B33-174B-9131-94B5BBAC124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62673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3F604-A032-8B4E-9732-B9F6B5796E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2D0AE-7B33-174B-9131-94B5BBAC124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74176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3F604-A032-8B4E-9732-B9F6B5796E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2D0AE-7B33-174B-9131-94B5BBAC124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22571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3F604-A032-8B4E-9732-B9F6B5796E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2D0AE-7B33-174B-9131-94B5BBAC124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85514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3F604-A032-8B4E-9732-B9F6B5796E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2D0AE-7B33-174B-9131-94B5BBAC124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07524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3F604-A032-8B4E-9732-B9F6B5796E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2D0AE-7B33-174B-9131-94B5BBAC124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44972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3F604-A032-8B4E-9732-B9F6B5796E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2D0AE-7B33-174B-9131-94B5BBAC124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20858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0053F604-A032-8B4E-9732-B9F6B5796E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4/10/2017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4DB2D0AE-7B33-174B-9131-94B5BBAC124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48941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16231" y="332385"/>
            <a:ext cx="8319247" cy="1470025"/>
          </a:xfrm>
        </p:spPr>
        <p:txBody>
          <a:bodyPr>
            <a:noAutofit/>
          </a:bodyPr>
          <a:lstStyle/>
          <a:p>
            <a:r>
              <a:rPr lang="ar-LB" sz="4000" dirty="0">
                <a:solidFill>
                  <a:srgbClr val="C00000"/>
                </a:solidFill>
                <a:latin typeface="GE SS Text Light" pitchFamily="18" charset="-78"/>
                <a:ea typeface="GE SS Text Light" pitchFamily="18" charset="-78"/>
                <a:cs typeface="GE SS Text Light" pitchFamily="18" charset="-78"/>
              </a:rPr>
              <a:t>نحو استراتيجية تنموية شاملة لمجدل </a:t>
            </a:r>
            <a:r>
              <a:rPr lang="ar-LB" sz="4000" dirty="0" smtClean="0">
                <a:solidFill>
                  <a:srgbClr val="C00000"/>
                </a:solidFill>
                <a:latin typeface="GE SS Text Light" pitchFamily="18" charset="-78"/>
                <a:ea typeface="GE SS Text Light" pitchFamily="18" charset="-78"/>
                <a:cs typeface="GE SS Text Light" pitchFamily="18" charset="-78"/>
              </a:rPr>
              <a:t>عنجر</a:t>
            </a:r>
            <a:r>
              <a:rPr lang="en-US" sz="4000" smtClean="0">
                <a:solidFill>
                  <a:srgbClr val="C00000"/>
                </a:solidFill>
                <a:latin typeface="GE SS Text Light" pitchFamily="18" charset="-78"/>
                <a:ea typeface="GE SS Text Light" pitchFamily="18" charset="-78"/>
                <a:cs typeface="GE SS Text Light" pitchFamily="18" charset="-78"/>
              </a:rPr>
              <a:t/>
            </a:r>
            <a:br>
              <a:rPr lang="en-US" sz="4000" smtClean="0">
                <a:solidFill>
                  <a:srgbClr val="C00000"/>
                </a:solidFill>
                <a:latin typeface="GE SS Text Light" pitchFamily="18" charset="-78"/>
                <a:ea typeface="GE SS Text Light" pitchFamily="18" charset="-78"/>
                <a:cs typeface="GE SS Text Light" pitchFamily="18" charset="-78"/>
              </a:rPr>
            </a:br>
            <a:endParaRPr lang="en-US" sz="4000" dirty="0">
              <a:solidFill>
                <a:srgbClr val="C00000"/>
              </a:solidFill>
              <a:latin typeface="GE SS Text Light" pitchFamily="18" charset="-78"/>
              <a:ea typeface="GE SS Text Light" pitchFamily="18" charset="-78"/>
              <a:cs typeface="GE SS Text Light" pitchFamily="18" charset="-7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1489" y="4822928"/>
            <a:ext cx="1712976" cy="141122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3812880" y="3073075"/>
            <a:ext cx="4148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LB" sz="2400" dirty="0" smtClean="0">
                <a:latin typeface="GE SS Text Light" pitchFamily="18" charset="-78"/>
                <a:ea typeface="GE SS Text Light" pitchFamily="18" charset="-78"/>
                <a:cs typeface="GE SS Text Light" pitchFamily="18" charset="-78"/>
              </a:rPr>
              <a:t> الأولويات ومهارات التسيير</a:t>
            </a:r>
            <a:endParaRPr lang="en-US" sz="2400" dirty="0" smtClean="0">
              <a:latin typeface="GE SS Text Light" pitchFamily="18" charset="-78"/>
              <a:ea typeface="GE SS Text Light" pitchFamily="18" charset="-78"/>
              <a:cs typeface="GE SS Text Light" pitchFamily="18" charset="-78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80281" y="4822928"/>
            <a:ext cx="2202316" cy="1570761"/>
          </a:xfrm>
          <a:prstGeom prst="rect">
            <a:avLst/>
          </a:prstGeom>
        </p:spPr>
      </p:pic>
      <p:pic>
        <p:nvPicPr>
          <p:cNvPr id="1026" name="Picture 2" descr="C:\Users\Win 7\Desktop\logo mun 71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8413" y="4822928"/>
            <a:ext cx="1765020" cy="1669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598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3804357260"/>
              </p:ext>
            </p:extLst>
          </p:nvPr>
        </p:nvGraphicFramePr>
        <p:xfrm>
          <a:off x="3320159" y="645238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Rectangle 1"/>
          <p:cNvSpPr/>
          <p:nvPr/>
        </p:nvSpPr>
        <p:spPr>
          <a:xfrm>
            <a:off x="1235425" y="2712211"/>
            <a:ext cx="2838893" cy="983511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LB" dirty="0">
                <a:solidFill>
                  <a:schemeClr val="tx1"/>
                </a:solidFill>
              </a:rPr>
              <a:t>الخطة الاستراتيجية 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Oval 2"/>
          <p:cNvSpPr/>
          <p:nvPr/>
        </p:nvSpPr>
        <p:spPr>
          <a:xfrm>
            <a:off x="1996196" y="4222858"/>
            <a:ext cx="1265274" cy="723014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LB" dirty="0" smtClean="0">
                <a:solidFill>
                  <a:schemeClr val="tx1"/>
                </a:solidFill>
              </a:rPr>
              <a:t>تعديلات أخيرة 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1411010" y="5404562"/>
            <a:ext cx="2427177" cy="1024367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LB" dirty="0" smtClean="0">
                <a:solidFill>
                  <a:schemeClr val="tx1"/>
                </a:solidFill>
              </a:rPr>
              <a:t> أنتاج مشاريع  </a:t>
            </a:r>
            <a:r>
              <a:rPr lang="ar-LB" dirty="0">
                <a:solidFill>
                  <a:schemeClr val="tx1"/>
                </a:solidFill>
              </a:rPr>
              <a:t>؟؟ </a:t>
            </a:r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4416950" y="3058393"/>
            <a:ext cx="383666" cy="448818"/>
            <a:chOff x="4464557" y="2484924"/>
            <a:chExt cx="383666" cy="448818"/>
          </a:xfrm>
        </p:grpSpPr>
        <p:sp>
          <p:nvSpPr>
            <p:cNvPr id="13" name="Arrow: Right 12"/>
            <p:cNvSpPr/>
            <p:nvPr/>
          </p:nvSpPr>
          <p:spPr>
            <a:xfrm rot="10800000">
              <a:off x="4464557" y="2484924"/>
              <a:ext cx="383666" cy="448818"/>
            </a:xfrm>
            <a:prstGeom prst="righ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accent2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4" name="Arrow: Right 4"/>
            <p:cNvSpPr txBox="1"/>
            <p:nvPr/>
          </p:nvSpPr>
          <p:spPr>
            <a:xfrm rot="21600000">
              <a:off x="4579657" y="2574688"/>
              <a:ext cx="268566" cy="26929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marL="0" lvl="0" indent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US" sz="1200" kern="1200"/>
            </a:p>
          </p:txBody>
        </p:sp>
      </p:grpSp>
      <p:grpSp>
        <p:nvGrpSpPr>
          <p:cNvPr id="15" name="Group 14"/>
          <p:cNvGrpSpPr/>
          <p:nvPr/>
        </p:nvGrpSpPr>
        <p:grpSpPr>
          <a:xfrm rot="16200000">
            <a:off x="2466345" y="3787619"/>
            <a:ext cx="383666" cy="448818"/>
            <a:chOff x="4464557" y="2484924"/>
            <a:chExt cx="383666" cy="448818"/>
          </a:xfrm>
        </p:grpSpPr>
        <p:sp>
          <p:nvSpPr>
            <p:cNvPr id="16" name="Arrow: Right 15"/>
            <p:cNvSpPr/>
            <p:nvPr/>
          </p:nvSpPr>
          <p:spPr>
            <a:xfrm rot="10800000">
              <a:off x="4464557" y="2484924"/>
              <a:ext cx="383666" cy="448818"/>
            </a:xfrm>
            <a:prstGeom prst="righ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accent2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7" name="Arrow: Right 4"/>
            <p:cNvSpPr txBox="1"/>
            <p:nvPr/>
          </p:nvSpPr>
          <p:spPr>
            <a:xfrm rot="21600000">
              <a:off x="4579657" y="2574688"/>
              <a:ext cx="268566" cy="26929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marL="0" lvl="0" indent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US" sz="1200" kern="1200"/>
            </a:p>
          </p:txBody>
        </p:sp>
      </p:grpSp>
      <p:grpSp>
        <p:nvGrpSpPr>
          <p:cNvPr id="18" name="Group 17"/>
          <p:cNvGrpSpPr/>
          <p:nvPr/>
        </p:nvGrpSpPr>
        <p:grpSpPr>
          <a:xfrm rot="16200000">
            <a:off x="2466345" y="4943344"/>
            <a:ext cx="383666" cy="448818"/>
            <a:chOff x="4464557" y="2484924"/>
            <a:chExt cx="383666" cy="448818"/>
          </a:xfrm>
        </p:grpSpPr>
        <p:sp>
          <p:nvSpPr>
            <p:cNvPr id="19" name="Arrow: Right 18"/>
            <p:cNvSpPr/>
            <p:nvPr/>
          </p:nvSpPr>
          <p:spPr>
            <a:xfrm rot="10800000">
              <a:off x="4464557" y="2484924"/>
              <a:ext cx="383666" cy="448818"/>
            </a:xfrm>
            <a:prstGeom prst="righ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accent2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0" name="Arrow: Right 4"/>
            <p:cNvSpPr txBox="1"/>
            <p:nvPr/>
          </p:nvSpPr>
          <p:spPr>
            <a:xfrm rot="21600000">
              <a:off x="4579657" y="2574688"/>
              <a:ext cx="268566" cy="26929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marL="0" lvl="0" indent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US" sz="1200" kern="1200"/>
            </a:p>
          </p:txBody>
        </p:sp>
      </p:grpSp>
    </p:spTree>
    <p:extLst>
      <p:ext uri="{BB962C8B-B14F-4D97-AF65-F5344CB8AC3E}">
        <p14:creationId xmlns:p14="http://schemas.microsoft.com/office/powerpoint/2010/main" val="27512590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3052191621"/>
              </p:ext>
            </p:extLst>
          </p:nvPr>
        </p:nvGraphicFramePr>
        <p:xfrm>
          <a:off x="1192306" y="98653"/>
          <a:ext cx="10058400" cy="58180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18670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ar-LB" sz="8800" dirty="0" smtClean="0">
                <a:solidFill>
                  <a:srgbClr val="C00000"/>
                </a:solidFill>
                <a:latin typeface="GE SS Text Light" pitchFamily="18" charset="-78"/>
                <a:ea typeface="GE SS Text Light" pitchFamily="18" charset="-78"/>
                <a:cs typeface="GE SS Text Light" pitchFamily="18" charset="-78"/>
              </a:rPr>
              <a:t>تربية وتعليم</a:t>
            </a:r>
            <a:endParaRPr lang="en-US" sz="8800" dirty="0">
              <a:solidFill>
                <a:srgbClr val="C00000"/>
              </a:solidFill>
            </a:endParaRPr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rtl="1"/>
            <a:endParaRPr lang="en-US" sz="4400" dirty="0" smtClean="0">
              <a:latin typeface="GE SS Text Light" pitchFamily="18" charset="-78"/>
              <a:ea typeface="GE SS Text Light" pitchFamily="18" charset="-78"/>
              <a:cs typeface="GE SS Text Light" pitchFamily="18" charset="-78"/>
            </a:endParaRPr>
          </a:p>
          <a:p>
            <a:pPr rtl="1"/>
            <a:endParaRPr lang="en-US" sz="4400" dirty="0">
              <a:latin typeface="GE SS Text Light" pitchFamily="18" charset="-78"/>
              <a:ea typeface="GE SS Text Light" pitchFamily="18" charset="-78"/>
              <a:cs typeface="GE SS Text Light" pitchFamily="18" charset="-78"/>
            </a:endParaRPr>
          </a:p>
        </p:txBody>
      </p:sp>
      <p:pic>
        <p:nvPicPr>
          <p:cNvPr id="6" name="Picture 5" descr="ppt_waves_grey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4614" y="5565734"/>
            <a:ext cx="4480261" cy="1292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53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8058208" y="-204312"/>
            <a:ext cx="3899983" cy="1419208"/>
          </a:xfrm>
        </p:spPr>
        <p:txBody>
          <a:bodyPr>
            <a:normAutofit/>
          </a:bodyPr>
          <a:lstStyle/>
          <a:p>
            <a:pPr algn="r"/>
            <a:r>
              <a:rPr lang="ar-LB" sz="3600" dirty="0">
                <a:solidFill>
                  <a:srgbClr val="000000"/>
                </a:solidFill>
                <a:latin typeface="GE SS Text Light" pitchFamily="18" charset="-78"/>
                <a:ea typeface="GE SS Text Light" pitchFamily="18" charset="-78"/>
                <a:cs typeface="GE SS Text Light" pitchFamily="18" charset="-78"/>
              </a:rPr>
              <a:t>تربية وتعليم</a:t>
            </a:r>
            <a:endParaRPr lang="en-US" sz="3600" dirty="0">
              <a:solidFill>
                <a:srgbClr val="000000"/>
              </a:solidFill>
              <a:latin typeface="GE SS Text Light" pitchFamily="18" charset="-78"/>
              <a:ea typeface="GE SS Text Light" pitchFamily="18" charset="-78"/>
              <a:cs typeface="GE SS Text Light" pitchFamily="18" charset="-78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9705975" y="805321"/>
            <a:ext cx="2344314" cy="0"/>
          </a:xfrm>
          <a:prstGeom prst="line">
            <a:avLst/>
          </a:prstGeom>
          <a:ln>
            <a:solidFill>
              <a:srgbClr val="C511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975334"/>
              </p:ext>
            </p:extLst>
          </p:nvPr>
        </p:nvGraphicFramePr>
        <p:xfrm>
          <a:off x="325755" y="1104474"/>
          <a:ext cx="11601450" cy="51623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745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193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9075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1496">
                <a:tc>
                  <a:txBody>
                    <a:bodyPr/>
                    <a:lstStyle/>
                    <a:p>
                      <a:pPr algn="r" rtl="1"/>
                      <a:r>
                        <a:rPr lang="ar-LB" sz="2200" b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الجهات</a:t>
                      </a:r>
                      <a:r>
                        <a:rPr lang="ar-LB" sz="2200" b="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المُنفذة</a:t>
                      </a:r>
                      <a:endParaRPr lang="en-US" sz="2200" b="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2200" b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الموار</a:t>
                      </a:r>
                      <a:r>
                        <a:rPr lang="ar-LB" sz="2200" b="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د </a:t>
                      </a:r>
                      <a:endParaRPr lang="en-US" sz="2200" b="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2200" b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التحديات </a:t>
                      </a:r>
                      <a:endParaRPr lang="en-US" sz="2200" b="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0231">
                <a:tc>
                  <a:txBody>
                    <a:bodyPr/>
                    <a:lstStyle/>
                    <a:p>
                      <a:pPr marL="0" algn="r" defTabSz="457200" rtl="1" eaLnBrk="1" latinLnBrk="0" hangingPunct="1"/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اهالي مجدل عنجر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457200" rtl="1" eaLnBrk="1" latinLnBrk="0" hangingPunct="1"/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كفاءات تعليمية 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457200" rtl="1" eaLnBrk="1" latinLnBrk="0" hangingPunct="1"/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المدارس الرسمية غير كافية بالنسبة لعدد الطلاب الموجودين في البلدة 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0231">
                <a:tc>
                  <a:txBody>
                    <a:bodyPr/>
                    <a:lstStyle/>
                    <a:p>
                      <a:pPr marL="0" algn="r" defTabSz="457200" rtl="1" eaLnBrk="1" latinLnBrk="0" hangingPunct="1"/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الطلاب 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457200" rtl="1" eaLnBrk="1" latinLnBrk="0" hangingPunct="1"/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وجود املاك عامة يمكن بناء مؤسسات تربوية 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457200" rtl="1" eaLnBrk="1" latinLnBrk="0" hangingPunct="1"/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ضعف التجهيزات المتنوعة ( مختبرات _ شاشات عرض – الواح ذكية – كمبيوترات – مكتبة –مسرح)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0231">
                <a:tc>
                  <a:txBody>
                    <a:bodyPr/>
                    <a:lstStyle/>
                    <a:p>
                      <a:pPr marL="0" algn="r" defTabSz="457200" rtl="1" eaLnBrk="1" latinLnBrk="0" hangingPunct="1"/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المؤسسات التعليمية 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امكانيات مادية – قطاع خاص</a:t>
                      </a:r>
                      <a:endParaRPr lang="en-US" sz="1600" kern="1200" baseline="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  <a:p>
                      <a:pPr marL="0" algn="r" defTabSz="457200" rtl="1" eaLnBrk="1" latinLnBrk="0" hangingPunct="1"/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غياب تجهيزات طبية داخل المدارس وممرض مختص ومتفرغ وغياب الارشاد التربوي والصحي والاجتماعي - غياب الثقة بالمدرسة الرسمية 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0231">
                <a:tc>
                  <a:txBody>
                    <a:bodyPr/>
                    <a:lstStyle/>
                    <a:p>
                      <a:pPr marL="0" algn="r" defTabSz="457200" rtl="1" eaLnBrk="1" latinLnBrk="0" hangingPunct="1"/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سوق العمل 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457200" rtl="1" eaLnBrk="1" latinLnBrk="0" hangingPunct="1"/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تعدد الجمعات المحلية والدولية 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غياب الصفوف الخاصة للصعوبات التعليمية والمنشئات المساعدة وغياب رقابة البلدية على المؤسسات التربوية الخاصة والعامة - غياب المساعدات والمنح للمتفوقيين </a:t>
                      </a:r>
                      <a:endParaRPr lang="en-US" sz="1600" kern="1200" baseline="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7931">
                <a:tc>
                  <a:txBody>
                    <a:bodyPr/>
                    <a:lstStyle/>
                    <a:p>
                      <a:pPr marL="0" algn="r" defTabSz="457200" rtl="1" eaLnBrk="1" latinLnBrk="0" hangingPunct="1"/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457200" rtl="1" eaLnBrk="1" latinLnBrk="0" hangingPunct="1"/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تفلت الامن حول المؤسسات التربوية - التسرب المدرسي </a:t>
                      </a:r>
                      <a:endParaRPr lang="en-US" sz="1600" kern="1200" baseline="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80231">
                <a:tc gridSpan="3">
                  <a:txBody>
                    <a:bodyPr/>
                    <a:lstStyle/>
                    <a:p>
                      <a:pPr algn="ctr" rtl="1"/>
                      <a:r>
                        <a:rPr lang="ar-LB" sz="2200" b="0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الاولويات</a:t>
                      </a:r>
                      <a:r>
                        <a:rPr lang="ar-LB" sz="2200" b="0" baseline="0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</a:t>
                      </a:r>
                      <a:endParaRPr lang="en-US" sz="2200" b="0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 rtl="1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2744">
                <a:tc gridSpan="3">
                  <a:txBody>
                    <a:bodyPr/>
                    <a:lstStyle/>
                    <a:p>
                      <a:pPr marL="0" algn="r" defTabSz="457200" rtl="1" eaLnBrk="1" latinLnBrk="0" hangingPunct="1"/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ضعف التجهيزات المتنوعة ( مختبرات _ شاشات عرض – الواح ذكية – كمبيوترات – مكتبة –مسرح)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 rtl="1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37305">
                <a:tc gridSpan="3"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العمل على الحد من التسرب المدرسي </a:t>
                      </a:r>
                      <a:endParaRPr lang="en-US" sz="1600" kern="1200" baseline="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rtl="1"/>
                      <a:endParaRPr lang="en-US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 rtl="1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71699">
                <a:tc gridSpan="3"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غياب الصفوف الخاصة للصعوبات التعليمية والمنشئات المساعدة </a:t>
                      </a:r>
                      <a:endParaRPr lang="en-US" sz="1600" kern="1200" baseline="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 rtl="1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77488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41269" y="6362934"/>
            <a:ext cx="38707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>
                <a:latin typeface="Univers 45 Light"/>
                <a:cs typeface="Univers 45 Light"/>
              </a:rPr>
              <a:t>©201</a:t>
            </a:r>
            <a:r>
              <a:rPr lang="ar-LB" sz="1000" dirty="0" smtClean="0">
                <a:latin typeface="Univers 45 Light"/>
                <a:cs typeface="Univers 45 Light"/>
              </a:rPr>
              <a:t>6</a:t>
            </a:r>
            <a:r>
              <a:rPr lang="en-US" sz="1000" dirty="0" smtClean="0">
                <a:latin typeface="Univers 45 Light"/>
                <a:cs typeface="Univers 45 Light"/>
              </a:rPr>
              <a:t> BRD/I GROUP </a:t>
            </a:r>
            <a:r>
              <a:rPr lang="en-US" sz="1000" dirty="0" smtClean="0">
                <a:latin typeface="Univers 65 Bold"/>
                <a:cs typeface="Univers 65 Bold"/>
              </a:rPr>
              <a:t>www.beyondrd.com</a:t>
            </a:r>
            <a:endParaRPr lang="en-US" sz="1000" dirty="0">
              <a:latin typeface="Univers 65 Bold"/>
              <a:cs typeface="Univers 65 Bold"/>
            </a:endParaRPr>
          </a:p>
        </p:txBody>
      </p:sp>
      <p:pic>
        <p:nvPicPr>
          <p:cNvPr id="8" name="Picture 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7690" y="6362934"/>
            <a:ext cx="1614311" cy="364065"/>
          </a:xfrm>
          <a:prstGeom prst="rect">
            <a:avLst/>
          </a:prstGeom>
          <a:extLst>
            <a:ext uri="{FAA26D3D-D897-4be2-8F04-BA451C77F1D7}">
              <ma14:placeholderFlag xmlns:ma14="http://schemas.microsoft.com/office/mac/drawingml/2011/main" xmlns=""/>
            </a:ext>
          </a:extLst>
        </p:spPr>
      </p:pic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6245185"/>
              </p:ext>
            </p:extLst>
          </p:nvPr>
        </p:nvGraphicFramePr>
        <p:xfrm>
          <a:off x="76200" y="85725"/>
          <a:ext cx="12020549" cy="664127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809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434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8586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034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034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00342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673210">
                <a:tc>
                  <a:txBody>
                    <a:bodyPr/>
                    <a:lstStyle/>
                    <a:p>
                      <a:pPr algn="r" rtl="1"/>
                      <a:r>
                        <a:rPr lang="ar-LB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التاريخ</a:t>
                      </a:r>
                      <a:r>
                        <a:rPr lang="ar-LB" b="1" baseline="0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</a:t>
                      </a:r>
                      <a:endParaRPr lang="en-US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الأنشطة</a:t>
                      </a:r>
                      <a:r>
                        <a:rPr lang="ar-LB" b="1" baseline="0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</a:t>
                      </a:r>
                      <a:endParaRPr lang="en-US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الموارد الموجودة </a:t>
                      </a:r>
                      <a:endParaRPr lang="en-US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الجهات</a:t>
                      </a:r>
                      <a:r>
                        <a:rPr lang="ar-LB" b="1" baseline="0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التي يجب اشراكها</a:t>
                      </a:r>
                      <a:endParaRPr lang="en-US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النتائج المرجوة </a:t>
                      </a:r>
                      <a:endParaRPr lang="en-US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الأولوية \ التحدي</a:t>
                      </a:r>
                      <a:endParaRPr lang="en-US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65556">
                <a:tc>
                  <a:txBody>
                    <a:bodyPr/>
                    <a:lstStyle/>
                    <a:p>
                      <a:pPr marL="0" marR="0" lvl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في مدّة أقصاها شهر </a:t>
                      </a:r>
                      <a:endParaRPr lang="en-US" sz="1600" kern="1200" baseline="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  <a:p>
                      <a:pPr lvl="0" algn="r" rtl="1"/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r" rtl="1"/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كتاب دعوة للقطاع الخاص للبحث في إمكانية التمويل 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قطاع خاص مستعد للتمويل 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البلدية – الجهات المانحة 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rowSpan="2"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x-none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استحداث مدرسة مهنية في مجدل عنجر</a:t>
                      </a:r>
                      <a:endParaRPr lang="ar-LB" sz="1600" kern="1200" baseline="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  <a:p>
                      <a:pPr algn="r" rtl="1"/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ضعف التجهيزات المتنوعة ( مختبرات _ شاشات عرض – الواح ذكية – كمبيوترات – مكتبة –مسرح)</a:t>
                      </a:r>
                      <a:endParaRPr lang="en-US" sz="1600" kern="1200" baseline="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4438">
                <a:tc>
                  <a:txBody>
                    <a:bodyPr/>
                    <a:lstStyle/>
                    <a:p>
                      <a:pPr algn="r"/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في مدّة أقصاها شهر 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البحث مع وزارة التربية امكانية استحداث المدرسة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قدرات شبابية تعمل مع الجهات المانحة 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وزارة الثقافة 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vMerge="1">
                  <a:txBody>
                    <a:bodyPr/>
                    <a:lstStyle/>
                    <a:p>
                      <a:pPr algn="r" rtl="1"/>
                      <a:endParaRPr 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r" rtl="1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65556">
                <a:tc>
                  <a:txBody>
                    <a:bodyPr/>
                    <a:lstStyle/>
                    <a:p>
                      <a:pPr algn="r" rtl="1"/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بعد\خلال عطلة الفصح 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0" marR="0" lvl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إجراء مسح سريع لتحديد عدد الطلاب التي تعاني من الصعوبات التعليمية </a:t>
                      </a:r>
                      <a:endParaRPr lang="en-US" sz="1600" kern="1200" baseline="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فئة كبيرة من الشباب المعلّمة العاطلة عن العمل 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وزارة الشؤون الاجتماعية 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rowSpan="2">
                  <a:txBody>
                    <a:bodyPr/>
                    <a:lstStyle/>
                    <a:p>
                      <a:pPr algn="r" rtl="1"/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نعزيز قدرات الأطفال ذوى الصعوبات التعليمية 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 rtl="1"/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غياب الصفوف الخاصة للصعوبات التعليمية والمنشئات المساعدة 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65556">
                <a:tc>
                  <a:txBody>
                    <a:bodyPr/>
                    <a:lstStyle/>
                    <a:p>
                      <a:pPr algn="r" rtl="1"/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تحضيراً للعام الدراسي القادم 2017- 2018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تنظيم صفوف مسائية في البلدية لهذه الطلاب 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وجود الأماكن والقدرات التقنية 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البلدية – المجتمع المحلي – المجتمع المدني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vMerge="1">
                  <a:txBody>
                    <a:bodyPr/>
                    <a:lstStyle/>
                    <a:p>
                      <a:pPr algn="r" rtl="1"/>
                      <a:endParaRPr 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r" rtl="1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378479">
                <a:tc>
                  <a:txBody>
                    <a:bodyPr/>
                    <a:lstStyle/>
                    <a:p>
                      <a:pPr algn="r" rtl="1"/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بشهر شباط 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0" marR="0" lvl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لقاء مع البلدية لتحديد عدد الطلاب التي هي بحاجة إلى الدعم المادي  والبحث في فرص تمويل علمهم </a:t>
                      </a:r>
                      <a:endParaRPr lang="en-US" sz="1600" kern="1200" baseline="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طاقات مادية محلية 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المجتمع المحلي 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rowSpan="2"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العمل على تأمين دعم مادي للطلاب </a:t>
                      </a:r>
                      <a:endParaRPr lang="en-US" sz="1600" kern="1200" baseline="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  <a:p>
                      <a:pPr algn="r" rtl="1"/>
                      <a:endParaRPr lang="ar-LB" sz="1600" kern="1200" baseline="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  <a:p>
                      <a:pPr algn="r" rtl="1"/>
                      <a:endParaRPr lang="ar-LB" sz="1600" kern="1200" baseline="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  <a:p>
                      <a:pPr marL="0" marR="0" lvl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تشكيل لجنة من الخبراء والناشطين المهتمين لبحث واقع التعليم المهني في مجدل عنجر</a:t>
                      </a:r>
                      <a:endParaRPr lang="en-US" sz="1600" kern="1200" baseline="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rowSpan="2">
                  <a:txBody>
                    <a:bodyPr/>
                    <a:lstStyle/>
                    <a:p>
                      <a:pPr algn="r" rtl="1"/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الحد من التسرب المدرسي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378479">
                <a:tc>
                  <a:txBody>
                    <a:bodyPr/>
                    <a:lstStyle/>
                    <a:p>
                      <a:pPr algn="r" rtl="1"/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بالتنسيق مع البلدية، خلال صيف 2017 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إجراء مسح لتحديد أسباب تسرب الطلاب من المدرسة، والعمر والقدرات 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طاقات تقنية محلية 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البلدية والجمعيات الدولية التي تتمتع بالموارد التقنية المناسبة لتجهيز عمل اللجنة 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vMerge="1">
                  <a:txBody>
                    <a:bodyPr/>
                    <a:lstStyle/>
                    <a:p>
                      <a:pPr algn="r" rtl="1"/>
                      <a:endParaRPr 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r" rtl="1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81675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3058510" y="1925474"/>
            <a:ext cx="6558456" cy="1470025"/>
          </a:xfrm>
        </p:spPr>
        <p:txBody>
          <a:bodyPr>
            <a:normAutofit/>
          </a:bodyPr>
          <a:lstStyle/>
          <a:p>
            <a:r>
              <a:rPr lang="ar-LB" sz="8800" dirty="0" smtClean="0">
                <a:solidFill>
                  <a:srgbClr val="C00000"/>
                </a:solidFill>
                <a:latin typeface="GE SS Text Light" pitchFamily="18" charset="-78"/>
                <a:ea typeface="GE SS Text Light" pitchFamily="18" charset="-78"/>
                <a:cs typeface="GE SS Text Light" pitchFamily="18" charset="-78"/>
              </a:rPr>
              <a:t>صحَّة</a:t>
            </a:r>
            <a:endParaRPr lang="en-US" sz="8800" dirty="0">
              <a:solidFill>
                <a:srgbClr val="C00000"/>
              </a:solidFill>
            </a:endParaRPr>
          </a:p>
        </p:txBody>
      </p:sp>
      <p:sp>
        <p:nvSpPr>
          <p:cNvPr id="5" name="Subtitle 1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>
            <a:normAutofit/>
          </a:bodyPr>
          <a:lstStyle/>
          <a:p>
            <a:pPr rtl="1"/>
            <a:endParaRPr lang="en-US" sz="4400" dirty="0">
              <a:latin typeface="GE SS Text Light" pitchFamily="18" charset="-78"/>
              <a:ea typeface="GE SS Text Light" pitchFamily="18" charset="-78"/>
              <a:cs typeface="GE SS Text Light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46722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8058208" y="-204312"/>
            <a:ext cx="3899983" cy="1419208"/>
          </a:xfrm>
        </p:spPr>
        <p:txBody>
          <a:bodyPr>
            <a:normAutofit/>
          </a:bodyPr>
          <a:lstStyle/>
          <a:p>
            <a:pPr algn="r"/>
            <a:r>
              <a:rPr lang="ar-LB" sz="3600" dirty="0">
                <a:solidFill>
                  <a:srgbClr val="000000"/>
                </a:solidFill>
                <a:latin typeface="GE SS Text Light" pitchFamily="18" charset="-78"/>
                <a:ea typeface="GE SS Text Light" pitchFamily="18" charset="-78"/>
                <a:cs typeface="GE SS Text Light" pitchFamily="18" charset="-78"/>
              </a:rPr>
              <a:t>صحَّة</a:t>
            </a:r>
            <a:endParaRPr lang="en-US" sz="3600" dirty="0">
              <a:solidFill>
                <a:srgbClr val="000000"/>
              </a:solidFill>
              <a:latin typeface="GE SS Text Light" pitchFamily="18" charset="-78"/>
              <a:ea typeface="GE SS Text Light" pitchFamily="18" charset="-78"/>
              <a:cs typeface="GE SS Text Light" pitchFamily="18" charset="-78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10784665" y="805321"/>
            <a:ext cx="1265624" cy="0"/>
          </a:xfrm>
          <a:prstGeom prst="line">
            <a:avLst/>
          </a:prstGeom>
          <a:ln>
            <a:solidFill>
              <a:srgbClr val="C511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8971897"/>
              </p:ext>
            </p:extLst>
          </p:nvPr>
        </p:nvGraphicFramePr>
        <p:xfrm>
          <a:off x="325755" y="1104474"/>
          <a:ext cx="11601450" cy="50756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6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6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6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1496">
                <a:tc>
                  <a:txBody>
                    <a:bodyPr/>
                    <a:lstStyle/>
                    <a:p>
                      <a:pPr algn="r" rtl="1"/>
                      <a:r>
                        <a:rPr lang="ar-LB" sz="2200" b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الجهات</a:t>
                      </a:r>
                      <a:r>
                        <a:rPr lang="ar-LB" sz="2200" b="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المُنفذة</a:t>
                      </a:r>
                      <a:endParaRPr lang="en-US" sz="2200" b="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2200" b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الموار</a:t>
                      </a:r>
                      <a:r>
                        <a:rPr lang="ar-LB" sz="2200" b="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د </a:t>
                      </a:r>
                      <a:endParaRPr lang="en-US" sz="2200" b="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2200" b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التحديات </a:t>
                      </a:r>
                      <a:endParaRPr lang="en-US" sz="2200" b="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0231">
                <a:tc>
                  <a:txBody>
                    <a:bodyPr/>
                    <a:lstStyle/>
                    <a:p>
                      <a:pPr algn="r" rtl="1"/>
                      <a:r>
                        <a:rPr lang="ar-LB" sz="18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وزارة الصحة </a:t>
                      </a:r>
                      <a:endParaRPr lang="en-US" sz="18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8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قدرات تقنية</a:t>
                      </a:r>
                      <a:r>
                        <a:rPr lang="ar-LB" sz="180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طبية محلية </a:t>
                      </a:r>
                      <a:endParaRPr lang="en-US" sz="18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غياب التنسيق الاداري الصحي (فئات الدم، حالات الأمراض الموجودة، إلخ) </a:t>
                      </a:r>
                      <a:endParaRPr lang="en-US" sz="1600" kern="1200" baseline="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0231">
                <a:tc>
                  <a:txBody>
                    <a:bodyPr/>
                    <a:lstStyle/>
                    <a:p>
                      <a:pPr algn="r" rtl="1"/>
                      <a:r>
                        <a:rPr lang="ar-LB" sz="18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الجمعيات الدولية</a:t>
                      </a:r>
                      <a:r>
                        <a:rPr lang="ar-LB" sz="180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والمحلية</a:t>
                      </a:r>
                      <a:endParaRPr lang="en-US" sz="18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8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مركز للدفاع المدني</a:t>
                      </a:r>
                      <a:r>
                        <a:rPr lang="ar-LB" sz="180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</a:t>
                      </a:r>
                      <a:endParaRPr lang="en-US" sz="18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مركز طوارئ غير مجهّز بشكل كافي وغياب التجهيزات للحالات المريضية الخاصة والكراسي المتحركة والاوكسجين </a:t>
                      </a:r>
                      <a:endParaRPr lang="en-US" sz="1600" kern="1200" baseline="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0231">
                <a:tc>
                  <a:txBody>
                    <a:bodyPr/>
                    <a:lstStyle/>
                    <a:p>
                      <a:pPr algn="r" rtl="1"/>
                      <a:r>
                        <a:rPr lang="ar-LB" sz="18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الجهات المانحة </a:t>
                      </a:r>
                      <a:endParaRPr lang="en-US" sz="18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8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مستشفى</a:t>
                      </a:r>
                      <a:r>
                        <a:rPr lang="ar-LB" sz="180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قريب </a:t>
                      </a:r>
                      <a:endParaRPr lang="en-US" sz="18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غياب الخدمات الطبية الدورية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0231">
                <a:tc>
                  <a:txBody>
                    <a:bodyPr/>
                    <a:lstStyle/>
                    <a:p>
                      <a:pPr algn="r" rtl="1"/>
                      <a:r>
                        <a:rPr lang="ar-LB" sz="18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البلدبة</a:t>
                      </a:r>
                      <a:r>
                        <a:rPr lang="ar-LB" sz="180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والمجتمع المحلي </a:t>
                      </a:r>
                      <a:endParaRPr lang="en-US" sz="18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endParaRPr lang="en-US" sz="18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غياب مركز للتبرع بالدم 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80231">
                <a:tc gridSpan="3">
                  <a:txBody>
                    <a:bodyPr/>
                    <a:lstStyle/>
                    <a:p>
                      <a:pPr algn="ctr" rtl="1"/>
                      <a:r>
                        <a:rPr lang="ar-LB" sz="2200" b="0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الاولويات</a:t>
                      </a:r>
                      <a:r>
                        <a:rPr lang="ar-LB" sz="2200" b="0" baseline="0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</a:t>
                      </a:r>
                      <a:endParaRPr lang="en-US" sz="2200" b="0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2696">
                <a:tc gridSpan="3">
                  <a:txBody>
                    <a:bodyPr/>
                    <a:lstStyle/>
                    <a:p>
                      <a:pPr algn="r" rtl="1"/>
                      <a:r>
                        <a:rPr lang="ar-LB" sz="16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تجهيز مركز الطوارئ</a:t>
                      </a:r>
                      <a:r>
                        <a:rPr lang="ar-LB" sz="160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(بالأخص التجهيزات للحالات المريضية الخاصة والكراسي المتحركة والاوكسيجين، إلخ) </a:t>
                      </a:r>
                      <a:endParaRPr lang="en-US" sz="16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7305">
                <a:tc gridSpan="3"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غياب التنسيق الاداري الصحي (فئات الدم، حالات الأمراض الموجودة، إلخ) </a:t>
                      </a:r>
                      <a:endParaRPr lang="en-US" sz="1600" kern="1200" baseline="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rtl="1"/>
                      <a:endParaRPr lang="en-US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80231">
                <a:tc gridSpan="3"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غياب مركز للتبرع بالدم </a:t>
                      </a:r>
                      <a:endParaRPr lang="en-US" sz="1600" kern="1200" baseline="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77488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7690" y="6362934"/>
            <a:ext cx="1614311" cy="364065"/>
          </a:xfrm>
          <a:prstGeom prst="rect">
            <a:avLst/>
          </a:prstGeom>
          <a:extLst>
            <a:ext uri="{FAA26D3D-D897-4be2-8F04-BA451C77F1D7}">
              <ma14:placeholderFlag xmlns:ma14="http://schemas.microsoft.com/office/mac/drawingml/2011/main" xmlns=""/>
            </a:ext>
          </a:extLst>
        </p:spPr>
      </p:pic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5722983"/>
              </p:ext>
            </p:extLst>
          </p:nvPr>
        </p:nvGraphicFramePr>
        <p:xfrm>
          <a:off x="66675" y="69278"/>
          <a:ext cx="12020549" cy="673915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95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003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1449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034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034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00342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613928">
                <a:tc>
                  <a:txBody>
                    <a:bodyPr/>
                    <a:lstStyle/>
                    <a:p>
                      <a:pPr algn="r" rtl="1"/>
                      <a:r>
                        <a:rPr lang="ar-LB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التاريخ</a:t>
                      </a:r>
                      <a:r>
                        <a:rPr lang="ar-LB" b="1" baseline="0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</a:t>
                      </a:r>
                      <a:endParaRPr lang="en-US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الأنشطة</a:t>
                      </a:r>
                      <a:r>
                        <a:rPr lang="ar-LB" b="1" baseline="0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</a:t>
                      </a:r>
                      <a:endParaRPr lang="en-US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الموارد الموجودة </a:t>
                      </a:r>
                      <a:endParaRPr lang="en-US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الجهات</a:t>
                      </a:r>
                      <a:r>
                        <a:rPr lang="ar-LB" b="1" baseline="0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التي يجب اشراكها</a:t>
                      </a:r>
                      <a:endParaRPr lang="en-US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النتائج المرجوة </a:t>
                      </a:r>
                      <a:endParaRPr lang="en-US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الأولوية \ التحدي</a:t>
                      </a:r>
                      <a:endParaRPr lang="en-US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59796">
                <a:tc>
                  <a:txBody>
                    <a:bodyPr/>
                    <a:lstStyle/>
                    <a:p>
                      <a:pPr marL="0" marR="0" lvl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مدّة أقصاها شهر </a:t>
                      </a:r>
                      <a:endParaRPr lang="en-US" sz="1600" kern="1200" baseline="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  <a:p>
                      <a:pPr lvl="0" algn="r" rtl="1"/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r" rtl="1"/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تحضير وكتابة مكتوب حول أهمية المركز 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المكان 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الجمعيات الدولية – وزارة الصحة 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LB" sz="1600" kern="1200" baseline="0" dirty="0" smtClean="0">
                          <a:solidFill>
                            <a:schemeClr val="tx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إستجابة سريعة للحالات </a:t>
                      </a:r>
                      <a:endParaRPr lang="en-US" sz="1600" kern="1200" baseline="0" dirty="0">
                        <a:solidFill>
                          <a:schemeClr val="tx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60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تجهيز مركز الطوارئ</a:t>
                      </a:r>
                      <a:r>
                        <a:rPr lang="ar-LB" sz="1600" baseline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(بالأخص التجهيزات للحالات المريضية الخاصة والكراسي المتحركة والاوكسيجين، إلخ) </a:t>
                      </a:r>
                      <a:endParaRPr lang="en-US" sz="1600" smtClean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94580">
                <a:tc>
                  <a:txBody>
                    <a:bodyPr/>
                    <a:lstStyle/>
                    <a:p>
                      <a:pPr marL="0" marR="0" indent="0" algn="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ابتداءا من شهر شباط </a:t>
                      </a:r>
                      <a:endParaRPr lang="en-US" sz="1600" kern="1200" baseline="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  <a:p>
                      <a:pPr algn="r"/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ar-LB" sz="1600" kern="1200" baseline="0" dirty="0" smtClean="0">
                          <a:solidFill>
                            <a:schemeClr val="tx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تقديم</a:t>
                      </a:r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المكتوب إلى جميع الجهات المعنية والمتابعة معها 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القدرات الطبية لادارة المركز – الكشاف 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البلدية والجمعيات المحلية 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600" kern="1200" baseline="0" dirty="0" smtClean="0">
                          <a:solidFill>
                            <a:schemeClr val="tx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تغطية للحالات على مدى ال 24 ساعة - إستجابة سريعة للحالات </a:t>
                      </a:r>
                      <a:endParaRPr lang="en-US" sz="1600" kern="1200" baseline="0" dirty="0" smtClean="0">
                        <a:solidFill>
                          <a:schemeClr val="tx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pPr algn="r" rtl="1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63539">
                <a:tc>
                  <a:txBody>
                    <a:bodyPr/>
                    <a:lstStyle/>
                    <a:p>
                      <a:pPr algn="r" rtl="1"/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مدّة أقصاها شهر 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0" marR="0" lvl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التنسيق مع البلدية لإنشاء لجنة للقيام بمسح وتوثيق لفئات الدم والحالات المرضية المزمنة الموجودة في المنطقة </a:t>
                      </a:r>
                      <a:endParaRPr lang="en-US" sz="1600" kern="1200" baseline="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rowSpan="2"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القدرة الشبابية الكفوءة </a:t>
                      </a:r>
                      <a:endParaRPr lang="en-US" sz="1600" kern="1200" baseline="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  <a:p>
                      <a:pPr algn="r" rtl="1"/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600" kern="1200" baseline="0" dirty="0" smtClean="0">
                          <a:solidFill>
                            <a:schemeClr val="tx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البلدية والمجتمع المحلي</a:t>
                      </a:r>
                      <a:endParaRPr lang="en-US" sz="1600" kern="1200" baseline="0" dirty="0">
                        <a:solidFill>
                          <a:schemeClr val="tx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rowSpan="2"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600" kern="1200" baseline="0" dirty="0" smtClean="0">
                          <a:solidFill>
                            <a:schemeClr val="tx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سجل موحّد وواضح في البلدية يشمل كل الحالات الموجودة في مجدل عنجر </a:t>
                      </a:r>
                      <a:endParaRPr lang="en-US" sz="1600" kern="1200" baseline="0" dirty="0" smtClean="0">
                        <a:solidFill>
                          <a:schemeClr val="tx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600" kern="1200" baseline="0" smtClean="0">
                          <a:solidFill>
                            <a:schemeClr val="tx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غياب التنسيق الاداري الصحي (فئات الدم، حالات الأمراض الموجودة، إلخ) </a:t>
                      </a:r>
                      <a:endParaRPr lang="en-US" sz="1600" kern="1200" baseline="0" smtClean="0">
                        <a:solidFill>
                          <a:schemeClr val="tx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89336"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ابتداءا من شهر شباط </a:t>
                      </a:r>
                      <a:endParaRPr lang="en-US" sz="1600" kern="1200" baseline="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  <a:p>
                      <a:pPr algn="r" rtl="1"/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زيارة المراكز الصحية المجاورة وتوثيق الحالات العامة والخاصة الموجودة في المنطقة 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vMerge="1">
                  <a:txBody>
                    <a:bodyPr/>
                    <a:lstStyle/>
                    <a:p>
                      <a:pPr algn="r" rtl="1"/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فئة الشباب المتفرّغة 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vMerge="1"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1600" b="1" dirty="0">
                        <a:effectLst/>
                        <a:latin typeface="Cambria"/>
                        <a:ea typeface="Cambria"/>
                        <a:cs typeface="Arial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r" rtl="1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10047"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مدّة أقصاها شهر </a:t>
                      </a:r>
                      <a:endParaRPr lang="en-US" sz="1600" kern="1200" baseline="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  <a:p>
                      <a:pPr algn="r" rtl="1"/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0" marR="0" lvl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التواصل مع الحمعيات المحلية والهلال الأحمر والمستشفيات لتنظيم دورات توعوية حول أهمية التبرع بالدم </a:t>
                      </a:r>
                      <a:endParaRPr lang="en-US" sz="1600" kern="1200" baseline="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rowSpan="2">
                  <a:txBody>
                    <a:bodyPr/>
                    <a:lstStyle/>
                    <a:p>
                      <a:pPr algn="r" rtl="1"/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جمعيات محلية عديدة 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البلدية – وزارة الصحة 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rowSpan="2"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رفع التوعية على أهمية التبرع بالدم </a:t>
                      </a:r>
                    </a:p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r-LB" sz="1600" kern="1200" baseline="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r-LB" sz="1600" kern="1200" baseline="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r-LB" sz="1600" kern="1200" baseline="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r-LB" sz="1600" kern="1200" baseline="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r-LB" sz="1600" kern="1200" baseline="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إنشاء مركز بنك دم </a:t>
                      </a:r>
                      <a:endParaRPr lang="en-US" sz="1600" kern="1200" baseline="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rowSpan="2"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غياب مركز للتبرع بالدم </a:t>
                      </a:r>
                      <a:endParaRPr lang="en-US" sz="1600" kern="1200" baseline="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  <a:p>
                      <a:pPr algn="r" rtl="1"/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210047"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مدّة أقصاها شهر </a:t>
                      </a:r>
                      <a:endParaRPr lang="en-US" sz="1600" kern="1200" baseline="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  <a:p>
                      <a:pPr algn="r" rtl="1"/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التواصل مع الجمعيات الوطنية التي تعنى بالتبرع بالدم لدعوتها لإقامة مركز في مجدل 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vMerge="1">
                  <a:txBody>
                    <a:bodyPr/>
                    <a:lstStyle/>
                    <a:p>
                      <a:pPr algn="r" rtl="1"/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الجمعيات المحلية والدولية 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vMerge="1">
                  <a:txBody>
                    <a:bodyPr/>
                    <a:lstStyle/>
                    <a:p>
                      <a:pPr algn="r" rtl="1"/>
                      <a:endParaRPr 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r" rtl="1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89754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ar-LB" sz="8800" dirty="0" smtClean="0">
                <a:solidFill>
                  <a:srgbClr val="C00000"/>
                </a:solidFill>
                <a:latin typeface="GE SS Text Light" pitchFamily="18" charset="-78"/>
                <a:ea typeface="GE SS Text Light" pitchFamily="18" charset="-78"/>
                <a:cs typeface="GE SS Text Light" pitchFamily="18" charset="-78"/>
              </a:rPr>
              <a:t>زراعة</a:t>
            </a:r>
            <a:endParaRPr lang="en-US" sz="8800" dirty="0">
              <a:solidFill>
                <a:srgbClr val="C00000"/>
              </a:solidFill>
            </a:endParaRPr>
          </a:p>
        </p:txBody>
      </p:sp>
      <p:sp>
        <p:nvSpPr>
          <p:cNvPr id="5" name="Subtitle 1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/>
          <a:p>
            <a:pPr rtl="1"/>
            <a:endParaRPr lang="en-US" dirty="0">
              <a:latin typeface="GE SS Text Light" pitchFamily="18" charset="-78"/>
              <a:ea typeface="GE SS Text Light" pitchFamily="18" charset="-78"/>
              <a:cs typeface="GE SS Text Light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17317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8058208" y="-204312"/>
            <a:ext cx="3899983" cy="1419208"/>
          </a:xfrm>
        </p:spPr>
        <p:txBody>
          <a:bodyPr>
            <a:normAutofit/>
          </a:bodyPr>
          <a:lstStyle/>
          <a:p>
            <a:pPr algn="r"/>
            <a:r>
              <a:rPr lang="ar-LB" sz="3600" dirty="0" smtClean="0">
                <a:solidFill>
                  <a:srgbClr val="000000"/>
                </a:solidFill>
                <a:latin typeface="GE SS Text Light" pitchFamily="18" charset="-78"/>
                <a:ea typeface="GE SS Text Light" pitchFamily="18" charset="-78"/>
                <a:cs typeface="GE SS Text Light" pitchFamily="18" charset="-78"/>
              </a:rPr>
              <a:t>زراعة </a:t>
            </a:r>
            <a:endParaRPr lang="en-US" sz="3600" dirty="0">
              <a:solidFill>
                <a:srgbClr val="000000"/>
              </a:solidFill>
              <a:latin typeface="GE SS Text Light" pitchFamily="18" charset="-78"/>
              <a:ea typeface="GE SS Text Light" pitchFamily="18" charset="-78"/>
              <a:cs typeface="GE SS Text Light" pitchFamily="18" charset="-78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10784665" y="805321"/>
            <a:ext cx="1265624" cy="0"/>
          </a:xfrm>
          <a:prstGeom prst="line">
            <a:avLst/>
          </a:prstGeom>
          <a:ln>
            <a:solidFill>
              <a:srgbClr val="C511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0277788"/>
              </p:ext>
            </p:extLst>
          </p:nvPr>
        </p:nvGraphicFramePr>
        <p:xfrm>
          <a:off x="325755" y="1104474"/>
          <a:ext cx="11601450" cy="45614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6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6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6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1496">
                <a:tc>
                  <a:txBody>
                    <a:bodyPr/>
                    <a:lstStyle/>
                    <a:p>
                      <a:pPr algn="r" rtl="1"/>
                      <a:r>
                        <a:rPr lang="ar-LB" sz="2200" b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الجهات</a:t>
                      </a:r>
                      <a:r>
                        <a:rPr lang="ar-LB" sz="2200" b="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المُنفذة</a:t>
                      </a:r>
                      <a:endParaRPr lang="en-US" sz="2200" b="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2200" b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الموار</a:t>
                      </a:r>
                      <a:r>
                        <a:rPr lang="ar-LB" sz="2200" b="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د </a:t>
                      </a:r>
                      <a:endParaRPr lang="en-US" sz="2200" b="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2200" b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التحديات </a:t>
                      </a:r>
                      <a:endParaRPr lang="en-US" sz="2200" b="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0231">
                <a:tc>
                  <a:txBody>
                    <a:bodyPr/>
                    <a:lstStyle/>
                    <a:p>
                      <a:pPr algn="r" rtl="1"/>
                      <a:r>
                        <a:rPr lang="ar-LB" sz="18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وزارعة</a:t>
                      </a:r>
                      <a:r>
                        <a:rPr lang="ar-LB" sz="180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الزراعة والمزارعين </a:t>
                      </a:r>
                      <a:endParaRPr lang="en-US" sz="18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600" kern="1200" baseline="0" dirty="0" smtClean="0">
                          <a:solidFill>
                            <a:schemeClr val="tx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قرب مجدل عنجر من الحدود </a:t>
                      </a:r>
                      <a:endParaRPr lang="en-US" sz="1600" kern="1200" baseline="0" dirty="0">
                        <a:solidFill>
                          <a:schemeClr val="tx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600" kern="1200" baseline="0" dirty="0" smtClean="0">
                          <a:solidFill>
                            <a:schemeClr val="tx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غياب الرقابة على المنتوجات الزراعية والاسعار</a:t>
                      </a:r>
                      <a:endParaRPr lang="en-US" sz="1600" kern="1200" baseline="0" dirty="0" smtClean="0">
                        <a:solidFill>
                          <a:schemeClr val="tx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3174">
                <a:tc>
                  <a:txBody>
                    <a:bodyPr/>
                    <a:lstStyle/>
                    <a:p>
                      <a:pPr algn="r" rtl="1"/>
                      <a:r>
                        <a:rPr lang="ar-LB" sz="18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البلدية</a:t>
                      </a:r>
                      <a:r>
                        <a:rPr lang="ar-LB" sz="180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والمجتمع المحلي </a:t>
                      </a:r>
                      <a:endParaRPr lang="en-US" sz="18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600" kern="1200" baseline="0" dirty="0" smtClean="0">
                          <a:solidFill>
                            <a:schemeClr val="tx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اليد العاملة الرخيصة </a:t>
                      </a:r>
                      <a:endParaRPr lang="en-US" sz="1600" kern="1200" baseline="0" dirty="0">
                        <a:solidFill>
                          <a:schemeClr val="tx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600" kern="1200" baseline="0" dirty="0" smtClean="0">
                          <a:solidFill>
                            <a:schemeClr val="tx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غياب لخبرات والمعرفة اللازمة في القطاع الزراعي </a:t>
                      </a:r>
                      <a:endParaRPr lang="en-US" sz="1600" kern="1200" baseline="0" dirty="0" smtClean="0">
                        <a:solidFill>
                          <a:schemeClr val="tx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0231">
                <a:tc>
                  <a:txBody>
                    <a:bodyPr/>
                    <a:lstStyle/>
                    <a:p>
                      <a:pPr algn="r" rtl="1"/>
                      <a:r>
                        <a:rPr lang="ar-LB" sz="18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الجمعيات المحلية</a:t>
                      </a:r>
                      <a:r>
                        <a:rPr lang="ar-LB" sz="180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والدولية </a:t>
                      </a:r>
                      <a:endParaRPr lang="en-US" sz="18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600" kern="1200" baseline="0" dirty="0" smtClean="0">
                          <a:solidFill>
                            <a:schemeClr val="tx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مياه صالحة للزراعة </a:t>
                      </a:r>
                      <a:endParaRPr lang="en-US" sz="1600" kern="1200" baseline="0" dirty="0">
                        <a:solidFill>
                          <a:schemeClr val="tx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600" kern="1200" baseline="0" dirty="0" smtClean="0">
                          <a:solidFill>
                            <a:schemeClr val="tx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الحاجة إلى إعادة ترسيم الحدود وغياب تصنيف واستصلاح الاراضي</a:t>
                      </a:r>
                      <a:endParaRPr lang="en-US" sz="1600" kern="1200" baseline="0" dirty="0" smtClean="0">
                        <a:solidFill>
                          <a:schemeClr val="tx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9987">
                <a:tc>
                  <a:txBody>
                    <a:bodyPr/>
                    <a:lstStyle/>
                    <a:p>
                      <a:pPr algn="r" rtl="1"/>
                      <a:r>
                        <a:rPr lang="ar-LB" sz="18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القطاع الخاص ووزارة</a:t>
                      </a:r>
                      <a:r>
                        <a:rPr lang="ar-LB" sz="180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الإقتصاد </a:t>
                      </a:r>
                      <a:endParaRPr lang="en-US" sz="18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endParaRPr lang="en-US" sz="18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600" kern="1200" baseline="0" dirty="0" smtClean="0">
                          <a:solidFill>
                            <a:schemeClr val="tx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غياب الطرق الزراعية </a:t>
                      </a:r>
                      <a:endParaRPr lang="en-US" sz="1600" kern="1200" baseline="0" dirty="0">
                        <a:solidFill>
                          <a:schemeClr val="tx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80231">
                <a:tc gridSpan="3">
                  <a:txBody>
                    <a:bodyPr/>
                    <a:lstStyle/>
                    <a:p>
                      <a:pPr algn="ctr" rtl="1"/>
                      <a:r>
                        <a:rPr lang="ar-LB" sz="2200" b="0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الاولويات</a:t>
                      </a:r>
                      <a:r>
                        <a:rPr lang="ar-LB" sz="2200" b="0" baseline="0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</a:t>
                      </a:r>
                      <a:endParaRPr lang="en-US" sz="2200" b="0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98585">
                <a:tc gridSpan="3"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600" kern="1200" baseline="0" dirty="0" smtClean="0">
                          <a:solidFill>
                            <a:schemeClr val="tx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غياب تصنيف واستصلاح الاراضي والتحديات المتعلقة بالحدود وموقع مجدل</a:t>
                      </a:r>
                      <a:endParaRPr lang="en-US" sz="1600" kern="1200" baseline="0" dirty="0" smtClean="0">
                        <a:solidFill>
                          <a:schemeClr val="tx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7305">
                <a:tc gridSpan="3"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600" kern="1200" baseline="0" dirty="0" smtClean="0">
                          <a:solidFill>
                            <a:schemeClr val="tx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غياب الرقابة على سلامة الغذاء </a:t>
                      </a:r>
                      <a:endParaRPr lang="en-US" sz="1600" kern="1200" baseline="0" dirty="0" smtClean="0">
                        <a:solidFill>
                          <a:schemeClr val="tx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rtl="1"/>
                      <a:endParaRPr lang="en-US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80231">
                <a:tc gridSpan="3">
                  <a:txBody>
                    <a:bodyPr/>
                    <a:lstStyle/>
                    <a:p>
                      <a:pPr algn="r" rtl="1"/>
                      <a:r>
                        <a:rPr lang="ar-LB" sz="16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غياب الاستثمار</a:t>
                      </a:r>
                      <a:r>
                        <a:rPr lang="ar-LB" sz="160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في الثروة الحيوانية</a:t>
                      </a:r>
                      <a:endParaRPr lang="en-US" sz="16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77488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7690" y="6362934"/>
            <a:ext cx="1614311" cy="364065"/>
          </a:xfrm>
          <a:prstGeom prst="rect">
            <a:avLst/>
          </a:prstGeom>
          <a:extLst>
            <a:ext uri="{FAA26D3D-D897-4be2-8F04-BA451C77F1D7}">
              <ma14:placeholderFlag xmlns:ma14="http://schemas.microsoft.com/office/mac/drawingml/2011/main" xmlns=""/>
            </a:ext>
          </a:extLst>
        </p:spPr>
      </p:pic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6637558"/>
              </p:ext>
            </p:extLst>
          </p:nvPr>
        </p:nvGraphicFramePr>
        <p:xfrm>
          <a:off x="66675" y="69278"/>
          <a:ext cx="12020549" cy="66761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95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003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1449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034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034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00342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632034">
                <a:tc>
                  <a:txBody>
                    <a:bodyPr/>
                    <a:lstStyle/>
                    <a:p>
                      <a:pPr algn="r" rtl="1"/>
                      <a:r>
                        <a:rPr lang="ar-LB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التاريخ</a:t>
                      </a:r>
                      <a:r>
                        <a:rPr lang="ar-LB" b="1" baseline="0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</a:t>
                      </a:r>
                      <a:endParaRPr lang="en-US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الأنشطة</a:t>
                      </a:r>
                      <a:r>
                        <a:rPr lang="ar-LB" b="1" baseline="0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</a:t>
                      </a:r>
                      <a:endParaRPr lang="en-US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الموارد الموجودة </a:t>
                      </a:r>
                      <a:endParaRPr lang="en-US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الجهات</a:t>
                      </a:r>
                      <a:r>
                        <a:rPr lang="ar-LB" b="1" baseline="0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التي يجب اشراكها</a:t>
                      </a:r>
                      <a:endParaRPr lang="en-US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النتائج المرجوة </a:t>
                      </a:r>
                      <a:endParaRPr lang="en-US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الأولوية \ التحدي</a:t>
                      </a:r>
                      <a:endParaRPr lang="en-US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53390">
                <a:tc>
                  <a:txBody>
                    <a:bodyPr/>
                    <a:lstStyle/>
                    <a:p>
                      <a:pPr lvl="0" algn="r" rtl="1"/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في شباط 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r" rtl="1"/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تنظيم جلسة نقاش بين المزارعين والبلدية للبحث في استعدادهم للاستثمار في هذا القطاع 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اليد العاملة الكثيرة والرخيصة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وزارة الزراعة – المهنيات – البلدية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600" kern="1200" baseline="0" dirty="0" smtClean="0">
                          <a:solidFill>
                            <a:schemeClr val="tx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تشجيع النعليم والاستثمار في الثروة الحيوانية 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6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غياب الاستثمار</a:t>
                      </a:r>
                      <a:r>
                        <a:rPr lang="ar-LB" sz="160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في الثروة الحيوانية – عدم الاستفادة من هذا القطاع لخلق فرص عمل جديدة وتحريك الاقتصاد </a:t>
                      </a:r>
                      <a:endParaRPr lang="en-US" sz="1600" dirty="0" smtClean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kern="1200" baseline="0" dirty="0" smtClean="0">
                        <a:solidFill>
                          <a:schemeClr val="tx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30949">
                <a:tc>
                  <a:txBody>
                    <a:bodyPr/>
                    <a:lstStyle/>
                    <a:p>
                      <a:pPr algn="r"/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في الشهرين القادمين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العمل على تأمين موارد مالية لدعم القطاع من خلال تقديم اقتراحات على الجمعيات المانحة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الثروة الحيوانية الكثيفة في المنطقة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المجتمع المحلي – المزراعين – الجهات المانحة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600" kern="1200" baseline="0" dirty="0" smtClean="0">
                          <a:solidFill>
                            <a:schemeClr val="tx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ارتفاع نسبة الاستثمار في الثروة الحيوانية </a:t>
                      </a:r>
                      <a:endParaRPr lang="en-US" sz="1600" kern="1200" baseline="0" dirty="0" smtClean="0">
                        <a:solidFill>
                          <a:schemeClr val="tx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pPr algn="r" rtl="1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80778">
                <a:tc>
                  <a:txBody>
                    <a:bodyPr/>
                    <a:lstStyle/>
                    <a:p>
                      <a:pPr algn="r" rtl="1"/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شباط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0" marR="0" lvl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تجميع المعلومات حول حالات التسمم أو الانزعاج بسبب الغذاء في السنتين الماضيتين</a:t>
                      </a:r>
                      <a:endParaRPr lang="en-US" sz="1600" kern="1200" baseline="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rowSpan="2">
                  <a:txBody>
                    <a:bodyPr/>
                    <a:lstStyle/>
                    <a:p>
                      <a:pPr algn="r" rtl="1"/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فئة كبيرة من الشباب المتعلّم 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rowSpan="2">
                  <a:txBody>
                    <a:bodyPr/>
                    <a:lstStyle/>
                    <a:p>
                      <a:pPr algn="r" rtl="1"/>
                      <a:r>
                        <a:rPr lang="ar-LB" sz="1600" kern="1200" baseline="0" dirty="0" smtClean="0">
                          <a:solidFill>
                            <a:schemeClr val="tx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المجتمع المحلي – البلدية – المطاعم وقطاع الانتاج الغذائي – وزارة الصحة </a:t>
                      </a:r>
                      <a:endParaRPr lang="en-US" sz="1600" kern="1200" baseline="0" dirty="0">
                        <a:solidFill>
                          <a:schemeClr val="tx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rowSpan="2"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600" kern="1200" baseline="0" dirty="0" smtClean="0">
                          <a:solidFill>
                            <a:schemeClr val="tx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تفعيل العمل الرقابي لدى البلدية حول سلامة الغذاء</a:t>
                      </a:r>
                    </a:p>
                    <a:p>
                      <a:pPr marL="0" marR="0" indent="0" algn="r" defTabSz="457200" rtl="1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kern="1200" baseline="0" dirty="0" smtClean="0">
                        <a:solidFill>
                          <a:schemeClr val="tx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600" kern="1200" baseline="0" dirty="0" smtClean="0">
                          <a:solidFill>
                            <a:schemeClr val="tx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غياب الرقابة على سلامة الغذاء </a:t>
                      </a:r>
                      <a:endParaRPr lang="en-US" sz="1600" kern="1200" baseline="0" dirty="0" smtClean="0">
                        <a:solidFill>
                          <a:schemeClr val="tx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12615">
                <a:tc>
                  <a:txBody>
                    <a:bodyPr/>
                    <a:lstStyle/>
                    <a:p>
                      <a:pPr algn="r" rtl="1"/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شباط 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تنظيم لقاء مع البلدية للبحث في تحديات العمل الرقابي ومناقشة بعض الحلول 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vMerge="1">
                  <a:txBody>
                    <a:bodyPr/>
                    <a:lstStyle/>
                    <a:p>
                      <a:pPr algn="r" rtl="1"/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vMerge="1">
                  <a:txBody>
                    <a:bodyPr/>
                    <a:lstStyle/>
                    <a:p>
                      <a:pPr algn="r" rtl="1"/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vMerge="1"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1600" b="1" dirty="0">
                        <a:effectLst/>
                        <a:latin typeface="Cambria"/>
                        <a:ea typeface="Cambria"/>
                        <a:cs typeface="Arial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r" rtl="1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47956">
                <a:tc>
                  <a:txBody>
                    <a:bodyPr/>
                    <a:lstStyle/>
                    <a:p>
                      <a:pPr algn="r" rtl="1"/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شباط 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0" marR="0" lvl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تنظيم لقاء مع البلدية لتحديد لائحة من المطالب والتحديات التي تعاني منها البلدة بسبب الحرب على سوريا </a:t>
                      </a:r>
                      <a:endParaRPr lang="en-US" sz="1600" kern="1200" baseline="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lnR w="12700" cmpd="sng">
                      <a:noFill/>
                    </a:lnR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وزارة الدفاع  - البلدية – المجتمع المحلي – الدرك وقوى الامن الداخلي 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lnL w="12700" cmpd="sng">
                      <a:noFill/>
                    </a:lnL>
                  </a:tcPr>
                </a:tc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600" kern="1200" baseline="0" dirty="0" smtClean="0">
                          <a:solidFill>
                            <a:schemeClr val="tx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الحاجة إلى إعادة ترسيم الحدود وغياب تصنيف واستصلاح الاراضي</a:t>
                      </a:r>
                    </a:p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kern="1200" baseline="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600" kern="1200" baseline="0" dirty="0" smtClean="0">
                          <a:solidFill>
                            <a:schemeClr val="tx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غياب تصنيف واستصلاح الاراضي والتحديات المتعلقة بالحدود وموقع مجدل</a:t>
                      </a:r>
                      <a:endParaRPr lang="en-US" sz="1600" kern="1200" baseline="0" dirty="0" smtClean="0">
                        <a:solidFill>
                          <a:schemeClr val="tx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kern="1200" baseline="0" dirty="0" smtClean="0">
                        <a:solidFill>
                          <a:schemeClr val="tx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  <a:p>
                      <a:pPr algn="r" rtl="1"/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06190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ar-LB" sz="8800" dirty="0">
                <a:solidFill>
                  <a:srgbClr val="C00000"/>
                </a:solidFill>
                <a:latin typeface="GE SS Text Light" pitchFamily="18" charset="-78"/>
                <a:ea typeface="GE SS Text Light" pitchFamily="18" charset="-78"/>
                <a:cs typeface="GE SS Text Light" pitchFamily="18" charset="-78"/>
              </a:rPr>
              <a:t>صناعة، اقتصاد، تجارة وخدمات </a:t>
            </a:r>
            <a:endParaRPr lang="en-US" sz="8800" dirty="0">
              <a:solidFill>
                <a:srgbClr val="C00000"/>
              </a:solidFill>
            </a:endParaRPr>
          </a:p>
        </p:txBody>
      </p:sp>
      <p:sp>
        <p:nvSpPr>
          <p:cNvPr id="5" name="Subtitle 1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/>
          <a:p>
            <a:pPr rtl="1"/>
            <a:endParaRPr lang="en-US" dirty="0">
              <a:latin typeface="GE SS Text Light" pitchFamily="18" charset="-78"/>
              <a:ea typeface="GE SS Text Light" pitchFamily="18" charset="-78"/>
              <a:cs typeface="GE SS Text Light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30888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5219700" y="-204312"/>
            <a:ext cx="6738492" cy="1419208"/>
          </a:xfrm>
        </p:spPr>
        <p:txBody>
          <a:bodyPr>
            <a:normAutofit/>
          </a:bodyPr>
          <a:lstStyle/>
          <a:p>
            <a:pPr algn="r"/>
            <a:r>
              <a:rPr lang="ar-LB" sz="3600" dirty="0">
                <a:solidFill>
                  <a:srgbClr val="000000"/>
                </a:solidFill>
                <a:latin typeface="GE SS Text Light" pitchFamily="18" charset="-78"/>
                <a:ea typeface="GE SS Text Light" pitchFamily="18" charset="-78"/>
                <a:cs typeface="GE SS Text Light" pitchFamily="18" charset="-78"/>
              </a:rPr>
              <a:t>صناعة، اقتصاد، تجارة وخدمات </a:t>
            </a:r>
            <a:endParaRPr lang="en-US" sz="3600" dirty="0">
              <a:solidFill>
                <a:srgbClr val="000000"/>
              </a:solidFill>
              <a:latin typeface="GE SS Text Light" pitchFamily="18" charset="-78"/>
              <a:ea typeface="GE SS Text Light" pitchFamily="18" charset="-78"/>
              <a:cs typeface="GE SS Text Light" pitchFamily="18" charset="-78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6715125" y="805321"/>
            <a:ext cx="5335164" cy="0"/>
          </a:xfrm>
          <a:prstGeom prst="line">
            <a:avLst/>
          </a:prstGeom>
          <a:ln>
            <a:solidFill>
              <a:srgbClr val="C511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1363432"/>
              </p:ext>
            </p:extLst>
          </p:nvPr>
        </p:nvGraphicFramePr>
        <p:xfrm>
          <a:off x="325755" y="1104474"/>
          <a:ext cx="11601450" cy="49386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6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6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6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1496">
                <a:tc>
                  <a:txBody>
                    <a:bodyPr/>
                    <a:lstStyle/>
                    <a:p>
                      <a:pPr algn="r" rtl="1"/>
                      <a:r>
                        <a:rPr lang="ar-LB" sz="2200" b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الجهات</a:t>
                      </a:r>
                      <a:r>
                        <a:rPr lang="ar-LB" sz="2200" b="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المُنفذة</a:t>
                      </a:r>
                      <a:endParaRPr lang="en-US" sz="2200" b="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2200" b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الموار</a:t>
                      </a:r>
                      <a:r>
                        <a:rPr lang="ar-LB" sz="2200" b="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د </a:t>
                      </a:r>
                      <a:endParaRPr lang="en-US" sz="2200" b="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2200" b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التحديات </a:t>
                      </a:r>
                      <a:endParaRPr lang="en-US" sz="2200" b="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0231">
                <a:tc>
                  <a:txBody>
                    <a:bodyPr/>
                    <a:lstStyle/>
                    <a:p>
                      <a:pPr algn="r" rtl="1"/>
                      <a:r>
                        <a:rPr lang="ar-LB" sz="18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المجتمع المجلي – الجهات المانحة </a:t>
                      </a:r>
                      <a:endParaRPr lang="en-US" sz="18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8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الموقع</a:t>
                      </a:r>
                      <a:r>
                        <a:rPr lang="ar-LB" sz="180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الجغرافي للبلدة </a:t>
                      </a:r>
                      <a:endParaRPr lang="en-US" sz="18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 rtl="1">
                        <a:buFont typeface="Arial" panose="020B0604020202020204" pitchFamily="34" charset="0"/>
                        <a:buNone/>
                      </a:pPr>
                      <a:r>
                        <a:rPr lang="ar-LB" sz="18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غياب الخبرات الفنية الصناعية</a:t>
                      </a:r>
                      <a:r>
                        <a:rPr lang="ar-LB" sz="180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</a:t>
                      </a:r>
                      <a:endParaRPr lang="ar-LB" sz="1800" dirty="0" smtClean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0231">
                <a:tc>
                  <a:txBody>
                    <a:bodyPr/>
                    <a:lstStyle/>
                    <a:p>
                      <a:pPr algn="r" rtl="1"/>
                      <a:r>
                        <a:rPr lang="ar-LB" sz="18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البلدية  - الجمعيات المحلية</a:t>
                      </a:r>
                      <a:r>
                        <a:rPr lang="ar-LB" sz="180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والدولية </a:t>
                      </a:r>
                      <a:endParaRPr lang="en-US" sz="18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8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اليد</a:t>
                      </a:r>
                      <a:r>
                        <a:rPr lang="ar-LB" sz="180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العاملة الرخيصة في المنطقة </a:t>
                      </a:r>
                      <a:endParaRPr lang="en-US" sz="18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 rtl="1">
                        <a:buFont typeface="Arial" panose="020B0604020202020204" pitchFamily="34" charset="0"/>
                        <a:buNone/>
                      </a:pPr>
                      <a:r>
                        <a:rPr lang="ar-LB" sz="18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غياب منطقة حرّة</a:t>
                      </a:r>
                      <a:r>
                        <a:rPr lang="ar-LB" sz="180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في المصنع </a:t>
                      </a:r>
                      <a:endParaRPr lang="en-US" sz="18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0231">
                <a:tc>
                  <a:txBody>
                    <a:bodyPr/>
                    <a:lstStyle/>
                    <a:p>
                      <a:pPr algn="r" rtl="1"/>
                      <a:r>
                        <a:rPr lang="ar-LB" sz="18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وزراة الاقتصاد </a:t>
                      </a:r>
                      <a:endParaRPr lang="en-US" sz="18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endParaRPr lang="en-US" sz="18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8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اقفال</a:t>
                      </a:r>
                      <a:r>
                        <a:rPr lang="ar-LB" sz="180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الطريق الدولي </a:t>
                      </a:r>
                      <a:endParaRPr lang="en-US" sz="18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0231">
                <a:tc>
                  <a:txBody>
                    <a:bodyPr/>
                    <a:lstStyle/>
                    <a:p>
                      <a:pPr algn="r" rtl="1"/>
                      <a:r>
                        <a:rPr lang="ar-LB" sz="18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وزارة</a:t>
                      </a:r>
                      <a:r>
                        <a:rPr lang="ar-LB" sz="180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المالية </a:t>
                      </a:r>
                      <a:endParaRPr lang="en-US" sz="18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endParaRPr lang="en-US" sz="18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8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دعم الصناعات الغذائية (معمل السكر) - غياب دعم الدولة للمناطق الريفية </a:t>
                      </a:r>
                      <a:endParaRPr lang="ar-LB" sz="18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80231">
                <a:tc gridSpan="3">
                  <a:txBody>
                    <a:bodyPr/>
                    <a:lstStyle/>
                    <a:p>
                      <a:pPr algn="ctr" rtl="1"/>
                      <a:r>
                        <a:rPr lang="ar-LB" sz="2200" b="0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الاولويات</a:t>
                      </a:r>
                      <a:r>
                        <a:rPr lang="ar-LB" sz="2200" b="0" baseline="0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</a:t>
                      </a:r>
                      <a:endParaRPr lang="en-US" sz="2200" b="0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98585">
                <a:tc gridSpan="3"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800" kern="120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غياب</a:t>
                      </a:r>
                      <a:r>
                        <a:rPr lang="ar-LB" sz="18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الامكانيات والفرص المتاحة لتشجيع قطاع الخدمات في المصنع 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7305">
                <a:tc gridSpan="3">
                  <a:txBody>
                    <a:bodyPr/>
                    <a:lstStyle/>
                    <a:p>
                      <a:pPr algn="r" rtl="1"/>
                      <a:r>
                        <a:rPr lang="ar-LB" sz="18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غياب الدعم للصناعات</a:t>
                      </a:r>
                      <a:r>
                        <a:rPr lang="ar-LB" sz="180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الغذائية</a:t>
                      </a:r>
                      <a:endParaRPr lang="en-US" sz="1800" kern="120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rtl="1"/>
                      <a:endParaRPr lang="en-US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80231">
                <a:tc gridSpan="3"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800" kern="120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عدم وجود خطة وطنية لدعم الزراعة في البقاع 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77488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7851110"/>
              </p:ext>
            </p:extLst>
          </p:nvPr>
        </p:nvGraphicFramePr>
        <p:xfrm>
          <a:off x="2" y="86541"/>
          <a:ext cx="12115795" cy="676275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360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025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1929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1929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1929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01929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837311">
                <a:tc>
                  <a:txBody>
                    <a:bodyPr/>
                    <a:lstStyle/>
                    <a:p>
                      <a:pPr algn="r" rtl="1"/>
                      <a:r>
                        <a:rPr lang="ar-LB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التاريخ</a:t>
                      </a:r>
                      <a:endParaRPr lang="en-US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الأنشطة</a:t>
                      </a:r>
                      <a:r>
                        <a:rPr lang="ar-LB" b="1" baseline="0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</a:t>
                      </a:r>
                      <a:endParaRPr lang="en-US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الموارد الموجودة </a:t>
                      </a:r>
                      <a:endParaRPr lang="en-US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الجهات</a:t>
                      </a:r>
                      <a:r>
                        <a:rPr lang="ar-LB" b="1" baseline="0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التي يجب اشراكها</a:t>
                      </a:r>
                      <a:endParaRPr lang="en-US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النتائج المرجوة </a:t>
                      </a:r>
                      <a:endParaRPr lang="en-US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الأولوية \ التحدي</a:t>
                      </a:r>
                      <a:endParaRPr lang="en-US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93462">
                <a:tc rowSpan="2">
                  <a:txBody>
                    <a:bodyPr/>
                    <a:lstStyle/>
                    <a:p>
                      <a:pPr algn="r" rtl="1"/>
                      <a:r>
                        <a:rPr lang="ar-LB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خلال الشرهين</a:t>
                      </a:r>
                      <a:r>
                        <a:rPr lang="ar-LB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القادمين </a:t>
                      </a:r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rowSpan="2">
                  <a:txBody>
                    <a:bodyPr/>
                    <a:lstStyle/>
                    <a:p>
                      <a:pPr algn="r" rtl="1"/>
                      <a:r>
                        <a:rPr lang="ar-LB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تنظيم</a:t>
                      </a:r>
                      <a:r>
                        <a:rPr lang="ar-LB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لقاء مع البلدية وممثلين عن وزارة الاقتصاد ووزارة الداخلية وقوى الامن والخبراء للبحث بفرص الاستثمار في المصنع </a:t>
                      </a:r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المهارات والخبرات  الخدماتية</a:t>
                      </a:r>
                      <a:r>
                        <a:rPr lang="ar-LB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– أصحاب العمل – اليد العاملة </a:t>
                      </a:r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وزارة</a:t>
                      </a:r>
                      <a:r>
                        <a:rPr lang="ar-LB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الاقتصاد – وزارة الداخلية  </a:t>
                      </a:r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rowSpan="2"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800" kern="120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العمل على انشاء منطقة حرة في المصنع 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800" kern="120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غياب</a:t>
                      </a:r>
                      <a:r>
                        <a:rPr lang="ar-LB" sz="18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الامكانيات والفرص المتاحة لتشجيع قطاع الخدمات في المصنع، وتداعيات تسكير الحدود 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90058">
                <a:tc vMerge="1"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vMerge="1"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موقع مجدل عنجر</a:t>
                      </a:r>
                      <a:r>
                        <a:rPr lang="ar-LB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- اهتمام القطاع الخاص</a:t>
                      </a:r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البلدية</a:t>
                      </a:r>
                      <a:r>
                        <a:rPr lang="ar-LB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</a:t>
                      </a:r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vMerge="1">
                  <a:txBody>
                    <a:bodyPr/>
                    <a:lstStyle/>
                    <a:p>
                      <a:pPr algn="r" rtl="1"/>
                      <a:endParaRPr 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r" rtl="1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91368"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خلال الشرهين</a:t>
                      </a:r>
                      <a:r>
                        <a:rPr lang="ar-LB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القادمين </a:t>
                      </a:r>
                      <a:endParaRPr lang="en-US" dirty="0" smtClean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تنظيم لقاء مع القطاع الخاص ححول</a:t>
                      </a:r>
                      <a:r>
                        <a:rPr lang="ar-LB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الموضوع بالتعاون مع البلدية </a:t>
                      </a:r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rowSpan="2">
                  <a:txBody>
                    <a:bodyPr/>
                    <a:lstStyle/>
                    <a:p>
                      <a:pPr algn="r" rtl="1"/>
                      <a:r>
                        <a:rPr lang="ar-LB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وجود مصنع لصناعة السكر –</a:t>
                      </a:r>
                      <a:r>
                        <a:rPr lang="ar-LB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قطاع خاص ديناميكي </a:t>
                      </a:r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وزارة</a:t>
                      </a:r>
                      <a:r>
                        <a:rPr lang="ar-LB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الاقتصاد – وزارة الزراعة</a:t>
                      </a:r>
                      <a:endParaRPr lang="en-US" dirty="0" smtClean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rowSpan="2"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800" kern="120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إعادة العمل بدعم صناعة السكر 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8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غياب الدعم للصناعات</a:t>
                      </a:r>
                      <a:r>
                        <a:rPr lang="ar-LB" sz="180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الغذائية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91368"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6 أشهر </a:t>
                      </a:r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بمساعدة</a:t>
                      </a:r>
                      <a:r>
                        <a:rPr lang="ar-LB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من الخبراء، كتابة تقرير حول الاهمية الاقتصادية لمصنع السكر </a:t>
                      </a:r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vMerge="1"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القطاع الخاص</a:t>
                      </a:r>
                      <a:r>
                        <a:rPr lang="ar-LB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</a:t>
                      </a:r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vMerge="1">
                  <a:txBody>
                    <a:bodyPr/>
                    <a:lstStyle/>
                    <a:p>
                      <a:pPr algn="r" rtl="1"/>
                      <a:endParaRPr 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r" rtl="1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94972">
                <a:tc rowSpan="2">
                  <a:txBody>
                    <a:bodyPr/>
                    <a:lstStyle/>
                    <a:p>
                      <a:pPr algn="r" rtl="1"/>
                      <a:r>
                        <a:rPr lang="ar-LB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6 أشهر </a:t>
                      </a:r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rowSpan="2">
                  <a:txBody>
                    <a:bodyPr/>
                    <a:lstStyle/>
                    <a:p>
                      <a:pPr algn="r" rtl="1"/>
                      <a:r>
                        <a:rPr lang="ar-LB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تشكيل</a:t>
                      </a:r>
                      <a:r>
                        <a:rPr lang="ar-LB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فريق أو لجنة ضمن البلدية مؤلفة من كل الجهات المعنية لوضع خطة وتقديمها لوزراة الزراعة</a:t>
                      </a:r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rowSpan="2">
                  <a:txBody>
                    <a:bodyPr/>
                    <a:lstStyle/>
                    <a:p>
                      <a:pPr algn="r" rtl="1"/>
                      <a:r>
                        <a:rPr lang="ar-LB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مركز للجامعة الأميركية</a:t>
                      </a:r>
                      <a:r>
                        <a:rPr lang="ar-LB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مختص بالزراعة في زحلة – خبرات زراعية كبيرة وقيّمة</a:t>
                      </a:r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وزارة الزراعة</a:t>
                      </a:r>
                      <a:r>
                        <a:rPr lang="ar-LB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– الجامعة الاميركية في بيروت</a:t>
                      </a:r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rowSpan="2"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800" kern="120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وضع</a:t>
                      </a:r>
                      <a:r>
                        <a:rPr lang="ar-LB" sz="18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</a:t>
                      </a:r>
                      <a:r>
                        <a:rPr lang="ar-LB" sz="1800" kern="120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خطة وطنية لدعم الزراعة في البقاع 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rowSpan="2"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800" kern="120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عدم وجود خطة وطنية لدعم الزراعة في البقاع 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64212">
                <a:tc vMerge="1"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vMerge="1"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vMerge="1"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البلدية</a:t>
                      </a:r>
                      <a:r>
                        <a:rPr lang="ar-LB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– المزارعين </a:t>
                      </a:r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vMerge="1">
                  <a:txBody>
                    <a:bodyPr/>
                    <a:lstStyle/>
                    <a:p>
                      <a:pPr algn="r" rtl="1"/>
                      <a:endParaRPr 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r" rtl="1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06843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ar-LB" sz="8800" dirty="0" smtClean="0">
                <a:solidFill>
                  <a:srgbClr val="C00000"/>
                </a:solidFill>
                <a:latin typeface="GE SS Text Light" pitchFamily="18" charset="-78"/>
                <a:ea typeface="GE SS Text Light" pitchFamily="18" charset="-78"/>
                <a:cs typeface="GE SS Text Light" pitchFamily="18" charset="-78"/>
              </a:rPr>
              <a:t>بيئة</a:t>
            </a:r>
            <a:endParaRPr lang="en-US" sz="8800" dirty="0">
              <a:solidFill>
                <a:srgbClr val="C00000"/>
              </a:solidFill>
            </a:endParaRPr>
          </a:p>
        </p:txBody>
      </p:sp>
      <p:sp>
        <p:nvSpPr>
          <p:cNvPr id="5" name="Subtitle 1"/>
          <p:cNvSpPr>
            <a:spLocks noGrp="1"/>
          </p:cNvSpPr>
          <p:nvPr>
            <p:ph type="subTitle" idx="1"/>
          </p:nvPr>
        </p:nvSpPr>
        <p:spPr>
          <a:xfrm>
            <a:off x="2581275" y="3876675"/>
            <a:ext cx="8534400" cy="1752600"/>
          </a:xfrm>
        </p:spPr>
        <p:txBody>
          <a:bodyPr/>
          <a:lstStyle/>
          <a:p>
            <a:pPr rtl="1"/>
            <a:endParaRPr lang="en-US" dirty="0">
              <a:latin typeface="GE SS Text Light" pitchFamily="18" charset="-78"/>
              <a:ea typeface="GE SS Text Light" pitchFamily="18" charset="-78"/>
              <a:cs typeface="GE SS Text Light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09686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8058208" y="-204312"/>
            <a:ext cx="3899983" cy="1419208"/>
          </a:xfrm>
        </p:spPr>
        <p:txBody>
          <a:bodyPr>
            <a:normAutofit/>
          </a:bodyPr>
          <a:lstStyle/>
          <a:p>
            <a:pPr algn="r"/>
            <a:r>
              <a:rPr lang="ar-LB" sz="3600" dirty="0" smtClean="0">
                <a:solidFill>
                  <a:srgbClr val="000000"/>
                </a:solidFill>
                <a:latin typeface="GE SS Text Light" pitchFamily="18" charset="-78"/>
                <a:ea typeface="GE SS Text Light" pitchFamily="18" charset="-78"/>
                <a:cs typeface="GE SS Text Light" pitchFamily="18" charset="-78"/>
              </a:rPr>
              <a:t>البيئة</a:t>
            </a:r>
            <a:endParaRPr lang="en-US" sz="3600" dirty="0">
              <a:solidFill>
                <a:srgbClr val="000000"/>
              </a:solidFill>
              <a:latin typeface="GE SS Text Light" pitchFamily="18" charset="-78"/>
              <a:ea typeface="GE SS Text Light" pitchFamily="18" charset="-78"/>
              <a:cs typeface="GE SS Text Light" pitchFamily="18" charset="-78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10784665" y="805321"/>
            <a:ext cx="1265624" cy="0"/>
          </a:xfrm>
          <a:prstGeom prst="line">
            <a:avLst/>
          </a:prstGeom>
          <a:ln>
            <a:solidFill>
              <a:srgbClr val="C511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9052378"/>
              </p:ext>
            </p:extLst>
          </p:nvPr>
        </p:nvGraphicFramePr>
        <p:xfrm>
          <a:off x="325755" y="1104474"/>
          <a:ext cx="11601450" cy="53924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6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6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6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1496">
                <a:tc>
                  <a:txBody>
                    <a:bodyPr/>
                    <a:lstStyle/>
                    <a:p>
                      <a:pPr algn="r" rtl="1"/>
                      <a:r>
                        <a:rPr lang="ar-LB" sz="2200" b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الجهات</a:t>
                      </a:r>
                      <a:r>
                        <a:rPr lang="ar-LB" sz="2200" b="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المُنفذة</a:t>
                      </a:r>
                      <a:endParaRPr lang="en-US" sz="2200" b="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2200" b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الموار</a:t>
                      </a:r>
                      <a:r>
                        <a:rPr lang="ar-LB" sz="2200" b="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د </a:t>
                      </a:r>
                      <a:endParaRPr lang="en-US" sz="2200" b="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2200" b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التحديات </a:t>
                      </a:r>
                      <a:endParaRPr lang="en-US" sz="2200" b="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0231"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8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وزارة البيئة ووزارة الزراعة </a:t>
                      </a:r>
                      <a:endParaRPr lang="en-US" sz="1800" kern="1200" baseline="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8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تعدد</a:t>
                      </a:r>
                      <a:r>
                        <a:rPr lang="ar-LB" sz="180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الجهات المانحة المهتمة في حماية البيئة </a:t>
                      </a:r>
                      <a:endParaRPr lang="en-US" sz="18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 rtl="1">
                        <a:buFont typeface="Arial" panose="020B0604020202020204" pitchFamily="34" charset="0"/>
                        <a:buNone/>
                      </a:pPr>
                      <a:r>
                        <a:rPr lang="ar-LB" sz="18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براميل النفايات قديمة وغير كافية وصالحة للنفايات العضوية والسائلة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0231">
                <a:tc>
                  <a:txBody>
                    <a:bodyPr/>
                    <a:lstStyle/>
                    <a:p>
                      <a:pPr algn="r" rtl="1"/>
                      <a:r>
                        <a:rPr lang="ar-LB" sz="18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البلدية والقطاع الخاص </a:t>
                      </a:r>
                      <a:endParaRPr lang="en-US" sz="18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8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ازدياد</a:t>
                      </a:r>
                      <a:r>
                        <a:rPr lang="ar-LB" sz="180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عدد الخبراء البيئين في المنطقة </a:t>
                      </a:r>
                      <a:endParaRPr lang="en-US" sz="18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 rtl="1">
                        <a:buFont typeface="Arial" panose="020B0604020202020204" pitchFamily="34" charset="0"/>
                        <a:buNone/>
                      </a:pPr>
                      <a:r>
                        <a:rPr lang="ar-LB" sz="18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تحديات</a:t>
                      </a:r>
                      <a:r>
                        <a:rPr lang="ar-LB" sz="180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الصرف الصحي: غياب آلية معتمدة لتغطية جميع احياء البلدة ووصل شبكة الصرف الصحي على مجرى الليطاني</a:t>
                      </a:r>
                      <a:endParaRPr lang="en-US" sz="18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0231"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8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الجمعيات الاهلية والجمعيات الدولية </a:t>
                      </a:r>
                      <a:endParaRPr lang="en-US" sz="1800" kern="1200" baseline="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8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حملات المجتمع المحلي القائمة</a:t>
                      </a:r>
                      <a:r>
                        <a:rPr lang="ar-LB" sz="180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</a:t>
                      </a:r>
                      <a:endParaRPr lang="en-US" sz="18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8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النفايات</a:t>
                      </a:r>
                      <a:r>
                        <a:rPr lang="ar-LB" sz="180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التي تملأ الطرقات وعدم وجود مطمر  أو معمل فرز</a:t>
                      </a:r>
                      <a:endParaRPr lang="en-US" sz="18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0231">
                <a:tc>
                  <a:txBody>
                    <a:bodyPr/>
                    <a:lstStyle/>
                    <a:p>
                      <a:pPr algn="r" rtl="1"/>
                      <a:r>
                        <a:rPr lang="ar-LB" sz="18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ألجهات المانحة </a:t>
                      </a:r>
                      <a:endParaRPr lang="en-US" sz="18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endParaRPr lang="en-US" sz="18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8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ازدياد</a:t>
                      </a:r>
                      <a:r>
                        <a:rPr lang="ar-LB" sz="180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عدد النازحين وارتفاع معدّل تلوّث المياه في المنطقة </a:t>
                      </a:r>
                      <a:endParaRPr lang="en-US" sz="18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80231">
                <a:tc gridSpan="3">
                  <a:txBody>
                    <a:bodyPr/>
                    <a:lstStyle/>
                    <a:p>
                      <a:pPr algn="ctr" rtl="1"/>
                      <a:r>
                        <a:rPr lang="ar-LB" sz="2200" b="0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الاولويات</a:t>
                      </a:r>
                      <a:r>
                        <a:rPr lang="ar-LB" sz="2200" b="0" baseline="0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</a:t>
                      </a:r>
                      <a:endParaRPr lang="en-US" sz="2200" b="0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98585">
                <a:tc gridSpan="3">
                  <a:txBody>
                    <a:bodyPr/>
                    <a:lstStyle/>
                    <a:p>
                      <a:pPr algn="r" rtl="1"/>
                      <a:r>
                        <a:rPr lang="ar-LB" sz="18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غياب الاطر والاليات المناسبة لمعالجة النفايات </a:t>
                      </a:r>
                      <a:endParaRPr lang="en-US" sz="18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7305">
                <a:tc gridSpan="3">
                  <a:txBody>
                    <a:bodyPr/>
                    <a:lstStyle/>
                    <a:p>
                      <a:pPr algn="r" rtl="1"/>
                      <a:r>
                        <a:rPr lang="ar-LB" sz="18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عدد براميل النفايات غير كافية، وهي غير صالحة للنفايات العضوية والسائلة </a:t>
                      </a:r>
                      <a:endParaRPr lang="en-US" sz="18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rtl="1"/>
                      <a:endParaRPr lang="en-US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80231">
                <a:tc gridSpan="3"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8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ازدياد</a:t>
                      </a:r>
                      <a:r>
                        <a:rPr lang="ar-LB" sz="180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عدد النازحين وارتفاع معدّل تلوّث المياه في المنطقة </a:t>
                      </a:r>
                      <a:endParaRPr lang="en-US" sz="1800" dirty="0" smtClean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77488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6139533"/>
              </p:ext>
            </p:extLst>
          </p:nvPr>
        </p:nvGraphicFramePr>
        <p:xfrm>
          <a:off x="104771" y="66675"/>
          <a:ext cx="11877678" cy="670062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73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18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796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796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97961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9796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914344">
                <a:tc>
                  <a:txBody>
                    <a:bodyPr/>
                    <a:lstStyle/>
                    <a:p>
                      <a:pPr algn="r" rtl="1"/>
                      <a:r>
                        <a:rPr lang="ar-LB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التاريخ</a:t>
                      </a:r>
                      <a:endParaRPr lang="en-US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الأنشطة</a:t>
                      </a:r>
                      <a:r>
                        <a:rPr lang="ar-LB" b="1" baseline="0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</a:t>
                      </a:r>
                      <a:endParaRPr lang="en-US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الموارد الموجودة </a:t>
                      </a:r>
                      <a:endParaRPr lang="en-US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الجهات</a:t>
                      </a:r>
                      <a:r>
                        <a:rPr lang="ar-LB" b="1" baseline="0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التي يجب اشراكها</a:t>
                      </a:r>
                      <a:endParaRPr lang="en-US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النتائج المرجوة </a:t>
                      </a:r>
                      <a:endParaRPr lang="en-US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الأولوية \ التحدي</a:t>
                      </a:r>
                      <a:endParaRPr lang="en-US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31831">
                <a:tc>
                  <a:txBody>
                    <a:bodyPr/>
                    <a:lstStyle/>
                    <a:p>
                      <a:pPr marL="0" algn="r" defTabSz="457200" rtl="1" eaLnBrk="1" latinLnBrk="0" hangingPunct="1"/>
                      <a:r>
                        <a:rPr lang="ar-LB" sz="18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شباط – أيار </a:t>
                      </a: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0" algn="r" defTabSz="457200" rtl="1" eaLnBrk="1" latinLnBrk="0" hangingPunct="1"/>
                      <a:r>
                        <a:rPr lang="ar-LB" sz="18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تشكيل فريق عمل داخل البلدية للبحث في حلول أخرى </a:t>
                      </a:r>
                      <a:endParaRPr lang="en-US" sz="18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rowSpan="2">
                  <a:txBody>
                    <a:bodyPr/>
                    <a:lstStyle/>
                    <a:p>
                      <a:pPr marL="0" algn="r" defTabSz="457200" rtl="1" eaLnBrk="1" latinLnBrk="0" hangingPunct="1"/>
                      <a:r>
                        <a:rPr lang="ar-LB" sz="18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خبرات محلية – حمعيات محلية ودولية عديدة تعمل في مجدل</a:t>
                      </a:r>
                      <a:endParaRPr lang="en-US" sz="18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rowSpan="2">
                  <a:txBody>
                    <a:bodyPr/>
                    <a:lstStyle/>
                    <a:p>
                      <a:pPr marL="0" algn="r" defTabSz="457200" rtl="1" eaLnBrk="1" latinLnBrk="0" hangingPunct="1"/>
                      <a:r>
                        <a:rPr lang="ar-LB" sz="18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البلدية – الجمعيات الاهلية والدولية – الخبراء البيئين – وزارة البيئة – وزارة الصحة </a:t>
                      </a:r>
                      <a:endParaRPr lang="en-US" sz="18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rowSpan="2">
                  <a:txBody>
                    <a:bodyPr/>
                    <a:lstStyle/>
                    <a:p>
                      <a:pPr algn="r" rtl="1"/>
                      <a:r>
                        <a:rPr lang="ar-LB" sz="18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الحد من حرق النفايات وتداعياتها والعمل على ايجاد حلول جديدة </a:t>
                      </a:r>
                      <a:endParaRPr lang="en-US" sz="18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8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غياب الاطر والاليات المناسبة لمعالجة النفايات </a:t>
                      </a:r>
                      <a:endParaRPr lang="en-US" sz="1800" kern="1200" baseline="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11380">
                <a:tc>
                  <a:txBody>
                    <a:bodyPr/>
                    <a:lstStyle/>
                    <a:p>
                      <a:pPr algn="r" rtl="1"/>
                      <a:r>
                        <a:rPr lang="ar-LB" sz="18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أيار – آب </a:t>
                      </a:r>
                      <a:endParaRPr lang="en-US" sz="18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8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تقديم الحلول المقترحة إلى كل الجهات المعنية للبدء بالتنفيذ </a:t>
                      </a:r>
                      <a:endParaRPr lang="en-US" sz="18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vMerge="1">
                  <a:txBody>
                    <a:bodyPr/>
                    <a:lstStyle/>
                    <a:p>
                      <a:pPr algn="r" rtl="1"/>
                      <a:endParaRPr lang="en-US" sz="18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vMerge="1">
                  <a:txBody>
                    <a:bodyPr/>
                    <a:lstStyle/>
                    <a:p>
                      <a:pPr algn="r" rtl="1"/>
                      <a:endParaRPr lang="en-US" sz="18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vMerge="1">
                  <a:txBody>
                    <a:bodyPr/>
                    <a:lstStyle/>
                    <a:p>
                      <a:pPr algn="r" rtl="1"/>
                      <a:endParaRPr 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1100" dirty="0">
                        <a:effectLst/>
                        <a:latin typeface="Cambria"/>
                        <a:ea typeface="Cambria"/>
                        <a:cs typeface="Arial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74191">
                <a:tc rowSpan="2">
                  <a:txBody>
                    <a:bodyPr/>
                    <a:lstStyle/>
                    <a:p>
                      <a:pPr algn="r" rtl="1"/>
                      <a:r>
                        <a:rPr lang="ar-LB" sz="18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شباط </a:t>
                      </a:r>
                      <a:endParaRPr lang="en-US" sz="18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8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تقديم طلب للجهات المانحة للحصول على تمويل لشراء مستوعبات جديدة</a:t>
                      </a:r>
                      <a:endParaRPr lang="en-US" sz="18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 rtl="1"/>
                      <a:r>
                        <a:rPr lang="ar-LB" sz="18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جمعيات دولية ومحلية معنيّة وفاعلة – قطاع خاص – البلدية  </a:t>
                      </a:r>
                      <a:endParaRPr lang="en-US" sz="18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rowSpan="2"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8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البلدية – الجمعيات الاهلية والدولية – الخبراء البيئين – وزارة البيئة – وزارة الصحة </a:t>
                      </a:r>
                      <a:endParaRPr lang="en-US" sz="1800" kern="1200" baseline="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  <a:p>
                      <a:pPr algn="r" rtl="1"/>
                      <a:endParaRPr lang="en-US" sz="18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rowSpan="2">
                  <a:txBody>
                    <a:bodyPr/>
                    <a:lstStyle/>
                    <a:p>
                      <a:pPr algn="r" rtl="1"/>
                      <a:r>
                        <a:rPr lang="ar-LB" sz="18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تغطية كافة احياء البلدة بالمستوعبات – وتجديد المستوعبات القديمة </a:t>
                      </a:r>
                      <a:endParaRPr lang="en-US" sz="18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8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عدد براميل النفايات غير كافية، وهي غير صالحة للنفايات العضوية والسائلة </a:t>
                      </a:r>
                      <a:endParaRPr lang="en-US" sz="1800" kern="1200" baseline="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3390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8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إجراء مسح لتحديد العدد المحتاج </a:t>
                      </a:r>
                      <a:endParaRPr lang="en-US" sz="18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34520">
                <a:tc>
                  <a:txBody>
                    <a:bodyPr/>
                    <a:lstStyle/>
                    <a:p>
                      <a:pPr algn="r" rtl="1"/>
                      <a:r>
                        <a:rPr lang="ar-LB" sz="18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شباط – أيار </a:t>
                      </a: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8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إجراء فحص على المياه ودراسة التلوّث بالتعاون مع البلدية</a:t>
                      </a:r>
                      <a:endParaRPr lang="en-US" sz="18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rowSpan="2">
                  <a:txBody>
                    <a:bodyPr/>
                    <a:lstStyle/>
                    <a:p>
                      <a:pPr algn="r" rtl="1"/>
                      <a:r>
                        <a:rPr lang="ar-LB" sz="18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فئة كبيرة من الشباب الفاعلة والجمعيات الدولية والمحلية – خبراء بيئيين </a:t>
                      </a:r>
                      <a:endParaRPr lang="en-US" sz="18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rowSpan="2"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8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البلدية – الجمعيات الاهلية والدولية - الخبراء البيئين – وزارة البيئة – وزارة الصحة – النازحين – مصلحة المياه </a:t>
                      </a:r>
                      <a:endParaRPr lang="en-US" sz="1800" kern="1200" baseline="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rowSpan="2">
                  <a:txBody>
                    <a:bodyPr/>
                    <a:lstStyle/>
                    <a:p>
                      <a:pPr algn="r" rtl="1"/>
                      <a:r>
                        <a:rPr lang="ar-LB" sz="18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تنظيف وإعادة تكرير مياه الشفة – وإدارة تأثير وجود النازحين على المنطقة </a:t>
                      </a:r>
                    </a:p>
                  </a:txBody>
                  <a:tcPr marL="121920" marR="12192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rowSpan="2"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8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ارتفاع </a:t>
                      </a:r>
                      <a:r>
                        <a:rPr lang="ar-LB" sz="180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عدد النازحين وارتفاع معدّل تلوّث المياه في المنطقة </a:t>
                      </a:r>
                      <a:endParaRPr lang="en-US" sz="1800" dirty="0" smtClean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81605">
                <a:tc>
                  <a:txBody>
                    <a:bodyPr/>
                    <a:lstStyle/>
                    <a:p>
                      <a:pPr algn="r" rtl="1"/>
                      <a:r>
                        <a:rPr lang="ar-LB" sz="18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أيار - حزيران</a:t>
                      </a:r>
                      <a:endParaRPr lang="en-US" sz="18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8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عرض نتائج البحث على الجمعيات الدولية للبحث في الحلول</a:t>
                      </a:r>
                      <a:endParaRPr lang="en-US" sz="18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vMerge="1">
                  <a:txBody>
                    <a:bodyPr/>
                    <a:lstStyle/>
                    <a:p>
                      <a:pPr algn="r" rtl="1"/>
                      <a:endParaRPr lang="en-US" sz="1800" kern="1200" baseline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vMerge="1">
                  <a:txBody>
                    <a:bodyPr/>
                    <a:lstStyle/>
                    <a:p>
                      <a:pPr algn="r" rtl="1"/>
                      <a:endParaRPr lang="en-US" sz="18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vMerge="1">
                  <a:txBody>
                    <a:bodyPr/>
                    <a:lstStyle/>
                    <a:p>
                      <a:pPr algn="r" rtl="1"/>
                      <a:endParaRPr 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r" rtl="1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06843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ar-LB" sz="8800" dirty="0">
                <a:solidFill>
                  <a:srgbClr val="C00000"/>
                </a:solidFill>
                <a:latin typeface="GE SS Text Light" pitchFamily="18" charset="-78"/>
                <a:ea typeface="GE SS Text Light" pitchFamily="18" charset="-78"/>
                <a:cs typeface="GE SS Text Light" pitchFamily="18" charset="-78"/>
              </a:rPr>
              <a:t>بنى تحتية، تنظيم مدني </a:t>
            </a:r>
            <a:r>
              <a:rPr lang="en-US" sz="8800" dirty="0" smtClean="0">
                <a:solidFill>
                  <a:srgbClr val="C00000"/>
                </a:solidFill>
                <a:latin typeface="GE SS Text Light" pitchFamily="18" charset="-78"/>
                <a:ea typeface="GE SS Text Light" pitchFamily="18" charset="-78"/>
                <a:cs typeface="GE SS Text Light" pitchFamily="18" charset="-78"/>
              </a:rPr>
              <a:t/>
            </a:r>
            <a:br>
              <a:rPr lang="en-US" sz="8800" dirty="0" smtClean="0">
                <a:solidFill>
                  <a:srgbClr val="C00000"/>
                </a:solidFill>
                <a:latin typeface="GE SS Text Light" pitchFamily="18" charset="-78"/>
                <a:ea typeface="GE SS Text Light" pitchFamily="18" charset="-78"/>
                <a:cs typeface="GE SS Text Light" pitchFamily="18" charset="-78"/>
              </a:rPr>
            </a:br>
            <a:r>
              <a:rPr lang="ar-LB" sz="8800" dirty="0" smtClean="0">
                <a:solidFill>
                  <a:srgbClr val="C00000"/>
                </a:solidFill>
                <a:latin typeface="GE SS Text Light" pitchFamily="18" charset="-78"/>
                <a:ea typeface="GE SS Text Light" pitchFamily="18" charset="-78"/>
                <a:cs typeface="GE SS Text Light" pitchFamily="18" charset="-78"/>
              </a:rPr>
              <a:t>وتنظيم </a:t>
            </a:r>
            <a:r>
              <a:rPr lang="ar-LB" sz="8800" dirty="0">
                <a:solidFill>
                  <a:srgbClr val="C00000"/>
                </a:solidFill>
                <a:latin typeface="GE SS Text Light" pitchFamily="18" charset="-78"/>
                <a:ea typeface="GE SS Text Light" pitchFamily="18" charset="-78"/>
                <a:cs typeface="GE SS Text Light" pitchFamily="18" charset="-78"/>
              </a:rPr>
              <a:t>بلدي </a:t>
            </a:r>
            <a:endParaRPr lang="en-US" sz="8800" dirty="0">
              <a:solidFill>
                <a:srgbClr val="C00000"/>
              </a:solidFill>
            </a:endParaRPr>
          </a:p>
        </p:txBody>
      </p:sp>
      <p:sp>
        <p:nvSpPr>
          <p:cNvPr id="5" name="Subtitle 1"/>
          <p:cNvSpPr>
            <a:spLocks noGrp="1"/>
          </p:cNvSpPr>
          <p:nvPr>
            <p:ph type="subTitle" idx="1"/>
          </p:nvPr>
        </p:nvSpPr>
        <p:spPr>
          <a:xfrm>
            <a:off x="1783977" y="4074459"/>
            <a:ext cx="8534400" cy="1752600"/>
          </a:xfrm>
        </p:spPr>
        <p:txBody>
          <a:bodyPr/>
          <a:lstStyle/>
          <a:p>
            <a:pPr rtl="1"/>
            <a:endParaRPr lang="en-US" dirty="0">
              <a:latin typeface="GE SS Text Light" pitchFamily="18" charset="-78"/>
              <a:ea typeface="GE SS Text Light" pitchFamily="18" charset="-78"/>
              <a:cs typeface="GE SS Text Light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133015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5095876" y="-204312"/>
            <a:ext cx="6862316" cy="1419208"/>
          </a:xfrm>
        </p:spPr>
        <p:txBody>
          <a:bodyPr>
            <a:normAutofit/>
          </a:bodyPr>
          <a:lstStyle/>
          <a:p>
            <a:pPr algn="r"/>
            <a:r>
              <a:rPr lang="ar-LB" sz="3600" dirty="0">
                <a:solidFill>
                  <a:srgbClr val="000000"/>
                </a:solidFill>
                <a:latin typeface="GE SS Text Light" pitchFamily="18" charset="-78"/>
                <a:ea typeface="GE SS Text Light" pitchFamily="18" charset="-78"/>
                <a:cs typeface="GE SS Text Light" pitchFamily="18" charset="-78"/>
              </a:rPr>
              <a:t>بنى تحتية، تنظيم مدني وتنظيم بلدي </a:t>
            </a:r>
            <a:endParaRPr lang="en-US" sz="3600" dirty="0">
              <a:solidFill>
                <a:srgbClr val="000000"/>
              </a:solidFill>
              <a:latin typeface="GE SS Text Light" pitchFamily="18" charset="-78"/>
              <a:ea typeface="GE SS Text Light" pitchFamily="18" charset="-78"/>
              <a:cs typeface="GE SS Text Light" pitchFamily="18" charset="-78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4981575" y="805321"/>
            <a:ext cx="7068714" cy="0"/>
          </a:xfrm>
          <a:prstGeom prst="line">
            <a:avLst/>
          </a:prstGeom>
          <a:ln>
            <a:solidFill>
              <a:srgbClr val="C511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1490507"/>
              </p:ext>
            </p:extLst>
          </p:nvPr>
        </p:nvGraphicFramePr>
        <p:xfrm>
          <a:off x="325755" y="1104474"/>
          <a:ext cx="11601450" cy="43671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6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889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1496">
                <a:tc>
                  <a:txBody>
                    <a:bodyPr/>
                    <a:lstStyle/>
                    <a:p>
                      <a:pPr algn="r" rtl="1"/>
                      <a:r>
                        <a:rPr lang="ar-LB" sz="2200" b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الجهات</a:t>
                      </a:r>
                      <a:r>
                        <a:rPr lang="ar-LB" sz="2200" b="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المُنفذة</a:t>
                      </a:r>
                      <a:endParaRPr lang="en-US" sz="2200" b="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2200" b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الموار</a:t>
                      </a:r>
                      <a:r>
                        <a:rPr lang="ar-LB" sz="2200" b="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د </a:t>
                      </a:r>
                      <a:endParaRPr lang="en-US" sz="2200" b="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2200" b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التحديات </a:t>
                      </a:r>
                      <a:endParaRPr lang="en-US" sz="2200" b="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6180"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800" kern="120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الجمعيات الدولية 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800" kern="120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القدرة على استيفاء الرسوم -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800" kern="120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مشاكل ناتجة عن ضعف شبكات الصرف الصحي </a:t>
                      </a:r>
                      <a:endParaRPr lang="en-US" sz="1800" kern="120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4745">
                <a:tc>
                  <a:txBody>
                    <a:bodyPr/>
                    <a:lstStyle/>
                    <a:p>
                      <a:pPr algn="r" rtl="1"/>
                      <a:r>
                        <a:rPr lang="ar-LB" sz="1800" kern="120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البلدية – القطاع الخاص </a:t>
                      </a:r>
                      <a:endParaRPr lang="en-US" sz="1800" kern="120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800" kern="120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مجلس بلدي شاب - خبرات محلية كفوءة 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800" kern="120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عدم وجود محطة تكرير للصرف الصحي </a:t>
                      </a:r>
                      <a:endParaRPr lang="en-US" sz="1800" kern="120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7293">
                <a:tc>
                  <a:txBody>
                    <a:bodyPr/>
                    <a:lstStyle/>
                    <a:p>
                      <a:pPr algn="r" rtl="1"/>
                      <a:r>
                        <a:rPr lang="ar-LB" sz="1800" kern="120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الجمعيات الاهلية </a:t>
                      </a:r>
                      <a:endParaRPr lang="en-US" sz="1800" kern="120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800" kern="120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تعاون الاهالي 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8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غياب الانارة في الشوارع </a:t>
                      </a:r>
                      <a:endParaRPr lang="en-US" sz="18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8467">
                <a:tc>
                  <a:txBody>
                    <a:bodyPr/>
                    <a:lstStyle/>
                    <a:p>
                      <a:pPr algn="r" rtl="1"/>
                      <a:r>
                        <a:rPr lang="ar-LB" sz="1800" kern="120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المجتمع المحلي </a:t>
                      </a:r>
                      <a:endParaRPr lang="en-US" sz="18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800" kern="120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موقع مجدل عنجر – مركز حدودي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8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الشبكة الكهربائية عشوائية وتشكل خطر على السلامة العامة </a:t>
                      </a: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80231">
                <a:tc gridSpan="3">
                  <a:txBody>
                    <a:bodyPr/>
                    <a:lstStyle/>
                    <a:p>
                      <a:pPr algn="ctr" rtl="1"/>
                      <a:r>
                        <a:rPr lang="ar-LB" sz="2200" b="0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الاولويات</a:t>
                      </a:r>
                      <a:r>
                        <a:rPr lang="ar-LB" sz="2200" b="0" baseline="0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</a:t>
                      </a:r>
                      <a:endParaRPr lang="en-US" sz="2200" b="0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98585">
                <a:tc gridSpan="3">
                  <a:txBody>
                    <a:bodyPr/>
                    <a:lstStyle/>
                    <a:p>
                      <a:pPr algn="r" rtl="1"/>
                      <a:r>
                        <a:rPr lang="ar-LB" sz="1800" kern="120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تقسيم البلدة</a:t>
                      </a:r>
                      <a:r>
                        <a:rPr lang="ar-LB" sz="18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احياء وتسمية الشوارع</a:t>
                      </a:r>
                      <a:endParaRPr lang="en-US" sz="1800" kern="120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7305">
                <a:tc gridSpan="3">
                  <a:txBody>
                    <a:bodyPr/>
                    <a:lstStyle/>
                    <a:p>
                      <a:pPr algn="r" rtl="1"/>
                      <a:r>
                        <a:rPr lang="ar-LB" sz="1800" kern="120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شبكة</a:t>
                      </a:r>
                      <a:r>
                        <a:rPr lang="ar-LB" sz="18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كهربائية قديمة وخطيرة </a:t>
                      </a:r>
                      <a:endParaRPr lang="en-US" sz="1800" kern="120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rtl="1"/>
                      <a:endParaRPr lang="en-US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80231">
                <a:tc gridSpan="3">
                  <a:txBody>
                    <a:bodyPr/>
                    <a:lstStyle/>
                    <a:p>
                      <a:pPr algn="r" rtl="1"/>
                      <a:r>
                        <a:rPr lang="ar-LB" sz="1800" kern="120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وضع خطة لتحسين الصرف الصحي</a:t>
                      </a:r>
                      <a:endParaRPr lang="en-US" sz="1800" kern="120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77488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7690" y="6362934"/>
            <a:ext cx="1614311" cy="364065"/>
          </a:xfrm>
          <a:prstGeom prst="rect">
            <a:avLst/>
          </a:prstGeom>
          <a:extLst>
            <a:ext uri="{FAA26D3D-D897-4be2-8F04-BA451C77F1D7}">
              <ma14:placeholderFlag xmlns:ma14="http://schemas.microsoft.com/office/mac/drawingml/2011/main" xmlns=""/>
            </a:ext>
          </a:extLst>
        </p:spPr>
      </p:pic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4224120"/>
              </p:ext>
            </p:extLst>
          </p:nvPr>
        </p:nvGraphicFramePr>
        <p:xfrm>
          <a:off x="133349" y="85726"/>
          <a:ext cx="11963400" cy="664127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668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52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6212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939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9939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9939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132405">
                <a:tc>
                  <a:txBody>
                    <a:bodyPr/>
                    <a:lstStyle/>
                    <a:p>
                      <a:pPr algn="r" rtl="1"/>
                      <a:r>
                        <a:rPr lang="ar-LB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التاريخ</a:t>
                      </a:r>
                      <a:endParaRPr lang="en-US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الأنشطة</a:t>
                      </a:r>
                      <a:r>
                        <a:rPr lang="ar-LB" b="1" baseline="0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</a:t>
                      </a:r>
                      <a:endParaRPr lang="en-US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الموارد الموجودة </a:t>
                      </a:r>
                      <a:endParaRPr lang="en-US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الجهات</a:t>
                      </a:r>
                      <a:r>
                        <a:rPr lang="ar-LB" b="1" baseline="0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التي يجب اشراكها</a:t>
                      </a:r>
                      <a:endParaRPr lang="en-US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النتائج المرجوة </a:t>
                      </a:r>
                      <a:endParaRPr lang="en-US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الأولوية \ التحدي</a:t>
                      </a:r>
                      <a:endParaRPr lang="en-US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33545"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شباط </a:t>
                      </a:r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العمل م</a:t>
                      </a:r>
                      <a:r>
                        <a:rPr lang="ar-LB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ع البلدية لتحديد عدد الشوارع التي هي بحاجة للإضاءة</a:t>
                      </a:r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rowSpan="2">
                  <a:txBody>
                    <a:bodyPr/>
                    <a:lstStyle/>
                    <a:p>
                      <a:pPr algn="r" rtl="1"/>
                      <a:r>
                        <a:rPr lang="ar-LB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قطاع</a:t>
                      </a:r>
                      <a:r>
                        <a:rPr lang="ar-LB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خاص – حهات مانحة مستعدّة للتمويل  </a:t>
                      </a:r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rowSpan="2">
                  <a:txBody>
                    <a:bodyPr/>
                    <a:lstStyle/>
                    <a:p>
                      <a:pPr algn="r" rtl="1"/>
                      <a:r>
                        <a:rPr lang="ar-LB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البلدية – الجهات المانحة </a:t>
                      </a:r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rowSpan="2">
                  <a:txBody>
                    <a:bodyPr/>
                    <a:lstStyle/>
                    <a:p>
                      <a:pPr algn="r" rtl="1"/>
                      <a:r>
                        <a:rPr lang="ar-LB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إضاءة</a:t>
                      </a:r>
                      <a:r>
                        <a:rPr lang="ar-LB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الشوارع الضيقة وتلك «الخطرة» في المرحلة الاولى – وكامل المنطقة في المرحلة الثانية </a:t>
                      </a:r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 rtl="1"/>
                      <a:r>
                        <a:rPr lang="ar-LB" sz="1800" kern="120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غياب الإضاءة في الشوارع،</a:t>
                      </a:r>
                      <a:r>
                        <a:rPr lang="ar-LB" sz="18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ما يؤدي إلى تحديات أمنية 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33545"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شباط</a:t>
                      </a:r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كتابة</a:t>
                      </a:r>
                      <a:r>
                        <a:rPr lang="ar-LB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وتقديم مشروع للجهات المانحة لتأمين دعم إضاءة للشوارع </a:t>
                      </a:r>
                      <a:endParaRPr lang="en-US" dirty="0" smtClean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vMerge="1"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vMerge="1"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vMerge="1">
                  <a:txBody>
                    <a:bodyPr/>
                    <a:lstStyle/>
                    <a:p>
                      <a:pPr algn="r" rtl="1"/>
                      <a:endParaRPr 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r" rtl="1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82269"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مارس</a:t>
                      </a:r>
                      <a:r>
                        <a:rPr lang="ar-LB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</a:t>
                      </a:r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تقديم طلب للوزارة لتصليح</a:t>
                      </a:r>
                      <a:r>
                        <a:rPr lang="ar-LB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الشبكات الكهربائية </a:t>
                      </a:r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قدرات محلية </a:t>
                      </a:r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مصلحة الكهرباء – وزارة الطاقة</a:t>
                      </a:r>
                      <a:r>
                        <a:rPr lang="ar-LB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– البلدية </a:t>
                      </a:r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تجديد</a:t>
                      </a:r>
                      <a:r>
                        <a:rPr lang="ar-LB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وتصليح الشبكة الكهربائية </a:t>
                      </a:r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800" kern="120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شبكة</a:t>
                      </a:r>
                      <a:r>
                        <a:rPr lang="ar-LB" sz="18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كهربائية قديمة وخطيرة 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33545"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مارس </a:t>
                      </a:r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إجراء مسح بالتعاون</a:t>
                      </a:r>
                      <a:r>
                        <a:rPr lang="ar-LB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مع الخبراء حول وضع الصرف الصحي وتداعياته </a:t>
                      </a:r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rowSpan="2">
                  <a:txBody>
                    <a:bodyPr/>
                    <a:lstStyle/>
                    <a:p>
                      <a:pPr algn="r" rtl="1"/>
                      <a:r>
                        <a:rPr lang="ar-LB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خبراء</a:t>
                      </a:r>
                      <a:r>
                        <a:rPr lang="ar-LB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بيئين محليين – جمعيات دولية ومحلية مهتمّة </a:t>
                      </a:r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rowSpan="2">
                  <a:txBody>
                    <a:bodyPr/>
                    <a:lstStyle/>
                    <a:p>
                      <a:pPr algn="r" rtl="1"/>
                      <a:r>
                        <a:rPr lang="ar-LB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وزارة البيئة</a:t>
                      </a:r>
                      <a:r>
                        <a:rPr lang="ar-LB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– الجمعيات الدولية والمحلية - </a:t>
                      </a:r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rowSpan="2"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800" kern="120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وضع خطة لتحسين الصرف الصحي وإيجاد</a:t>
                      </a:r>
                      <a:r>
                        <a:rPr lang="ar-LB" sz="18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حلول وبدائل عن إيصال القنوات بنهر الليطاني 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rowSpan="2">
                  <a:txBody>
                    <a:bodyPr/>
                    <a:lstStyle/>
                    <a:p>
                      <a:pPr algn="r" rtl="1"/>
                      <a:r>
                        <a:rPr lang="ar-LB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غياب خطة وآليات</a:t>
                      </a:r>
                      <a:r>
                        <a:rPr lang="ar-LB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لتنظيم وإدارة قنوات الصرف الصحي، والحد من تدفّقه إلى نهر الليطاني </a:t>
                      </a:r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325964"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أيار </a:t>
                      </a:r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تنظيم</a:t>
                      </a:r>
                      <a:r>
                        <a:rPr lang="ar-LB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لقاء بين الجهات المعنية لعرض النتائج ومناقشة الحلول </a:t>
                      </a:r>
                      <a:endParaRPr lang="en-US" dirty="0" smtClean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vMerge="1">
                  <a:txBody>
                    <a:bodyPr/>
                    <a:lstStyle/>
                    <a:p>
                      <a:pPr algn="r" rtl="1"/>
                      <a:endParaRPr lang="en-US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vMerge="1"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vMerge="1">
                  <a:txBody>
                    <a:bodyPr/>
                    <a:lstStyle/>
                    <a:p>
                      <a:pPr algn="r" rtl="1"/>
                      <a:endParaRPr 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r" rtl="1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06843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ar-LB" sz="8800" dirty="0">
                <a:solidFill>
                  <a:srgbClr val="C00000"/>
                </a:solidFill>
                <a:latin typeface="GE SS Text Light" pitchFamily="18" charset="-78"/>
                <a:ea typeface="GE SS Text Light" pitchFamily="18" charset="-78"/>
                <a:cs typeface="GE SS Text Light" pitchFamily="18" charset="-78"/>
              </a:rPr>
              <a:t>مجتمع مدني، </a:t>
            </a:r>
            <a:r>
              <a:rPr lang="ar-LB" sz="8800" dirty="0" smtClean="0">
                <a:solidFill>
                  <a:srgbClr val="C00000"/>
                </a:solidFill>
                <a:latin typeface="GE SS Text Light" pitchFamily="18" charset="-78"/>
                <a:ea typeface="GE SS Text Light" pitchFamily="18" charset="-78"/>
                <a:cs typeface="GE SS Text Light" pitchFamily="18" charset="-78"/>
              </a:rPr>
              <a:t>شباب</a:t>
            </a:r>
            <a:r>
              <a:rPr lang="ar-LB" sz="8800" dirty="0">
                <a:solidFill>
                  <a:srgbClr val="C00000"/>
                </a:solidFill>
                <a:latin typeface="GE SS Text Light" pitchFamily="18" charset="-78"/>
                <a:ea typeface="GE SS Text Light" pitchFamily="18" charset="-78"/>
                <a:cs typeface="GE SS Text Light" pitchFamily="18" charset="-78"/>
              </a:rPr>
              <a:t> </a:t>
            </a:r>
            <a:r>
              <a:rPr lang="ar-LB" sz="8800" dirty="0" smtClean="0">
                <a:solidFill>
                  <a:srgbClr val="C00000"/>
                </a:solidFill>
                <a:latin typeface="GE SS Text Light" pitchFamily="18" charset="-78"/>
                <a:ea typeface="GE SS Text Light" pitchFamily="18" charset="-78"/>
                <a:cs typeface="GE SS Text Light" pitchFamily="18" charset="-78"/>
              </a:rPr>
              <a:t>وريادة اعمال </a:t>
            </a:r>
            <a:r>
              <a:rPr lang="ar-LB" sz="8800" dirty="0">
                <a:solidFill>
                  <a:srgbClr val="C00000"/>
                </a:solidFill>
                <a:latin typeface="GE SS Text Light" pitchFamily="18" charset="-78"/>
                <a:ea typeface="GE SS Text Light" pitchFamily="18" charset="-78"/>
                <a:cs typeface="GE SS Text Light" pitchFamily="18" charset="-78"/>
              </a:rPr>
              <a:t>ورياضة</a:t>
            </a:r>
            <a:endParaRPr lang="en-US" sz="8800" dirty="0">
              <a:solidFill>
                <a:srgbClr val="C00000"/>
              </a:solidFill>
            </a:endParaRPr>
          </a:p>
        </p:txBody>
      </p:sp>
      <p:sp>
        <p:nvSpPr>
          <p:cNvPr id="5" name="Subtitle 1"/>
          <p:cNvSpPr>
            <a:spLocks noGrp="1"/>
          </p:cNvSpPr>
          <p:nvPr>
            <p:ph type="subTitle" idx="1"/>
          </p:nvPr>
        </p:nvSpPr>
        <p:spPr>
          <a:xfrm>
            <a:off x="1783977" y="4074459"/>
            <a:ext cx="8534400" cy="1752600"/>
          </a:xfrm>
        </p:spPr>
        <p:txBody>
          <a:bodyPr/>
          <a:lstStyle/>
          <a:p>
            <a:pPr rtl="1"/>
            <a:endParaRPr lang="en-US" dirty="0">
              <a:latin typeface="GE SS Text Light" pitchFamily="18" charset="-78"/>
              <a:ea typeface="GE SS Text Light" pitchFamily="18" charset="-78"/>
              <a:cs typeface="GE SS Text Light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68603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4438650" y="-204312"/>
            <a:ext cx="7519541" cy="1419208"/>
          </a:xfrm>
        </p:spPr>
        <p:txBody>
          <a:bodyPr>
            <a:normAutofit/>
          </a:bodyPr>
          <a:lstStyle/>
          <a:p>
            <a:pPr algn="r"/>
            <a:r>
              <a:rPr lang="ar-LB" sz="3600" dirty="0">
                <a:solidFill>
                  <a:srgbClr val="000000"/>
                </a:solidFill>
                <a:latin typeface="GE SS Text Light" pitchFamily="18" charset="-78"/>
                <a:ea typeface="GE SS Text Light" pitchFamily="18" charset="-78"/>
                <a:cs typeface="GE SS Text Light" pitchFamily="18" charset="-78"/>
              </a:rPr>
              <a:t>مجتمع مدني، شباب </a:t>
            </a:r>
            <a:r>
              <a:rPr lang="ar-LB" sz="3600" dirty="0" smtClean="0">
                <a:solidFill>
                  <a:srgbClr val="000000"/>
                </a:solidFill>
                <a:latin typeface="GE SS Text Light" pitchFamily="18" charset="-78"/>
                <a:ea typeface="GE SS Text Light" pitchFamily="18" charset="-78"/>
                <a:cs typeface="GE SS Text Light" pitchFamily="18" charset="-78"/>
              </a:rPr>
              <a:t>ورياضة</a:t>
            </a:r>
            <a:endParaRPr lang="en-US" sz="3600" dirty="0">
              <a:solidFill>
                <a:srgbClr val="000000"/>
              </a:solidFill>
              <a:latin typeface="GE SS Text Light" pitchFamily="18" charset="-78"/>
              <a:ea typeface="GE SS Text Light" pitchFamily="18" charset="-78"/>
              <a:cs typeface="GE SS Text Light" pitchFamily="18" charset="-78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7019925" y="833896"/>
            <a:ext cx="5030364" cy="0"/>
          </a:xfrm>
          <a:prstGeom prst="line">
            <a:avLst/>
          </a:prstGeom>
          <a:ln>
            <a:solidFill>
              <a:srgbClr val="C511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4564491"/>
              </p:ext>
            </p:extLst>
          </p:nvPr>
        </p:nvGraphicFramePr>
        <p:xfrm>
          <a:off x="325755" y="1104474"/>
          <a:ext cx="11601450" cy="51181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6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794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548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1496">
                <a:tc>
                  <a:txBody>
                    <a:bodyPr/>
                    <a:lstStyle/>
                    <a:p>
                      <a:pPr algn="r" rtl="1"/>
                      <a:r>
                        <a:rPr lang="ar-LB" sz="2200" b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الجهات</a:t>
                      </a:r>
                      <a:r>
                        <a:rPr lang="ar-LB" sz="2200" b="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المُنفذة</a:t>
                      </a:r>
                      <a:endParaRPr lang="en-US" sz="2200" b="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2200" b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الموار</a:t>
                      </a:r>
                      <a:r>
                        <a:rPr lang="ar-LB" sz="2200" b="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د </a:t>
                      </a:r>
                      <a:endParaRPr lang="en-US" sz="2200" b="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2200" b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التحديات </a:t>
                      </a:r>
                      <a:endParaRPr lang="en-US" sz="2200" b="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0231">
                <a:tc>
                  <a:txBody>
                    <a:bodyPr/>
                    <a:lstStyle/>
                    <a:p>
                      <a:pPr algn="r" rtl="1"/>
                      <a:r>
                        <a:rPr lang="ar-LB" sz="1800" kern="120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وزارة الشباب والرياضة – البلدية </a:t>
                      </a:r>
                      <a:endParaRPr lang="en-US" sz="1800" kern="120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800" kern="120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اراضي واملاك عامّة يمكن استخدامها لتطوير المنشئات </a:t>
                      </a:r>
                      <a:endParaRPr lang="ar-LB" sz="1800" kern="120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ar-LB" sz="1800" kern="120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غياب التجهيزات والمنشئات الرياضية الكافية 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0231"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800" kern="120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الجمعيات الاهلية  - الجمعيات الدولية 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800" kern="120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فئة الشباب كبيرة - وجود رجال اعمال وقطاع خاص قادر على التمويل 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ar-LB" sz="1800" kern="120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غياب التمويل والمانحين وغياب اجهزة الدولة المختصة بالمتابعة والتنظيم والرقابة 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0231"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800" kern="120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وزارة الشؤون الإجتماعية 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800" kern="120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جمعيات</a:t>
                      </a:r>
                      <a:r>
                        <a:rPr lang="ar-LB" sz="18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محلية ودولية مهتّمة في تنمية قدرات الشباب </a:t>
                      </a:r>
                      <a:endParaRPr lang="en-US" sz="1800" kern="120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800" kern="120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غياب حصص الرياضة عن المنهاج المدرسي والانشطة المدرسية الرياضية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0231">
                <a:tc>
                  <a:txBody>
                    <a:bodyPr/>
                    <a:lstStyle/>
                    <a:p>
                      <a:pPr algn="r" rtl="1"/>
                      <a:endParaRPr lang="en-US" sz="1800" kern="120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endParaRPr lang="en-US" sz="1800" kern="120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800" kern="120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ادخال الصراعات السياسية والعائلية في عمل الاندية والجمعيات 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80231">
                <a:tc gridSpan="3">
                  <a:txBody>
                    <a:bodyPr/>
                    <a:lstStyle/>
                    <a:p>
                      <a:pPr algn="ctr" rtl="1"/>
                      <a:r>
                        <a:rPr lang="ar-LB" sz="2200" b="0" kern="1200" dirty="0" smtClean="0">
                          <a:solidFill>
                            <a:schemeClr val="lt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الاولويات </a:t>
                      </a:r>
                      <a:endParaRPr lang="en-US" sz="2200" b="0" kern="1200" dirty="0">
                        <a:solidFill>
                          <a:schemeClr val="lt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98585">
                <a:tc gridSpan="3"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800" kern="120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غياب التجهيزات والمنشئات الرياضية الكافية 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7305">
                <a:tc gridSpan="3">
                  <a:txBody>
                    <a:bodyPr/>
                    <a:lstStyle/>
                    <a:p>
                      <a:pPr algn="r" rtl="1"/>
                      <a:r>
                        <a:rPr lang="ar-LB" sz="1800" kern="120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ازدياد أعمال العنف والتطرف</a:t>
                      </a:r>
                      <a:r>
                        <a:rPr lang="ar-LB" sz="18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لدى الشباب</a:t>
                      </a:r>
                      <a:endParaRPr lang="en-US" sz="1800" kern="120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rtl="1"/>
                      <a:endParaRPr lang="en-US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80231">
                <a:tc gridSpan="3"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800" kern="120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ادخال الصراعات السياسية والعائلية في عمل الاندية والجمعيات 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77488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7690" y="6362934"/>
            <a:ext cx="1614311" cy="364065"/>
          </a:xfrm>
          <a:prstGeom prst="rect">
            <a:avLst/>
          </a:prstGeom>
          <a:extLst>
            <a:ext uri="{FAA26D3D-D897-4be2-8F04-BA451C77F1D7}">
              <ma14:placeholderFlag xmlns:ma14="http://schemas.microsoft.com/office/mac/drawingml/2011/main" xmlns=""/>
            </a:ext>
          </a:extLst>
        </p:spPr>
      </p:pic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3712286"/>
              </p:ext>
            </p:extLst>
          </p:nvPr>
        </p:nvGraphicFramePr>
        <p:xfrm>
          <a:off x="133347" y="148189"/>
          <a:ext cx="11915777" cy="65788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32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393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859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8596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98596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98596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779218">
                <a:tc>
                  <a:txBody>
                    <a:bodyPr/>
                    <a:lstStyle/>
                    <a:p>
                      <a:pPr algn="r" rtl="1"/>
                      <a:r>
                        <a:rPr lang="ar-LB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التاريخ</a:t>
                      </a:r>
                      <a:r>
                        <a:rPr lang="ar-LB" b="1" baseline="0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</a:t>
                      </a:r>
                      <a:endParaRPr lang="en-US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الأنشطة</a:t>
                      </a:r>
                      <a:r>
                        <a:rPr lang="ar-LB" b="1" baseline="0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</a:t>
                      </a:r>
                      <a:endParaRPr lang="en-US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الموارد الموجودة </a:t>
                      </a:r>
                      <a:endParaRPr lang="en-US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الجهات</a:t>
                      </a:r>
                      <a:r>
                        <a:rPr lang="ar-LB" b="1" baseline="0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التي يجب اشراكها</a:t>
                      </a:r>
                      <a:endParaRPr lang="en-US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النتائج المرجوة </a:t>
                      </a:r>
                      <a:endParaRPr lang="en-US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الأولوية \ التحدي</a:t>
                      </a:r>
                      <a:endParaRPr lang="en-US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82509"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شباط</a:t>
                      </a:r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تقديم</a:t>
                      </a:r>
                      <a:r>
                        <a:rPr lang="ar-LB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طلب للجهات المانحة والوزارات المعنية للبحث في امكانية تمويل قاعة أو ملعب أو مركز رياضي</a:t>
                      </a:r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rowSpan="3">
                  <a:txBody>
                    <a:bodyPr/>
                    <a:lstStyle/>
                    <a:p>
                      <a:pPr algn="r" rtl="1"/>
                      <a:r>
                        <a:rPr lang="ar-LB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فئة كبيرة من الشباب - كشاف</a:t>
                      </a:r>
                      <a:r>
                        <a:rPr lang="ar-LB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- </a:t>
                      </a:r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  <a:p>
                      <a:pPr algn="r" rtl="1"/>
                      <a:r>
                        <a:rPr lang="ar-LB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أراض</a:t>
                      </a:r>
                      <a:r>
                        <a:rPr lang="ar-LB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ومساحات واسعة ملك البلدية</a:t>
                      </a:r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  <a:p>
                      <a:pPr algn="r" rtl="1"/>
                      <a:r>
                        <a:rPr lang="ar-LB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قطاع خاص مهتمّ</a:t>
                      </a:r>
                      <a:r>
                        <a:rPr lang="ar-LB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في المحافظة على الأمن </a:t>
                      </a:r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 anchor="ctr"/>
                </a:tc>
                <a:tc rowSpan="3"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800" kern="120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وزارة الشباب والرياضة – البلدية 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800" kern="120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- الجمعيات الاهلية  - الجمعيات الدولية – الجها</a:t>
                      </a:r>
                      <a:r>
                        <a:rPr lang="ar-LB" sz="18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ت المانحة - </a:t>
                      </a:r>
                      <a:r>
                        <a:rPr lang="ar-LB" sz="1800" kern="120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800" kern="120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وزارة الشؤون الإجتماعية  - وزارة</a:t>
                      </a:r>
                      <a:r>
                        <a:rPr lang="ar-LB" sz="18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الداخلية والبلديات </a:t>
                      </a:r>
                      <a:endParaRPr lang="ar-LB" sz="1800" kern="120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8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انشاء مركز رياضي متكامل</a:t>
                      </a:r>
                      <a:endParaRPr lang="en-US" sz="18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800" kern="120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غياب التجهيزات والمنشئات الرياضية الكافية 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40894"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80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أيار </a:t>
                      </a: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8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دورة رياضية بين طلاب المدارس المختلفة بين مدارس البلدة باكثر من فريق يراعى فيها الاعمار والفئات وتوزع</a:t>
                      </a:r>
                      <a:r>
                        <a:rPr lang="ar-LB" sz="180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فيها ميداليات وكؤوس .</a:t>
                      </a:r>
                    </a:p>
                  </a:txBody>
                  <a:tcPr marL="121920" marR="121920"/>
                </a:tc>
                <a:tc vMerge="1"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vMerge="1">
                  <a:txBody>
                    <a:bodyPr/>
                    <a:lstStyle/>
                    <a:p>
                      <a:pPr algn="r" rtl="1"/>
                      <a:endParaRPr lang="en-US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8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ابعاد الشباب عن الافات الإجتماعية التي تهدد حاضرهم ومستقبلهم </a:t>
                      </a:r>
                      <a:endParaRPr lang="en-US" sz="18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800" kern="120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ازدياد أعمال العنف والتطرف</a:t>
                      </a:r>
                      <a:r>
                        <a:rPr lang="ar-LB" sz="18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لدى الشباب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776189">
                <a:tc>
                  <a:txBody>
                    <a:bodyPr/>
                    <a:lstStyle/>
                    <a:p>
                      <a:pPr algn="r" rtl="1"/>
                      <a:r>
                        <a:rPr lang="ar-LB" sz="1800" kern="1200" baseline="0" dirty="0" smtClean="0">
                          <a:solidFill>
                            <a:schemeClr val="tx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أيار </a:t>
                      </a:r>
                      <a:endParaRPr lang="en-US" sz="1800" kern="1200" baseline="0" dirty="0">
                        <a:solidFill>
                          <a:schemeClr val="tx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800" kern="1200" baseline="0" dirty="0" smtClean="0">
                          <a:solidFill>
                            <a:schemeClr val="tx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إقامة حملة توعوية بدعم من البلدية للحث على فصل السياسة عن العمل التطوعي والعمل الشبابي</a:t>
                      </a:r>
                      <a:endParaRPr lang="en-US" sz="1800" kern="1200" baseline="0" dirty="0">
                        <a:solidFill>
                          <a:schemeClr val="tx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الحد من تدخل</a:t>
                      </a:r>
                      <a:r>
                        <a:rPr lang="ar-LB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السياسة والعائلات في النشاطات الرياضية والترفيهية </a:t>
                      </a:r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800" kern="120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ادخال الصراعات السياسية والعائلية في عمل الاندية والجمعيات 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30191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4438650" y="-204312"/>
            <a:ext cx="7519541" cy="1419208"/>
          </a:xfrm>
        </p:spPr>
        <p:txBody>
          <a:bodyPr>
            <a:normAutofit/>
          </a:bodyPr>
          <a:lstStyle/>
          <a:p>
            <a:pPr algn="r"/>
            <a:r>
              <a:rPr lang="ar-LB" sz="3600" dirty="0">
                <a:solidFill>
                  <a:srgbClr val="000000"/>
                </a:solidFill>
                <a:latin typeface="GE SS Text Light" pitchFamily="18" charset="-78"/>
                <a:ea typeface="GE SS Text Light" pitchFamily="18" charset="-78"/>
                <a:cs typeface="GE SS Text Light" pitchFamily="18" charset="-78"/>
              </a:rPr>
              <a:t>شباب وريادة اعمال </a:t>
            </a:r>
            <a:endParaRPr lang="en-US" sz="3600" dirty="0">
              <a:solidFill>
                <a:srgbClr val="000000"/>
              </a:solidFill>
              <a:latin typeface="GE SS Text Light" pitchFamily="18" charset="-78"/>
              <a:ea typeface="GE SS Text Light" pitchFamily="18" charset="-78"/>
              <a:cs typeface="GE SS Text Light" pitchFamily="18" charset="-78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8582607" y="833896"/>
            <a:ext cx="3467682" cy="0"/>
          </a:xfrm>
          <a:prstGeom prst="line">
            <a:avLst/>
          </a:prstGeom>
          <a:ln>
            <a:solidFill>
              <a:srgbClr val="C511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9193646"/>
              </p:ext>
            </p:extLst>
          </p:nvPr>
        </p:nvGraphicFramePr>
        <p:xfrm>
          <a:off x="325755" y="1104474"/>
          <a:ext cx="11601450" cy="49984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6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6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6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1496">
                <a:tc>
                  <a:txBody>
                    <a:bodyPr/>
                    <a:lstStyle/>
                    <a:p>
                      <a:pPr algn="r" rtl="1"/>
                      <a:r>
                        <a:rPr lang="ar-LB" sz="2200" b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الجهات</a:t>
                      </a:r>
                      <a:r>
                        <a:rPr lang="ar-LB" sz="2200" b="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المُنفذة</a:t>
                      </a:r>
                      <a:endParaRPr lang="en-US" sz="2200" b="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2200" b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الموار</a:t>
                      </a:r>
                      <a:r>
                        <a:rPr lang="ar-LB" sz="2200" b="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د </a:t>
                      </a:r>
                      <a:endParaRPr lang="en-US" sz="2200" b="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2200" b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التحديات </a:t>
                      </a:r>
                      <a:endParaRPr lang="en-US" sz="2200" b="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0231">
                <a:tc>
                  <a:txBody>
                    <a:bodyPr/>
                    <a:lstStyle/>
                    <a:p>
                      <a:pPr algn="r" rtl="1"/>
                      <a:r>
                        <a:rPr lang="ar-LB" sz="1800" kern="120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وزارة الاقتصاد – البلدية –</a:t>
                      </a:r>
                      <a:r>
                        <a:rPr lang="ar-LB" sz="18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وزارة العمل </a:t>
                      </a:r>
                      <a:endParaRPr lang="en-US" sz="1800" kern="120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8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فئة كبيرة من الشباب المتعلم </a:t>
                      </a:r>
                      <a:endParaRPr lang="en-US" sz="18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ar-LB" sz="18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نقص دراسات الجدوى الاقتصادية ودراسة سوق العمل </a:t>
                      </a:r>
                      <a:endParaRPr lang="en-US" sz="1800" kern="1200" baseline="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0231"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800" kern="120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الجمعيات الاهلية  - الجمعيات الدولية 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8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قطاع خاص ذات معرفة</a:t>
                      </a:r>
                      <a:r>
                        <a:rPr lang="ar-LB" sz="180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وقدرات هائلة </a:t>
                      </a:r>
                      <a:endParaRPr lang="en-US" sz="18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 rtl="1">
                        <a:buFont typeface="Arial" panose="020B0604020202020204" pitchFamily="34" charset="0"/>
                        <a:buNone/>
                      </a:pPr>
                      <a:r>
                        <a:rPr lang="ar-LB" sz="18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تسكير</a:t>
                      </a:r>
                      <a:r>
                        <a:rPr lang="ar-LB" sz="180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الحدود – تأثير الوضع الامني على الاقتصاد </a:t>
                      </a:r>
                      <a:endParaRPr lang="en-US" sz="18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0231">
                <a:tc>
                  <a:txBody>
                    <a:bodyPr/>
                    <a:lstStyle/>
                    <a:p>
                      <a:pPr algn="r" rtl="1"/>
                      <a:r>
                        <a:rPr lang="ar-LB" sz="18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القطاع</a:t>
                      </a:r>
                      <a:r>
                        <a:rPr lang="ar-LB" sz="180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الخاص - </a:t>
                      </a:r>
                      <a:endParaRPr lang="en-US" sz="18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8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الموقع الجغرافي - قرب لبنان من الحدود البرية وقلة كلفة الشحن </a:t>
                      </a:r>
                      <a:endParaRPr lang="en-US" sz="1800" kern="1200" baseline="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8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غياب التدريب</a:t>
                      </a:r>
                      <a:r>
                        <a:rPr lang="ar-LB" sz="180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الكافي للشباب </a:t>
                      </a:r>
                      <a:endParaRPr lang="en-US" sz="18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0231">
                <a:tc>
                  <a:txBody>
                    <a:bodyPr/>
                    <a:lstStyle/>
                    <a:p>
                      <a:pPr algn="r" rtl="1"/>
                      <a:endParaRPr lang="en-US" sz="18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8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اليد العاملة الرخيصة </a:t>
                      </a: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endParaRPr lang="en-US" sz="18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80231">
                <a:tc gridSpan="3">
                  <a:txBody>
                    <a:bodyPr/>
                    <a:lstStyle/>
                    <a:p>
                      <a:pPr algn="ctr" rtl="1"/>
                      <a:r>
                        <a:rPr lang="ar-LB" sz="2200" b="0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الاولويات</a:t>
                      </a:r>
                      <a:r>
                        <a:rPr lang="ar-LB" sz="2200" b="0" baseline="0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</a:t>
                      </a:r>
                      <a:endParaRPr lang="en-US" sz="2200" b="0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98585">
                <a:tc gridSpan="3"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8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ازدياد الهجرة الاقتصادية وانعدام الابتكار والتطوير في المجال الاقتصادي </a:t>
                      </a:r>
                      <a:endParaRPr lang="en-US" sz="1800" kern="1200" baseline="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7305">
                <a:tc gridSpan="3"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8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غياب فرص العمل لدعم الشباب</a:t>
                      </a:r>
                      <a:endParaRPr lang="en-US" sz="1800" kern="1200" baseline="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rtl="1"/>
                      <a:endParaRPr lang="en-US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80231">
                <a:tc gridSpan="3"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8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نقص التدريب والمعرفة لدى فئة الشباب لتنمية قدراتهم ومهاراتهم </a:t>
                      </a:r>
                      <a:endParaRPr lang="en-US" sz="1800" kern="1200" baseline="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9795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7690" y="6362934"/>
            <a:ext cx="1614311" cy="364065"/>
          </a:xfrm>
          <a:prstGeom prst="rect">
            <a:avLst/>
          </a:prstGeom>
          <a:extLst>
            <a:ext uri="{FAA26D3D-D897-4be2-8F04-BA451C77F1D7}">
              <ma14:placeholderFlag xmlns:ma14="http://schemas.microsoft.com/office/mac/drawingml/2011/main" xmlns=""/>
            </a:ext>
          </a:extLst>
        </p:spPr>
      </p:pic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5837498"/>
              </p:ext>
            </p:extLst>
          </p:nvPr>
        </p:nvGraphicFramePr>
        <p:xfrm>
          <a:off x="142875" y="220075"/>
          <a:ext cx="11925301" cy="65069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079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671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875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9069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8440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9875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748354">
                <a:tc>
                  <a:txBody>
                    <a:bodyPr/>
                    <a:lstStyle/>
                    <a:p>
                      <a:pPr algn="r" rtl="1"/>
                      <a:r>
                        <a:rPr lang="ar-LB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التاريخ </a:t>
                      </a:r>
                      <a:endParaRPr lang="en-US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الأنشطة</a:t>
                      </a:r>
                      <a:r>
                        <a:rPr lang="ar-LB" b="1" baseline="0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</a:t>
                      </a:r>
                      <a:endParaRPr lang="en-US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الموارد الموجودة </a:t>
                      </a:r>
                      <a:endParaRPr lang="en-US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الجهات</a:t>
                      </a:r>
                      <a:r>
                        <a:rPr lang="ar-LB" b="1" baseline="0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التي يجب اشراكها</a:t>
                      </a:r>
                      <a:endParaRPr lang="en-US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النتائج المرجوة </a:t>
                      </a:r>
                      <a:endParaRPr lang="en-US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الأولوية \ التحدي</a:t>
                      </a:r>
                      <a:endParaRPr lang="en-US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69946"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8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شباط </a:t>
                      </a:r>
                      <a:endParaRPr lang="en-US" sz="1800" kern="1200" baseline="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8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تنظيم دورات تدريبية و توجيهية لريادة الأعمال في البلدة</a:t>
                      </a:r>
                      <a:endParaRPr lang="en-US" sz="1800" kern="1200" baseline="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rowSpan="3"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8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قطاع خاص ذات معرفة</a:t>
                      </a:r>
                      <a:r>
                        <a:rPr lang="ar-LB" sz="180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وقدرات هائلة </a:t>
                      </a:r>
                      <a:endParaRPr lang="en-US" sz="1800" dirty="0" smtClean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  <a:p>
                      <a:pPr algn="r" rtl="1"/>
                      <a:endParaRPr lang="en-US" sz="18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8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فئة كبيرة من الشباب المتعلم </a:t>
                      </a:r>
                      <a:endParaRPr lang="en-US" sz="1800" dirty="0" smtClean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  <a:p>
                      <a:pPr algn="r" rtl="1"/>
                      <a:endParaRPr lang="en-US" sz="18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8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الموقع الجغرافي - قرب لبنان من الحدود البرية وقلة كلفة الشحن </a:t>
                      </a:r>
                      <a:endParaRPr lang="en-US" sz="1800" kern="1200" baseline="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  <a:p>
                      <a:pPr algn="r" rtl="1"/>
                      <a:endParaRPr lang="en-US" sz="18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8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اليد العاملة الرخيصة </a:t>
                      </a:r>
                    </a:p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 anchor="ctr"/>
                </a:tc>
                <a:tc rowSpan="3">
                  <a:txBody>
                    <a:bodyPr/>
                    <a:lstStyle/>
                    <a:p>
                      <a:pPr algn="r" rtl="1"/>
                      <a:r>
                        <a:rPr lang="ar-LB" sz="18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الحاضنات الاقتصادية في البقاع – الجامعات والمدارس – البلدية – المجتمع المحلي </a:t>
                      </a:r>
                      <a:endParaRPr lang="en-US" sz="18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 anchor="ctr"/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LB" sz="18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الحد من الهجرة، والمساعدة والتعزيز على الإبتكار والتطوير  </a:t>
                      </a:r>
                    </a:p>
                  </a:txBody>
                  <a:tcPr marL="121920" marR="12192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ازدياد</a:t>
                      </a:r>
                      <a:r>
                        <a:rPr lang="ar-LB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الهجرة الاقتصادية وانعدام الابتكار والتطوير في المجال الاقتصادي </a:t>
                      </a:r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33550">
                <a:tc>
                  <a:txBody>
                    <a:bodyPr/>
                    <a:lstStyle/>
                    <a:p>
                      <a:pPr algn="r" rtl="1"/>
                      <a:r>
                        <a:rPr lang="ar-LB" sz="18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شباط </a:t>
                      </a:r>
                      <a:endParaRPr lang="en-US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8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تنظيم لقاء بين البلدية والجهات المعنية للبحث في إمكانية انشاء صندوق دعم للأفكار الريادية المبتكرة </a:t>
                      </a:r>
                      <a:endParaRPr lang="en-US" sz="18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vMerge="1">
                  <a:txBody>
                    <a:bodyPr/>
                    <a:lstStyle/>
                    <a:p>
                      <a:pPr algn="r" rtl="1"/>
                      <a:endParaRPr lang="en-US" sz="18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8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دعم مشاريع صغيرة ريادية </a:t>
                      </a:r>
                      <a:endParaRPr lang="en-US" sz="18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غياب فرص</a:t>
                      </a:r>
                      <a:r>
                        <a:rPr lang="ar-LB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العمل لدعم الشباب</a:t>
                      </a:r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55074">
                <a:tc>
                  <a:txBody>
                    <a:bodyPr/>
                    <a:lstStyle/>
                    <a:p>
                      <a:pPr algn="r" rtl="1"/>
                      <a:r>
                        <a:rPr lang="ar-LB" sz="18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مع انتهاء العام الدراسي</a:t>
                      </a:r>
                      <a:endParaRPr lang="en-US" sz="18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8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تقديم طلب مشروع للجهات المانحة لتقديم برنامج تدريبي للشباب لتنمية قدراتهم ومهاراتهم </a:t>
                      </a:r>
                      <a:endParaRPr lang="en-US" sz="18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8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تدريب وتوجيه للشباب والرياديين </a:t>
                      </a:r>
                      <a:endParaRPr lang="en-US" sz="18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نقص</a:t>
                      </a:r>
                      <a:r>
                        <a:rPr lang="ar-LB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التدريب والمعرفة لدى فئة الشباب لتنمية قدراتهم ومهاراتهم </a:t>
                      </a:r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06843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ar-LB" sz="8800" dirty="0">
                <a:solidFill>
                  <a:srgbClr val="C00000"/>
                </a:solidFill>
                <a:latin typeface="GE SS Text Light" pitchFamily="18" charset="-78"/>
                <a:ea typeface="GE SS Text Light" pitchFamily="18" charset="-78"/>
                <a:cs typeface="GE SS Text Light" pitchFamily="18" charset="-78"/>
              </a:rPr>
              <a:t>نازحين، مجتمع مضيف، وجمعيات دولية</a:t>
            </a:r>
            <a:endParaRPr lang="en-US" sz="8800" dirty="0">
              <a:solidFill>
                <a:srgbClr val="C00000"/>
              </a:solidFill>
            </a:endParaRPr>
          </a:p>
        </p:txBody>
      </p:sp>
      <p:sp>
        <p:nvSpPr>
          <p:cNvPr id="5" name="Subtitle 1"/>
          <p:cNvSpPr>
            <a:spLocks noGrp="1"/>
          </p:cNvSpPr>
          <p:nvPr>
            <p:ph type="subTitle" idx="1"/>
          </p:nvPr>
        </p:nvSpPr>
        <p:spPr>
          <a:xfrm>
            <a:off x="1783977" y="4074459"/>
            <a:ext cx="8534400" cy="1752600"/>
          </a:xfrm>
        </p:spPr>
        <p:txBody>
          <a:bodyPr/>
          <a:lstStyle/>
          <a:p>
            <a:pPr rtl="1"/>
            <a:endParaRPr lang="en-US" dirty="0">
              <a:latin typeface="GE SS Text Light" pitchFamily="18" charset="-78"/>
              <a:ea typeface="GE SS Text Light" pitchFamily="18" charset="-78"/>
              <a:cs typeface="GE SS Text Light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86120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4857750" y="-204312"/>
            <a:ext cx="7100441" cy="1419208"/>
          </a:xfrm>
        </p:spPr>
        <p:txBody>
          <a:bodyPr>
            <a:normAutofit/>
          </a:bodyPr>
          <a:lstStyle/>
          <a:p>
            <a:pPr algn="r"/>
            <a:r>
              <a:rPr lang="ar-LB" sz="3600" dirty="0">
                <a:solidFill>
                  <a:srgbClr val="000000"/>
                </a:solidFill>
                <a:latin typeface="GE SS Text Light" pitchFamily="18" charset="-78"/>
                <a:ea typeface="GE SS Text Light" pitchFamily="18" charset="-78"/>
                <a:cs typeface="GE SS Text Light" pitchFamily="18" charset="-78"/>
              </a:rPr>
              <a:t>نازحين، مجتمع مضيف، وجمعيات دولية</a:t>
            </a:r>
            <a:endParaRPr lang="en-US" sz="3600" dirty="0">
              <a:solidFill>
                <a:srgbClr val="000000"/>
              </a:solidFill>
              <a:latin typeface="GE SS Text Light" pitchFamily="18" charset="-78"/>
              <a:ea typeface="GE SS Text Light" pitchFamily="18" charset="-78"/>
              <a:cs typeface="GE SS Text Light" pitchFamily="18" charset="-78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5191125" y="805321"/>
            <a:ext cx="6859164" cy="0"/>
          </a:xfrm>
          <a:prstGeom prst="line">
            <a:avLst/>
          </a:prstGeom>
          <a:ln>
            <a:solidFill>
              <a:srgbClr val="C511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4520591"/>
              </p:ext>
            </p:extLst>
          </p:nvPr>
        </p:nvGraphicFramePr>
        <p:xfrm>
          <a:off x="325755" y="1104474"/>
          <a:ext cx="11601450" cy="54014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6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6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6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1496">
                <a:tc>
                  <a:txBody>
                    <a:bodyPr/>
                    <a:lstStyle/>
                    <a:p>
                      <a:pPr algn="r" rtl="1"/>
                      <a:r>
                        <a:rPr lang="ar-LB" sz="2200" b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الجهات</a:t>
                      </a:r>
                      <a:r>
                        <a:rPr lang="ar-LB" sz="2200" b="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المُنفذة</a:t>
                      </a:r>
                      <a:endParaRPr lang="en-US" sz="2200" b="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2200" b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الموار</a:t>
                      </a:r>
                      <a:r>
                        <a:rPr lang="ar-LB" sz="2200" b="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د </a:t>
                      </a:r>
                      <a:endParaRPr lang="en-US" sz="2200" b="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2200" b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التحديات </a:t>
                      </a:r>
                      <a:endParaRPr lang="en-US" sz="2200" b="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0231"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/>
                        <a:t>الوزارات </a:t>
                      </a:r>
                      <a:endParaRPr lang="en-US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/>
                        <a:t>المجتمع</a:t>
                      </a:r>
                      <a:r>
                        <a:rPr lang="ar-LB" baseline="0" dirty="0" smtClean="0"/>
                        <a:t> المضيف</a:t>
                      </a:r>
                      <a:endParaRPr lang="en-US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/>
                        <a:t>تضارب مصالح بين النازحيين والمجتمع المضيف</a:t>
                      </a:r>
                      <a:endParaRPr lang="en-US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0231"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/>
                        <a:t>البلدية </a:t>
                      </a:r>
                      <a:endParaRPr lang="en-US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/>
                        <a:t>النازحيين </a:t>
                      </a:r>
                      <a:endParaRPr lang="en-US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/>
                        <a:t>الخدمات غير كافية لتلبية حاجات</a:t>
                      </a:r>
                      <a:r>
                        <a:rPr lang="ar-LB" baseline="0" dirty="0" smtClean="0"/>
                        <a:t> الاهالي والنازحيين</a:t>
                      </a:r>
                      <a:endParaRPr lang="en-US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0231"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/>
                        <a:t>الجمعيات الاهلية والدولية </a:t>
                      </a:r>
                      <a:endParaRPr lang="en-US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/>
                        <a:t>البلدية </a:t>
                      </a:r>
                      <a:endParaRPr lang="en-US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/>
                        <a:t>اختلاف الاولويات لدى الجمعيات الدولية تجاه المجتمع المضيف</a:t>
                      </a:r>
                      <a:r>
                        <a:rPr lang="ar-LB" baseline="0" dirty="0" smtClean="0"/>
                        <a:t> </a:t>
                      </a:r>
                      <a:endParaRPr lang="en-US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0231">
                <a:tc>
                  <a:txBody>
                    <a:bodyPr/>
                    <a:lstStyle/>
                    <a:p>
                      <a:pPr algn="r" rtl="1"/>
                      <a:endParaRPr lang="en-US" sz="18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endParaRPr lang="en-US" sz="18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/>
                        <a:t>اختلاف في الثقافات والعادات والتقاليد بين المجتمع المضيف والمجتمع النازح</a:t>
                      </a:r>
                      <a:r>
                        <a:rPr lang="ar-LB" baseline="0" dirty="0" smtClean="0"/>
                        <a:t> </a:t>
                      </a:r>
                      <a:endParaRPr lang="en-US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80231">
                <a:tc gridSpan="2">
                  <a:txBody>
                    <a:bodyPr/>
                    <a:lstStyle/>
                    <a:p>
                      <a:pPr algn="ctr" rtl="1"/>
                      <a:r>
                        <a:rPr lang="ar-LB" sz="2200" b="0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الاولويات</a:t>
                      </a:r>
                      <a:r>
                        <a:rPr lang="ar-LB" sz="2200" b="0" baseline="0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</a:t>
                      </a:r>
                      <a:endParaRPr lang="en-US" sz="2200" b="0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/>
                        <a:t>غياب اجهزة الدولة للتعاطى مع الازمة السورية كاولوية وطنية 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98585">
                <a:tc gridSpan="2">
                  <a:txBody>
                    <a:bodyPr/>
                    <a:lstStyle/>
                    <a:p>
                      <a:pPr algn="r" rtl="1"/>
                      <a:r>
                        <a:rPr lang="ar-LB" sz="1600" baseline="0" dirty="0" smtClean="0">
                          <a:effectLst/>
                          <a:latin typeface="Cambria"/>
                          <a:ea typeface="Cambria"/>
                          <a:cs typeface="Arial"/>
                        </a:rPr>
                        <a:t>رفع مستوى التنسيق مع الجمعيات الدولية عبر السلطة المحلية </a:t>
                      </a:r>
                      <a:endParaRPr lang="en-US" sz="1600" b="1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/>
                        <a:t>عدم وجود امكانيات مادية كافية لدى المجلس البلدي لتحمل تداعيات الازمة السورية 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7305">
                <a:tc gridSpan="2"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600" dirty="0" smtClean="0">
                          <a:effectLst/>
                        </a:rPr>
                        <a:t>رفع</a:t>
                      </a:r>
                      <a:r>
                        <a:rPr lang="ar-LB" sz="1600" baseline="0" dirty="0" smtClean="0">
                          <a:effectLst/>
                        </a:rPr>
                        <a:t> مستوى الرقابة الادارية والإجتماعية والأمنية </a:t>
                      </a:r>
                      <a:r>
                        <a:rPr lang="ar-LB" sz="1600" dirty="0" smtClean="0">
                          <a:effectLst/>
                        </a:rPr>
                        <a:t> </a:t>
                      </a:r>
                      <a:endParaRPr lang="en-US" sz="1600" dirty="0" smtClean="0">
                        <a:effectLst/>
                        <a:latin typeface="Cambria"/>
                        <a:ea typeface="Cambria"/>
                        <a:cs typeface="Arial"/>
                      </a:endParaRPr>
                    </a:p>
                    <a:p>
                      <a:pPr algn="r" rtl="1"/>
                      <a:endParaRPr lang="en-US" sz="16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rtl="1"/>
                      <a:endParaRPr lang="en-US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/>
                        <a:t>الشراكة مع المجتمع الدولي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80231">
                <a:tc gridSpan="2"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600" baseline="0" dirty="0" smtClean="0">
                          <a:effectLst/>
                          <a:latin typeface="Cambria"/>
                          <a:ea typeface="Cambria"/>
                          <a:cs typeface="Arial"/>
                        </a:rPr>
                        <a:t>صرف التمويل بما يخدم كل المقيمين في البلدة </a:t>
                      </a:r>
                    </a:p>
                    <a:p>
                      <a:pPr algn="r" rtl="1"/>
                      <a:endParaRPr lang="en-US" sz="16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/>
                        <a:t>غياب</a:t>
                      </a:r>
                      <a:r>
                        <a:rPr lang="ar-LB" baseline="0" dirty="0" smtClean="0"/>
                        <a:t> </a:t>
                      </a:r>
                      <a:r>
                        <a:rPr lang="ar-LB" dirty="0" smtClean="0"/>
                        <a:t>الشفافية في صرف التمويل 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77488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436562"/>
          </a:xfrm>
        </p:spPr>
        <p:txBody>
          <a:bodyPr>
            <a:normAutofit fontScale="90000"/>
          </a:bodyPr>
          <a:lstStyle/>
          <a:p>
            <a:pPr algn="r" rtl="1"/>
            <a:r>
              <a:rPr lang="ar-LB" altLang="en-US" sz="3200" dirty="0">
                <a:solidFill>
                  <a:srgbClr val="C00000"/>
                </a:solidFill>
                <a:latin typeface="GE SS Text Light" pitchFamily="18" charset="-78"/>
                <a:ea typeface="GE SS Text Light" pitchFamily="18" charset="-78"/>
                <a:cs typeface="GE SS Text Light" pitchFamily="18" charset="-78"/>
              </a:rPr>
              <a:t>نازحين، مجتمع مضيف، وجمعيات دولية</a:t>
            </a:r>
            <a:endParaRPr lang="en-US" altLang="en-US" sz="3200" dirty="0">
              <a:solidFill>
                <a:srgbClr val="C00000"/>
              </a:solidFill>
              <a:latin typeface="GE SS Text Light" pitchFamily="18" charset="-78"/>
              <a:ea typeface="GE SS Text Light" pitchFamily="18" charset="-78"/>
              <a:cs typeface="GE SS Text Light" pitchFamily="18" charset="-78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6105525" y="809625"/>
            <a:ext cx="5448301" cy="68679"/>
          </a:xfrm>
          <a:prstGeom prst="line">
            <a:avLst/>
          </a:prstGeom>
          <a:ln>
            <a:solidFill>
              <a:srgbClr val="C511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0017219"/>
              </p:ext>
            </p:extLst>
          </p:nvPr>
        </p:nvGraphicFramePr>
        <p:xfrm>
          <a:off x="1099642" y="1177925"/>
          <a:ext cx="10587535" cy="3642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175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175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1750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1750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1750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84200">
                <a:tc>
                  <a:txBody>
                    <a:bodyPr/>
                    <a:lstStyle/>
                    <a:p>
                      <a:pPr algn="r" rtl="1"/>
                      <a:r>
                        <a:rPr lang="ar-LB" sz="1600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الأنشطة</a:t>
                      </a:r>
                      <a:r>
                        <a:rPr lang="ar-LB" sz="1600" b="1" baseline="0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</a:t>
                      </a:r>
                      <a:endParaRPr lang="en-US" sz="1600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600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الموارد الموجودة </a:t>
                      </a:r>
                      <a:endParaRPr lang="en-US" sz="1600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600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الجهات</a:t>
                      </a:r>
                      <a:r>
                        <a:rPr lang="ar-LB" sz="1600" b="1" baseline="0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التي يجب اشراكها</a:t>
                      </a:r>
                      <a:endParaRPr lang="en-US" sz="1600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600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النتائج المرجوة </a:t>
                      </a:r>
                      <a:endParaRPr lang="en-US" sz="1600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600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الأولوية \ التحدي</a:t>
                      </a:r>
                      <a:endParaRPr lang="en-US" sz="1600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4200">
                <a:tc rowSpan="2">
                  <a:txBody>
                    <a:bodyPr/>
                    <a:lstStyle/>
                    <a:p>
                      <a:pPr algn="r" rtl="1"/>
                      <a:r>
                        <a:rPr lang="ar-SA" sz="16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عقد لقاء للمنظمات</a:t>
                      </a:r>
                      <a:r>
                        <a:rPr lang="ar-SA" sz="160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الدولية برعاية البلدية لشرح الأولويات </a:t>
                      </a:r>
                      <a:endParaRPr lang="en-US" sz="16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rowSpan="2">
                  <a:txBody>
                    <a:bodyPr/>
                    <a:lstStyle/>
                    <a:p>
                      <a:pPr algn="r" rtl="1"/>
                      <a:r>
                        <a:rPr lang="ar-SA" sz="16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عدد من الجمعيات</a:t>
                      </a:r>
                    </a:p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6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علاقات</a:t>
                      </a:r>
                      <a:r>
                        <a:rPr lang="ar-SA" sz="160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مع المنظمات الدولية</a:t>
                      </a:r>
                      <a:endParaRPr lang="en-US" sz="1600" dirty="0" smtClean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  <a:p>
                      <a:pPr algn="r" rtl="1"/>
                      <a:endParaRPr lang="en-US" sz="16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rowSpan="2">
                  <a:txBody>
                    <a:bodyPr/>
                    <a:lstStyle/>
                    <a:p>
                      <a:pPr algn="r" rtl="1"/>
                      <a:r>
                        <a:rPr lang="ar-SA" sz="16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البلدية</a:t>
                      </a:r>
                    </a:p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6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المنظمات الدولية والجمعيات المحلية</a:t>
                      </a:r>
                      <a:endParaRPr lang="en-US" sz="1600" dirty="0" smtClean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  <a:p>
                      <a:pPr algn="r" rtl="1"/>
                      <a:endParaRPr lang="en-US" sz="16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600" baseline="0" dirty="0" smtClean="0">
                          <a:effectLst/>
                          <a:latin typeface="Cambria"/>
                          <a:ea typeface="Cambria"/>
                          <a:cs typeface="+mn-cs"/>
                        </a:rPr>
                        <a:t>- تأمين خدمات تلبي حاجات الأهالي والنازحين </a:t>
                      </a:r>
                      <a:endParaRPr lang="en-US" sz="1600" dirty="0" smtClean="0">
                        <a:effectLst/>
                        <a:latin typeface="Cambria"/>
                        <a:ea typeface="Cambria"/>
                        <a:cs typeface="Arial"/>
                      </a:endParaRPr>
                    </a:p>
                    <a:p>
                      <a:pPr algn="r" rtl="1"/>
                      <a:endParaRPr lang="en-US" sz="16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600" baseline="0" dirty="0" smtClean="0">
                          <a:effectLst/>
                          <a:latin typeface="Cambria"/>
                          <a:ea typeface="Cambria"/>
                          <a:cs typeface="Arial"/>
                        </a:rPr>
                        <a:t>صرف التمويل بما يخدم كل المقيمين في البلدة </a:t>
                      </a:r>
                    </a:p>
                    <a:p>
                      <a:pPr algn="r" rtl="1"/>
                      <a:endParaRPr lang="en-US" sz="16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4200">
                <a:tc vMerge="1"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vMerge="1"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vMerge="1"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600" baseline="0" dirty="0" smtClean="0">
                          <a:effectLst/>
                          <a:latin typeface="Cambria"/>
                          <a:ea typeface="Cambria"/>
                          <a:cs typeface="Arial"/>
                        </a:rPr>
                        <a:t>رفع مستوى التنسيق مع الجمعيات الدولية عبر السلطة المحلية </a:t>
                      </a:r>
                      <a:endParaRPr lang="en-US" sz="1600" b="1" dirty="0" smtClean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  <a:p>
                      <a:pPr algn="r" rtl="1"/>
                      <a:endParaRPr lang="en-US" sz="16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r" rtl="1"/>
                      <a:endParaRPr lang="en-US" sz="1600" b="1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4200">
                <a:tc>
                  <a:txBody>
                    <a:bodyPr/>
                    <a:lstStyle/>
                    <a:p>
                      <a:pPr algn="r" rtl="1"/>
                      <a:r>
                        <a:rPr lang="ar-SA" sz="16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عقد جلسات توعية للمجتمع حول دور كل من الجهات</a:t>
                      </a:r>
                      <a:endParaRPr lang="en-US" sz="16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rowSpan="2">
                  <a:txBody>
                    <a:bodyPr/>
                    <a:lstStyle/>
                    <a:p>
                      <a:pPr algn="r" rtl="1"/>
                      <a:r>
                        <a:rPr lang="ar-SA" sz="16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أمنيين،</a:t>
                      </a:r>
                      <a:r>
                        <a:rPr lang="ar-SA" sz="160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أخصائيين إجتماعيين، منظمات دولية، ادارات الدولة</a:t>
                      </a:r>
                      <a:endParaRPr lang="en-US" sz="16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rowSpan="2">
                  <a:txBody>
                    <a:bodyPr/>
                    <a:lstStyle/>
                    <a:p>
                      <a:pPr algn="r" rtl="1"/>
                      <a:r>
                        <a:rPr lang="ar-SA" sz="16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البلدية، الأهالي،</a:t>
                      </a:r>
                      <a:r>
                        <a:rPr lang="ar-SA" sz="160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الجهات الأمنية</a:t>
                      </a:r>
                      <a:endParaRPr lang="en-US" sz="16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rowSpan="2">
                  <a:txBody>
                    <a:bodyPr/>
                    <a:lstStyle/>
                    <a:p>
                      <a:pPr algn="r" rtl="1"/>
                      <a:r>
                        <a:rPr lang="ar-SA" sz="16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الأمن والأمان للمقيمين والنازحين</a:t>
                      </a:r>
                      <a:endParaRPr lang="en-US" sz="16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rowSpan="2"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600" dirty="0" smtClean="0">
                          <a:effectLst/>
                        </a:rPr>
                        <a:t>رفع</a:t>
                      </a:r>
                      <a:r>
                        <a:rPr lang="ar-LB" sz="1600" baseline="0" dirty="0" smtClean="0">
                          <a:effectLst/>
                        </a:rPr>
                        <a:t> مستوى الرقابة الادارية والإجتماعية والأمنية </a:t>
                      </a:r>
                      <a:r>
                        <a:rPr lang="ar-LB" sz="1600" dirty="0" smtClean="0">
                          <a:effectLst/>
                        </a:rPr>
                        <a:t> </a:t>
                      </a:r>
                      <a:endParaRPr lang="en-US" sz="1600" dirty="0" smtClean="0">
                        <a:effectLst/>
                        <a:latin typeface="Cambria"/>
                        <a:ea typeface="Cambria"/>
                        <a:cs typeface="Arial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4200">
                <a:tc>
                  <a:txBody>
                    <a:bodyPr/>
                    <a:lstStyle/>
                    <a:p>
                      <a:pPr algn="r" rtl="1"/>
                      <a:r>
                        <a:rPr lang="ar-SA" sz="16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تدريب شرطة البلدية</a:t>
                      </a:r>
                      <a:endParaRPr lang="en-US" sz="16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vMerge="1"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vMerge="1"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vMerge="1"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dirty="0" smtClean="0">
                        <a:effectLst/>
                        <a:latin typeface="Cambria"/>
                        <a:ea typeface="Cambria"/>
                        <a:cs typeface="Arial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06843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ar-LB" sz="8800" dirty="0">
                <a:solidFill>
                  <a:srgbClr val="C00000"/>
                </a:solidFill>
                <a:latin typeface="GE SS Text Light" pitchFamily="18" charset="-78"/>
                <a:ea typeface="GE SS Text Light" pitchFamily="18" charset="-78"/>
                <a:cs typeface="GE SS Text Light" pitchFamily="18" charset="-78"/>
              </a:rPr>
              <a:t>صورة مجدل عنجر </a:t>
            </a:r>
            <a:r>
              <a:rPr lang="en-US" sz="8800" dirty="0" smtClean="0">
                <a:solidFill>
                  <a:srgbClr val="C00000"/>
                </a:solidFill>
                <a:latin typeface="GE SS Text Light" pitchFamily="18" charset="-78"/>
                <a:ea typeface="GE SS Text Light" pitchFamily="18" charset="-78"/>
                <a:cs typeface="GE SS Text Light" pitchFamily="18" charset="-78"/>
              </a:rPr>
              <a:t/>
            </a:r>
            <a:br>
              <a:rPr lang="en-US" sz="8800" dirty="0" smtClean="0">
                <a:solidFill>
                  <a:srgbClr val="C00000"/>
                </a:solidFill>
                <a:latin typeface="GE SS Text Light" pitchFamily="18" charset="-78"/>
                <a:ea typeface="GE SS Text Light" pitchFamily="18" charset="-78"/>
                <a:cs typeface="GE SS Text Light" pitchFamily="18" charset="-78"/>
              </a:rPr>
            </a:br>
            <a:r>
              <a:rPr lang="ar-LB" sz="8800" dirty="0" smtClean="0">
                <a:solidFill>
                  <a:srgbClr val="C00000"/>
                </a:solidFill>
                <a:latin typeface="GE SS Text Light" pitchFamily="18" charset="-78"/>
                <a:ea typeface="GE SS Text Light" pitchFamily="18" charset="-78"/>
                <a:cs typeface="GE SS Text Light" pitchFamily="18" charset="-78"/>
              </a:rPr>
              <a:t>(</a:t>
            </a:r>
            <a:r>
              <a:rPr lang="ar-LB" sz="8800" dirty="0">
                <a:solidFill>
                  <a:srgbClr val="C00000"/>
                </a:solidFill>
                <a:latin typeface="GE SS Text Light" pitchFamily="18" charset="-78"/>
                <a:ea typeface="GE SS Text Light" pitchFamily="18" charset="-78"/>
                <a:cs typeface="GE SS Text Light" pitchFamily="18" charset="-78"/>
              </a:rPr>
              <a:t>ثقافة، سياحة، إعلام)</a:t>
            </a:r>
          </a:p>
        </p:txBody>
      </p:sp>
      <p:sp>
        <p:nvSpPr>
          <p:cNvPr id="5" name="Subtitle 1"/>
          <p:cNvSpPr>
            <a:spLocks noGrp="1"/>
          </p:cNvSpPr>
          <p:nvPr>
            <p:ph type="subTitle" idx="1"/>
          </p:nvPr>
        </p:nvSpPr>
        <p:spPr>
          <a:xfrm>
            <a:off x="1783977" y="4074459"/>
            <a:ext cx="8534400" cy="1752600"/>
          </a:xfrm>
        </p:spPr>
        <p:txBody>
          <a:bodyPr/>
          <a:lstStyle/>
          <a:p>
            <a:pPr rtl="1"/>
            <a:endParaRPr lang="en-US" dirty="0">
              <a:latin typeface="GE SS Text Light" pitchFamily="18" charset="-78"/>
              <a:ea typeface="GE SS Text Light" pitchFamily="18" charset="-78"/>
              <a:cs typeface="GE SS Text Light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83886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8058208" y="-204312"/>
            <a:ext cx="3899983" cy="1419208"/>
          </a:xfrm>
        </p:spPr>
        <p:txBody>
          <a:bodyPr>
            <a:normAutofit/>
          </a:bodyPr>
          <a:lstStyle/>
          <a:p>
            <a:pPr algn="r"/>
            <a:r>
              <a:rPr lang="ar-LB" sz="3600" dirty="0" smtClean="0">
                <a:solidFill>
                  <a:srgbClr val="000000"/>
                </a:solidFill>
                <a:latin typeface="GE SS Text Light" pitchFamily="18" charset="-78"/>
                <a:ea typeface="GE SS Text Light" pitchFamily="18" charset="-78"/>
                <a:cs typeface="GE SS Text Light" pitchFamily="18" charset="-78"/>
              </a:rPr>
              <a:t>صورة مجدل عنجر</a:t>
            </a:r>
            <a:endParaRPr lang="en-US" sz="3600" dirty="0">
              <a:solidFill>
                <a:srgbClr val="000000"/>
              </a:solidFill>
              <a:latin typeface="GE SS Text Light" pitchFamily="18" charset="-78"/>
              <a:ea typeface="GE SS Text Light" pitchFamily="18" charset="-78"/>
              <a:cs typeface="GE SS Text Light" pitchFamily="18" charset="-78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9705975" y="805321"/>
            <a:ext cx="2344314" cy="0"/>
          </a:xfrm>
          <a:prstGeom prst="line">
            <a:avLst/>
          </a:prstGeom>
          <a:ln>
            <a:solidFill>
              <a:srgbClr val="C511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1790188"/>
              </p:ext>
            </p:extLst>
          </p:nvPr>
        </p:nvGraphicFramePr>
        <p:xfrm>
          <a:off x="325755" y="1104474"/>
          <a:ext cx="11601450" cy="53613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745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193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068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800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61496">
                <a:tc>
                  <a:txBody>
                    <a:bodyPr/>
                    <a:lstStyle/>
                    <a:p>
                      <a:pPr algn="r" rtl="1"/>
                      <a:r>
                        <a:rPr lang="ar-LB" sz="2200" b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الجهات</a:t>
                      </a:r>
                      <a:r>
                        <a:rPr lang="ar-LB" sz="2200" b="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المُنفذة</a:t>
                      </a:r>
                      <a:endParaRPr lang="en-US" sz="2200" b="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2200" b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الموار</a:t>
                      </a:r>
                      <a:r>
                        <a:rPr lang="ar-LB" sz="2200" b="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د </a:t>
                      </a:r>
                      <a:endParaRPr lang="en-US" sz="2200" b="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r" rtl="1"/>
                      <a:r>
                        <a:rPr lang="ar-LB" sz="2200" b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التحديات </a:t>
                      </a:r>
                      <a:endParaRPr lang="en-US" sz="2200" b="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0231"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/>
                        <a:t>الاهالي</a:t>
                      </a:r>
                      <a:endParaRPr lang="en-US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/>
                        <a:t>الاهالي</a:t>
                      </a:r>
                      <a:endParaRPr lang="en-US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r" rtl="1"/>
                      <a:r>
                        <a:rPr lang="ar-LB" dirty="0" smtClean="0"/>
                        <a:t>الصورة النمطية </a:t>
                      </a:r>
                      <a:endParaRPr lang="en-US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0231"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/>
                        <a:t>البلدية</a:t>
                      </a:r>
                      <a:endParaRPr lang="en-US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endParaRPr lang="en-US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r" rtl="1"/>
                      <a:r>
                        <a:rPr lang="ar-LB" dirty="0" smtClean="0"/>
                        <a:t>مكتب اعلامي مختص لمعالجة</a:t>
                      </a:r>
                      <a:r>
                        <a:rPr lang="ar-LB" baseline="0" dirty="0" smtClean="0"/>
                        <a:t> القضايا الاعلامية </a:t>
                      </a:r>
                      <a:endParaRPr lang="en-US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0231"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/>
                        <a:t>الجمعيات الاهلية</a:t>
                      </a:r>
                      <a:endParaRPr lang="en-US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endParaRPr lang="en-US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r" rtl="1"/>
                      <a:r>
                        <a:rPr lang="ar-LB" dirty="0" smtClean="0"/>
                        <a:t>تفعيل الموقع الرسمي للبلدية </a:t>
                      </a:r>
                      <a:endParaRPr lang="en-US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0231"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/>
                        <a:t>الجمعيات الدولية </a:t>
                      </a:r>
                      <a:endParaRPr lang="en-US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endParaRPr lang="en-US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r" rtl="1"/>
                      <a:r>
                        <a:rPr lang="ar-LB" dirty="0" smtClean="0"/>
                        <a:t>اللوحات الاعلانية الالكترونية</a:t>
                      </a:r>
                      <a:r>
                        <a:rPr lang="ar-LB" baseline="0" dirty="0" smtClean="0"/>
                        <a:t> </a:t>
                      </a:r>
                      <a:endParaRPr lang="en-US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7931">
                <a:tc>
                  <a:txBody>
                    <a:bodyPr/>
                    <a:lstStyle/>
                    <a:p>
                      <a:pPr algn="r" rtl="1"/>
                      <a:endParaRPr lang="en-US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endParaRPr lang="en-US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r" rtl="1"/>
                      <a:r>
                        <a:rPr lang="ar-LB" dirty="0" smtClean="0"/>
                        <a:t>غياب</a:t>
                      </a:r>
                      <a:r>
                        <a:rPr lang="ar-LB" baseline="0" dirty="0" smtClean="0"/>
                        <a:t> التدريب لفريق متخصص في قضايا الاعلام </a:t>
                      </a:r>
                      <a:endParaRPr lang="en-US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80231">
                <a:tc gridSpan="4">
                  <a:txBody>
                    <a:bodyPr/>
                    <a:lstStyle/>
                    <a:p>
                      <a:pPr algn="ctr" rtl="1"/>
                      <a:r>
                        <a:rPr lang="ar-LB" sz="2200" b="0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الاولويات</a:t>
                      </a:r>
                      <a:r>
                        <a:rPr lang="ar-LB" sz="2200" b="0" baseline="0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</a:t>
                      </a:r>
                      <a:endParaRPr lang="en-US" sz="2200" b="0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 rtl="1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2744">
                <a:tc gridSpan="3"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LB" sz="1100" baseline="0" dirty="0" smtClean="0">
                          <a:effectLst/>
                          <a:latin typeface="Cambria"/>
                          <a:ea typeface="Cambria"/>
                          <a:cs typeface="Arial"/>
                        </a:rPr>
                        <a:t> إنشاء مركز ثقافي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 rtl="1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LB" sz="1100" baseline="0" dirty="0" smtClean="0">
                          <a:effectLst/>
                          <a:latin typeface="Cambria"/>
                          <a:ea typeface="Cambria"/>
                          <a:cs typeface="Arial"/>
                        </a:rPr>
                        <a:t>إنشاء قصر ضيافة في منطقة المصنع 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37305">
                <a:tc gridSpan="3">
                  <a:txBody>
                    <a:bodyPr/>
                    <a:lstStyle/>
                    <a:p>
                      <a:pPr marL="0" marR="0" indent="0" algn="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100" baseline="0" dirty="0" smtClean="0">
                          <a:effectLst/>
                          <a:latin typeface="Cambria"/>
                          <a:ea typeface="Cambria"/>
                          <a:cs typeface="Arial"/>
                        </a:rPr>
                        <a:t> إنشاء مكتبة عامة</a:t>
                      </a:r>
                    </a:p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ar-LB" sz="1100" baseline="0" dirty="0" smtClean="0">
                        <a:effectLst/>
                        <a:latin typeface="Cambria"/>
                        <a:ea typeface="Cambria"/>
                        <a:cs typeface="Arial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rtl="1"/>
                      <a:endParaRPr lang="en-US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 rtl="1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100" baseline="0" dirty="0" smtClean="0">
                          <a:effectLst/>
                          <a:latin typeface="Cambria"/>
                          <a:ea typeface="Cambria"/>
                          <a:cs typeface="Arial"/>
                        </a:rPr>
                        <a:t>تفعيل موقع رسمي للبلدية</a:t>
                      </a:r>
                    </a:p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ar-LB" sz="1100" baseline="0" dirty="0" smtClean="0">
                        <a:effectLst/>
                        <a:latin typeface="Cambria"/>
                        <a:ea typeface="Cambria"/>
                        <a:cs typeface="Arial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71699">
                <a:tc gridSpan="3">
                  <a:txBody>
                    <a:bodyPr/>
                    <a:lstStyle/>
                    <a:p>
                      <a:pPr marL="0" marR="0" indent="0" algn="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100" baseline="0" dirty="0" smtClean="0">
                          <a:effectLst/>
                          <a:latin typeface="Cambria"/>
                          <a:ea typeface="Cambria"/>
                          <a:cs typeface="Arial"/>
                        </a:rPr>
                        <a:t>إنارة الأماكن السياحية في البلدة</a:t>
                      </a:r>
                    </a:p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ar-LB" sz="1100" baseline="0" dirty="0" smtClean="0">
                        <a:effectLst/>
                        <a:latin typeface="Cambria"/>
                        <a:ea typeface="Cambria"/>
                        <a:cs typeface="Arial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 rtl="1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100" baseline="0" dirty="0" smtClean="0">
                          <a:effectLst/>
                          <a:latin typeface="Cambria"/>
                          <a:ea typeface="Cambria"/>
                          <a:cs typeface="Arial"/>
                        </a:rPr>
                        <a:t>تأهيل طريق القلعة</a:t>
                      </a:r>
                    </a:p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ar-LB" sz="1100" baseline="0" dirty="0" smtClean="0">
                        <a:effectLst/>
                        <a:latin typeface="Cambria"/>
                        <a:ea typeface="Cambria"/>
                        <a:cs typeface="Arial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68493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2083366"/>
              </p:ext>
            </p:extLst>
          </p:nvPr>
        </p:nvGraphicFramePr>
        <p:xfrm>
          <a:off x="0" y="641350"/>
          <a:ext cx="12020549" cy="401739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809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434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8586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034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034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00342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607394">
                <a:tc>
                  <a:txBody>
                    <a:bodyPr/>
                    <a:lstStyle/>
                    <a:p>
                      <a:pPr algn="r" rtl="1"/>
                      <a:r>
                        <a:rPr lang="ar-LB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التاريخ</a:t>
                      </a:r>
                      <a:r>
                        <a:rPr lang="ar-LB" b="1" baseline="0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</a:t>
                      </a:r>
                      <a:endParaRPr lang="en-US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الأنشطة</a:t>
                      </a:r>
                      <a:r>
                        <a:rPr lang="ar-LB" b="1" baseline="0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</a:t>
                      </a:r>
                      <a:endParaRPr lang="en-US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الموارد الموجودة </a:t>
                      </a:r>
                      <a:endParaRPr lang="en-US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الجهات</a:t>
                      </a:r>
                      <a:r>
                        <a:rPr lang="ar-LB" b="1" baseline="0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التي يجب اشراكها</a:t>
                      </a:r>
                      <a:endParaRPr lang="en-US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النتائج المرجوة </a:t>
                      </a:r>
                      <a:endParaRPr lang="en-US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الأولوية \ التحدي</a:t>
                      </a:r>
                      <a:endParaRPr lang="en-US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80936">
                <a:tc>
                  <a:txBody>
                    <a:bodyPr/>
                    <a:lstStyle/>
                    <a:p>
                      <a:pPr lvl="0" algn="r" rtl="1"/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r" rtl="1"/>
                      <a:r>
                        <a:rPr lang="ar-SA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تحضير مقترح مشروع والتواصل مع ممولين محتملين 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أرض،  مهندسين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الجمعيات الدولية – البلدية والجمعيات المحلية </a:t>
                      </a:r>
                      <a:endParaRPr lang="en-US" sz="1600" kern="1200" baseline="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  <a:p>
                      <a:pPr algn="r" rtl="1"/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تأمين راحة للمسافرين عبر الحدود 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LB" sz="1600" baseline="0" dirty="0" smtClean="0">
                          <a:effectLst/>
                          <a:latin typeface="Cambria"/>
                          <a:ea typeface="Cambria"/>
                          <a:cs typeface="Arial"/>
                        </a:rPr>
                        <a:t>إنشاء قصر ضيافة في منطقة المصنع </a:t>
                      </a:r>
                    </a:p>
                  </a:txBody>
                  <a:tcPr marL="121920" marR="12192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80936">
                <a:tc>
                  <a:txBody>
                    <a:bodyPr/>
                    <a:lstStyle/>
                    <a:p>
                      <a:pPr algn="r" rtl="1"/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285750" marR="0" lvl="0" indent="-28575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ar-SA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العمل على تحضير مواد للنشر</a:t>
                      </a:r>
                    </a:p>
                    <a:p>
                      <a:pPr marL="285750" marR="0" lvl="0" indent="-28575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ar-SA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التواصل مع مصممي مواقع </a:t>
                      </a:r>
                    </a:p>
                    <a:p>
                      <a:pPr marL="285750" marR="0" lvl="0" indent="-28575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ar-SA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-تحديد ممولين محتملين </a:t>
                      </a:r>
                      <a:endParaRPr lang="en-US" sz="1600" kern="1200" baseline="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SA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خبرات لدى الشباب حول تطوير مواقع الكترونية </a:t>
                      </a:r>
                    </a:p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SA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- أفق للتمويل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البلدية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وجود موقع رسمي لنقل صورة مجدل عنجر والأحداث في البلدة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600" baseline="0" dirty="0" smtClean="0">
                          <a:effectLst/>
                          <a:latin typeface="Cambria"/>
                          <a:ea typeface="Cambria"/>
                          <a:cs typeface="Arial"/>
                        </a:rPr>
                        <a:t>تفعيل موقع رسمي للبلدية</a:t>
                      </a:r>
                    </a:p>
                  </a:txBody>
                  <a:tcPr marL="121920" marR="12192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43714">
                <a:tc>
                  <a:txBody>
                    <a:bodyPr/>
                    <a:lstStyle/>
                    <a:p>
                      <a:pPr algn="r" rtl="1"/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0" marR="0" lvl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العمل على دراسة لتحديد كلفة التأهيل</a:t>
                      </a:r>
                      <a:endParaRPr lang="en-US" sz="1600" kern="1200" baseline="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- ممولين محتملين، علاقات جيدة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البلدية، وزارة الأشغال، نواب المنطقة 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600" kern="1200" baseline="0" dirty="0" smtClean="0">
                          <a:solidFill>
                            <a:schemeClr val="dk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تشجيع السياحة عبر تأمين راحة في الوصول الى القلعة </a:t>
                      </a:r>
                      <a:endParaRPr lang="en-US" sz="1600" kern="1200" baseline="0" dirty="0" smtClean="0">
                        <a:solidFill>
                          <a:schemeClr val="dk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600" baseline="0" dirty="0" smtClean="0">
                          <a:effectLst/>
                          <a:latin typeface="Cambria"/>
                          <a:ea typeface="Cambria"/>
                          <a:cs typeface="Arial"/>
                        </a:rPr>
                        <a:t>تأهيل طريق القلعة</a:t>
                      </a:r>
                    </a:p>
                  </a:txBody>
                  <a:tcPr marL="121920" marR="12192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625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ar-LB" sz="8800" dirty="0">
                <a:solidFill>
                  <a:srgbClr val="C00000"/>
                </a:solidFill>
                <a:latin typeface="GE SS Text Light" pitchFamily="18" charset="-78"/>
                <a:ea typeface="GE SS Text Light" pitchFamily="18" charset="-78"/>
                <a:cs typeface="GE SS Text Light" pitchFamily="18" charset="-78"/>
              </a:rPr>
              <a:t>المسؤولية الاجتماعية للمجلس البلدي والاختياري</a:t>
            </a:r>
          </a:p>
        </p:txBody>
      </p:sp>
      <p:sp>
        <p:nvSpPr>
          <p:cNvPr id="5" name="Subtitle 1"/>
          <p:cNvSpPr>
            <a:spLocks noGrp="1"/>
          </p:cNvSpPr>
          <p:nvPr>
            <p:ph type="subTitle" idx="1"/>
          </p:nvPr>
        </p:nvSpPr>
        <p:spPr>
          <a:xfrm>
            <a:off x="1783977" y="4074459"/>
            <a:ext cx="8534400" cy="1752600"/>
          </a:xfrm>
        </p:spPr>
        <p:txBody>
          <a:bodyPr/>
          <a:lstStyle/>
          <a:p>
            <a:pPr rtl="1"/>
            <a:endParaRPr lang="en-US" dirty="0">
              <a:latin typeface="GE SS Text Light" pitchFamily="18" charset="-78"/>
              <a:ea typeface="GE SS Text Light" pitchFamily="18" charset="-78"/>
              <a:cs typeface="GE SS Text Light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69326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2647950" y="-204312"/>
            <a:ext cx="9310242" cy="1419208"/>
          </a:xfrm>
        </p:spPr>
        <p:txBody>
          <a:bodyPr>
            <a:normAutofit/>
          </a:bodyPr>
          <a:lstStyle/>
          <a:p>
            <a:pPr algn="r"/>
            <a:r>
              <a:rPr lang="ar-LB" sz="3600" dirty="0">
                <a:solidFill>
                  <a:srgbClr val="000000"/>
                </a:solidFill>
                <a:latin typeface="GE SS Text Light" pitchFamily="18" charset="-78"/>
                <a:ea typeface="GE SS Text Light" pitchFamily="18" charset="-78"/>
                <a:cs typeface="GE SS Text Light" pitchFamily="18" charset="-78"/>
              </a:rPr>
              <a:t>المسؤولية الاجتماعية </a:t>
            </a:r>
            <a:r>
              <a:rPr lang="ar-LB" sz="3600" dirty="0" smtClean="0">
                <a:solidFill>
                  <a:srgbClr val="000000"/>
                </a:solidFill>
                <a:latin typeface="GE SS Text Light" pitchFamily="18" charset="-78"/>
                <a:ea typeface="GE SS Text Light" pitchFamily="18" charset="-78"/>
                <a:cs typeface="GE SS Text Light" pitchFamily="18" charset="-78"/>
              </a:rPr>
              <a:t>للمجلس الاختياري</a:t>
            </a:r>
            <a:endParaRPr lang="en-US" sz="3600" dirty="0">
              <a:solidFill>
                <a:srgbClr val="000000"/>
              </a:solidFill>
              <a:latin typeface="GE SS Text Light" pitchFamily="18" charset="-78"/>
              <a:ea typeface="GE SS Text Light" pitchFamily="18" charset="-78"/>
              <a:cs typeface="GE SS Text Light" pitchFamily="18" charset="-78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3609975" y="805321"/>
            <a:ext cx="8440314" cy="0"/>
          </a:xfrm>
          <a:prstGeom prst="line">
            <a:avLst/>
          </a:prstGeom>
          <a:ln>
            <a:solidFill>
              <a:srgbClr val="C511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5873528"/>
              </p:ext>
            </p:extLst>
          </p:nvPr>
        </p:nvGraphicFramePr>
        <p:xfrm>
          <a:off x="325755" y="1104474"/>
          <a:ext cx="11601450" cy="50804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6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6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6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1496">
                <a:tc>
                  <a:txBody>
                    <a:bodyPr/>
                    <a:lstStyle/>
                    <a:p>
                      <a:pPr algn="r" rtl="1"/>
                      <a:r>
                        <a:rPr lang="ar-LB" sz="2200" b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الجهات</a:t>
                      </a:r>
                      <a:r>
                        <a:rPr lang="ar-LB" sz="2200" b="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المُنفذة</a:t>
                      </a:r>
                      <a:endParaRPr lang="en-US" sz="2200" b="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2200" b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الموار</a:t>
                      </a:r>
                      <a:r>
                        <a:rPr lang="ar-LB" sz="2200" b="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د </a:t>
                      </a:r>
                      <a:endParaRPr lang="en-US" sz="2200" b="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2200" b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التحديات </a:t>
                      </a:r>
                      <a:endParaRPr lang="en-US" sz="2200" b="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0231">
                <a:tc>
                  <a:txBody>
                    <a:bodyPr/>
                    <a:lstStyle/>
                    <a:p>
                      <a:pPr algn="r" rtl="1"/>
                      <a:r>
                        <a:rPr lang="ar-LB" baseline="0" dirty="0" smtClean="0"/>
                        <a:t> البلدية </a:t>
                      </a:r>
                      <a:endParaRPr lang="en-US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/>
                        <a:t>الاهالي </a:t>
                      </a:r>
                      <a:endParaRPr lang="en-US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dirty="0" smtClean="0"/>
                        <a:t>عدم الوضوح ومعرفة الاهالي في صلاحيات المجلس الاختياري </a:t>
                      </a:r>
                      <a:endParaRPr lang="en-US" dirty="0" smtClean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0231"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/>
                        <a:t> وزارة الداخلية </a:t>
                      </a:r>
                      <a:endParaRPr lang="en-US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endParaRPr lang="en-US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/>
                        <a:t> عدم وضوح صلاحيات المخاتير</a:t>
                      </a:r>
                      <a:r>
                        <a:rPr lang="ar-LB" baseline="0" dirty="0" smtClean="0"/>
                        <a:t> في القانون </a:t>
                      </a:r>
                      <a:endParaRPr lang="en-US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0231"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/>
                        <a:t>المخاتير </a:t>
                      </a:r>
                      <a:endParaRPr lang="en-US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endParaRPr lang="en-US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/>
                        <a:t>عدم وجود تقسيم </a:t>
                      </a:r>
                      <a:r>
                        <a:rPr lang="ar-LB" baseline="0" dirty="0" smtClean="0"/>
                        <a:t>لاحياء البلدة </a:t>
                      </a:r>
                      <a:endParaRPr lang="en-US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0231">
                <a:tc>
                  <a:txBody>
                    <a:bodyPr/>
                    <a:lstStyle/>
                    <a:p>
                      <a:pPr algn="r" rtl="1"/>
                      <a:endParaRPr lang="en-US" sz="18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endParaRPr lang="en-US" sz="18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/>
                        <a:t>وجود عدد كبير من النازحيين </a:t>
                      </a:r>
                      <a:endParaRPr lang="en-US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80231">
                <a:tc gridSpan="2">
                  <a:txBody>
                    <a:bodyPr/>
                    <a:lstStyle/>
                    <a:p>
                      <a:pPr algn="ctr" rtl="1"/>
                      <a:r>
                        <a:rPr lang="ar-LB" sz="2200" b="0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الاولويات</a:t>
                      </a:r>
                      <a:r>
                        <a:rPr lang="ar-LB" sz="2200" b="0" baseline="0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</a:t>
                      </a:r>
                      <a:endParaRPr lang="en-US" sz="2200" b="0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/>
                        <a:t>عدم وجود عقود اجار مصدقة في البلدية 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98585">
                <a:tc gridSpan="2"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LB" sz="1600" baseline="0" dirty="0" smtClean="0">
                          <a:effectLst/>
                          <a:latin typeface="Cambria"/>
                          <a:ea typeface="Cambria"/>
                          <a:cs typeface="Arial"/>
                        </a:rPr>
                        <a:t>تسهيل المعاملات بدائرة  النفوس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/>
                        <a:t>سجلات النفوس للبلدة 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7305">
                <a:tc gridSpan="2"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600" baseline="0" dirty="0" smtClean="0">
                          <a:effectLst/>
                          <a:latin typeface="Cambria"/>
                          <a:ea typeface="Cambria"/>
                          <a:cs typeface="Arial"/>
                        </a:rPr>
                        <a:t>تصحيح السجلات</a:t>
                      </a:r>
                      <a:endParaRPr lang="en-US" sz="1600" dirty="0" smtClean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  <a:p>
                      <a:pPr algn="r" rtl="1"/>
                      <a:endParaRPr lang="en-US" sz="16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rtl="1"/>
                      <a:endParaRPr lang="en-US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/>
                        <a:t>مكتب</a:t>
                      </a:r>
                      <a:r>
                        <a:rPr lang="ar-LB" baseline="0" dirty="0" smtClean="0"/>
                        <a:t> خاص بالمخاتير موحد – مبنى مستقل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80231">
                <a:tc gridSpan="2"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600" baseline="0" dirty="0" smtClean="0">
                          <a:effectLst/>
                          <a:latin typeface="Cambria"/>
                          <a:ea typeface="Cambria"/>
                          <a:cs typeface="Arial"/>
                        </a:rPr>
                        <a:t>تقسيم الأحياء</a:t>
                      </a:r>
                      <a:endParaRPr lang="en-US" sz="1600" dirty="0" smtClean="0">
                        <a:effectLst/>
                        <a:latin typeface="Cambria"/>
                        <a:ea typeface="Cambria"/>
                        <a:cs typeface="Arial"/>
                      </a:endParaRPr>
                    </a:p>
                    <a:p>
                      <a:pPr algn="r" rtl="1"/>
                      <a:endParaRPr lang="en-US" sz="16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/>
                        <a:t>قيود</a:t>
                      </a:r>
                      <a:r>
                        <a:rPr lang="ar-LB" baseline="0" dirty="0" smtClean="0"/>
                        <a:t> الغير مقيمين في البلدة 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77488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436562"/>
          </a:xfrm>
        </p:spPr>
        <p:txBody>
          <a:bodyPr>
            <a:normAutofit fontScale="90000"/>
          </a:bodyPr>
          <a:lstStyle/>
          <a:p>
            <a:pPr algn="r" rtl="1"/>
            <a:r>
              <a:rPr lang="ar-LB" altLang="en-US" sz="3200" dirty="0">
                <a:latin typeface="GE SS Text Light" pitchFamily="18" charset="-78"/>
                <a:ea typeface="GE SS Text Light" pitchFamily="18" charset="-78"/>
                <a:cs typeface="GE SS Text Light" pitchFamily="18" charset="-78"/>
              </a:rPr>
              <a:t>المسؤولية الاجتماعية للمجلس </a:t>
            </a:r>
            <a:r>
              <a:rPr lang="ar-LB" altLang="en-US" sz="3200" dirty="0" smtClean="0">
                <a:latin typeface="GE SS Text Light" pitchFamily="18" charset="-78"/>
                <a:ea typeface="GE SS Text Light" pitchFamily="18" charset="-78"/>
                <a:cs typeface="GE SS Text Light" pitchFamily="18" charset="-78"/>
              </a:rPr>
              <a:t>الاختياري</a:t>
            </a:r>
            <a:endParaRPr lang="en-US" altLang="en-US" sz="3200" dirty="0">
              <a:latin typeface="GE SS Text Light" pitchFamily="18" charset="-78"/>
              <a:ea typeface="GE SS Text Light" pitchFamily="18" charset="-78"/>
              <a:cs typeface="GE SS Text Light" pitchFamily="18" charset="-78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4857750" y="878304"/>
            <a:ext cx="6696076" cy="0"/>
          </a:xfrm>
          <a:prstGeom prst="line">
            <a:avLst/>
          </a:prstGeom>
          <a:ln>
            <a:solidFill>
              <a:srgbClr val="C511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5315" y="6536018"/>
            <a:ext cx="1614311" cy="364065"/>
          </a:xfrm>
          <a:prstGeom prst="rect">
            <a:avLst/>
          </a:prstGeom>
          <a:extLst>
            <a:ext uri="{FAA26D3D-D897-4be2-8F04-BA451C77F1D7}">
              <ma14:placeholderFlag xmlns:ma14="http://schemas.microsoft.com/office/mac/drawingml/2011/main" xmlns=""/>
            </a:ext>
          </a:extLst>
        </p:spPr>
      </p:pic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684698"/>
              </p:ext>
            </p:extLst>
          </p:nvPr>
        </p:nvGraphicFramePr>
        <p:xfrm>
          <a:off x="1404442" y="1825625"/>
          <a:ext cx="10587535" cy="63120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175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175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1750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3948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29552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84200">
                <a:tc>
                  <a:txBody>
                    <a:bodyPr/>
                    <a:lstStyle/>
                    <a:p>
                      <a:pPr algn="r" rtl="1"/>
                      <a:r>
                        <a:rPr lang="ar-LB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الأنشطة</a:t>
                      </a:r>
                      <a:r>
                        <a:rPr lang="ar-LB" b="1" baseline="0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</a:t>
                      </a:r>
                      <a:endParaRPr lang="en-US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الموارد الموجودة </a:t>
                      </a:r>
                      <a:endParaRPr lang="en-US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الجهات</a:t>
                      </a:r>
                      <a:r>
                        <a:rPr lang="ar-LB" b="1" baseline="0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التي يجب اشراكها</a:t>
                      </a:r>
                      <a:endParaRPr lang="en-US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النتائج المرجوة </a:t>
                      </a:r>
                      <a:endParaRPr lang="en-US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الأولوية \ التحدي</a:t>
                      </a:r>
                      <a:endParaRPr lang="en-US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4200">
                <a:tc>
                  <a:txBody>
                    <a:bodyPr/>
                    <a:lstStyle/>
                    <a:p>
                      <a:pPr marL="0" indent="0" algn="r" rtl="1">
                        <a:buFontTx/>
                        <a:buNone/>
                      </a:pPr>
                      <a:r>
                        <a:rPr lang="ar-LB" sz="12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لقاءات بين المجلس الاختياري</a:t>
                      </a:r>
                      <a:r>
                        <a:rPr lang="ar-LB" sz="120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والاهالي </a:t>
                      </a:r>
                      <a:endParaRPr lang="en-US" sz="12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2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التعاون</a:t>
                      </a:r>
                      <a:r>
                        <a:rPr lang="ar-LB" sz="120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السليم بين المجلس البلدي والاختياري والاهالي </a:t>
                      </a:r>
                      <a:endParaRPr lang="en-US" sz="12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2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وزارة</a:t>
                      </a:r>
                      <a:r>
                        <a:rPr lang="ar-LB" sz="120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الداخلية </a:t>
                      </a:r>
                    </a:p>
                    <a:p>
                      <a:pPr algn="r" rtl="1"/>
                      <a:r>
                        <a:rPr lang="ar-LB" sz="120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المجلس البلدي </a:t>
                      </a:r>
                    </a:p>
                    <a:p>
                      <a:pPr algn="r" rtl="1"/>
                      <a:r>
                        <a:rPr lang="ar-LB" sz="120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المجلس الاختياري </a:t>
                      </a:r>
                    </a:p>
                    <a:p>
                      <a:pPr algn="r" rtl="1"/>
                      <a:r>
                        <a:rPr lang="ar-LB" sz="120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الجمعيات الاهلية </a:t>
                      </a:r>
                    </a:p>
                    <a:p>
                      <a:pPr algn="r" rtl="1"/>
                      <a:r>
                        <a:rPr lang="ar-LB" sz="120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الجمعيات الدولية </a:t>
                      </a:r>
                      <a:endParaRPr lang="en-US" sz="12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LB" sz="1200" dirty="0" smtClean="0">
                          <a:effectLst/>
                          <a:latin typeface="Cambria"/>
                          <a:ea typeface="Cambria"/>
                          <a:cs typeface="Arial"/>
                        </a:rPr>
                        <a:t>توضيح صلاحيات المجلس البلدي </a:t>
                      </a:r>
                      <a:endParaRPr lang="en-US" sz="1200" dirty="0">
                        <a:effectLst/>
                        <a:latin typeface="Cambria"/>
                        <a:ea typeface="Cambria"/>
                        <a:cs typeface="Arial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LB" sz="18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عدم الوضوح ومعرفة الاهالي في صلاحيات المجلس الاختياري </a:t>
                      </a:r>
                      <a:endParaRPr lang="ar-LB" sz="1100" baseline="0" dirty="0" smtClean="0">
                        <a:effectLst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4200">
                <a:tc>
                  <a:txBody>
                    <a:bodyPr/>
                    <a:lstStyle/>
                    <a:p>
                      <a:pPr algn="r" rtl="1"/>
                      <a:r>
                        <a:rPr lang="ar-LB" sz="12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تفعيل دور المخاتير</a:t>
                      </a:r>
                      <a:r>
                        <a:rPr lang="ar-LB" sz="120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في القضايا الاجتماعية </a:t>
                      </a:r>
                      <a:endParaRPr lang="en-US" sz="12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endParaRPr lang="en-US" sz="12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endParaRPr lang="en-US" sz="12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LB" sz="1100" dirty="0" smtClean="0">
                          <a:effectLst/>
                          <a:latin typeface="Cambria"/>
                          <a:ea typeface="Cambria"/>
                          <a:cs typeface="Arial"/>
                        </a:rPr>
                        <a:t>ورش عمل حول صلاحيات</a:t>
                      </a:r>
                      <a:r>
                        <a:rPr lang="ar-LB" sz="1100" baseline="0" dirty="0" smtClean="0">
                          <a:effectLst/>
                          <a:latin typeface="Cambria"/>
                          <a:ea typeface="Cambria"/>
                          <a:cs typeface="Arial"/>
                        </a:rPr>
                        <a:t> المجلس البلدي </a:t>
                      </a:r>
                      <a:endParaRPr lang="en-US" sz="1100" dirty="0">
                        <a:effectLst/>
                        <a:latin typeface="Cambria"/>
                        <a:ea typeface="Cambria"/>
                        <a:cs typeface="Arial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LB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عدم وضوح صلاحيات المخاتير في القانون </a:t>
                      </a:r>
                      <a:endParaRPr lang="en-US" sz="1100" dirty="0">
                        <a:effectLst/>
                        <a:latin typeface="Cambria"/>
                        <a:ea typeface="Cambria"/>
                        <a:cs typeface="Arial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4200">
                <a:tc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LB" sz="1100" dirty="0" smtClean="0">
                          <a:effectLst/>
                          <a:latin typeface="Cambria"/>
                          <a:ea typeface="Cambria"/>
                          <a:cs typeface="Arial"/>
                        </a:rPr>
                        <a:t>تصحيح سجلات النفوس</a:t>
                      </a:r>
                      <a:endParaRPr lang="en-US" sz="1100" dirty="0">
                        <a:effectLst/>
                        <a:latin typeface="Cambria"/>
                        <a:ea typeface="Cambria"/>
                        <a:cs typeface="Arial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LB" sz="1100" dirty="0" smtClean="0">
                          <a:effectLst/>
                          <a:latin typeface="Cambria"/>
                          <a:ea typeface="Cambria"/>
                          <a:cs typeface="Arial"/>
                        </a:rPr>
                        <a:t>سجلا النفوس البلدة قديمة وبحاجة للتصحيح</a:t>
                      </a:r>
                      <a:endParaRPr lang="en-US" sz="1100" dirty="0">
                        <a:effectLst/>
                        <a:latin typeface="Cambria"/>
                        <a:ea typeface="Cambria"/>
                        <a:cs typeface="Arial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4200">
                <a:tc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LB" sz="1100" dirty="0" smtClean="0">
                          <a:effectLst/>
                          <a:latin typeface="Cambria"/>
                          <a:ea typeface="Cambria"/>
                          <a:cs typeface="Arial"/>
                        </a:rPr>
                        <a:t>احصاء الغير المقيمين </a:t>
                      </a:r>
                      <a:endParaRPr lang="en-US" sz="1100" dirty="0">
                        <a:effectLst/>
                        <a:latin typeface="Cambria"/>
                        <a:ea typeface="Cambria"/>
                        <a:cs typeface="Arial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LB" sz="1100" dirty="0" smtClean="0">
                          <a:effectLst/>
                          <a:latin typeface="Cambria"/>
                          <a:ea typeface="Cambria"/>
                          <a:cs typeface="Arial"/>
                        </a:rPr>
                        <a:t>قيود</a:t>
                      </a:r>
                      <a:r>
                        <a:rPr lang="ar-LB" sz="1100" baseline="0" dirty="0" smtClean="0">
                          <a:effectLst/>
                          <a:latin typeface="Cambria"/>
                          <a:ea typeface="Cambria"/>
                          <a:cs typeface="Arial"/>
                        </a:rPr>
                        <a:t> الغير مقيمين في البلدة </a:t>
                      </a:r>
                      <a:endParaRPr lang="en-US" sz="1100" dirty="0">
                        <a:effectLst/>
                        <a:latin typeface="Cambria"/>
                        <a:ea typeface="Cambria"/>
                        <a:cs typeface="Arial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84200">
                <a:tc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LB" sz="1100" dirty="0" smtClean="0">
                          <a:effectLst/>
                          <a:latin typeface="Cambria"/>
                          <a:ea typeface="Cambria"/>
                          <a:cs typeface="Arial"/>
                        </a:rPr>
                        <a:t>تقسيم لاحياء البلدة </a:t>
                      </a:r>
                      <a:endParaRPr lang="en-US" sz="1100" dirty="0">
                        <a:effectLst/>
                        <a:latin typeface="Cambria"/>
                        <a:ea typeface="Cambria"/>
                        <a:cs typeface="Arial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LB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عدم وجود تقسيم لاحياء البلدة </a:t>
                      </a:r>
                      <a:endParaRPr lang="en-US" sz="1100" dirty="0">
                        <a:effectLst/>
                        <a:latin typeface="Cambria"/>
                        <a:ea typeface="Cambria"/>
                        <a:cs typeface="Arial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39775">
                <a:tc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LB" sz="1100" dirty="0" smtClean="0">
                          <a:effectLst/>
                          <a:latin typeface="Cambria"/>
                          <a:ea typeface="Cambria"/>
                          <a:cs typeface="Arial"/>
                        </a:rPr>
                        <a:t>انشاء مكتب موحد للمخاتير</a:t>
                      </a:r>
                      <a:r>
                        <a:rPr lang="ar-LB" sz="1100" baseline="0" dirty="0" smtClean="0">
                          <a:effectLst/>
                          <a:latin typeface="Cambria"/>
                          <a:ea typeface="Cambria"/>
                          <a:cs typeface="Arial"/>
                        </a:rPr>
                        <a:t> في المبني البلدي الجديد</a:t>
                      </a:r>
                      <a:endParaRPr lang="en-US" sz="1100" dirty="0">
                        <a:effectLst/>
                        <a:latin typeface="Cambria"/>
                        <a:ea typeface="Cambria"/>
                        <a:cs typeface="Arial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LB" sz="1800" kern="12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مكتب خاص بالمخاتير موحد – مبنى مستقل</a:t>
                      </a:r>
                      <a:endParaRPr lang="en-US" sz="1100" dirty="0">
                        <a:effectLst/>
                        <a:latin typeface="Cambria"/>
                        <a:ea typeface="Cambria"/>
                        <a:cs typeface="Arial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58800">
                <a:tc>
                  <a:txBody>
                    <a:bodyPr/>
                    <a:lstStyle/>
                    <a:p>
                      <a:pPr algn="r" rtl="1"/>
                      <a:endParaRPr lang="en-US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endParaRPr lang="en-US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endParaRPr lang="en-US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1100" dirty="0">
                        <a:solidFill>
                          <a:schemeClr val="bg1"/>
                        </a:solidFill>
                        <a:effectLst/>
                        <a:latin typeface="Cambria"/>
                        <a:ea typeface="Cambria"/>
                        <a:cs typeface="Arial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L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عدم وجود عقود اجار مصدقة في البلدية</a:t>
                      </a:r>
                      <a:endParaRPr lang="en-US" sz="1100" dirty="0">
                        <a:effectLst/>
                        <a:latin typeface="Cambria"/>
                        <a:ea typeface="Cambria"/>
                        <a:cs typeface="Arial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84200">
                <a:tc>
                  <a:txBody>
                    <a:bodyPr/>
                    <a:lstStyle/>
                    <a:p>
                      <a:pPr algn="r" rtl="1"/>
                      <a:endParaRPr lang="en-US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endParaRPr lang="en-US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endParaRPr lang="en-US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1100" dirty="0">
                        <a:solidFill>
                          <a:schemeClr val="bg1"/>
                        </a:solidFill>
                        <a:effectLst/>
                        <a:latin typeface="Cambria"/>
                        <a:ea typeface="Cambria"/>
                        <a:cs typeface="Arial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LB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وجود عدد كبير من النازحيين</a:t>
                      </a:r>
                      <a:endParaRPr lang="en-US" sz="1100" dirty="0">
                        <a:effectLst/>
                        <a:latin typeface="Cambria"/>
                        <a:ea typeface="Cambria"/>
                        <a:cs typeface="Arial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16012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2647950" y="-204312"/>
            <a:ext cx="9310242" cy="1419208"/>
          </a:xfrm>
        </p:spPr>
        <p:txBody>
          <a:bodyPr>
            <a:normAutofit/>
          </a:bodyPr>
          <a:lstStyle/>
          <a:p>
            <a:pPr algn="r"/>
            <a:r>
              <a:rPr lang="ar-LB" sz="3600" dirty="0">
                <a:solidFill>
                  <a:srgbClr val="000000"/>
                </a:solidFill>
                <a:latin typeface="GE SS Text Light" pitchFamily="18" charset="-78"/>
                <a:ea typeface="GE SS Text Light" pitchFamily="18" charset="-78"/>
                <a:cs typeface="GE SS Text Light" pitchFamily="18" charset="-78"/>
              </a:rPr>
              <a:t>المسؤولية الاجتماعية </a:t>
            </a:r>
            <a:r>
              <a:rPr lang="ar-LB" sz="3600" dirty="0" smtClean="0">
                <a:solidFill>
                  <a:srgbClr val="000000"/>
                </a:solidFill>
                <a:latin typeface="GE SS Text Light" pitchFamily="18" charset="-78"/>
                <a:ea typeface="GE SS Text Light" pitchFamily="18" charset="-78"/>
                <a:cs typeface="GE SS Text Light" pitchFamily="18" charset="-78"/>
              </a:rPr>
              <a:t>للمجلس البلدي</a:t>
            </a:r>
            <a:endParaRPr lang="en-US" sz="3600" dirty="0">
              <a:solidFill>
                <a:srgbClr val="000000"/>
              </a:solidFill>
              <a:latin typeface="GE SS Text Light" pitchFamily="18" charset="-78"/>
              <a:ea typeface="GE SS Text Light" pitchFamily="18" charset="-78"/>
              <a:cs typeface="GE SS Text Light" pitchFamily="18" charset="-78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3609975" y="805321"/>
            <a:ext cx="8440314" cy="0"/>
          </a:xfrm>
          <a:prstGeom prst="line">
            <a:avLst/>
          </a:prstGeom>
          <a:ln>
            <a:solidFill>
              <a:srgbClr val="C511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5434383"/>
              </p:ext>
            </p:extLst>
          </p:nvPr>
        </p:nvGraphicFramePr>
        <p:xfrm>
          <a:off x="325755" y="1104474"/>
          <a:ext cx="11601450" cy="50815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6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6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6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1496">
                <a:tc>
                  <a:txBody>
                    <a:bodyPr/>
                    <a:lstStyle/>
                    <a:p>
                      <a:pPr algn="r" rtl="1"/>
                      <a:r>
                        <a:rPr lang="ar-LB" sz="2200" b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الجهات</a:t>
                      </a:r>
                      <a:r>
                        <a:rPr lang="ar-LB" sz="2200" b="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المُنفذة</a:t>
                      </a:r>
                      <a:endParaRPr lang="en-US" sz="2200" b="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2200" b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الموار</a:t>
                      </a:r>
                      <a:r>
                        <a:rPr lang="ar-LB" sz="2200" b="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د </a:t>
                      </a:r>
                      <a:endParaRPr lang="en-US" sz="2200" b="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2200" b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التحديات </a:t>
                      </a:r>
                      <a:endParaRPr lang="en-US" sz="2200" b="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0231">
                <a:tc>
                  <a:txBody>
                    <a:bodyPr/>
                    <a:lstStyle/>
                    <a:p>
                      <a:pPr algn="r" rtl="1"/>
                      <a:r>
                        <a:rPr lang="ar-LB" baseline="0" dirty="0" smtClean="0"/>
                        <a:t> البلدية </a:t>
                      </a:r>
                      <a:endParaRPr lang="en-US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/>
                        <a:t>الاهالي </a:t>
                      </a:r>
                      <a:endParaRPr lang="en-US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/>
                        <a:t>تعاون الاهالي </a:t>
                      </a:r>
                      <a:endParaRPr lang="en-US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0231"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/>
                        <a:t> وزارة الداخلية </a:t>
                      </a:r>
                      <a:endParaRPr lang="en-US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endParaRPr lang="en-US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/>
                        <a:t>عدم تطبيق القانون – المونة </a:t>
                      </a:r>
                      <a:endParaRPr lang="en-US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0231"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/>
                        <a:t>المجلس</a:t>
                      </a:r>
                      <a:r>
                        <a:rPr lang="ar-LB" baseline="0" dirty="0" smtClean="0"/>
                        <a:t> البلدي</a:t>
                      </a:r>
                      <a:endParaRPr lang="en-US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endParaRPr lang="en-US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/>
                        <a:t>غياب المشاريع</a:t>
                      </a:r>
                      <a:r>
                        <a:rPr lang="ar-LB" baseline="0" dirty="0" smtClean="0"/>
                        <a:t> الاستراتيجية </a:t>
                      </a:r>
                      <a:endParaRPr lang="en-US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0231">
                <a:tc>
                  <a:txBody>
                    <a:bodyPr/>
                    <a:lstStyle/>
                    <a:p>
                      <a:pPr algn="r" rtl="1"/>
                      <a:endParaRPr lang="en-US" sz="18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endParaRPr lang="en-US" sz="18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/>
                        <a:t>عدم القدرة على الجباية </a:t>
                      </a:r>
                      <a:endParaRPr lang="en-US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80231">
                <a:tc gridSpan="2">
                  <a:txBody>
                    <a:bodyPr/>
                    <a:lstStyle/>
                    <a:p>
                      <a:pPr algn="ctr" rtl="1"/>
                      <a:r>
                        <a:rPr lang="ar-LB" sz="2200" b="0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الاولويات</a:t>
                      </a:r>
                      <a:r>
                        <a:rPr lang="ar-LB" sz="2200" b="0" baseline="0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</a:t>
                      </a:r>
                      <a:endParaRPr lang="en-US" sz="2200" b="0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/>
                        <a:t>قلة الموارد المالية 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98585">
                <a:tc gridSpan="2"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LB" sz="1600" baseline="0" dirty="0" smtClean="0">
                          <a:effectLst/>
                          <a:latin typeface="Cambria"/>
                          <a:ea typeface="Cambria"/>
                          <a:cs typeface="Arial"/>
                        </a:rPr>
                        <a:t>تطبيق القانون 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/>
                        <a:t>عدم</a:t>
                      </a:r>
                      <a:r>
                        <a:rPr lang="ar-LB" baseline="0" dirty="0" smtClean="0"/>
                        <a:t> توفر عدد من الموظفيين والشرطة 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7305">
                <a:tc gridSpan="2"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6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تفعيل العمل المشترك بين الاهالي والمجلس البلدي </a:t>
                      </a:r>
                      <a:endParaRPr lang="en-US" sz="1600" dirty="0" smtClean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  <a:p>
                      <a:pPr algn="r" rtl="1"/>
                      <a:endParaRPr lang="en-US" sz="16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rtl="1"/>
                      <a:endParaRPr lang="en-US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/>
                        <a:t>عدم الوضوح ومعرفة الاهالي في صلاحيات المجلس البلدي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80231">
                <a:tc gridSpan="2"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600" dirty="0" smtClean="0">
                          <a:effectLst/>
                          <a:latin typeface="Cambria"/>
                          <a:ea typeface="Cambria"/>
                          <a:cs typeface="Arial"/>
                        </a:rPr>
                        <a:t>زيادة الجباية بشكل يكفل تطوير التنمية المحلية على كافة الصعد </a:t>
                      </a:r>
                      <a:endParaRPr lang="en-US" sz="1600" dirty="0" smtClean="0">
                        <a:effectLst/>
                        <a:latin typeface="Cambria"/>
                        <a:ea typeface="Cambria"/>
                        <a:cs typeface="Arial"/>
                      </a:endParaRPr>
                    </a:p>
                    <a:p>
                      <a:pPr algn="r" rtl="1"/>
                      <a:endParaRPr lang="en-US" sz="16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05468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436562"/>
          </a:xfrm>
        </p:spPr>
        <p:txBody>
          <a:bodyPr>
            <a:normAutofit fontScale="90000"/>
          </a:bodyPr>
          <a:lstStyle/>
          <a:p>
            <a:pPr algn="r" rtl="1"/>
            <a:r>
              <a:rPr lang="ar-LB" altLang="en-US" sz="3200" dirty="0">
                <a:latin typeface="GE SS Text Light" pitchFamily="18" charset="-78"/>
                <a:ea typeface="GE SS Text Light" pitchFamily="18" charset="-78"/>
                <a:cs typeface="GE SS Text Light" pitchFamily="18" charset="-78"/>
              </a:rPr>
              <a:t>المسؤولية الاجتماعية للمجلس البلدي والاختياري</a:t>
            </a:r>
            <a:endParaRPr lang="en-US" altLang="en-US" sz="3200" dirty="0">
              <a:latin typeface="GE SS Text Light" pitchFamily="18" charset="-78"/>
              <a:ea typeface="GE SS Text Light" pitchFamily="18" charset="-78"/>
              <a:cs typeface="GE SS Text Light" pitchFamily="18" charset="-78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4857750" y="878304"/>
            <a:ext cx="6696076" cy="0"/>
          </a:xfrm>
          <a:prstGeom prst="line">
            <a:avLst/>
          </a:prstGeom>
          <a:ln>
            <a:solidFill>
              <a:srgbClr val="C511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778484"/>
              </p:ext>
            </p:extLst>
          </p:nvPr>
        </p:nvGraphicFramePr>
        <p:xfrm>
          <a:off x="1099642" y="1177925"/>
          <a:ext cx="10587535" cy="41041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175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175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1750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1750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1750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84200">
                <a:tc>
                  <a:txBody>
                    <a:bodyPr/>
                    <a:lstStyle/>
                    <a:p>
                      <a:pPr algn="r" rtl="1"/>
                      <a:r>
                        <a:rPr lang="ar-LB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الأنشطة</a:t>
                      </a:r>
                      <a:r>
                        <a:rPr lang="ar-LB" b="1" baseline="0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</a:t>
                      </a:r>
                      <a:endParaRPr lang="en-US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الموارد الموجودة </a:t>
                      </a:r>
                      <a:endParaRPr lang="en-US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الجهات</a:t>
                      </a:r>
                      <a:r>
                        <a:rPr lang="ar-LB" b="1" baseline="0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التي يجب اشراكها</a:t>
                      </a:r>
                      <a:endParaRPr lang="en-US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النتائج المرجوة </a:t>
                      </a:r>
                      <a:endParaRPr lang="en-US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الأولوية \ التحدي</a:t>
                      </a:r>
                      <a:endParaRPr lang="en-US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4200">
                <a:tc>
                  <a:txBody>
                    <a:bodyPr/>
                    <a:lstStyle/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SA" sz="12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تطوير أجندة لقاءات مجتمهية</a:t>
                      </a:r>
                    </a:p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SA" sz="12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حملات</a:t>
                      </a:r>
                      <a:r>
                        <a:rPr lang="ar-SA" sz="120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توعية حول دور المجلس البلدي وواجبات المواطنين</a:t>
                      </a:r>
                      <a:endParaRPr lang="en-US" sz="12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12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قاعة لقاءات،</a:t>
                      </a:r>
                      <a:r>
                        <a:rPr lang="ar-SA" sz="120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ناشطين، خبراء</a:t>
                      </a:r>
                      <a:endParaRPr lang="en-US" sz="12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12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الأهالي، المجتمع المدني، أخصائيين</a:t>
                      </a:r>
                      <a:endParaRPr lang="en-US" sz="12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LB" sz="1200" dirty="0" smtClean="0">
                          <a:effectLst/>
                        </a:rPr>
                        <a:t>تعاون وتفهم لعمل السلطة المحلية ودورها وقدرتها </a:t>
                      </a:r>
                    </a:p>
                    <a:p>
                      <a:pPr marL="0" marR="0" indent="0" algn="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200" dirty="0" smtClean="0">
                          <a:effectLst/>
                        </a:rPr>
                        <a:t>تطوير العمل المجتمعي بما يكفل</a:t>
                      </a:r>
                      <a:r>
                        <a:rPr lang="ar-LB" sz="1200" baseline="0" dirty="0" smtClean="0">
                          <a:effectLst/>
                        </a:rPr>
                        <a:t> تطوير البلدة على كافة الصعد </a:t>
                      </a:r>
                      <a:endParaRPr lang="en-US" sz="1200" dirty="0" smtClean="0">
                        <a:effectLst/>
                        <a:latin typeface="Cambria"/>
                        <a:ea typeface="Cambria"/>
                        <a:cs typeface="Arial"/>
                      </a:endParaRPr>
                    </a:p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1200" dirty="0">
                        <a:effectLst/>
                        <a:latin typeface="Cambria"/>
                        <a:ea typeface="Cambria"/>
                        <a:cs typeface="Arial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LB" sz="1100" dirty="0" smtClean="0">
                          <a:effectLst/>
                        </a:rPr>
                        <a:t>رفع الوعي</a:t>
                      </a:r>
                      <a:r>
                        <a:rPr lang="ar-LB" sz="1100" baseline="0" dirty="0" smtClean="0">
                          <a:effectLst/>
                        </a:rPr>
                        <a:t> حول دور وصلاحيات المجلس البلدي وحقوق و واجبات المواطنين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4200">
                <a:tc>
                  <a:txBody>
                    <a:bodyPr/>
                    <a:lstStyle/>
                    <a:p>
                      <a:pPr algn="r" rtl="1"/>
                      <a:r>
                        <a:rPr lang="ar-SA" sz="12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تحضير كتاب للبحث في بوادر لعقد توأمة</a:t>
                      </a:r>
                      <a:endParaRPr lang="en-US" sz="12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12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علاقات في</a:t>
                      </a:r>
                      <a:r>
                        <a:rPr lang="ar-SA" sz="120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الإغتراب، علاقات مع بلديات في دول أخرى</a:t>
                      </a:r>
                      <a:endParaRPr lang="en-US" sz="12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12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البلدية، وزارة الداخلية</a:t>
                      </a:r>
                      <a:endParaRPr lang="en-US" sz="12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100" dirty="0" smtClean="0">
                          <a:effectLst/>
                          <a:latin typeface="Cambria"/>
                          <a:ea typeface="Cambria"/>
                          <a:cs typeface="Arial"/>
                        </a:rPr>
                        <a:t>تعلم وتبادل</a:t>
                      </a:r>
                      <a:r>
                        <a:rPr lang="ar-SA" sz="1100" baseline="0" dirty="0" smtClean="0">
                          <a:effectLst/>
                          <a:latin typeface="Cambria"/>
                          <a:ea typeface="Cambria"/>
                          <a:cs typeface="Arial"/>
                        </a:rPr>
                        <a:t> خبرات</a:t>
                      </a:r>
                      <a:endParaRPr lang="en-US" sz="1100" dirty="0">
                        <a:effectLst/>
                        <a:latin typeface="Cambria"/>
                        <a:ea typeface="Cambria"/>
                        <a:cs typeface="Arial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100" baseline="0" dirty="0" smtClean="0">
                          <a:effectLst/>
                        </a:rPr>
                        <a:t>المباشرة بالبحث حول امكانية التوأمة</a:t>
                      </a:r>
                    </a:p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1100" dirty="0">
                        <a:effectLst/>
                        <a:latin typeface="Cambria"/>
                        <a:ea typeface="Cambria"/>
                        <a:cs typeface="Arial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4200">
                <a:tc>
                  <a:txBody>
                    <a:bodyPr/>
                    <a:lstStyle/>
                    <a:p>
                      <a:pPr algn="r" rtl="1"/>
                      <a:r>
                        <a:rPr lang="ar-SA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-عقد ورشات عمل حول</a:t>
                      </a:r>
                      <a:r>
                        <a:rPr lang="ar-SA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الريادة الإجتماعية</a:t>
                      </a:r>
                    </a:p>
                    <a:p>
                      <a:pPr algn="r" rtl="1"/>
                      <a:r>
                        <a:rPr lang="ar-SA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عقد ورشات عمل حول مصادر الدخل للمجلس البلدي</a:t>
                      </a:r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رجال أعمال، شباب متعلم، جمعيات دولية</a:t>
                      </a:r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القطاع الخاص، الجمعيات الدولية، </a:t>
                      </a:r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100" dirty="0" smtClean="0">
                          <a:effectLst/>
                          <a:latin typeface="Cambria"/>
                          <a:ea typeface="Cambria"/>
                          <a:cs typeface="Arial"/>
                        </a:rPr>
                        <a:t>القيام بمشاريع</a:t>
                      </a:r>
                      <a:r>
                        <a:rPr lang="ar-SA" sz="1100" baseline="0" dirty="0" smtClean="0">
                          <a:effectLst/>
                          <a:latin typeface="Cambria"/>
                          <a:ea typeface="Cambria"/>
                          <a:cs typeface="Arial"/>
                        </a:rPr>
                        <a:t> انمائية</a:t>
                      </a:r>
                      <a:endParaRPr lang="en-US" sz="1100" dirty="0">
                        <a:effectLst/>
                        <a:latin typeface="Cambria"/>
                        <a:ea typeface="Cambria"/>
                        <a:cs typeface="Arial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LB" sz="1100" baseline="0" dirty="0" smtClean="0">
                          <a:effectLst/>
                        </a:rPr>
                        <a:t>القيام بمشاريع مدرة  للدخل </a:t>
                      </a:r>
                      <a:endParaRPr lang="en-US" sz="1100" dirty="0">
                        <a:effectLst/>
                        <a:latin typeface="Cambria"/>
                        <a:ea typeface="Cambria"/>
                        <a:cs typeface="Arial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65612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ar-LB" sz="8800" dirty="0" smtClean="0">
                <a:solidFill>
                  <a:srgbClr val="C00000"/>
                </a:solidFill>
                <a:latin typeface="GE SS Text Light" pitchFamily="18" charset="-78"/>
                <a:ea typeface="GE SS Text Light" pitchFamily="18" charset="-78"/>
                <a:cs typeface="GE SS Text Light" pitchFamily="18" charset="-78"/>
              </a:rPr>
              <a:t>المرأة</a:t>
            </a:r>
            <a:endParaRPr lang="en-US" sz="88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0347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8058208" y="-204312"/>
            <a:ext cx="3899983" cy="1419208"/>
          </a:xfrm>
        </p:spPr>
        <p:txBody>
          <a:bodyPr>
            <a:normAutofit/>
          </a:bodyPr>
          <a:lstStyle/>
          <a:p>
            <a:pPr algn="r"/>
            <a:r>
              <a:rPr lang="ar-LB" sz="3600" dirty="0">
                <a:solidFill>
                  <a:srgbClr val="000000"/>
                </a:solidFill>
                <a:latin typeface="GE SS Text Light" pitchFamily="18" charset="-78"/>
                <a:ea typeface="GE SS Text Light" pitchFamily="18" charset="-78"/>
                <a:cs typeface="GE SS Text Light" pitchFamily="18" charset="-78"/>
              </a:rPr>
              <a:t>المرأة</a:t>
            </a:r>
            <a:endParaRPr lang="en-US" sz="3600" dirty="0">
              <a:solidFill>
                <a:srgbClr val="000000"/>
              </a:solidFill>
              <a:latin typeface="GE SS Text Light" pitchFamily="18" charset="-78"/>
              <a:ea typeface="GE SS Text Light" pitchFamily="18" charset="-78"/>
              <a:cs typeface="GE SS Text Light" pitchFamily="18" charset="-78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10784665" y="805321"/>
            <a:ext cx="1265624" cy="0"/>
          </a:xfrm>
          <a:prstGeom prst="line">
            <a:avLst/>
          </a:prstGeom>
          <a:ln>
            <a:solidFill>
              <a:srgbClr val="C511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6675384"/>
              </p:ext>
            </p:extLst>
          </p:nvPr>
        </p:nvGraphicFramePr>
        <p:xfrm>
          <a:off x="325755" y="1104474"/>
          <a:ext cx="11601450" cy="65009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6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6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6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1496">
                <a:tc>
                  <a:txBody>
                    <a:bodyPr/>
                    <a:lstStyle/>
                    <a:p>
                      <a:pPr algn="r" rtl="1"/>
                      <a:r>
                        <a:rPr lang="ar-LB" sz="2200" b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الجهات</a:t>
                      </a:r>
                      <a:r>
                        <a:rPr lang="ar-LB" sz="2200" b="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المُنفذة</a:t>
                      </a:r>
                      <a:endParaRPr lang="en-US" sz="2200" b="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2200" b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الموار</a:t>
                      </a:r>
                      <a:r>
                        <a:rPr lang="ar-LB" sz="2200" b="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د </a:t>
                      </a:r>
                      <a:endParaRPr lang="en-US" sz="2200" b="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2200" b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التحديات </a:t>
                      </a:r>
                      <a:endParaRPr lang="en-US" sz="2200" b="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0231">
                <a:tc>
                  <a:txBody>
                    <a:bodyPr/>
                    <a:lstStyle/>
                    <a:p>
                      <a:pPr algn="r" rtl="1"/>
                      <a:r>
                        <a:rPr lang="ar-LB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الوزارات المعنية </a:t>
                      </a:r>
                      <a:endParaRPr lang="en-US" sz="18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خبرات محلية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r" rtl="1"/>
                      <a:endParaRPr lang="en-US" sz="18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/>
                        <a:t>الرعاية</a:t>
                      </a:r>
                      <a:r>
                        <a:rPr lang="ar-LB" baseline="0" dirty="0" smtClean="0"/>
                        <a:t> الصحية </a:t>
                      </a:r>
                      <a:endParaRPr lang="en-US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0231"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الجمعيات الدوليةوالمحلية 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r" rtl="1"/>
                      <a:endParaRPr lang="en-US" sz="18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الجمعيات الدولية في البلدة 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r" rtl="1"/>
                      <a:endParaRPr lang="en-US" sz="18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/>
                        <a:t>اندية</a:t>
                      </a:r>
                      <a:r>
                        <a:rPr lang="ar-LB" baseline="0" dirty="0" smtClean="0"/>
                        <a:t> رياضية خاصة بالنساء </a:t>
                      </a:r>
                      <a:endParaRPr lang="en-US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0231"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الاهالي 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r" rtl="1"/>
                      <a:endParaRPr lang="en-US" sz="18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الجمعيات المحلية </a:t>
                      </a:r>
                      <a:endParaRPr lang="en-US" sz="18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/>
                        <a:t>البطالة </a:t>
                      </a:r>
                      <a:endParaRPr lang="en-US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0231">
                <a:tc>
                  <a:txBody>
                    <a:bodyPr/>
                    <a:lstStyle/>
                    <a:p>
                      <a:pPr algn="r" rtl="1"/>
                      <a:endParaRPr lang="en-US" sz="18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القطاع الخاص 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r" rtl="1"/>
                      <a:endParaRPr lang="en-US" sz="18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/>
                        <a:t>تامين الوظائف </a:t>
                      </a:r>
                      <a:endParaRPr lang="en-US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80231">
                <a:tc gridSpan="2">
                  <a:txBody>
                    <a:bodyPr/>
                    <a:lstStyle/>
                    <a:p>
                      <a:pPr algn="ctr" rtl="1"/>
                      <a:r>
                        <a:rPr lang="ar-LB" sz="2200" b="0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الاولويات</a:t>
                      </a:r>
                      <a:r>
                        <a:rPr lang="ar-LB" sz="2200" b="0" baseline="0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</a:t>
                      </a:r>
                      <a:endParaRPr lang="en-US" sz="2200" b="0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mtClean="0"/>
                        <a:t>تعاونيات ومؤسسات انتاجية 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98585">
                <a:tc gridSpan="2"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sz="160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دورات</a:t>
                      </a:r>
                      <a:r>
                        <a:rPr lang="ar-LB" sz="1600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ارشاد صحي </a:t>
                      </a:r>
                      <a:endParaRPr lang="en-US" sz="1600" dirty="0" smtClean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  <a:p>
                      <a:pPr algn="r" rtl="1"/>
                      <a:endParaRPr lang="en-US" sz="16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LB" dirty="0" smtClean="0"/>
                        <a:t>التمكين الاقتصادي </a:t>
                      </a:r>
                      <a:endParaRPr lang="en-US" dirty="0" smtClean="0"/>
                    </a:p>
                    <a:p>
                      <a:pPr algn="r" rtl="1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98585">
                <a:tc gridSpan="2"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LB" sz="1600" kern="1200" dirty="0" smtClean="0">
                          <a:solidFill>
                            <a:srgbClr val="000000"/>
                          </a:solidFill>
                          <a:effectLst/>
                          <a:latin typeface="Cambria"/>
                          <a:ea typeface="Cambria"/>
                          <a:cs typeface="+mn-cs"/>
                        </a:rPr>
                        <a:t>دورة تمكين للنساء حول  الانتاج والتصنيع الغذائي الزراعي </a:t>
                      </a:r>
                      <a:endParaRPr lang="en-US" sz="1200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r" rtl="1"/>
                      <a:endParaRPr lang="en-US" sz="16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98585">
                <a:tc gridSpan="2">
                  <a:txBody>
                    <a:bodyPr/>
                    <a:lstStyle/>
                    <a:p>
                      <a:pPr algn="r" rtl="1"/>
                      <a:r>
                        <a:rPr lang="ar-LB" sz="1600" dirty="0" smtClean="0">
                          <a:effectLst/>
                          <a:latin typeface="Cambria"/>
                          <a:ea typeface="Cambria"/>
                          <a:cs typeface="+mn-cs"/>
                        </a:rPr>
                        <a:t>دورات لغة اجنبية</a:t>
                      </a:r>
                      <a:r>
                        <a:rPr lang="ar-LB" sz="1600" baseline="0" dirty="0" smtClean="0">
                          <a:effectLst/>
                          <a:latin typeface="Cambria"/>
                          <a:ea typeface="Cambria"/>
                          <a:cs typeface="+mn-cs"/>
                        </a:rPr>
                        <a:t> للنساء</a:t>
                      </a:r>
                      <a:endParaRPr lang="en-US" sz="16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37305">
                <a:tc gridSpan="3">
                  <a:txBody>
                    <a:bodyPr/>
                    <a:lstStyle/>
                    <a:p>
                      <a:pPr algn="r" rtl="1"/>
                      <a:endParaRPr lang="en-US" sz="16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rtl="1"/>
                      <a:endParaRPr lang="en-US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80231">
                <a:tc gridSpan="3">
                  <a:txBody>
                    <a:bodyPr/>
                    <a:lstStyle/>
                    <a:p>
                      <a:pPr algn="r" rtl="1"/>
                      <a:endParaRPr lang="en-US" sz="160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41763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436562"/>
          </a:xfrm>
        </p:spPr>
        <p:txBody>
          <a:bodyPr>
            <a:normAutofit fontScale="90000"/>
          </a:bodyPr>
          <a:lstStyle/>
          <a:p>
            <a:pPr algn="r" rtl="1"/>
            <a:r>
              <a:rPr lang="ar-LB" altLang="en-US" sz="3200" dirty="0" smtClean="0">
                <a:solidFill>
                  <a:srgbClr val="C00000"/>
                </a:solidFill>
                <a:latin typeface="GE SS Text Light" pitchFamily="18" charset="-78"/>
                <a:ea typeface="GE SS Text Light" pitchFamily="18" charset="-78"/>
                <a:cs typeface="GE SS Text Light" pitchFamily="18" charset="-78"/>
              </a:rPr>
              <a:t>المرأة </a:t>
            </a:r>
            <a:endParaRPr lang="en-US" altLang="en-US" sz="3200" dirty="0">
              <a:solidFill>
                <a:srgbClr val="C00000"/>
              </a:solidFill>
              <a:latin typeface="GE SS Text Light" pitchFamily="18" charset="-78"/>
              <a:ea typeface="GE SS Text Light" pitchFamily="18" charset="-78"/>
              <a:cs typeface="GE SS Text Light" pitchFamily="18" charset="-78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10144125" y="878304"/>
            <a:ext cx="1409701" cy="0"/>
          </a:xfrm>
          <a:prstGeom prst="line">
            <a:avLst/>
          </a:prstGeom>
          <a:ln>
            <a:solidFill>
              <a:srgbClr val="C511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1545421"/>
              </p:ext>
            </p:extLst>
          </p:nvPr>
        </p:nvGraphicFramePr>
        <p:xfrm>
          <a:off x="1099642" y="1177925"/>
          <a:ext cx="10587535" cy="5374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175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175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1750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1750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1750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84200">
                <a:tc>
                  <a:txBody>
                    <a:bodyPr/>
                    <a:lstStyle/>
                    <a:p>
                      <a:pPr algn="r" rtl="1"/>
                      <a:r>
                        <a:rPr lang="ar-LB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الأنشطة</a:t>
                      </a:r>
                      <a:r>
                        <a:rPr lang="ar-LB" b="1" baseline="0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</a:t>
                      </a:r>
                      <a:endParaRPr lang="en-US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الموارد الموجودة </a:t>
                      </a:r>
                      <a:endParaRPr lang="en-US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الجهات</a:t>
                      </a:r>
                      <a:r>
                        <a:rPr lang="ar-LB" b="1" baseline="0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التي يجب اشراكها</a:t>
                      </a:r>
                      <a:endParaRPr lang="en-US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النتائج المرجوة </a:t>
                      </a:r>
                      <a:endParaRPr lang="en-US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b="1" dirty="0" smtClean="0">
                          <a:solidFill>
                            <a:schemeClr val="bg1"/>
                          </a:solidFill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الأولوية \ التحدي</a:t>
                      </a:r>
                      <a:endParaRPr lang="en-US" b="1" dirty="0">
                        <a:solidFill>
                          <a:schemeClr val="bg1"/>
                        </a:solidFill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4200"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دورة في تصنيع</a:t>
                      </a:r>
                      <a:r>
                        <a:rPr lang="ar-LB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الانتاج الزراعي وتسويقه </a:t>
                      </a:r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rowSpan="3">
                  <a:txBody>
                    <a:bodyPr/>
                    <a:lstStyle/>
                    <a:p>
                      <a:pPr algn="r" rtl="1"/>
                      <a:r>
                        <a:rPr lang="ar-LB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نساء متعلمات وكفوءات</a:t>
                      </a:r>
                    </a:p>
                    <a:p>
                      <a:pPr algn="r" rtl="1"/>
                      <a:r>
                        <a:rPr lang="ar-LB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جمعيات</a:t>
                      </a:r>
                      <a:r>
                        <a:rPr lang="ar-LB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دولية ومحلية </a:t>
                      </a:r>
                    </a:p>
                    <a:p>
                      <a:pPr algn="r" rtl="1"/>
                      <a:r>
                        <a:rPr lang="ar-LB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مجلس بلدي ناشط ويملك الامكانيات المطلوبة </a:t>
                      </a:r>
                    </a:p>
                    <a:p>
                      <a:pPr algn="r" rtl="1"/>
                      <a:r>
                        <a:rPr lang="ar-LB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</a:t>
                      </a:r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rowSpan="3">
                  <a:txBody>
                    <a:bodyPr/>
                    <a:lstStyle/>
                    <a:p>
                      <a:pPr algn="r" rtl="1"/>
                      <a:r>
                        <a:rPr lang="ar-LB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الوزارات</a:t>
                      </a:r>
                      <a:r>
                        <a:rPr lang="ar-LB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المعنية </a:t>
                      </a:r>
                    </a:p>
                    <a:p>
                      <a:pPr algn="r" rtl="1"/>
                      <a:r>
                        <a:rPr lang="ar-LB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المجلس البلدي </a:t>
                      </a:r>
                    </a:p>
                    <a:p>
                      <a:pPr algn="r" rtl="1"/>
                      <a:r>
                        <a:rPr lang="ar-LB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الجمعيات الدولية </a:t>
                      </a:r>
                    </a:p>
                    <a:p>
                      <a:pPr algn="r" rtl="1"/>
                      <a:r>
                        <a:rPr lang="ar-LB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الجمعيات المحلية </a:t>
                      </a:r>
                    </a:p>
                    <a:p>
                      <a:pPr algn="r" rtl="1"/>
                      <a:r>
                        <a:rPr lang="ar-LB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الاهالي</a:t>
                      </a:r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rowSpan="3">
                  <a:txBody>
                    <a:bodyPr/>
                    <a:lstStyle/>
                    <a:p>
                      <a:pPr algn="r" rtl="1"/>
                      <a:r>
                        <a:rPr lang="ar-LB" sz="14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تأمين دخل للنساء المتزوجات بحيث تساهم في تخفيف اعباء الحياة الاقتصادية وتامين مردود مادي يساعد في تطوير مستوى المعيشة  </a:t>
                      </a:r>
                      <a:endParaRPr lang="en-US" sz="1400" b="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  <a:p>
                      <a:pPr algn="r" rtl="1"/>
                      <a:r>
                        <a:rPr lang="ar-LB" sz="14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مشاريع تساهم في مساعدة النساء على مواجهة مشاكلها الصحية والاجتماعية ووسيلة لمحاربة الفقر والعوز</a:t>
                      </a:r>
                      <a:endParaRPr lang="en-US" sz="1400" b="0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/>
                        <a:t>الرعاية</a:t>
                      </a:r>
                      <a:r>
                        <a:rPr lang="ar-LB" baseline="0" dirty="0" smtClean="0"/>
                        <a:t> الصحية </a:t>
                      </a:r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توجيه</a:t>
                      </a:r>
                      <a:r>
                        <a:rPr lang="ar-LB" baseline="0" dirty="0" smtClean="0">
                          <a:latin typeface="GE SS Text Light" pitchFamily="18" charset="-78"/>
                          <a:ea typeface="GE SS Text Light" pitchFamily="18" charset="-78"/>
                          <a:cs typeface="GE SS Text Light" pitchFamily="18" charset="-78"/>
                        </a:rPr>
                        <a:t> وتدريب حول القطاعات الحرفية </a:t>
                      </a:r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vMerge="1"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 vMerge="1"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 rtl="1"/>
                      <a:r>
                        <a:rPr lang="ar-LB" dirty="0" smtClean="0"/>
                        <a:t>اندية</a:t>
                      </a:r>
                      <a:r>
                        <a:rPr lang="ar-LB" baseline="0" dirty="0" smtClean="0"/>
                        <a:t> رياضية خاصة بالنساء </a:t>
                      </a:r>
                      <a:endParaRPr lang="en-US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4200">
                <a:tc>
                  <a:txBody>
                    <a:bodyPr/>
                    <a:lstStyle/>
                    <a:p>
                      <a:pPr algn="r" rtl="1"/>
                      <a:endParaRPr lang="en-US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endParaRPr lang="en-US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endParaRPr lang="en-US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0" marR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LB" sz="1400" b="0" kern="12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التطوير </a:t>
                      </a:r>
                      <a:r>
                        <a:rPr lang="ar-LB" sz="1400" b="0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الحرفي والانتاج الريفي التقليدي </a:t>
                      </a:r>
                      <a:r>
                        <a:rPr lang="ar-LB" sz="1400" b="0" kern="12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 </a:t>
                      </a:r>
                      <a:endParaRPr lang="en-US" sz="1400" b="0" dirty="0">
                        <a:effectLst/>
                        <a:latin typeface="Calibri"/>
                        <a:ea typeface="Calibri"/>
                        <a:cs typeface="Traditional Arabic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/>
                        <a:t>البطالة </a:t>
                      </a:r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84200">
                <a:tc>
                  <a:txBody>
                    <a:bodyPr/>
                    <a:lstStyle/>
                    <a:p>
                      <a:pPr algn="r" rtl="1"/>
                      <a:endParaRPr lang="en-US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endParaRPr lang="en-US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endParaRPr lang="en-US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/>
                        <a:t>تامين الوظائف </a:t>
                      </a:r>
                      <a:endParaRPr lang="en-US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84200">
                <a:tc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endParaRPr lang="en-US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endParaRPr lang="en-US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smtClean="0"/>
                        <a:t>تعاونيات ومؤسسات انتاجية </a:t>
                      </a:r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84200">
                <a:tc>
                  <a:txBody>
                    <a:bodyPr/>
                    <a:lstStyle/>
                    <a:p>
                      <a:pPr algn="r" rtl="1"/>
                      <a:endParaRPr lang="en-US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endParaRPr lang="en-US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 rtl="1"/>
                      <a:endParaRPr lang="en-US" dirty="0" smtClean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  <a:p>
                      <a:pPr algn="r" rtl="1"/>
                      <a:endParaRPr lang="en-US" dirty="0" smtClean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  <a:p>
                      <a:pPr algn="r" rtl="1"/>
                      <a:endParaRPr lang="en-US" dirty="0">
                        <a:latin typeface="GE SS Text Light" pitchFamily="18" charset="-78"/>
                        <a:ea typeface="GE SS Text Light" pitchFamily="18" charset="-78"/>
                        <a:cs typeface="GE SS Text Light" pitchFamily="18" charset="-78"/>
                      </a:endParaRPr>
                    </a:p>
                  </a:txBody>
                  <a:tcPr marL="121920" marR="12192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LB" dirty="0" smtClean="0"/>
                        <a:t>التمكين الاقتصادي </a:t>
                      </a:r>
                      <a:endParaRPr lang="en-US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25462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7532</TotalTime>
  <Words>3269</Words>
  <Application>Microsoft Office PowerPoint</Application>
  <PresentationFormat>Widescreen</PresentationFormat>
  <Paragraphs>674</Paragraphs>
  <Slides>40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9" baseType="lpstr">
      <vt:lpstr>Arial</vt:lpstr>
      <vt:lpstr>Calibri</vt:lpstr>
      <vt:lpstr>Cambria</vt:lpstr>
      <vt:lpstr>GE SS Text Light</vt:lpstr>
      <vt:lpstr>Times New Roman</vt:lpstr>
      <vt:lpstr>Traditional Arabic</vt:lpstr>
      <vt:lpstr>Univers 45 Light</vt:lpstr>
      <vt:lpstr>Univers 65 Bold</vt:lpstr>
      <vt:lpstr>1_Office Theme</vt:lpstr>
      <vt:lpstr>نحو استراتيجية تنموية شاملة لمجدل عنجر </vt:lpstr>
      <vt:lpstr>PowerPoint Presentation</vt:lpstr>
      <vt:lpstr>PowerPoint Presentation</vt:lpstr>
      <vt:lpstr>تربية وتعليم</vt:lpstr>
      <vt:lpstr>تربية وتعليم</vt:lpstr>
      <vt:lpstr>PowerPoint Presentation</vt:lpstr>
      <vt:lpstr>صحَّة</vt:lpstr>
      <vt:lpstr>صحَّة</vt:lpstr>
      <vt:lpstr>PowerPoint Presentation</vt:lpstr>
      <vt:lpstr>زراعة</vt:lpstr>
      <vt:lpstr>زراعة </vt:lpstr>
      <vt:lpstr>PowerPoint Presentation</vt:lpstr>
      <vt:lpstr>صناعة، اقتصاد، تجارة وخدمات </vt:lpstr>
      <vt:lpstr>صناعة، اقتصاد، تجارة وخدمات </vt:lpstr>
      <vt:lpstr>PowerPoint Presentation</vt:lpstr>
      <vt:lpstr>بيئة</vt:lpstr>
      <vt:lpstr>البيئة</vt:lpstr>
      <vt:lpstr>PowerPoint Presentation</vt:lpstr>
      <vt:lpstr>بنى تحتية، تنظيم مدني  وتنظيم بلدي </vt:lpstr>
      <vt:lpstr>بنى تحتية، تنظيم مدني وتنظيم بلدي </vt:lpstr>
      <vt:lpstr>PowerPoint Presentation</vt:lpstr>
      <vt:lpstr>مجتمع مدني، شباب وريادة اعمال ورياضة</vt:lpstr>
      <vt:lpstr>مجتمع مدني، شباب ورياضة</vt:lpstr>
      <vt:lpstr>PowerPoint Presentation</vt:lpstr>
      <vt:lpstr>شباب وريادة اعمال </vt:lpstr>
      <vt:lpstr>PowerPoint Presentation</vt:lpstr>
      <vt:lpstr>نازحين، مجتمع مضيف، وجمعيات دولية</vt:lpstr>
      <vt:lpstr>نازحين، مجتمع مضيف، وجمعيات دولية</vt:lpstr>
      <vt:lpstr>نازحين، مجتمع مضيف، وجمعيات دولية</vt:lpstr>
      <vt:lpstr>صورة مجدل عنجر  (ثقافة، سياحة، إعلام)</vt:lpstr>
      <vt:lpstr>صورة مجدل عنجر</vt:lpstr>
      <vt:lpstr>PowerPoint Presentation</vt:lpstr>
      <vt:lpstr>المسؤولية الاجتماعية للمجلس البلدي والاختياري</vt:lpstr>
      <vt:lpstr>المسؤولية الاجتماعية للمجلس الاختياري</vt:lpstr>
      <vt:lpstr>المسؤولية الاجتماعية للمجلس الاختياري</vt:lpstr>
      <vt:lpstr>المسؤولية الاجتماعية للمجلس البلدي</vt:lpstr>
      <vt:lpstr>المسؤولية الاجتماعية للمجلس البلدي والاختياري</vt:lpstr>
      <vt:lpstr>المرأة</vt:lpstr>
      <vt:lpstr>المرأة</vt:lpstr>
      <vt:lpstr>المرأة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Mazen Abouhamdan</dc:creator>
  <cp:lastModifiedBy>Compunet Center</cp:lastModifiedBy>
  <cp:revision>615</cp:revision>
  <dcterms:created xsi:type="dcterms:W3CDTF">2015-10-03T15:03:11Z</dcterms:created>
  <dcterms:modified xsi:type="dcterms:W3CDTF">2017-04-10T18:14:49Z</dcterms:modified>
</cp:coreProperties>
</file>