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331" r:id="rId2"/>
    <p:sldId id="404" r:id="rId3"/>
    <p:sldId id="403" r:id="rId4"/>
    <p:sldId id="405" r:id="rId5"/>
    <p:sldId id="410" r:id="rId6"/>
    <p:sldId id="411" r:id="rId7"/>
    <p:sldId id="416" r:id="rId8"/>
    <p:sldId id="418" r:id="rId9"/>
    <p:sldId id="417" r:id="rId10"/>
  </p:sldIdLst>
  <p:sldSz cx="9144000" cy="6858000" type="screen4x3"/>
  <p:notesSz cx="6735763" cy="9866313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08">
          <p15:clr>
            <a:srgbClr val="A4A3A4"/>
          </p15:clr>
        </p15:guide>
        <p15:guide id="2" pos="2122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alexis.roy" initials="a" lastIdx="9" clrIdx="0"/>
  <p:cmAuthor id="1" name="Mageda" initials="MA" lastIdx="10" clrIdx="1">
    <p:extLst>
      <p:ext uri="{19B8F6BF-5375-455C-9EA6-DF929625EA0E}">
        <p15:presenceInfo xmlns:p15="http://schemas.microsoft.com/office/powerpoint/2012/main" userId="Mageda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1E406E"/>
    <a:srgbClr val="6F6C7D"/>
    <a:srgbClr val="FF66FF"/>
    <a:srgbClr val="990099"/>
    <a:srgbClr val="FF9900"/>
    <a:srgbClr val="1F3662"/>
    <a:srgbClr val="005E3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7059" autoAdjust="0"/>
    <p:restoredTop sz="94384" autoAdjust="0"/>
  </p:normalViewPr>
  <p:slideViewPr>
    <p:cSldViewPr snapToGrid="0" snapToObjects="1">
      <p:cViewPr varScale="1">
        <p:scale>
          <a:sx n="89" d="100"/>
          <a:sy n="89" d="100"/>
        </p:scale>
        <p:origin x="1344" y="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86" d="100"/>
          <a:sy n="86" d="100"/>
        </p:scale>
        <p:origin x="-3810" y="-78"/>
      </p:cViewPr>
      <p:guideLst>
        <p:guide orient="horz" pos="3108"/>
        <p:guide pos="212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ommentAuthors" Target="commentAuthors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3" y="0"/>
            <a:ext cx="2918830" cy="493316"/>
          </a:xfrm>
          <a:prstGeom prst="rect">
            <a:avLst/>
          </a:prstGeom>
        </p:spPr>
        <p:txBody>
          <a:bodyPr vert="horz" lIns="90764" tIns="45382" rIns="90764" bIns="45382" rtlCol="0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15377" y="0"/>
            <a:ext cx="2918830" cy="493316"/>
          </a:xfrm>
          <a:prstGeom prst="rect">
            <a:avLst/>
          </a:prstGeom>
        </p:spPr>
        <p:txBody>
          <a:bodyPr vert="horz" lIns="90764" tIns="45382" rIns="90764" bIns="45382" rtlCol="0"/>
          <a:lstStyle>
            <a:lvl1pPr algn="r">
              <a:defRPr sz="1200"/>
            </a:lvl1pPr>
          </a:lstStyle>
          <a:p>
            <a:fld id="{9FA78228-98F7-4528-86C1-0227D0256530}" type="datetimeFigureOut">
              <a:rPr lang="fr-FR" smtClean="0"/>
              <a:pPr/>
              <a:t>07/12/2017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3" y="9371284"/>
            <a:ext cx="2918830" cy="493316"/>
          </a:xfrm>
          <a:prstGeom prst="rect">
            <a:avLst/>
          </a:prstGeom>
        </p:spPr>
        <p:txBody>
          <a:bodyPr vert="horz" lIns="90764" tIns="45382" rIns="90764" bIns="45382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15377" y="9371284"/>
            <a:ext cx="2918830" cy="493316"/>
          </a:xfrm>
          <a:prstGeom prst="rect">
            <a:avLst/>
          </a:prstGeom>
        </p:spPr>
        <p:txBody>
          <a:bodyPr vert="horz" lIns="90764" tIns="45382" rIns="90764" bIns="45382" rtlCol="0" anchor="b"/>
          <a:lstStyle>
            <a:lvl1pPr algn="r">
              <a:defRPr sz="1200"/>
            </a:lvl1pPr>
          </a:lstStyle>
          <a:p>
            <a:fld id="{04CC7050-F0C9-40E7-B72B-402D2BC4DBA2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164071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19565" cy="493869"/>
          </a:xfrm>
          <a:prstGeom prst="rect">
            <a:avLst/>
          </a:prstGeom>
        </p:spPr>
        <p:txBody>
          <a:bodyPr vert="horz" lIns="90771" tIns="45385" rIns="90771" bIns="45385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14627" y="0"/>
            <a:ext cx="2919565" cy="493869"/>
          </a:xfrm>
          <a:prstGeom prst="rect">
            <a:avLst/>
          </a:prstGeom>
        </p:spPr>
        <p:txBody>
          <a:bodyPr vert="horz" lIns="90771" tIns="45385" rIns="90771" bIns="45385" rtlCol="0"/>
          <a:lstStyle>
            <a:lvl1pPr algn="r">
              <a:defRPr sz="1200"/>
            </a:lvl1pPr>
          </a:lstStyle>
          <a:p>
            <a:fld id="{BA8C7646-4C55-4989-84A8-559548C84DE2}" type="datetimeFigureOut">
              <a:rPr lang="fr-FR" smtClean="0"/>
              <a:pPr/>
              <a:t>07/12/2017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771" tIns="45385" rIns="90771" bIns="45385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73263" y="4686225"/>
            <a:ext cx="5389240" cy="4440077"/>
          </a:xfrm>
          <a:prstGeom prst="rect">
            <a:avLst/>
          </a:prstGeom>
        </p:spPr>
        <p:txBody>
          <a:bodyPr vert="horz" lIns="90771" tIns="45385" rIns="90771" bIns="45385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1" y="9370868"/>
            <a:ext cx="2919565" cy="493868"/>
          </a:xfrm>
          <a:prstGeom prst="rect">
            <a:avLst/>
          </a:prstGeom>
        </p:spPr>
        <p:txBody>
          <a:bodyPr vert="horz" lIns="90771" tIns="45385" rIns="90771" bIns="45385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14627" y="9370868"/>
            <a:ext cx="2919565" cy="493868"/>
          </a:xfrm>
          <a:prstGeom prst="rect">
            <a:avLst/>
          </a:prstGeom>
        </p:spPr>
        <p:txBody>
          <a:bodyPr vert="horz" lIns="90771" tIns="45385" rIns="90771" bIns="45385" rtlCol="0" anchor="b"/>
          <a:lstStyle>
            <a:lvl1pPr algn="r">
              <a:defRPr sz="1200"/>
            </a:lvl1pPr>
          </a:lstStyle>
          <a:p>
            <a:fld id="{D07005E6-F786-45D0-822D-CD61C55A4940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63660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:\Communication\2 - Outils de communication\2.5 - Identité\Charte graphique - LOGO\Logos Groupe ACTED\logo-generique_convergences_gauche_gb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7904" y="6381411"/>
            <a:ext cx="1368153" cy="336835"/>
          </a:xfrm>
          <a:prstGeom prst="rect">
            <a:avLst/>
          </a:prstGeom>
          <a:noFill/>
        </p:spPr>
      </p:pic>
      <p:pic>
        <p:nvPicPr>
          <p:cNvPr id="4" name="Picture 3" descr="P:\Communication\2 - Outils de communication\2.5 - Identité\Charte graphique - LOGO\Logos Groupe ACTED\Logo_OXUS_nu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6428140"/>
            <a:ext cx="1080120" cy="266583"/>
          </a:xfrm>
          <a:prstGeom prst="rect">
            <a:avLst/>
          </a:prstGeom>
          <a:noFill/>
        </p:spPr>
      </p:pic>
      <p:pic>
        <p:nvPicPr>
          <p:cNvPr id="5" name="Picture 4" descr="P:\Communication\2 - Outils de communication\2.5 - Identité\Charte graphique - LOGO\Logos Groupe ACTED\Logo-ACTED-paysage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496" y="6381328"/>
            <a:ext cx="1368152" cy="360206"/>
          </a:xfrm>
          <a:prstGeom prst="rect">
            <a:avLst/>
          </a:prstGeom>
          <a:noFill/>
        </p:spPr>
      </p:pic>
      <p:pic>
        <p:nvPicPr>
          <p:cNvPr id="6" name="Picture 5" descr="P:\Communication\2 - Outils de communication\2.5 - Identité\Charte graphique - LOGO\Logos Groupe ACTED\Logo IMPACT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91755" y="6385184"/>
            <a:ext cx="1216149" cy="356267"/>
          </a:xfrm>
          <a:prstGeom prst="rect">
            <a:avLst/>
          </a:prstGeom>
          <a:noFill/>
        </p:spPr>
      </p:pic>
      <p:sp>
        <p:nvSpPr>
          <p:cNvPr id="7" name="Rectangle 6"/>
          <p:cNvSpPr/>
          <p:nvPr userDrawn="1"/>
        </p:nvSpPr>
        <p:spPr>
          <a:xfrm>
            <a:off x="0" y="6309320"/>
            <a:ext cx="5148064" cy="45719"/>
          </a:xfrm>
          <a:prstGeom prst="rect">
            <a:avLst/>
          </a:prstGeom>
          <a:solidFill>
            <a:srgbClr val="1E40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1"/>
          </p:nvPr>
        </p:nvSpPr>
        <p:spPr>
          <a:xfrm>
            <a:off x="6902896" y="6453336"/>
            <a:ext cx="2133600" cy="365125"/>
          </a:xfrm>
        </p:spPr>
        <p:txBody>
          <a:bodyPr/>
          <a:lstStyle>
            <a:lvl1pPr>
              <a:defRPr sz="1100">
                <a:solidFill>
                  <a:schemeClr val="tx1"/>
                </a:solidFill>
                <a:latin typeface="Century Gothic" pitchFamily="34" charset="0"/>
              </a:defRPr>
            </a:lvl1pPr>
          </a:lstStyle>
          <a:p>
            <a:fld id="{2ED74BC7-36B6-469E-99CE-05D26BD067B0}" type="slidenum">
              <a:rPr lang="fr-FR" smtClean="0"/>
              <a:pPr/>
              <a:t>‹#›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C27C1-0DFF-45B4-9802-5A654C87F49C}" type="datetimeFigureOut">
              <a:rPr lang="en-US" smtClean="0"/>
              <a:pPr/>
              <a:t>12/7/2017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A94CB-BBE5-459B-B3C8-BA399D59B9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39844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D74BC7-36B6-469E-99CE-05D26BD067B0}" type="slidenum">
              <a:rPr lang="fr-FR" smtClean="0"/>
              <a:pPr/>
              <a:t>‹#›</a:t>
            </a:fld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1196752"/>
          </a:xfrm>
          <a:prstGeom prst="rect">
            <a:avLst/>
          </a:prstGeom>
          <a:solidFill>
            <a:srgbClr val="1E40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Picture 2" descr="P:\Communication\2 - Outils de communication\2.5 - Identité\Charte graphique - LOGO\LOGO ACTED\Logos ACTED CURRENT\Logo ACTED portrait\Logo_ACTED.png"/>
          <p:cNvPicPr>
            <a:picLocks noChangeAspect="1" noChangeArrowheads="1"/>
          </p:cNvPicPr>
          <p:nvPr/>
        </p:nvPicPr>
        <p:blipFill>
          <a:blip r:embed="rId4" cstate="print"/>
          <a:srcRect b="23666"/>
          <a:stretch>
            <a:fillRect/>
          </a:stretch>
        </p:blipFill>
        <p:spPr bwMode="auto">
          <a:xfrm>
            <a:off x="-3348880" y="1484784"/>
            <a:ext cx="5000236" cy="4464496"/>
          </a:xfrm>
          <a:prstGeom prst="rect">
            <a:avLst/>
          </a:prstGeom>
          <a:solidFill>
            <a:schemeClr val="bg1"/>
          </a:solidFill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ayt.com/en/jordan/jobs/consultancy-services-technical-training-3744660/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hyperlink" Target="https://www.bayt.com/en/jordan/jobs/consultancy-services-climate-smart-agriculture-3744718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ayt.com/en/jordan/jobs/climate-smart-agriculture-consultancy-services-ffs-trainings-3749378/?from_email=1&amp;utm_source=mailer&amp;utm_medium=viral&amp;utm_campaign=Viral_Share_Job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hyperlink" Target="https://www.bayt.com/en/jordan/jobs/value-chain-analysis-consultancy-services-3749384/?from_email=1&amp;utm_source=mailer&amp;utm_medium=viral&amp;utm_campaign=Viral_Share_Job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A94CB-BBE5-459B-B3C8-BA399D59B9F3}" type="slidenum">
              <a:rPr lang="en-US" smtClean="0"/>
              <a:pPr/>
              <a:t>1</a:t>
            </a:fld>
            <a:endParaRPr lang="en-US"/>
          </a:p>
        </p:txBody>
      </p:sp>
      <p:pic>
        <p:nvPicPr>
          <p:cNvPr id="7" name="Picture 6" descr="http://ugub.net/wp-content/uploads/2015/11/ACTED-log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6656" y="5581700"/>
            <a:ext cx="2055356" cy="1156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934357B0-D7AF-4627-A6B1-E619A38B3363}"/>
              </a:ext>
            </a:extLst>
          </p:cNvPr>
          <p:cNvSpPr txBox="1"/>
          <p:nvPr/>
        </p:nvSpPr>
        <p:spPr>
          <a:xfrm>
            <a:off x="1281783" y="1505396"/>
            <a:ext cx="7285441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b="1" dirty="0"/>
              <a:t>Donor:</a:t>
            </a:r>
            <a:r>
              <a:rPr lang="en-GB" sz="2800" dirty="0"/>
              <a:t> BPRM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b="1" dirty="0"/>
              <a:t>Implementing partner: </a:t>
            </a:r>
            <a:r>
              <a:rPr lang="en-GB" sz="2800" dirty="0"/>
              <a:t>ACTED</a:t>
            </a:r>
          </a:p>
          <a:p>
            <a:endParaRPr lang="en-GB" sz="28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b="1" dirty="0"/>
              <a:t>Location:</a:t>
            </a:r>
            <a:r>
              <a:rPr lang="en-GB" sz="2800" i="1" dirty="0"/>
              <a:t> </a:t>
            </a:r>
            <a:r>
              <a:rPr lang="en-GB" sz="2800" dirty="0"/>
              <a:t>Mafraq and Irbid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b="1" dirty="0"/>
              <a:t>Duration:</a:t>
            </a:r>
            <a:r>
              <a:rPr lang="en-US" sz="2800" i="1" dirty="0"/>
              <a:t> </a:t>
            </a:r>
            <a:r>
              <a:rPr lang="en-US" sz="2800" dirty="0"/>
              <a:t>01/09/2017 – 31/08/2019</a:t>
            </a:r>
            <a:endParaRPr lang="en-GB" sz="2800" dirty="0"/>
          </a:p>
          <a:p>
            <a:endParaRPr lang="en-GB" sz="2400" dirty="0"/>
          </a:p>
          <a:p>
            <a:endParaRPr lang="en-US" sz="2400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E1F2AA73-17CF-4D81-BBDE-2082A8DCB707}"/>
              </a:ext>
            </a:extLst>
          </p:cNvPr>
          <p:cNvSpPr/>
          <p:nvPr/>
        </p:nvSpPr>
        <p:spPr>
          <a:xfrm>
            <a:off x="439615" y="108389"/>
            <a:ext cx="8264769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300" b="1" dirty="0">
                <a:solidFill>
                  <a:schemeClr val="bg1"/>
                </a:solidFill>
              </a:rPr>
              <a:t>Providing sustainable work opportunities to Syrian refugees and vulnerable Jordanians in the agricultural sector in northern Jordan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8BEE357D-2C9E-4474-8203-91F4346A37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7743" y="5791200"/>
            <a:ext cx="1093544" cy="747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7586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A94CB-BBE5-459B-B3C8-BA399D59B9F3}" type="slidenum">
              <a:rPr lang="en-US" smtClean="0"/>
              <a:pPr/>
              <a:t>2</a:t>
            </a:fld>
            <a:endParaRPr lang="en-US"/>
          </a:p>
        </p:txBody>
      </p:sp>
      <p:pic>
        <p:nvPicPr>
          <p:cNvPr id="7" name="Picture 6" descr="http://ugub.net/wp-content/uploads/2015/11/ACTED-log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6656" y="5581700"/>
            <a:ext cx="2055356" cy="1156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934357B0-D7AF-4627-A6B1-E619A38B3363}"/>
              </a:ext>
            </a:extLst>
          </p:cNvPr>
          <p:cNvSpPr txBox="1"/>
          <p:nvPr/>
        </p:nvSpPr>
        <p:spPr>
          <a:xfrm>
            <a:off x="1281783" y="1405675"/>
            <a:ext cx="7735608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 dirty="0"/>
              <a:t>Direct beneficiaries: </a:t>
            </a:r>
            <a:r>
              <a:rPr lang="en-GB" sz="2400" dirty="0"/>
              <a:t>8 cooperatives, </a:t>
            </a:r>
            <a:r>
              <a:rPr lang="en-US" sz="2400" dirty="0"/>
              <a:t>560 Syrian refugees, 240 Jordanians 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/>
              <a:t>Indirect beneficiaries: </a:t>
            </a:r>
            <a:r>
              <a:rPr lang="en-US" sz="2400" dirty="0"/>
              <a:t>4000 individuals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i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 dirty="0"/>
              <a:t>Project goal: </a:t>
            </a:r>
            <a:r>
              <a:rPr lang="en-US" sz="2400" dirty="0"/>
              <a:t>To enhance integration and participation of Syrian refugees and vulnerable Jordanians in agricultural livelihoods opportunities through 8 cooperatives in northern Jordan</a:t>
            </a:r>
          </a:p>
          <a:p>
            <a:endParaRPr lang="en-GB" sz="2400" dirty="0"/>
          </a:p>
          <a:p>
            <a:endParaRPr lang="en-US" sz="3600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E1F2AA73-17CF-4D81-BBDE-2082A8DCB707}"/>
              </a:ext>
            </a:extLst>
          </p:cNvPr>
          <p:cNvSpPr/>
          <p:nvPr/>
        </p:nvSpPr>
        <p:spPr>
          <a:xfrm>
            <a:off x="439615" y="108389"/>
            <a:ext cx="8264769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300" b="1" dirty="0">
                <a:solidFill>
                  <a:schemeClr val="bg1"/>
                </a:solidFill>
              </a:rPr>
              <a:t>Providing sustainable work opportunities to Syrian refugees and vulnerable Jordanians in the agricultural sector in northern Jordan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A0F92493-69E8-4110-9DFA-03202DD242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7743" y="5791200"/>
            <a:ext cx="1093544" cy="747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5116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A94CB-BBE5-459B-B3C8-BA399D59B9F3}" type="slidenum">
              <a:rPr lang="en-US" smtClean="0"/>
              <a:pPr/>
              <a:t>3</a:t>
            </a:fld>
            <a:endParaRPr lang="en-US"/>
          </a:p>
        </p:txBody>
      </p:sp>
      <p:pic>
        <p:nvPicPr>
          <p:cNvPr id="7" name="Picture 6" descr="http://ugub.net/wp-content/uploads/2015/11/ACTED-log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6656" y="5581700"/>
            <a:ext cx="2055356" cy="1156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934357B0-D7AF-4627-A6B1-E619A38B3363}"/>
              </a:ext>
            </a:extLst>
          </p:cNvPr>
          <p:cNvSpPr txBox="1"/>
          <p:nvPr/>
        </p:nvSpPr>
        <p:spPr>
          <a:xfrm>
            <a:off x="1281783" y="1397674"/>
            <a:ext cx="7735608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100" b="1" dirty="0"/>
              <a:t>Objective 1:</a:t>
            </a:r>
            <a:r>
              <a:rPr lang="en-US" sz="2100" dirty="0"/>
              <a:t> Improve capacity of 8 cooperatives in Mafraq and Irbid Governorates to engage the market and support the involvement of Syrian refugee and Jordanian farmers in income-generating activities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1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100" b="1" dirty="0"/>
              <a:t>Objective 2: </a:t>
            </a:r>
            <a:r>
              <a:rPr lang="en-US" sz="2100" dirty="0"/>
              <a:t>Equip 560 Syrian refugees and 240 Jordanians with the necessary skills to engage in microbusinesses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1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100" b="1" dirty="0"/>
              <a:t>Objective 3: </a:t>
            </a:r>
            <a:r>
              <a:rPr lang="en-US" sz="2100" dirty="0"/>
              <a:t>Effective support mechanisms in place for agricultural market entry for Syrian refugees and vulnerable Jordanians </a:t>
            </a:r>
          </a:p>
          <a:p>
            <a:endParaRPr lang="en-GB" sz="2400" dirty="0"/>
          </a:p>
          <a:p>
            <a:endParaRPr lang="en-US" sz="2400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E1F2AA73-17CF-4D81-BBDE-2082A8DCB707}"/>
              </a:ext>
            </a:extLst>
          </p:cNvPr>
          <p:cNvSpPr/>
          <p:nvPr/>
        </p:nvSpPr>
        <p:spPr>
          <a:xfrm>
            <a:off x="439615" y="108389"/>
            <a:ext cx="8264769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300" b="1" dirty="0">
                <a:solidFill>
                  <a:schemeClr val="bg1"/>
                </a:solidFill>
              </a:rPr>
              <a:t>Providing sustainable work opportunities to Syrian refugees and vulnerable Jordanians in the agricultural sector in northern Jordan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404DB4D6-E584-47A3-A5BD-5D56EC3E47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7743" y="5791200"/>
            <a:ext cx="1093544" cy="747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55987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A94CB-BBE5-459B-B3C8-BA399D59B9F3}" type="slidenum">
              <a:rPr lang="en-US" smtClean="0"/>
              <a:pPr/>
              <a:t>4</a:t>
            </a:fld>
            <a:endParaRPr lang="en-US"/>
          </a:p>
        </p:txBody>
      </p:sp>
      <p:pic>
        <p:nvPicPr>
          <p:cNvPr id="7" name="Picture 6" descr="http://ugub.net/wp-content/uploads/2015/11/ACTED-log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6656" y="5581700"/>
            <a:ext cx="2055356" cy="1156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934357B0-D7AF-4627-A6B1-E619A38B3363}"/>
              </a:ext>
            </a:extLst>
          </p:cNvPr>
          <p:cNvSpPr txBox="1"/>
          <p:nvPr/>
        </p:nvSpPr>
        <p:spPr>
          <a:xfrm>
            <a:off x="1281784" y="1211273"/>
            <a:ext cx="7735608" cy="54553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dk1"/>
                </a:solidFill>
              </a:rPr>
              <a:t>STATUS:</a:t>
            </a:r>
          </a:p>
          <a:p>
            <a:endParaRPr lang="en-US" sz="1050" dirty="0">
              <a:solidFill>
                <a:schemeClr val="dk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100" dirty="0">
                <a:solidFill>
                  <a:schemeClr val="dk1"/>
                </a:solidFill>
              </a:rPr>
              <a:t>The assessment tool for selecting the cooperatives has been developed and approved.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100" dirty="0">
              <a:solidFill>
                <a:schemeClr val="dk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100" dirty="0">
                <a:solidFill>
                  <a:schemeClr val="dk1"/>
                </a:solidFill>
              </a:rPr>
              <a:t>The 23 cooperatives belonging to the ILO network have been assessed.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100" dirty="0">
              <a:solidFill>
                <a:schemeClr val="dk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100" dirty="0">
                <a:solidFill>
                  <a:schemeClr val="dk1"/>
                </a:solidFill>
              </a:rPr>
              <a:t>8</a:t>
            </a:r>
            <a:r>
              <a:rPr lang="en-GB" sz="2100" dirty="0">
                <a:solidFill>
                  <a:schemeClr val="dk1"/>
                </a:solidFill>
              </a:rPr>
              <a:t>  permanent cooperatives have been selected (5 in Mafraq and 3 in Irbid).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100" dirty="0">
              <a:solidFill>
                <a:schemeClr val="dk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100" dirty="0">
                <a:solidFill>
                  <a:schemeClr val="dk1"/>
                </a:solidFill>
              </a:rPr>
              <a:t>4 </a:t>
            </a:r>
            <a:r>
              <a:rPr lang="en-GB" sz="2100" dirty="0">
                <a:solidFill>
                  <a:schemeClr val="dk1"/>
                </a:solidFill>
              </a:rPr>
              <a:t>additional backup cooperatives have been identified (2 from each governorate).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100" dirty="0">
              <a:solidFill>
                <a:schemeClr val="dk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400" dirty="0">
              <a:solidFill>
                <a:schemeClr val="dk1"/>
              </a:solidFill>
            </a:endParaRPr>
          </a:p>
          <a:p>
            <a:endParaRPr lang="en-GB" sz="2400" dirty="0"/>
          </a:p>
          <a:p>
            <a:endParaRPr lang="en-US" sz="2400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E1F2AA73-17CF-4D81-BBDE-2082A8DCB707}"/>
              </a:ext>
            </a:extLst>
          </p:cNvPr>
          <p:cNvSpPr/>
          <p:nvPr/>
        </p:nvSpPr>
        <p:spPr>
          <a:xfrm>
            <a:off x="439615" y="108389"/>
            <a:ext cx="8264769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300" b="1" dirty="0">
                <a:solidFill>
                  <a:schemeClr val="bg1"/>
                </a:solidFill>
              </a:rPr>
              <a:t>Providing sustainable work opportunities to Syrian refugees and vulnerable Jordanians in the agricultural sector in northern Jordan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4126A919-C7CD-4B3B-A0D6-E5BD258415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7743" y="5791200"/>
            <a:ext cx="1093544" cy="747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83381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A94CB-BBE5-459B-B3C8-BA399D59B9F3}" type="slidenum">
              <a:rPr lang="en-US" smtClean="0"/>
              <a:pPr/>
              <a:t>5</a:t>
            </a:fld>
            <a:endParaRPr lang="en-US"/>
          </a:p>
        </p:txBody>
      </p:sp>
      <p:pic>
        <p:nvPicPr>
          <p:cNvPr id="7" name="Picture 6" descr="http://ugub.net/wp-content/uploads/2015/11/ACTED-log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6656" y="5581700"/>
            <a:ext cx="2055356" cy="1156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934357B0-D7AF-4627-A6B1-E619A38B3363}"/>
              </a:ext>
            </a:extLst>
          </p:cNvPr>
          <p:cNvSpPr txBox="1"/>
          <p:nvPr/>
        </p:nvSpPr>
        <p:spPr>
          <a:xfrm>
            <a:off x="1281784" y="1374591"/>
            <a:ext cx="7735608" cy="41088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dk1"/>
                </a:solidFill>
              </a:rPr>
              <a:t>STATUS:</a:t>
            </a:r>
          </a:p>
          <a:p>
            <a:endParaRPr lang="en-GB" sz="2400" dirty="0">
              <a:solidFill>
                <a:schemeClr val="dk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100" dirty="0">
                <a:solidFill>
                  <a:schemeClr val="dk1"/>
                </a:solidFill>
              </a:rPr>
              <a:t>The procurement of a business development consultant, trainer and climate smart agriculture consultant for My.COOP is on process (interview stage).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100" dirty="0">
              <a:solidFill>
                <a:schemeClr val="dk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100" dirty="0">
                <a:solidFill>
                  <a:schemeClr val="dk1"/>
                </a:solidFill>
              </a:rPr>
              <a:t>The tool to assess 1,600 individuals and select 800 beneficiaries has been developed.</a:t>
            </a:r>
          </a:p>
          <a:p>
            <a:r>
              <a:rPr lang="en-GB" sz="2100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100" dirty="0">
                <a:solidFill>
                  <a:schemeClr val="dk1"/>
                </a:solidFill>
              </a:rPr>
              <a:t>The holding of the first Supervisory Committee has been organized, and will take place on 13</a:t>
            </a:r>
            <a:r>
              <a:rPr lang="en-US" sz="2100" baseline="30000" dirty="0">
                <a:solidFill>
                  <a:schemeClr val="dk1"/>
                </a:solidFill>
              </a:rPr>
              <a:t>th</a:t>
            </a:r>
            <a:r>
              <a:rPr lang="en-US" sz="2100" dirty="0">
                <a:solidFill>
                  <a:schemeClr val="dk1"/>
                </a:solidFill>
              </a:rPr>
              <a:t> Dec. 2017</a:t>
            </a:r>
            <a:endParaRPr lang="en-GB" sz="2100" dirty="0"/>
          </a:p>
          <a:p>
            <a:endParaRPr lang="en-US" sz="2400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E1F2AA73-17CF-4D81-BBDE-2082A8DCB707}"/>
              </a:ext>
            </a:extLst>
          </p:cNvPr>
          <p:cNvSpPr/>
          <p:nvPr/>
        </p:nvSpPr>
        <p:spPr>
          <a:xfrm>
            <a:off x="439615" y="108389"/>
            <a:ext cx="8264769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300" b="1" dirty="0">
                <a:solidFill>
                  <a:schemeClr val="bg1"/>
                </a:solidFill>
              </a:rPr>
              <a:t>Providing sustainable work opportunities to Syrian refugees and vulnerable Jordanians in the agricultural sector in northern Jordan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7775ECDB-1E22-4BCF-BDEE-A1068B53AB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7743" y="5791200"/>
            <a:ext cx="1093544" cy="747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12633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A94CB-BBE5-459B-B3C8-BA399D59B9F3}" type="slidenum">
              <a:rPr lang="en-US" smtClean="0"/>
              <a:pPr/>
              <a:t>6</a:t>
            </a:fld>
            <a:endParaRPr lang="en-US"/>
          </a:p>
        </p:txBody>
      </p:sp>
      <p:pic>
        <p:nvPicPr>
          <p:cNvPr id="7" name="Picture 6" descr="http://ugub.net/wp-content/uploads/2015/11/ACTED-log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6656" y="5581700"/>
            <a:ext cx="2055356" cy="1156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E1F2AA73-17CF-4D81-BBDE-2082A8DCB707}"/>
              </a:ext>
            </a:extLst>
          </p:cNvPr>
          <p:cNvSpPr/>
          <p:nvPr/>
        </p:nvSpPr>
        <p:spPr>
          <a:xfrm>
            <a:off x="439615" y="108389"/>
            <a:ext cx="8264769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300" b="1" dirty="0">
                <a:solidFill>
                  <a:schemeClr val="bg1"/>
                </a:solidFill>
              </a:rPr>
              <a:t>Providing sustainable work opportunities to Syrian refugees and vulnerable Jordanians in the agricultural sector in northern Jordan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60B902E9-DD9E-43AC-A8B9-10298B5F0682}"/>
              </a:ext>
            </a:extLst>
          </p:cNvPr>
          <p:cNvSpPr txBox="1"/>
          <p:nvPr/>
        </p:nvSpPr>
        <p:spPr>
          <a:xfrm>
            <a:off x="1281784" y="1333505"/>
            <a:ext cx="7735608" cy="47551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dk1"/>
                </a:solidFill>
              </a:rPr>
              <a:t>NEXT STEPS:</a:t>
            </a:r>
          </a:p>
          <a:p>
            <a:endParaRPr lang="en-GB" sz="2400" dirty="0">
              <a:solidFill>
                <a:schemeClr val="dk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100" dirty="0">
                <a:solidFill>
                  <a:schemeClr val="dk1"/>
                </a:solidFill>
              </a:rPr>
              <a:t>Conduct the assessment of 1,600 individuals and the selection of 800 beneficiaries.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100" dirty="0">
              <a:solidFill>
                <a:schemeClr val="dk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100" dirty="0">
                <a:solidFill>
                  <a:schemeClr val="dk1"/>
                </a:solidFill>
              </a:rPr>
              <a:t>Conduct the cooperatives capacity assessment.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100" dirty="0">
              <a:solidFill>
                <a:schemeClr val="dk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100" dirty="0">
                <a:solidFill>
                  <a:schemeClr val="dk1"/>
                </a:solidFill>
              </a:rPr>
              <a:t>Adapt My.COOP training package to the Jordanian context and deliver 5-day training on methodology.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100" dirty="0">
              <a:solidFill>
                <a:schemeClr val="dk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100" dirty="0">
                <a:solidFill>
                  <a:schemeClr val="dk1"/>
                </a:solidFill>
              </a:rPr>
              <a:t>Create the local TREE committees to select the successful business plans.</a:t>
            </a:r>
          </a:p>
          <a:p>
            <a:r>
              <a:rPr lang="en-US" sz="2100" dirty="0">
                <a:solidFill>
                  <a:schemeClr val="dk1"/>
                </a:solidFill>
              </a:rPr>
              <a:t> </a:t>
            </a:r>
            <a:endParaRPr lang="en-GB" sz="2100" dirty="0"/>
          </a:p>
          <a:p>
            <a:endParaRPr lang="en-US" sz="2400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4DCAE60F-8803-4F22-A421-B82C8C11EC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7743" y="5791200"/>
            <a:ext cx="1093544" cy="747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66527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A94CB-BBE5-459B-B3C8-BA399D59B9F3}" type="slidenum">
              <a:rPr lang="en-US" smtClean="0"/>
              <a:pPr/>
              <a:t>7</a:t>
            </a:fld>
            <a:endParaRPr lang="en-US"/>
          </a:p>
        </p:txBody>
      </p:sp>
      <p:pic>
        <p:nvPicPr>
          <p:cNvPr id="7" name="Picture 6" descr="http://ugub.net/wp-content/uploads/2015/11/ACTED-log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6656" y="5581700"/>
            <a:ext cx="2055356" cy="1156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E1F2AA73-17CF-4D81-BBDE-2082A8DCB707}"/>
              </a:ext>
            </a:extLst>
          </p:cNvPr>
          <p:cNvSpPr/>
          <p:nvPr/>
        </p:nvSpPr>
        <p:spPr>
          <a:xfrm>
            <a:off x="439615" y="108389"/>
            <a:ext cx="8264769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300" b="1" dirty="0">
                <a:solidFill>
                  <a:schemeClr val="bg1"/>
                </a:solidFill>
              </a:rPr>
              <a:t>Providing sustainable work opportunities to Syrian refugees and vulnerable Jordanians in the agricultural sector in northern Jordan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60B902E9-DD9E-43AC-A8B9-10298B5F0682}"/>
              </a:ext>
            </a:extLst>
          </p:cNvPr>
          <p:cNvSpPr txBox="1"/>
          <p:nvPr/>
        </p:nvSpPr>
        <p:spPr>
          <a:xfrm>
            <a:off x="1281784" y="1243052"/>
            <a:ext cx="7735608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dk1"/>
                </a:solidFill>
              </a:rPr>
              <a:t>NEXT STEPS: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dk1"/>
                </a:solidFill>
              </a:rPr>
              <a:t>Procurement of consultancy services – ACTED is urgently looking for the following: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dk1"/>
              </a:solidFill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dk1"/>
                </a:solidFill>
              </a:rPr>
              <a:t>Business development/trainer for My.COOP: </a:t>
            </a:r>
            <a:r>
              <a:rPr lang="en-US" u="sng" dirty="0">
                <a:hlinkClick r:id="rId3"/>
              </a:rPr>
              <a:t>https://www.bayt.com/en/jordan/jobs/consultancy-services-technical-training-3744660/</a:t>
            </a:r>
            <a:r>
              <a:rPr lang="en-US" dirty="0"/>
              <a:t>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dk1"/>
              </a:solidFill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dk1"/>
                </a:solidFill>
              </a:rPr>
              <a:t>Climate smart agriculture for My.COOP: </a:t>
            </a:r>
            <a:r>
              <a:rPr lang="en-US" dirty="0"/>
              <a:t>: </a:t>
            </a:r>
            <a:r>
              <a:rPr lang="en-US" u="sng" dirty="0">
                <a:hlinkClick r:id="rId4"/>
              </a:rPr>
              <a:t>https://www.bayt.com/en/jordan/jobs/consultancy-services-climate-smart-agriculture-3744718/</a:t>
            </a:r>
            <a:endParaRPr lang="en-US" sz="2000" dirty="0">
              <a:solidFill>
                <a:schemeClr val="dk1"/>
              </a:solidFill>
            </a:endParaRPr>
          </a:p>
          <a:p>
            <a:pPr lvl="1"/>
            <a:endParaRPr lang="en-US" dirty="0">
              <a:solidFill>
                <a:schemeClr val="dk1"/>
              </a:solidFill>
            </a:endParaRPr>
          </a:p>
          <a:p>
            <a:pPr lvl="1"/>
            <a:r>
              <a:rPr lang="en-US" sz="3200" b="1" dirty="0">
                <a:solidFill>
                  <a:srgbClr val="FF0000"/>
                </a:solidFill>
              </a:rPr>
              <a:t>YOU ARE WELCOME TO DISSEMINATE THE 		ABOVE LINKS AND TO APPLY!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n-US" dirty="0">
              <a:solidFill>
                <a:schemeClr val="dk1"/>
              </a:solidFill>
            </a:endParaRPr>
          </a:p>
          <a:p>
            <a:pPr lvl="1"/>
            <a:endParaRPr lang="en-US" dirty="0">
              <a:solidFill>
                <a:schemeClr val="dk1"/>
              </a:solidFill>
            </a:endParaRPr>
          </a:p>
          <a:p>
            <a:r>
              <a:rPr lang="en-US" dirty="0">
                <a:solidFill>
                  <a:schemeClr val="dk1"/>
                </a:solidFill>
              </a:rPr>
              <a:t> </a:t>
            </a:r>
            <a:endParaRPr lang="en-GB" sz="2400" dirty="0"/>
          </a:p>
          <a:p>
            <a:endParaRPr lang="en-US" sz="2400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7FD786D7-C06B-4DA0-AC24-B8246A37CD7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7743" y="5791200"/>
            <a:ext cx="1093544" cy="747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53978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A94CB-BBE5-459B-B3C8-BA399D59B9F3}" type="slidenum">
              <a:rPr lang="en-US" smtClean="0"/>
              <a:pPr/>
              <a:t>8</a:t>
            </a:fld>
            <a:endParaRPr lang="en-US"/>
          </a:p>
        </p:txBody>
      </p:sp>
      <p:pic>
        <p:nvPicPr>
          <p:cNvPr id="7" name="Picture 6" descr="http://ugub.net/wp-content/uploads/2015/11/ACTED-log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6656" y="5581700"/>
            <a:ext cx="2055356" cy="1156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E1F2AA73-17CF-4D81-BBDE-2082A8DCB707}"/>
              </a:ext>
            </a:extLst>
          </p:cNvPr>
          <p:cNvSpPr/>
          <p:nvPr/>
        </p:nvSpPr>
        <p:spPr>
          <a:xfrm>
            <a:off x="439615" y="108389"/>
            <a:ext cx="8264769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300" b="1" dirty="0">
                <a:solidFill>
                  <a:schemeClr val="bg1"/>
                </a:solidFill>
              </a:rPr>
              <a:t>Providing sustainable work opportunities to Syrian refugees and vulnerable Jordanians in the agricultural sector in northern Jordan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60B902E9-DD9E-43AC-A8B9-10298B5F0682}"/>
              </a:ext>
            </a:extLst>
          </p:cNvPr>
          <p:cNvSpPr txBox="1"/>
          <p:nvPr/>
        </p:nvSpPr>
        <p:spPr>
          <a:xfrm>
            <a:off x="1281784" y="1243052"/>
            <a:ext cx="7735608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dk1"/>
                </a:solidFill>
              </a:rPr>
              <a:t>Climate smart agriculture for FFS: </a:t>
            </a:r>
            <a:r>
              <a:rPr lang="en-GB" u="sng" dirty="0">
                <a:hlinkClick r:id="rId3"/>
              </a:rPr>
              <a:t>https://www.bayt.com/en/jordan/jobs/climate-smart-agriculture-consultancy-services-ffs-trainings-3749378/?from_email=1&amp;utm_source=mailer&amp;utm_medium=viral&amp;utm_campaign=Viral_Share_Job</a:t>
            </a:r>
            <a:r>
              <a:rPr lang="en-GB" dirty="0"/>
              <a:t> </a:t>
            </a:r>
            <a:endParaRPr lang="en-US" sz="2000" dirty="0">
              <a:solidFill>
                <a:schemeClr val="dk1"/>
              </a:solidFill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dk1"/>
              </a:solidFill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dk1"/>
                </a:solidFill>
              </a:rPr>
              <a:t>Value chain analysis: </a:t>
            </a:r>
            <a:r>
              <a:rPr lang="en-GB" u="sng" dirty="0">
                <a:hlinkClick r:id="rId4"/>
              </a:rPr>
              <a:t>https://www.bayt.com/en/jordan/jobs/value-chain-analysis-consultancy-services-3749384/?from_email=1&amp;utm_source=mailer&amp;utm_medium=viral&amp;utm_campaign=Viral_Share_Job</a:t>
            </a:r>
            <a:endParaRPr lang="en-US" sz="2000" dirty="0">
              <a:solidFill>
                <a:schemeClr val="dk1"/>
              </a:solidFill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dk1"/>
              </a:solidFill>
            </a:endParaRPr>
          </a:p>
          <a:p>
            <a:pPr lvl="1"/>
            <a:r>
              <a:rPr lang="en-US" sz="3200" b="1" dirty="0">
                <a:solidFill>
                  <a:srgbClr val="FF0000"/>
                </a:solidFill>
              </a:rPr>
              <a:t>YOU ARE WELCOME TO DISSEMINATE THE 		ABOVE LINKS AND TO APPLY!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n-US" dirty="0">
              <a:solidFill>
                <a:schemeClr val="dk1"/>
              </a:solidFill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n-US" dirty="0">
              <a:solidFill>
                <a:schemeClr val="dk1"/>
              </a:solidFill>
            </a:endParaRPr>
          </a:p>
          <a:p>
            <a:r>
              <a:rPr lang="en-US" dirty="0">
                <a:solidFill>
                  <a:schemeClr val="dk1"/>
                </a:solidFill>
              </a:rPr>
              <a:t> </a:t>
            </a:r>
            <a:endParaRPr lang="en-GB" sz="2400" dirty="0"/>
          </a:p>
          <a:p>
            <a:endParaRPr lang="en-US" sz="2400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7FD786D7-C06B-4DA0-AC24-B8246A37CD7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7743" y="5791200"/>
            <a:ext cx="1093544" cy="747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81178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A94CB-BBE5-459B-B3C8-BA399D59B9F3}" type="slidenum">
              <a:rPr lang="en-US" smtClean="0"/>
              <a:pPr/>
              <a:t>9</a:t>
            </a:fld>
            <a:endParaRPr lang="en-US"/>
          </a:p>
        </p:txBody>
      </p:sp>
      <p:pic>
        <p:nvPicPr>
          <p:cNvPr id="7" name="Picture 6" descr="http://ugub.net/wp-content/uploads/2015/11/ACTED-log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6656" y="5581700"/>
            <a:ext cx="2055356" cy="1156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E1F2AA73-17CF-4D81-BBDE-2082A8DCB707}"/>
              </a:ext>
            </a:extLst>
          </p:cNvPr>
          <p:cNvSpPr/>
          <p:nvPr/>
        </p:nvSpPr>
        <p:spPr>
          <a:xfrm>
            <a:off x="439615" y="108389"/>
            <a:ext cx="8264769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300" b="1" dirty="0">
                <a:solidFill>
                  <a:schemeClr val="bg1"/>
                </a:solidFill>
              </a:rPr>
              <a:t>Providing sustainable work opportunities to Syrian refugees and vulnerable Jordanians in the agricultural sector in northern Jordan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60B902E9-DD9E-43AC-A8B9-10298B5F0682}"/>
              </a:ext>
            </a:extLst>
          </p:cNvPr>
          <p:cNvSpPr txBox="1"/>
          <p:nvPr/>
        </p:nvSpPr>
        <p:spPr>
          <a:xfrm>
            <a:off x="1281784" y="2236260"/>
            <a:ext cx="773560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dk1"/>
                </a:solidFill>
              </a:rPr>
              <a:t>THANK YOU ALL FOR YOUR ATTENTION!</a:t>
            </a:r>
            <a:endParaRPr lang="en-US" sz="4400" b="1" dirty="0">
              <a:solidFill>
                <a:schemeClr val="dk1"/>
              </a:solidFill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n-US" dirty="0">
              <a:solidFill>
                <a:schemeClr val="dk1"/>
              </a:solidFill>
            </a:endParaRPr>
          </a:p>
          <a:p>
            <a:r>
              <a:rPr lang="en-US" dirty="0">
                <a:solidFill>
                  <a:schemeClr val="dk1"/>
                </a:solidFill>
              </a:rPr>
              <a:t> </a:t>
            </a:r>
            <a:endParaRPr lang="en-GB" sz="2400" dirty="0"/>
          </a:p>
          <a:p>
            <a:endParaRPr lang="en-US" sz="2400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E6BFD60F-E4A2-4AA2-AAA2-FE6C523D42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7743" y="5791200"/>
            <a:ext cx="1093544" cy="747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3172423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Perspective">
      <a:dk1>
        <a:sysClr val="windowText" lastClr="000000"/>
      </a:dk1>
      <a:lt1>
        <a:sysClr val="window" lastClr="FFFFFF"/>
      </a:lt1>
      <a:dk2>
        <a:srgbClr val="283138"/>
      </a:dk2>
      <a:lt2>
        <a:srgbClr val="FF8600"/>
      </a:lt2>
      <a:accent1>
        <a:srgbClr val="838D9B"/>
      </a:accent1>
      <a:accent2>
        <a:srgbClr val="D2610C"/>
      </a:accent2>
      <a:accent3>
        <a:srgbClr val="80716A"/>
      </a:accent3>
      <a:accent4>
        <a:srgbClr val="94147C"/>
      </a:accent4>
      <a:accent5>
        <a:srgbClr val="5D5AD2"/>
      </a:accent5>
      <a:accent6>
        <a:srgbClr val="6F6C7D"/>
      </a:accent6>
      <a:hlink>
        <a:srgbClr val="6187E3"/>
      </a:hlink>
      <a:folHlink>
        <a:srgbClr val="7B8EB8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44506</TotalTime>
  <Words>527</Words>
  <Application>Microsoft Office PowerPoint</Application>
  <PresentationFormat>On-screen Show (4:3)</PresentationFormat>
  <Paragraphs>85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Century Gothic</vt:lpstr>
      <vt:lpstr>Thème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Template PPT ACTED</dc:title>
  <dc:creator>AT</dc:creator>
  <cp:lastModifiedBy>Laura Buffoni</cp:lastModifiedBy>
  <cp:revision>2783</cp:revision>
  <dcterms:created xsi:type="dcterms:W3CDTF">2012-01-24T08:23:15Z</dcterms:created>
  <dcterms:modified xsi:type="dcterms:W3CDTF">2017-12-07T08:09:22Z</dcterms:modified>
</cp:coreProperties>
</file>