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7" r:id="rId4"/>
    <p:sldId id="260" r:id="rId5"/>
    <p:sldId id="264" r:id="rId6"/>
    <p:sldId id="270" r:id="rId7"/>
    <p:sldId id="271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boufarh\AppData\Local\Microsoft\Windows\Temporary%20Internet%20Files\Content.Outlook\D6S3SDOG\LCRP_2017_Q2_Financial_Tracking_Workbook_v4_2017071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LCRP 2017 Funding Coverage (Received/Appeal</a:t>
            </a:r>
            <a:r>
              <a:rPr lang="en-US" dirty="0" smtClean="0"/>
              <a:t>) (in USD)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120990084572761"/>
          <c:y val="0.21792796733741615"/>
          <c:w val="0.73838473315835507"/>
          <c:h val="0.73838473315835507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325975481358172E-2"/>
          <c:y val="0.93215625998500551"/>
          <c:w val="0.30218595049983121"/>
          <c:h val="6.78437400149944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593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111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88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10934703" y="1282191"/>
            <a:ext cx="546100" cy="92075"/>
          </a:xfrm>
          <a:prstGeom prst="rect">
            <a:avLst/>
          </a:prstGeom>
          <a:noFill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r"/>
            <a:r>
              <a:rPr lang="en-US" sz="600" b="1" dirty="0">
                <a:solidFill>
                  <a:srgbClr val="232323"/>
                </a:solidFill>
              </a:rPr>
              <a:t>Page </a:t>
            </a:r>
            <a:fld id="{8535152C-2F34-344B-8022-2742E4E69643}" type="slidenum">
              <a:rPr lang="en-US" sz="600" b="1">
                <a:solidFill>
                  <a:srgbClr val="232323"/>
                </a:solidFill>
              </a:rPr>
              <a:pPr algn="r"/>
              <a:t>‹#›</a:t>
            </a:fld>
            <a:endParaRPr lang="en-US" sz="600" b="1" dirty="0">
              <a:solidFill>
                <a:srgbClr val="232323"/>
              </a:solidFill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422197" y="2271924"/>
            <a:ext cx="10058603" cy="1506345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endParaRPr lang="en-US" dirty="0" smtClean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35351" y="1104650"/>
            <a:ext cx="849136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Title of Page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435351" y="906185"/>
            <a:ext cx="849136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Title of section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1" y="8"/>
            <a:ext cx="9177867" cy="546099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sz="1800" dirty="0"/>
          </a:p>
        </p:txBody>
      </p:sp>
      <p:cxnSp>
        <p:nvCxnSpPr>
          <p:cNvPr id="16" name="Straight Connector 15"/>
          <p:cNvCxnSpPr/>
          <p:nvPr userDrawn="1"/>
        </p:nvCxnSpPr>
        <p:spPr>
          <a:xfrm rot="10800000">
            <a:off x="1411112" y="1728788"/>
            <a:ext cx="10056989" cy="1588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413933" y="4000500"/>
            <a:ext cx="10066867" cy="1905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1814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053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25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583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916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56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9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33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03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1BCB2-24CF-4A8C-A331-6BE4105D13F4}" type="datetimeFigureOut">
              <a:rPr lang="en-GB" smtClean="0"/>
              <a:t>28/09/2017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BE68-410B-4D05-B517-5C5A2D35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62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wina@unhcr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1422197" y="3134808"/>
            <a:ext cx="10058603" cy="1506345"/>
          </a:xfrm>
        </p:spPr>
        <p:txBody>
          <a:bodyPr>
            <a:normAutofit/>
          </a:bodyPr>
          <a:lstStyle/>
          <a:p>
            <a:pPr marL="342900" algn="ctr">
              <a:spcBef>
                <a:spcPct val="20000"/>
              </a:spcBef>
            </a:pPr>
            <a:r>
              <a:rPr lang="en-US" sz="4400" dirty="0">
                <a:solidFill>
                  <a:schemeClr val="accent5">
                    <a:lumMod val="75000"/>
                  </a:schemeClr>
                </a:solidFill>
              </a:rPr>
              <a:t>LCRP 2017 </a:t>
            </a:r>
            <a:br>
              <a:rPr lang="en-US" sz="4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4400" dirty="0">
                <a:solidFill>
                  <a:schemeClr val="accent5">
                    <a:lumMod val="75000"/>
                  </a:schemeClr>
                </a:solidFill>
              </a:rPr>
              <a:t>Health Sector Updates</a:t>
            </a:r>
            <a:endParaRPr lang="en-GB" sz="4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764" y="206828"/>
            <a:ext cx="1462875" cy="146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4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Tracking Updates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4306313"/>
              </p:ext>
            </p:extLst>
          </p:nvPr>
        </p:nvGraphicFramePr>
        <p:xfrm>
          <a:off x="838200" y="1445393"/>
          <a:ext cx="4484914" cy="3830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99413"/>
            <a:ext cx="5915851" cy="54585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9163" y="1946496"/>
            <a:ext cx="3620631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Important:</a:t>
            </a:r>
          </a:p>
          <a:p>
            <a:r>
              <a:rPr lang="en-US" dirty="0" smtClean="0"/>
              <a:t>Updates from Inter-Agency Financial </a:t>
            </a:r>
            <a:r>
              <a:rPr lang="en-US" dirty="0"/>
              <a:t>T</a:t>
            </a:r>
            <a:r>
              <a:rPr lang="en-US" dirty="0" smtClean="0"/>
              <a:t>racking for Q3 (Jan-Aug 2017) is of 67 M representing 21.7% of total appeal</a:t>
            </a:r>
            <a:endParaRPr lang="en-GB" dirty="0"/>
          </a:p>
        </p:txBody>
      </p:sp>
      <p:sp>
        <p:nvSpPr>
          <p:cNvPr id="9" name="Right Arrow 8"/>
          <p:cNvSpPr/>
          <p:nvPr/>
        </p:nvSpPr>
        <p:spPr>
          <a:xfrm rot="19807587" flipH="1">
            <a:off x="6444660" y="4544840"/>
            <a:ext cx="769544" cy="25349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5875699" y="5576935"/>
            <a:ext cx="697117" cy="3078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843841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Financial Tracking Updates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045" y="2379622"/>
            <a:ext cx="2645229" cy="1814515"/>
          </a:xfrm>
          <a:noFill/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b="1" dirty="0"/>
              <a:t># of partners who have received funding </a:t>
            </a:r>
            <a:r>
              <a:rPr lang="en-GB" sz="1800" b="1" dirty="0" smtClean="0"/>
              <a:t>from </a:t>
            </a:r>
            <a:r>
              <a:rPr lang="en-GB" sz="1800" b="1" dirty="0" smtClean="0">
                <a:solidFill>
                  <a:schemeClr val="accent1">
                    <a:lumMod val="75000"/>
                  </a:schemeClr>
                </a:solidFill>
              </a:rPr>
              <a:t>January</a:t>
            </a:r>
            <a:r>
              <a:rPr lang="en-GB" sz="1800" b="1" dirty="0" smtClean="0">
                <a:solidFill>
                  <a:schemeClr val="accent1">
                    <a:lumMod val="75000"/>
                  </a:schemeClr>
                </a:solidFill>
              </a:rPr>
              <a:t>-July 2017</a:t>
            </a:r>
            <a:r>
              <a:rPr lang="en-GB" sz="1800" b="1" dirty="0" smtClean="0"/>
              <a:t>:</a:t>
            </a:r>
            <a:r>
              <a:rPr lang="en-GB" sz="1800" dirty="0" smtClean="0"/>
              <a:t> </a:t>
            </a:r>
            <a:r>
              <a:rPr lang="en-GB" sz="2400" dirty="0" smtClean="0">
                <a:solidFill>
                  <a:srgbClr val="FF0000"/>
                </a:solidFill>
              </a:rPr>
              <a:t>18</a:t>
            </a:r>
            <a:r>
              <a:rPr lang="en-GB" sz="1800" dirty="0" smtClean="0">
                <a:solidFill>
                  <a:srgbClr val="FF0000"/>
                </a:solidFill>
              </a:rPr>
              <a:t> out of </a:t>
            </a:r>
            <a:r>
              <a:rPr lang="en-GB" sz="2400" dirty="0" smtClean="0">
                <a:solidFill>
                  <a:srgbClr val="FF0000"/>
                </a:solidFill>
              </a:rPr>
              <a:t>43 </a:t>
            </a:r>
            <a:r>
              <a:rPr lang="en-GB" sz="1800" dirty="0" smtClean="0">
                <a:solidFill>
                  <a:srgbClr val="FF0000"/>
                </a:solidFill>
              </a:rPr>
              <a:t>LCRP 2017 Health Sector partners</a:t>
            </a:r>
            <a:endParaRPr lang="en-GB" sz="1800" dirty="0">
              <a:solidFill>
                <a:srgbClr val="FF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60570" y="1559038"/>
            <a:ext cx="3265715" cy="7187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600" dirty="0" smtClean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824717"/>
              </p:ext>
            </p:extLst>
          </p:nvPr>
        </p:nvGraphicFramePr>
        <p:xfrm>
          <a:off x="8637007" y="2232779"/>
          <a:ext cx="3195872" cy="2421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5872"/>
              </a:tblGrid>
              <a:tr h="409885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Is your NGO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missing?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920283">
                <a:tc>
                  <a:txBody>
                    <a:bodyPr/>
                    <a:lstStyle/>
                    <a:p>
                      <a:r>
                        <a:rPr lang="en-US" dirty="0" smtClean="0"/>
                        <a:t>Please</a:t>
                      </a:r>
                      <a:r>
                        <a:rPr lang="en-US" baseline="0" dirty="0" smtClean="0"/>
                        <a:t> contact Aung Thu Win directly: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  <a:hlinkClick r:id="rId2"/>
                        </a:rPr>
                        <a:t>wina@unhcr.org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SAMS?</a:t>
                      </a:r>
                    </a:p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QRCS?</a:t>
                      </a:r>
                    </a:p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RI?</a:t>
                      </a:r>
                    </a:p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MEDAIR?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043" y="1319219"/>
            <a:ext cx="5153920" cy="516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68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Progress on Key Indicators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Jan-July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2017)</a:t>
            </a:r>
            <a:endParaRPr lang="en-GB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837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FF0000"/>
                </a:solidFill>
              </a:rPr>
              <a:t>Refer to published Health Sector 2</a:t>
            </a:r>
            <a:r>
              <a:rPr lang="en-US" baseline="30000" dirty="0" smtClean="0">
                <a:solidFill>
                  <a:srgbClr val="FF0000"/>
                </a:solidFill>
              </a:rPr>
              <a:t>nd</a:t>
            </a:r>
            <a:r>
              <a:rPr lang="en-US" dirty="0" smtClean="0">
                <a:solidFill>
                  <a:srgbClr val="FF0000"/>
                </a:solidFill>
              </a:rPr>
              <a:t> Dashboard </a:t>
            </a:r>
          </a:p>
          <a:p>
            <a:pPr marL="0" indent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#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of subsidized PHC consultations: </a:t>
            </a:r>
            <a:r>
              <a:rPr lang="en-US" dirty="0" smtClean="0">
                <a:solidFill>
                  <a:schemeClr val="accent2"/>
                </a:solidFill>
              </a:rPr>
              <a:t>1,062,401</a:t>
            </a:r>
            <a:r>
              <a:rPr lang="en-US" dirty="0" smtClean="0"/>
              <a:t>   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48% </a:t>
            </a:r>
            <a:r>
              <a:rPr lang="en-US" dirty="0" smtClean="0">
                <a:solidFill>
                  <a:srgbClr val="FF0000"/>
                </a:solidFill>
              </a:rPr>
              <a:t>of LCRP target)</a:t>
            </a:r>
          </a:p>
          <a:p>
            <a:pPr marL="0" indent="0">
              <a:buNone/>
            </a:pPr>
            <a:r>
              <a:rPr lang="en-US" sz="2400" dirty="0" smtClean="0"/>
              <a:t>Breakdown: </a:t>
            </a:r>
            <a:r>
              <a:rPr lang="en-US" sz="2400" dirty="0" smtClean="0"/>
              <a:t>75% </a:t>
            </a:r>
            <a:r>
              <a:rPr lang="en-US" sz="2400" dirty="0" smtClean="0"/>
              <a:t>through PHCs and </a:t>
            </a:r>
            <a:r>
              <a:rPr lang="en-US" sz="2400" dirty="0" smtClean="0"/>
              <a:t>25% </a:t>
            </a:r>
            <a:r>
              <a:rPr lang="en-US" sz="2400" dirty="0" smtClean="0"/>
              <a:t>through MMUs</a:t>
            </a:r>
          </a:p>
          <a:p>
            <a:pPr marL="0" indent="0"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#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of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persons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supported in access to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hospital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care: </a:t>
            </a:r>
            <a:r>
              <a:rPr lang="en-US" dirty="0">
                <a:solidFill>
                  <a:schemeClr val="accent2"/>
                </a:solidFill>
              </a:rPr>
              <a:t>52,857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(40% </a:t>
            </a:r>
            <a:r>
              <a:rPr lang="en-US" dirty="0">
                <a:solidFill>
                  <a:srgbClr val="FF0000"/>
                </a:solidFill>
              </a:rPr>
              <a:t>of target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endParaRPr lang="en-US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Reminder</a:t>
            </a:r>
            <a:r>
              <a:rPr lang="en-US" sz="2400" dirty="0" smtClean="0">
                <a:solidFill>
                  <a:srgbClr val="FF0000"/>
                </a:solidFill>
              </a:rPr>
              <a:t>: Activity Info Dynamic Dashboard updated MONTHLY on the portal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LCRP 2018 Planning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37725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 Planning Process draf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 timeline has already been shared by Inter-Agency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4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Health Sector Core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Group meeting to update the Situational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Analysis &amp; discuss the Strategy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5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Results of the 2017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VASyR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will be presented to the HCT and then shared with all sector working groups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6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baseline="30000" dirty="0" smtClean="0">
                <a:solidFill>
                  <a:schemeClr val="accent1">
                    <a:lumMod val="75000"/>
                  </a:schemeClr>
                </a:solidFill>
              </a:rPr>
              <a:t>st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LCRP 2018 Planning Workshop</a:t>
            </a: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Oct 17th: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Deadline for Initial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Draft Sector response plan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to be updated and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submitted to Inter-Sector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Oct 27th: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Deadline for sectors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to submit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revised sector response plan to Sector Steering Committees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(SSCs)</a:t>
            </a:r>
            <a:endParaRPr lang="en-US" sz="26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Nov 10th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Deadline for all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sectors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chapters to be approved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by their respective SSCs.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0490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IASC GBV Guidelines roll-out within the Health Sector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1) A first training tool place at national level of Aug 10</a:t>
            </a:r>
            <a:r>
              <a:rPr lang="en-US" baseline="30000" dirty="0" smtClean="0">
                <a:solidFill>
                  <a:schemeClr val="accent1"/>
                </a:solidFill>
              </a:rPr>
              <a:t>th</a:t>
            </a:r>
            <a:r>
              <a:rPr lang="en-US" dirty="0" smtClean="0">
                <a:solidFill>
                  <a:schemeClr val="accent1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2) Next week trainings are planned at field level: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2</a:t>
            </a:r>
            <a:r>
              <a:rPr lang="en-US" baseline="30000" dirty="0" smtClean="0">
                <a:solidFill>
                  <a:srgbClr val="FF0000"/>
                </a:solidFill>
              </a:rPr>
              <a:t>nd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smtClean="0">
                <a:solidFill>
                  <a:schemeClr val="accent1"/>
                </a:solidFill>
              </a:rPr>
              <a:t>South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3</a:t>
            </a:r>
            <a:r>
              <a:rPr lang="en-US" baseline="30000" dirty="0" smtClean="0">
                <a:solidFill>
                  <a:srgbClr val="FF0000"/>
                </a:solidFill>
              </a:rPr>
              <a:t>rd</a:t>
            </a:r>
            <a:r>
              <a:rPr lang="en-US" dirty="0" smtClean="0">
                <a:solidFill>
                  <a:srgbClr val="FF0000"/>
                </a:solidFill>
              </a:rPr>
              <a:t> : </a:t>
            </a:r>
            <a:r>
              <a:rPr lang="en-US" dirty="0" smtClean="0">
                <a:solidFill>
                  <a:schemeClr val="accent1"/>
                </a:solidFill>
              </a:rPr>
              <a:t>North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4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: </a:t>
            </a:r>
            <a:r>
              <a:rPr lang="en-US" dirty="0" err="1" smtClean="0">
                <a:solidFill>
                  <a:schemeClr val="accent1"/>
                </a:solidFill>
              </a:rPr>
              <a:t>Bekaa</a:t>
            </a:r>
            <a:endParaRPr lang="en-US" dirty="0" smtClean="0">
              <a:solidFill>
                <a:schemeClr val="accent1"/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Oct 5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: </a:t>
            </a:r>
            <a:r>
              <a:rPr lang="en-US" dirty="0" smtClean="0">
                <a:solidFill>
                  <a:schemeClr val="accent1"/>
                </a:solidFill>
              </a:rPr>
              <a:t>Mt Lebanon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3) Once trainings are finalized, the action plan for integration of GBV guidelines is to be endorsed by the sector</a:t>
            </a:r>
            <a:endParaRPr lang="en-US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23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PHC Prioritization meetings</a:t>
            </a:r>
            <a:endParaRPr lang="en-GB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smtClean="0"/>
              <a:t>In light of changing support to PHC landscape, PHC prioritization meetings took place at field level; B/ML, North, South, </a:t>
            </a:r>
            <a:r>
              <a:rPr lang="en-US" dirty="0" err="1" smtClean="0"/>
              <a:t>Bekaa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 It is expected that the selection of PHC for support will rely on the outcome of this exercise in addition to joint final selection of PHCs.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Next month, the Health Gateways Visual Map will also display date until which support for each PHC is secured.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821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Preparation for the Annual PIST report – Public Institutions Strengthening under LCRP</a:t>
            </a:r>
            <a:endParaRPr lang="en-GB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smtClean="0"/>
              <a:t>Compilation of staffing support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Done. </a:t>
            </a:r>
            <a:r>
              <a:rPr lang="en-US" dirty="0" smtClean="0">
                <a:sym typeface="Wingdings" panose="05000000000000000000" pitchFamily="2" charset="2"/>
              </a:rPr>
              <a:t>(Map is an annex of the 2</a:t>
            </a:r>
            <a:r>
              <a:rPr lang="en-US" baseline="30000" dirty="0" smtClean="0">
                <a:sym typeface="Wingdings" panose="05000000000000000000" pitchFamily="2" charset="2"/>
              </a:rPr>
              <a:t>nd</a:t>
            </a:r>
            <a:r>
              <a:rPr lang="en-US" dirty="0" smtClean="0">
                <a:sym typeface="Wingdings" panose="05000000000000000000" pitchFamily="2" charset="2"/>
              </a:rPr>
              <a:t> sector dashboard)</a:t>
            </a:r>
          </a:p>
          <a:p>
            <a:pPr marL="0" indent="0">
              <a:buNone/>
            </a:pPr>
            <a:endParaRPr lang="en-US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We will be contacting you to compile:</a:t>
            </a:r>
          </a:p>
          <a:p>
            <a:pPr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Support in equipment during 2017 per facility</a:t>
            </a:r>
          </a:p>
          <a:p>
            <a:pPr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Support in trainings in 2017 per type of training</a:t>
            </a:r>
          </a:p>
          <a:p>
            <a:pPr>
              <a:buFontTx/>
              <a:buChar char="-"/>
            </a:pPr>
            <a:r>
              <a:rPr lang="en-US" dirty="0" smtClean="0">
                <a:sym typeface="Wingdings" panose="05000000000000000000" pitchFamily="2" charset="2"/>
              </a:rPr>
              <a:t>Any other support in line with Institutional Strengthening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35431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88475"/>
            <a:ext cx="10515600" cy="5588488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Thank you.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397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420</Words>
  <Application>Microsoft Office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Office Theme</vt:lpstr>
      <vt:lpstr>PowerPoint Presentation</vt:lpstr>
      <vt:lpstr>Financial Tracking Updates</vt:lpstr>
      <vt:lpstr>Financial Tracking Updates</vt:lpstr>
      <vt:lpstr>Progress on Key Indicators (Jan-July 2017)</vt:lpstr>
      <vt:lpstr>LCRP 2018 Planning</vt:lpstr>
      <vt:lpstr>IASC GBV Guidelines roll-out within the Health Sector</vt:lpstr>
      <vt:lpstr>PHC Prioritization meetings</vt:lpstr>
      <vt:lpstr>Preparation for the Annual PIST report – Public Institutions Strengthening under LCRP</vt:lpstr>
      <vt:lpstr>PowerPoint Presentation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LCRP 2017  Health Sector Updates</dc:title>
  <dc:creator>Hala Abou Farhat</dc:creator>
  <cp:lastModifiedBy>Hala Abou Farhat</cp:lastModifiedBy>
  <cp:revision>55</cp:revision>
  <dcterms:created xsi:type="dcterms:W3CDTF">2017-07-25T08:15:15Z</dcterms:created>
  <dcterms:modified xsi:type="dcterms:W3CDTF">2017-09-28T10:55:49Z</dcterms:modified>
</cp:coreProperties>
</file>