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1"/>
  </p:sldMasterIdLst>
  <p:sldIdLst>
    <p:sldId id="279" r:id="rId2"/>
    <p:sldId id="257" r:id="rId3"/>
    <p:sldId id="271" r:id="rId4"/>
    <p:sldId id="262" r:id="rId5"/>
    <p:sldId id="274" r:id="rId6"/>
    <p:sldId id="275" r:id="rId7"/>
    <p:sldId id="276" r:id="rId8"/>
    <p:sldId id="277" r:id="rId9"/>
    <p:sldId id="278" r:id="rId10"/>
    <p:sldId id="260" r:id="rId11"/>
    <p:sldId id="261" r:id="rId12"/>
    <p:sldId id="264" r:id="rId13"/>
    <p:sldId id="266" r:id="rId14"/>
    <p:sldId id="259" r:id="rId15"/>
  </p:sldIdLst>
  <p:sldSz cx="9144000" cy="5143500" type="screen16x9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kob Arhem" initials="JA" lastIdx="0" clrIdx="0">
    <p:extLst>
      <p:ext uri="{19B8F6BF-5375-455C-9EA6-DF929625EA0E}">
        <p15:presenceInfo xmlns:p15="http://schemas.microsoft.com/office/powerpoint/2012/main" userId="S-1-5-21-2676355427-447894320-4283101651-9561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4" autoAdjust="0"/>
    <p:restoredTop sz="94660"/>
  </p:normalViewPr>
  <p:slideViewPr>
    <p:cSldViewPr snapToGrid="0" snapToObjects="1">
      <p:cViewPr varScale="1">
        <p:scale>
          <a:sx n="154" d="100"/>
          <a:sy n="154" d="100"/>
        </p:scale>
        <p:origin x="366" y="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Sheet1!$B$1:$AJ$1</c:f>
              <c:strCache>
                <c:ptCount val="35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  <c:pt idx="12">
                  <c:v>jan</c:v>
                </c:pt>
                <c:pt idx="13">
                  <c:v>feb</c:v>
                </c:pt>
                <c:pt idx="14">
                  <c:v>mar</c:v>
                </c:pt>
                <c:pt idx="15">
                  <c:v>apr</c:v>
                </c:pt>
                <c:pt idx="16">
                  <c:v>may</c:v>
                </c:pt>
                <c:pt idx="17">
                  <c:v>jun</c:v>
                </c:pt>
                <c:pt idx="18">
                  <c:v>jul</c:v>
                </c:pt>
                <c:pt idx="19">
                  <c:v>aug</c:v>
                </c:pt>
                <c:pt idx="20">
                  <c:v>sep</c:v>
                </c:pt>
                <c:pt idx="21">
                  <c:v>oct</c:v>
                </c:pt>
                <c:pt idx="22">
                  <c:v>nov</c:v>
                </c:pt>
                <c:pt idx="23">
                  <c:v>dec</c:v>
                </c:pt>
                <c:pt idx="24">
                  <c:v>jan</c:v>
                </c:pt>
                <c:pt idx="25">
                  <c:v>feb</c:v>
                </c:pt>
                <c:pt idx="26">
                  <c:v>mar</c:v>
                </c:pt>
                <c:pt idx="27">
                  <c:v>apr</c:v>
                </c:pt>
                <c:pt idx="28">
                  <c:v>may</c:v>
                </c:pt>
                <c:pt idx="29">
                  <c:v>jun</c:v>
                </c:pt>
                <c:pt idx="30">
                  <c:v>jul</c:v>
                </c:pt>
                <c:pt idx="31">
                  <c:v>aug</c:v>
                </c:pt>
                <c:pt idx="32">
                  <c:v>sep</c:v>
                </c:pt>
                <c:pt idx="33">
                  <c:v>oct</c:v>
                </c:pt>
                <c:pt idx="34">
                  <c:v>nov</c:v>
                </c:pt>
              </c:strCache>
            </c:strRef>
          </c:cat>
          <c:val>
            <c:numRef>
              <c:f>Sheet1!$B$2:$AJ$2</c:f>
              <c:numCache>
                <c:formatCode>General</c:formatCode>
                <c:ptCount val="35"/>
                <c:pt idx="0">
                  <c:v>5064</c:v>
                </c:pt>
                <c:pt idx="1">
                  <c:v>4483</c:v>
                </c:pt>
                <c:pt idx="2">
                  <c:v>5207</c:v>
                </c:pt>
                <c:pt idx="3">
                  <c:v>4401</c:v>
                </c:pt>
                <c:pt idx="4">
                  <c:v>4820</c:v>
                </c:pt>
                <c:pt idx="5">
                  <c:v>4503</c:v>
                </c:pt>
                <c:pt idx="6">
                  <c:v>4924</c:v>
                </c:pt>
                <c:pt idx="7">
                  <c:v>4947</c:v>
                </c:pt>
                <c:pt idx="8">
                  <c:v>4797</c:v>
                </c:pt>
                <c:pt idx="9">
                  <c:v>4922</c:v>
                </c:pt>
                <c:pt idx="10">
                  <c:v>4840</c:v>
                </c:pt>
                <c:pt idx="11">
                  <c:v>5566</c:v>
                </c:pt>
                <c:pt idx="12">
                  <c:v>5946</c:v>
                </c:pt>
                <c:pt idx="13">
                  <c:v>5965</c:v>
                </c:pt>
                <c:pt idx="14">
                  <c:v>5762</c:v>
                </c:pt>
                <c:pt idx="15">
                  <c:v>5478</c:v>
                </c:pt>
                <c:pt idx="16">
                  <c:v>5502</c:v>
                </c:pt>
                <c:pt idx="17">
                  <c:v>5539</c:v>
                </c:pt>
                <c:pt idx="18">
                  <c:v>6050</c:v>
                </c:pt>
                <c:pt idx="19">
                  <c:v>6410</c:v>
                </c:pt>
                <c:pt idx="20">
                  <c:v>6202</c:v>
                </c:pt>
                <c:pt idx="21">
                  <c:v>6504</c:v>
                </c:pt>
                <c:pt idx="22">
                  <c:v>6484</c:v>
                </c:pt>
                <c:pt idx="23">
                  <c:v>7398</c:v>
                </c:pt>
                <c:pt idx="24">
                  <c:v>6600</c:v>
                </c:pt>
                <c:pt idx="25">
                  <c:v>6520</c:v>
                </c:pt>
                <c:pt idx="26">
                  <c:v>7044</c:v>
                </c:pt>
                <c:pt idx="27">
                  <c:v>6281</c:v>
                </c:pt>
                <c:pt idx="28">
                  <c:v>6720</c:v>
                </c:pt>
                <c:pt idx="29">
                  <c:v>6381</c:v>
                </c:pt>
                <c:pt idx="30">
                  <c:v>7658</c:v>
                </c:pt>
                <c:pt idx="31">
                  <c:v>7323</c:v>
                </c:pt>
                <c:pt idx="32">
                  <c:v>7082</c:v>
                </c:pt>
                <c:pt idx="33">
                  <c:v>7247</c:v>
                </c:pt>
                <c:pt idx="34">
                  <c:v>7028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8428160"/>
        <c:axId val="208428552"/>
      </c:lineChart>
      <c:catAx>
        <c:axId val="208428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8428552"/>
        <c:crosses val="autoZero"/>
        <c:auto val="1"/>
        <c:lblAlgn val="ctr"/>
        <c:lblOffset val="100"/>
        <c:noMultiLvlLbl val="0"/>
      </c:catAx>
      <c:valAx>
        <c:axId val="2084285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8428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100" dirty="0"/>
              <a:t>Need to sell assets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Sheet2!$C$5:$C$10</c:f>
              <c:strCache>
                <c:ptCount val="6"/>
                <c:pt idx="0">
                  <c:v>&lt; 200</c:v>
                </c:pt>
                <c:pt idx="1">
                  <c:v>200-400</c:v>
                </c:pt>
                <c:pt idx="2">
                  <c:v>400-600</c:v>
                </c:pt>
                <c:pt idx="3">
                  <c:v>600-800</c:v>
                </c:pt>
                <c:pt idx="4">
                  <c:v>800-1200</c:v>
                </c:pt>
                <c:pt idx="5">
                  <c:v>&gt;1200</c:v>
                </c:pt>
              </c:strCache>
            </c:strRef>
          </c:cat>
          <c:val>
            <c:numRef>
              <c:f>Sheet2!$D$5:$D$10</c:f>
              <c:numCache>
                <c:formatCode>0%</c:formatCode>
                <c:ptCount val="6"/>
                <c:pt idx="0">
                  <c:v>0.11</c:v>
                </c:pt>
                <c:pt idx="1">
                  <c:v>0.23</c:v>
                </c:pt>
                <c:pt idx="2">
                  <c:v>0.39</c:v>
                </c:pt>
                <c:pt idx="3">
                  <c:v>0.39</c:v>
                </c:pt>
                <c:pt idx="4">
                  <c:v>0.21</c:v>
                </c:pt>
                <c:pt idx="5">
                  <c:v>0.41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08429336"/>
        <c:axId val="205735816"/>
      </c:barChart>
      <c:catAx>
        <c:axId val="208429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735816"/>
        <c:crosses val="autoZero"/>
        <c:auto val="1"/>
        <c:lblAlgn val="ctr"/>
        <c:lblOffset val="100"/>
        <c:noMultiLvlLbl val="0"/>
      </c:catAx>
      <c:valAx>
        <c:axId val="205735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8429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100" dirty="0"/>
              <a:t>Need to take loans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Sheet2!$O$4:$O$9</c:f>
              <c:strCache>
                <c:ptCount val="6"/>
                <c:pt idx="0">
                  <c:v>&lt; 200</c:v>
                </c:pt>
                <c:pt idx="1">
                  <c:v>200-400</c:v>
                </c:pt>
                <c:pt idx="2">
                  <c:v>400-600</c:v>
                </c:pt>
                <c:pt idx="3">
                  <c:v>600-800</c:v>
                </c:pt>
                <c:pt idx="4">
                  <c:v>800-1200</c:v>
                </c:pt>
                <c:pt idx="5">
                  <c:v>&gt;1200</c:v>
                </c:pt>
              </c:strCache>
            </c:strRef>
          </c:cat>
          <c:val>
            <c:numRef>
              <c:f>Sheet2!$P$4:$P$9</c:f>
              <c:numCache>
                <c:formatCode>0%</c:formatCode>
                <c:ptCount val="6"/>
                <c:pt idx="0">
                  <c:v>0.24</c:v>
                </c:pt>
                <c:pt idx="1">
                  <c:v>0.73</c:v>
                </c:pt>
                <c:pt idx="2">
                  <c:v>0.82</c:v>
                </c:pt>
                <c:pt idx="3">
                  <c:v>0.68</c:v>
                </c:pt>
                <c:pt idx="4">
                  <c:v>0.62</c:v>
                </c:pt>
                <c:pt idx="5">
                  <c:v>0.71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05736600"/>
        <c:axId val="205736992"/>
      </c:barChart>
      <c:catAx>
        <c:axId val="205736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736992"/>
        <c:crosses val="autoZero"/>
        <c:auto val="1"/>
        <c:lblAlgn val="ctr"/>
        <c:lblOffset val="100"/>
        <c:noMultiLvlLbl val="0"/>
      </c:catAx>
      <c:valAx>
        <c:axId val="205736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736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100"/>
              <a:t>Payback time years or never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Sheet2!$C$19:$C$24</c:f>
              <c:strCache>
                <c:ptCount val="6"/>
                <c:pt idx="0">
                  <c:v>&lt; 200</c:v>
                </c:pt>
                <c:pt idx="1">
                  <c:v>200-400</c:v>
                </c:pt>
                <c:pt idx="2">
                  <c:v>400-600</c:v>
                </c:pt>
                <c:pt idx="3">
                  <c:v>600-800</c:v>
                </c:pt>
                <c:pt idx="4">
                  <c:v>800-1200</c:v>
                </c:pt>
                <c:pt idx="5">
                  <c:v>&gt;1200</c:v>
                </c:pt>
              </c:strCache>
            </c:strRef>
          </c:cat>
          <c:val>
            <c:numRef>
              <c:f>Sheet2!$D$19:$D$24</c:f>
              <c:numCache>
                <c:formatCode>0%</c:formatCode>
                <c:ptCount val="6"/>
                <c:pt idx="0">
                  <c:v>0.02</c:v>
                </c:pt>
                <c:pt idx="1">
                  <c:v>0.11</c:v>
                </c:pt>
                <c:pt idx="2">
                  <c:v>0.31</c:v>
                </c:pt>
                <c:pt idx="3">
                  <c:v>0.18</c:v>
                </c:pt>
                <c:pt idx="4">
                  <c:v>0.33</c:v>
                </c:pt>
                <c:pt idx="5">
                  <c:v>0.37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05737776"/>
        <c:axId val="205738168"/>
      </c:barChart>
      <c:catAx>
        <c:axId val="205737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738168"/>
        <c:crosses val="autoZero"/>
        <c:auto val="1"/>
        <c:lblAlgn val="ctr"/>
        <c:lblOffset val="100"/>
        <c:noMultiLvlLbl val="0"/>
      </c:catAx>
      <c:valAx>
        <c:axId val="205738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737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100"/>
              <a:t>Need for significant adaptations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Sheet2!$C$29:$C$34</c:f>
              <c:strCache>
                <c:ptCount val="6"/>
                <c:pt idx="0">
                  <c:v>&lt; 200</c:v>
                </c:pt>
                <c:pt idx="1">
                  <c:v>200-400</c:v>
                </c:pt>
                <c:pt idx="2">
                  <c:v>400-600</c:v>
                </c:pt>
                <c:pt idx="3">
                  <c:v>600-800</c:v>
                </c:pt>
                <c:pt idx="4">
                  <c:v>800-1200</c:v>
                </c:pt>
                <c:pt idx="5">
                  <c:v>&gt;1200</c:v>
                </c:pt>
              </c:strCache>
            </c:strRef>
          </c:cat>
          <c:val>
            <c:numRef>
              <c:f>Sheet2!$D$29:$D$34</c:f>
              <c:numCache>
                <c:formatCode>0%</c:formatCode>
                <c:ptCount val="6"/>
                <c:pt idx="0">
                  <c:v>0.09</c:v>
                </c:pt>
                <c:pt idx="1">
                  <c:v>0.2</c:v>
                </c:pt>
                <c:pt idx="2">
                  <c:v>0.24</c:v>
                </c:pt>
                <c:pt idx="3">
                  <c:v>0.25</c:v>
                </c:pt>
                <c:pt idx="4">
                  <c:v>0.31</c:v>
                </c:pt>
                <c:pt idx="5">
                  <c:v>0.31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05738952"/>
        <c:axId val="205739344"/>
      </c:barChart>
      <c:catAx>
        <c:axId val="205738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739344"/>
        <c:crosses val="autoZero"/>
        <c:auto val="1"/>
        <c:lblAlgn val="ctr"/>
        <c:lblOffset val="100"/>
        <c:noMultiLvlLbl val="0"/>
      </c:catAx>
      <c:valAx>
        <c:axId val="205739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738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100"/>
              <a:t>Need to sell assets</a:t>
            </a:r>
          </a:p>
        </c:rich>
      </c:tx>
      <c:layout>
        <c:manualLayout>
          <c:xMode val="edge"/>
          <c:yMode val="edge"/>
          <c:x val="0.29709711286089241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Sheet3!$B$4:$B$7</c:f>
              <c:strCache>
                <c:ptCount val="4"/>
                <c:pt idx="0">
                  <c:v>Severely</c:v>
                </c:pt>
                <c:pt idx="1">
                  <c:v>Highly</c:v>
                </c:pt>
                <c:pt idx="2">
                  <c:v>Mildly</c:v>
                </c:pt>
                <c:pt idx="3">
                  <c:v>Least</c:v>
                </c:pt>
              </c:strCache>
            </c:strRef>
          </c:cat>
          <c:val>
            <c:numRef>
              <c:f>Sheet3!$C$4:$C$7</c:f>
              <c:numCache>
                <c:formatCode>0%</c:formatCode>
                <c:ptCount val="4"/>
                <c:pt idx="0">
                  <c:v>0.32</c:v>
                </c:pt>
                <c:pt idx="1">
                  <c:v>0.32</c:v>
                </c:pt>
                <c:pt idx="2">
                  <c:v>0.19</c:v>
                </c:pt>
                <c:pt idx="3">
                  <c:v>0.41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38139576"/>
        <c:axId val="138139968"/>
      </c:barChart>
      <c:catAx>
        <c:axId val="138139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8139968"/>
        <c:crosses val="autoZero"/>
        <c:auto val="1"/>
        <c:lblAlgn val="ctr"/>
        <c:lblOffset val="100"/>
        <c:noMultiLvlLbl val="0"/>
      </c:catAx>
      <c:valAx>
        <c:axId val="138139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8139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100"/>
              <a:t>Need to take loans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Sheet3!$B$18:$B$21</c:f>
              <c:strCache>
                <c:ptCount val="4"/>
                <c:pt idx="0">
                  <c:v>Severely</c:v>
                </c:pt>
                <c:pt idx="1">
                  <c:v>Highly</c:v>
                </c:pt>
                <c:pt idx="2">
                  <c:v>Mildly</c:v>
                </c:pt>
                <c:pt idx="3">
                  <c:v>Least</c:v>
                </c:pt>
              </c:strCache>
            </c:strRef>
          </c:cat>
          <c:val>
            <c:numRef>
              <c:f>Sheet3!$C$18:$C$21</c:f>
              <c:numCache>
                <c:formatCode>0%</c:formatCode>
                <c:ptCount val="4"/>
                <c:pt idx="0">
                  <c:v>0.62</c:v>
                </c:pt>
                <c:pt idx="1">
                  <c:v>0.7</c:v>
                </c:pt>
                <c:pt idx="2">
                  <c:v>0.57999999999999996</c:v>
                </c:pt>
                <c:pt idx="3">
                  <c:v>0.76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38140752"/>
        <c:axId val="208318136"/>
      </c:barChart>
      <c:catAx>
        <c:axId val="138140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8318136"/>
        <c:crosses val="autoZero"/>
        <c:auto val="1"/>
        <c:lblAlgn val="ctr"/>
        <c:lblOffset val="100"/>
        <c:noMultiLvlLbl val="0"/>
      </c:catAx>
      <c:valAx>
        <c:axId val="208318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8140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100"/>
              <a:t>Payback time years or never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Sheet3!$B$29:$B$32</c:f>
              <c:strCache>
                <c:ptCount val="4"/>
                <c:pt idx="0">
                  <c:v>Severely</c:v>
                </c:pt>
                <c:pt idx="1">
                  <c:v>Highly</c:v>
                </c:pt>
                <c:pt idx="2">
                  <c:v>Mildly</c:v>
                </c:pt>
                <c:pt idx="3">
                  <c:v>Least</c:v>
                </c:pt>
              </c:strCache>
            </c:strRef>
          </c:cat>
          <c:val>
            <c:numRef>
              <c:f>Sheet3!$C$29:$C$32</c:f>
              <c:numCache>
                <c:formatCode>0%</c:formatCode>
                <c:ptCount val="4"/>
                <c:pt idx="0">
                  <c:v>0.21</c:v>
                </c:pt>
                <c:pt idx="1">
                  <c:v>0.31</c:v>
                </c:pt>
                <c:pt idx="2">
                  <c:v>0.19</c:v>
                </c:pt>
                <c:pt idx="3">
                  <c:v>0.3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08318920"/>
        <c:axId val="208319312"/>
      </c:barChart>
      <c:catAx>
        <c:axId val="208318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8319312"/>
        <c:crosses val="autoZero"/>
        <c:auto val="1"/>
        <c:lblAlgn val="ctr"/>
        <c:lblOffset val="100"/>
        <c:noMultiLvlLbl val="0"/>
      </c:catAx>
      <c:valAx>
        <c:axId val="2083193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8318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100"/>
              <a:t>Need for significant adaptations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Sheet3!$C$41:$C$44</c:f>
              <c:strCache>
                <c:ptCount val="4"/>
                <c:pt idx="0">
                  <c:v>Severely</c:v>
                </c:pt>
                <c:pt idx="1">
                  <c:v>Highly</c:v>
                </c:pt>
                <c:pt idx="2">
                  <c:v>Mildly</c:v>
                </c:pt>
                <c:pt idx="3">
                  <c:v>Least</c:v>
                </c:pt>
              </c:strCache>
            </c:strRef>
          </c:cat>
          <c:val>
            <c:numRef>
              <c:f>Sheet3!$D$41:$D$44</c:f>
              <c:numCache>
                <c:formatCode>0%</c:formatCode>
                <c:ptCount val="4"/>
                <c:pt idx="0">
                  <c:v>0.25</c:v>
                </c:pt>
                <c:pt idx="1">
                  <c:v>0.27</c:v>
                </c:pt>
                <c:pt idx="2">
                  <c:v>0.22</c:v>
                </c:pt>
                <c:pt idx="3">
                  <c:v>0.24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08320096"/>
        <c:axId val="208320488"/>
      </c:barChart>
      <c:catAx>
        <c:axId val="208320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8320488"/>
        <c:crosses val="autoZero"/>
        <c:auto val="1"/>
        <c:lblAlgn val="ctr"/>
        <c:lblOffset val="100"/>
        <c:noMultiLvlLbl val="0"/>
      </c:catAx>
      <c:valAx>
        <c:axId val="208320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8320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479" y="270039"/>
            <a:ext cx="8810063" cy="2277042"/>
          </a:xfrm>
        </p:spPr>
        <p:txBody>
          <a:bodyPr tIns="0" bIns="0" anchor="b" anchorCtr="0">
            <a:noAutofit/>
          </a:bodyPr>
          <a:lstStyle>
            <a:lvl1pPr algn="ctr">
              <a:defRPr sz="44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79" y="2659180"/>
            <a:ext cx="8810063" cy="1445895"/>
          </a:xfrm>
        </p:spPr>
        <p:txBody>
          <a:bodyPr tIns="0" bIns="0">
            <a:normAutofit/>
          </a:bodyPr>
          <a:lstStyle>
            <a:lvl1pPr marL="0" indent="0" algn="ctr">
              <a:buNone/>
              <a:defRPr sz="24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12/15/2017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bluestrip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0087"/>
            <a:ext cx="9144000" cy="63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ight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7299"/>
            <a:ext cx="9143999" cy="4503738"/>
          </a:xfr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r">
              <a:buFontTx/>
              <a:buNone/>
              <a:defRPr sz="2000" baseline="0"/>
            </a:lvl1pPr>
          </a:lstStyle>
          <a:p>
            <a:r>
              <a:rPr lang="en-US" dirty="0" smtClean="0"/>
              <a:t>Drag picture to placeholder </a:t>
            </a:r>
            <a:br>
              <a:rPr lang="en-US" dirty="0" smtClean="0"/>
            </a:br>
            <a:r>
              <a:rPr lang="en-US" dirty="0" smtClean="0"/>
              <a:t>or click icon to add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-1"/>
            <a:ext cx="4379485" cy="451103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33" y="204348"/>
            <a:ext cx="5206929" cy="968351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9034" y="1299600"/>
            <a:ext cx="4155853" cy="302880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572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389" y="204787"/>
            <a:ext cx="31804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373698" cy="41669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6389" y="1299600"/>
            <a:ext cx="3180413" cy="30721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9144000" cy="451037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3087195"/>
            <a:ext cx="9144000" cy="1423176"/>
          </a:xfrm>
          <a:gradFill flip="none" rotWithShape="1">
            <a:gsLst>
              <a:gs pos="21000">
                <a:schemeClr val="accent2">
                  <a:alpha val="75000"/>
                </a:schemeClr>
              </a:gs>
              <a:gs pos="100000">
                <a:schemeClr val="accent2">
                  <a:alpha val="0"/>
                </a:schemeClr>
              </a:gs>
            </a:gsLst>
            <a:lin ang="16200000" scaled="0"/>
            <a:tileRect/>
          </a:gradFill>
        </p:spPr>
        <p:txBody>
          <a:bodyPr lIns="180000" tIns="0" rIns="180000" bIns="180000" anchor="b" anchorCtr="0"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84870" y="205979"/>
            <a:ext cx="2057400" cy="41730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9034" y="205979"/>
            <a:ext cx="6523436" cy="41730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479" y="270039"/>
            <a:ext cx="8810063" cy="2277042"/>
          </a:xfrm>
        </p:spPr>
        <p:txBody>
          <a:bodyPr tIns="0" bIns="0" anchor="b" anchorCtr="0">
            <a:noAutofit/>
          </a:bodyPr>
          <a:lstStyle>
            <a:lvl1pPr algn="ctr">
              <a:defRPr sz="4400" b="1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79" y="2659180"/>
            <a:ext cx="8810063" cy="1445895"/>
          </a:xfrm>
        </p:spPr>
        <p:txBody>
          <a:bodyPr tIns="0" bIns="0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12/15/2017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bluestrip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0087"/>
            <a:ext cx="9144000" cy="63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642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No Foot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8870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Imag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510087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>
            <a:lvl1pPr marL="0" indent="0" algn="ctr">
              <a:buFontTx/>
              <a:buNone/>
              <a:defRPr sz="2000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Drag background image here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479" y="488987"/>
            <a:ext cx="8810063" cy="2058093"/>
          </a:xfrm>
        </p:spPr>
        <p:txBody>
          <a:bodyPr tIns="0" bIns="0" anchor="b" anchorCtr="0">
            <a:noAutofit/>
          </a:bodyPr>
          <a:lstStyle>
            <a:lvl1pPr algn="ctr">
              <a:defRPr sz="44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79" y="2659180"/>
            <a:ext cx="8810063" cy="1445895"/>
          </a:xfrm>
        </p:spPr>
        <p:txBody>
          <a:bodyPr tIns="0" bIns="0">
            <a:normAutofit/>
          </a:bodyPr>
          <a:lstStyle>
            <a:lvl1pPr marL="0" indent="0" algn="ctr">
              <a:buNone/>
              <a:defRPr sz="24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296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34" y="2130362"/>
            <a:ext cx="8695919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9034" y="924940"/>
            <a:ext cx="8695919" cy="1125140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B99-7C3F-4BC3-B7B8-7E1F8C620B24}" type="datetime1">
              <a:rPr lang="en-US" smtClean="0"/>
              <a:pPr/>
              <a:t>12/15/2017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9034" y="1299600"/>
            <a:ext cx="4286766" cy="308719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9600"/>
            <a:ext cx="4315146" cy="308719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4598458" y="7299"/>
            <a:ext cx="4545541" cy="4503738"/>
          </a:xfr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ctr">
              <a:buFontTx/>
              <a:buNone/>
              <a:defRPr sz="2000"/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34" y="204348"/>
            <a:ext cx="4221550" cy="968351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9034" y="1299600"/>
            <a:ext cx="4221550" cy="302880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Dark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7299"/>
            <a:ext cx="9143999" cy="450373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r">
              <a:buFontTx/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Drag picture to placeholder </a:t>
            </a:r>
            <a:br>
              <a:rPr lang="en-US" dirty="0" smtClean="0"/>
            </a:br>
            <a:r>
              <a:rPr lang="en-US" dirty="0" smtClean="0"/>
              <a:t>or click icon to add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33" y="204348"/>
            <a:ext cx="5206929" cy="96835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9034" y="1299600"/>
            <a:ext cx="4112058" cy="3028808"/>
          </a:xfrm>
        </p:spPr>
        <p:txBody>
          <a:bodyPr/>
          <a:lstStyle>
            <a:lvl1pPr>
              <a:buClr>
                <a:schemeClr val="accent3"/>
              </a:buClr>
              <a:defRPr sz="2400">
                <a:solidFill>
                  <a:schemeClr val="tx2"/>
                </a:solidFill>
              </a:defRPr>
            </a:lvl1pPr>
            <a:lvl2pPr>
              <a:buClr>
                <a:schemeClr val="accent3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accent3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accent3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accent3"/>
              </a:buClr>
              <a:defRPr sz="1600">
                <a:solidFill>
                  <a:schemeClr val="tx2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388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9034" y="204348"/>
            <a:ext cx="8754312" cy="968351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9034" y="1299104"/>
            <a:ext cx="8754312" cy="3021510"/>
          </a:xfrm>
          <a:prstGeom prst="rect">
            <a:avLst/>
          </a:prstGeom>
        </p:spPr>
        <p:txBody>
          <a:bodyPr vert="horz" lIns="91440" tIns="45720" rIns="91440" bIns="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9034" y="4854839"/>
            <a:ext cx="652270" cy="15591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68C2560D-EC28-3B41-86E8-18F1CE0113B4}" type="datetimeFigureOut">
              <a:rPr lang="en-US" smtClean="0"/>
              <a:pPr/>
              <a:t>12/15/2017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9034" y="4594235"/>
            <a:ext cx="4221550" cy="227697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304" y="4854839"/>
            <a:ext cx="455188" cy="155916"/>
          </a:xfrm>
          <a:prstGeom prst="rect">
            <a:avLst/>
          </a:prstGeom>
        </p:spPr>
        <p:txBody>
          <a:bodyPr vert="horz" lIns="0" tIns="0" rIns="91440" bIns="0" rtlCol="0" anchor="t" anchorCtr="0"/>
          <a:lstStyle>
            <a:lvl1pPr algn="l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70" r:id="rId2"/>
    <p:sldLayoutId id="2147493457" r:id="rId3"/>
    <p:sldLayoutId id="2147493471" r:id="rId4"/>
    <p:sldLayoutId id="2147493467" r:id="rId5"/>
    <p:sldLayoutId id="2147493458" r:id="rId6"/>
    <p:sldLayoutId id="2147493459" r:id="rId7"/>
    <p:sldLayoutId id="2147493460" r:id="rId8"/>
    <p:sldLayoutId id="2147493468" r:id="rId9"/>
    <p:sldLayoutId id="2147493469" r:id="rId10"/>
    <p:sldLayoutId id="2147493461" r:id="rId11"/>
    <p:sldLayoutId id="2147493462" r:id="rId12"/>
    <p:sldLayoutId id="2147493463" r:id="rId13"/>
    <p:sldLayoutId id="2147493464" r:id="rId14"/>
    <p:sldLayoutId id="2147493465" r:id="rId15"/>
    <p:sldLayoutId id="2147493466" r:id="rId16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479" y="1306285"/>
            <a:ext cx="8810063" cy="1691951"/>
          </a:xfrm>
        </p:spPr>
        <p:txBody>
          <a:bodyPr/>
          <a:lstStyle/>
          <a:p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Health Working Group Consultation</a:t>
            </a:r>
            <a:br>
              <a:rPr lang="en-US" sz="2000" dirty="0" smtClean="0"/>
            </a:br>
            <a:r>
              <a:rPr lang="en-US" sz="2000" dirty="0" smtClean="0"/>
              <a:t> </a:t>
            </a:r>
            <a:br>
              <a:rPr lang="en-US" sz="2000" dirty="0" smtClean="0"/>
            </a:br>
            <a:r>
              <a:rPr lang="en-US" sz="2000" dirty="0" smtClean="0"/>
              <a:t>Secondary and Tertiary Health Care</a:t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December 2017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97674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79" y="808383"/>
            <a:ext cx="8810063" cy="3657600"/>
          </a:xfrm>
        </p:spPr>
        <p:txBody>
          <a:bodyPr>
            <a:normAutofit/>
          </a:bodyPr>
          <a:lstStyle/>
          <a:p>
            <a:pPr algn="l"/>
            <a:r>
              <a:rPr lang="en-US" sz="1400" b="1" dirty="0" smtClean="0"/>
              <a:t>Financial Implications for Refugees for Non Delivery Related Care </a:t>
            </a:r>
            <a:endParaRPr lang="en-US" sz="14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684095"/>
              </p:ext>
            </p:extLst>
          </p:nvPr>
        </p:nvGraphicFramePr>
        <p:xfrm>
          <a:off x="1206760" y="1817687"/>
          <a:ext cx="6042780" cy="13733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24216"/>
                <a:gridCol w="1116223"/>
                <a:gridCol w="902341"/>
              </a:tblGrid>
              <a:tr h="19050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Non Deliveries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619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Average cost </a:t>
                      </a:r>
                      <a:r>
                        <a:rPr lang="en-US" sz="1100" dirty="0" smtClean="0">
                          <a:effectLst/>
                        </a:rPr>
                        <a:t>UNHCR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Average cost </a:t>
                      </a:r>
                      <a:r>
                        <a:rPr lang="en-US" sz="1100" dirty="0" smtClean="0">
                          <a:effectLst/>
                        </a:rPr>
                        <a:t>patient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Current coverage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919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196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Coverage 75% + Cap 800 USD + Threshold 100 USD 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812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303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399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Average Increase in Patient Share</a:t>
                      </a:r>
                      <a:endParaRPr lang="en-GB" sz="11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+107</a:t>
                      </a:r>
                      <a:endParaRPr lang="en-GB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02682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79" y="808383"/>
            <a:ext cx="8810063" cy="3657600"/>
          </a:xfrm>
        </p:spPr>
        <p:txBody>
          <a:bodyPr>
            <a:normAutofit/>
          </a:bodyPr>
          <a:lstStyle/>
          <a:p>
            <a:pPr algn="l"/>
            <a:r>
              <a:rPr lang="en-US" sz="1400" b="1" dirty="0"/>
              <a:t>Financial Implications for Refugees for </a:t>
            </a:r>
            <a:r>
              <a:rPr lang="en-US" sz="1400" b="1" dirty="0" smtClean="0"/>
              <a:t>Delivery Related Care </a:t>
            </a:r>
            <a:endParaRPr lang="en-US" sz="1400" b="1" dirty="0"/>
          </a:p>
          <a:p>
            <a:pPr algn="l"/>
            <a:endParaRPr lang="en-US" sz="1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344909"/>
              </p:ext>
            </p:extLst>
          </p:nvPr>
        </p:nvGraphicFramePr>
        <p:xfrm>
          <a:off x="1281405" y="1123216"/>
          <a:ext cx="5430772" cy="15288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60943"/>
                <a:gridCol w="1016315"/>
                <a:gridCol w="1153514"/>
              </a:tblGrid>
              <a:tr h="228829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Normal Vaginal </a:t>
                      </a:r>
                      <a:r>
                        <a:rPr lang="en-US" sz="1100" dirty="0" smtClean="0">
                          <a:effectLst/>
                        </a:rPr>
                        <a:t>Deliveries (NVD)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309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Average cost </a:t>
                      </a:r>
                      <a:r>
                        <a:rPr lang="en-US" sz="1100" dirty="0" smtClean="0">
                          <a:effectLst/>
                        </a:rPr>
                        <a:t>UNHCR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Average cost </a:t>
                      </a:r>
                      <a:r>
                        <a:rPr lang="en-US" sz="1100" dirty="0" smtClean="0">
                          <a:effectLst/>
                        </a:rPr>
                        <a:t>patient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757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Current coverage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313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58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309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Proposed coverage 75% + Threshold 100 USD 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204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167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7570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Average Increase in Patient Share</a:t>
                      </a:r>
                      <a:endParaRPr lang="en-GB" sz="11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+ 109</a:t>
                      </a:r>
                      <a:endParaRPr lang="en-GB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673478"/>
              </p:ext>
            </p:extLst>
          </p:nvPr>
        </p:nvGraphicFramePr>
        <p:xfrm>
          <a:off x="1281405" y="2966900"/>
          <a:ext cx="5443213" cy="14573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73384"/>
                <a:gridCol w="1016315"/>
                <a:gridCol w="1153514"/>
              </a:tblGrid>
              <a:tr h="125376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C-Sections (CS)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Average cost / admission UNHCR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Average cost / admission patient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Current coverage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503.64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191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Proposed coverage 75% + Threshold 100 USD 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439.44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255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5755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Average Increase in Patient Share</a:t>
                      </a:r>
                      <a:endParaRPr lang="en-GB" sz="11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+ 64</a:t>
                      </a:r>
                      <a:endParaRPr lang="en-GB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88221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79" y="808383"/>
            <a:ext cx="8810063" cy="3657600"/>
          </a:xfrm>
        </p:spPr>
        <p:txBody>
          <a:bodyPr>
            <a:normAutofit/>
          </a:bodyPr>
          <a:lstStyle/>
          <a:p>
            <a:pPr algn="l"/>
            <a:endParaRPr lang="en-US" sz="1400" dirty="0"/>
          </a:p>
          <a:p>
            <a:pPr algn="l"/>
            <a:endParaRPr lang="en-US" sz="1400" dirty="0" smtClean="0"/>
          </a:p>
          <a:p>
            <a:pPr algn="l"/>
            <a:endParaRPr lang="en-US" sz="1400" dirty="0"/>
          </a:p>
          <a:p>
            <a:pPr algn="l"/>
            <a:endParaRPr lang="en-US" sz="1400" dirty="0" smtClean="0"/>
          </a:p>
          <a:p>
            <a:pPr algn="l"/>
            <a:endParaRPr lang="en-US" sz="1400" dirty="0"/>
          </a:p>
          <a:p>
            <a:pPr algn="l"/>
            <a:endParaRPr lang="en-US" sz="1400" dirty="0" smtClean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34879" y="960783"/>
            <a:ext cx="8810063" cy="3657600"/>
          </a:xfrm>
          <a:prstGeom prst="rect">
            <a:avLst/>
          </a:prstGeom>
        </p:spPr>
        <p:txBody>
          <a:bodyPr vert="horz" lIns="91440" tIns="0" rIns="91440" bIns="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b="1" dirty="0" smtClean="0"/>
              <a:t>Impact and risks:</a:t>
            </a:r>
          </a:p>
          <a:p>
            <a:pPr algn="l"/>
            <a:endParaRPr lang="en-US" sz="1400" b="1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Increased out of pocket expenses for refugees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Increased borrowing and debt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Reduced access to care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Increase in home deliveries &amp; complications?  Birth registration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Increase in return to Syria for care?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Hospitals decline to admit refugees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Others?</a:t>
            </a:r>
          </a:p>
          <a:p>
            <a:pPr algn="l"/>
            <a:endParaRPr lang="en-US" sz="1400" b="1" dirty="0" smtClean="0"/>
          </a:p>
          <a:p>
            <a:pPr algn="l"/>
            <a:r>
              <a:rPr lang="en-US" sz="1400" b="1" dirty="0" smtClean="0"/>
              <a:t>Assumptions: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Refugee population stable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Funding is received</a:t>
            </a:r>
          </a:p>
          <a:p>
            <a:pPr algn="l"/>
            <a:endParaRPr lang="en-US" sz="1400" dirty="0" smtClean="0"/>
          </a:p>
          <a:p>
            <a:pPr algn="l"/>
            <a:endParaRPr lang="en-US" sz="1400" dirty="0" smtClean="0"/>
          </a:p>
          <a:p>
            <a:pPr algn="l"/>
            <a:endParaRPr lang="en-US" sz="1400" dirty="0" smtClean="0"/>
          </a:p>
          <a:p>
            <a:pPr algn="l"/>
            <a:endParaRPr lang="en-US" sz="1400" dirty="0" smtClean="0"/>
          </a:p>
          <a:p>
            <a:pPr algn="l"/>
            <a:endParaRPr lang="en-US" sz="1400" dirty="0" smtClean="0"/>
          </a:p>
          <a:p>
            <a:pPr algn="l"/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9755068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79" y="808383"/>
            <a:ext cx="8810063" cy="3657600"/>
          </a:xfrm>
        </p:spPr>
        <p:txBody>
          <a:bodyPr>
            <a:normAutofit/>
          </a:bodyPr>
          <a:lstStyle/>
          <a:p>
            <a:pPr algn="l"/>
            <a:endParaRPr lang="en-US" sz="1400" dirty="0"/>
          </a:p>
          <a:p>
            <a:pPr algn="l"/>
            <a:endParaRPr lang="en-US" sz="1400" dirty="0" smtClean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34879" y="960783"/>
            <a:ext cx="8810063" cy="3657600"/>
          </a:xfrm>
          <a:prstGeom prst="rect">
            <a:avLst/>
          </a:prstGeom>
        </p:spPr>
        <p:txBody>
          <a:bodyPr vert="horz" lIns="91440" tIns="0" rIns="91440" bIns="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b="1" dirty="0" smtClean="0"/>
              <a:t>Mitigating measures:</a:t>
            </a:r>
          </a:p>
          <a:p>
            <a:pPr algn="l"/>
            <a:endParaRPr lang="en-US" sz="1400" b="1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Extensive communication to refugees to allow planning for expected health expenditures </a:t>
            </a:r>
            <a:r>
              <a:rPr lang="en-US" sz="1400" dirty="0" err="1" smtClean="0"/>
              <a:t>ie</a:t>
            </a:r>
            <a:r>
              <a:rPr lang="en-US" sz="1400" dirty="0" smtClean="0"/>
              <a:t>, delivery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Safety net- emergency financial assistance for those unable to access care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Partners? ANC uptake, reducing OOP costs for ANC (median LL 20,000),  Assistance with patient share/ vouchers?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More detailed contractual arrangements with hospitals regarding access and maximum costs </a:t>
            </a:r>
          </a:p>
          <a:p>
            <a:pPr algn="l"/>
            <a:endParaRPr lang="en-US" sz="1400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Ongoing monitoring of hospitals and sanctions especially access and patient share </a:t>
            </a:r>
          </a:p>
          <a:p>
            <a:pPr algn="l"/>
            <a:endParaRPr lang="en-US" sz="1400" dirty="0" smtClean="0"/>
          </a:p>
          <a:p>
            <a:pPr algn="l"/>
            <a:endParaRPr lang="en-US" sz="1400" dirty="0" smtClean="0"/>
          </a:p>
          <a:p>
            <a:pPr algn="l"/>
            <a:endParaRPr lang="en-US" sz="1400" dirty="0" smtClean="0"/>
          </a:p>
          <a:p>
            <a:pPr algn="l"/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1060666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79" y="808383"/>
            <a:ext cx="8810063" cy="3657600"/>
          </a:xfrm>
        </p:spPr>
        <p:txBody>
          <a:bodyPr>
            <a:normAutofit/>
          </a:bodyPr>
          <a:lstStyle/>
          <a:p>
            <a:pPr algn="l"/>
            <a:r>
              <a:rPr lang="en-US" sz="1400" b="1" dirty="0" smtClean="0"/>
              <a:t>Monitoring:</a:t>
            </a:r>
            <a:r>
              <a:rPr lang="en-US" sz="1400" dirty="0" smtClean="0"/>
              <a:t>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Real-time monitoring of admission trends especially deliveries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Partner and </a:t>
            </a:r>
            <a:r>
              <a:rPr lang="en-US" sz="1400" dirty="0" err="1" smtClean="0"/>
              <a:t>MoPH</a:t>
            </a:r>
            <a:r>
              <a:rPr lang="en-US" sz="1400" dirty="0" smtClean="0"/>
              <a:t> monitoring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Complaints monitoring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Hospital monitoring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Systematic review</a:t>
            </a:r>
          </a:p>
          <a:p>
            <a:pPr algn="l"/>
            <a:endParaRPr lang="en-US" sz="1400" dirty="0" smtClean="0"/>
          </a:p>
          <a:p>
            <a:pPr algn="l"/>
            <a:endParaRPr lang="en-US" sz="1400" dirty="0"/>
          </a:p>
          <a:p>
            <a:pPr algn="l"/>
            <a:endParaRPr lang="en-US" sz="1400" dirty="0"/>
          </a:p>
          <a:p>
            <a:pPr algn="l"/>
            <a:r>
              <a:rPr lang="en-US" sz="1400" b="1" dirty="0"/>
              <a:t>Timeline:</a:t>
            </a:r>
          </a:p>
          <a:p>
            <a:pPr algn="l"/>
            <a:endParaRPr lang="en-US" sz="1400" dirty="0" smtClean="0"/>
          </a:p>
          <a:p>
            <a:pPr algn="l"/>
            <a:endParaRPr lang="en-US" sz="1400" dirty="0"/>
          </a:p>
          <a:p>
            <a:pPr algn="l"/>
            <a:endParaRPr lang="en-US" sz="14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702861"/>
              </p:ext>
            </p:extLst>
          </p:nvPr>
        </p:nvGraphicFramePr>
        <p:xfrm>
          <a:off x="1922462" y="3402562"/>
          <a:ext cx="4317365" cy="7456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7380"/>
                <a:gridCol w="1315085"/>
                <a:gridCol w="1187450"/>
                <a:gridCol w="1187450"/>
              </a:tblGrid>
              <a:tr h="3054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Month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Dec 17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Jan 18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Feb 18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Consultations partners </a:t>
                      </a:r>
                      <a:r>
                        <a:rPr lang="en-US" sz="900" dirty="0">
                          <a:effectLst/>
                        </a:rPr>
                        <a:t>and refugees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Communicate partners and refugees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Implement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3140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479" y="755232"/>
            <a:ext cx="8810063" cy="246795"/>
          </a:xfrm>
        </p:spPr>
        <p:txBody>
          <a:bodyPr/>
          <a:lstStyle/>
          <a:p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Proposed </a:t>
            </a:r>
            <a:r>
              <a:rPr lang="en-US" sz="2000" dirty="0"/>
              <a:t>Adjustments to </a:t>
            </a:r>
            <a:r>
              <a:rPr lang="en-US" sz="2000" dirty="0" smtClean="0"/>
              <a:t>Secondary </a:t>
            </a:r>
            <a:r>
              <a:rPr lang="en-US" sz="2000" dirty="0"/>
              <a:t>Health Care </a:t>
            </a:r>
            <a:r>
              <a:rPr lang="en-US" sz="2000" dirty="0" err="1"/>
              <a:t>Programme</a:t>
            </a:r>
            <a:r>
              <a:rPr lang="en-US" sz="2000" dirty="0"/>
              <a:t> </a:t>
            </a:r>
            <a:r>
              <a:rPr lang="en-US" sz="2000" dirty="0" smtClean="0"/>
              <a:t>2018</a:t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Health Working Group Consultation December 2017</a:t>
            </a:r>
            <a:endParaRPr lang="en-US" sz="2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79" y="808383"/>
            <a:ext cx="8810063" cy="3657600"/>
          </a:xfrm>
        </p:spPr>
        <p:txBody>
          <a:bodyPr>
            <a:normAutofit/>
          </a:bodyPr>
          <a:lstStyle/>
          <a:p>
            <a:pPr algn="l"/>
            <a:endParaRPr lang="en-US" sz="1400" b="1" dirty="0" smtClean="0"/>
          </a:p>
          <a:p>
            <a:pPr algn="l"/>
            <a:endParaRPr lang="en-US" sz="1400" b="1" dirty="0"/>
          </a:p>
          <a:p>
            <a:pPr algn="l"/>
            <a:r>
              <a:rPr lang="en-US" sz="1400" b="1" dirty="0" smtClean="0"/>
              <a:t>Background: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Increasing utilization of services not matched by funding levels  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High impact of high cost admissions for refugees- catastrophic costs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Significant unmet needs</a:t>
            </a:r>
            <a:endParaRPr lang="en-US" sz="1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algn="l"/>
            <a:r>
              <a:rPr lang="en-US" sz="1400" b="1" dirty="0"/>
              <a:t>Objectives for 2018 and beyond:</a:t>
            </a:r>
          </a:p>
          <a:p>
            <a:pPr algn="l"/>
            <a:endParaRPr lang="en-US" sz="1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/>
              <a:t>Maintain predictable support for access to life saving and obstetric care within available resources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/>
              <a:t>Protection of refugees against catastrophic health expenditure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/>
              <a:t>Provide safety net for those unable to pay their share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algn="l"/>
            <a:endParaRPr lang="en-US" sz="1400" dirty="0"/>
          </a:p>
          <a:p>
            <a:pPr algn="l"/>
            <a:endParaRPr lang="en-US" sz="1400" dirty="0" smtClean="0"/>
          </a:p>
          <a:p>
            <a:pPr algn="l"/>
            <a:endParaRPr lang="en-US" sz="1400" dirty="0"/>
          </a:p>
          <a:p>
            <a:pPr algn="l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1769064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479" y="508437"/>
            <a:ext cx="8810063" cy="246795"/>
          </a:xfrm>
        </p:spPr>
        <p:txBody>
          <a:bodyPr/>
          <a:lstStyle/>
          <a:p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Admissions per month Jan 2015 – Nov 2017</a:t>
            </a:r>
            <a:endParaRPr lang="en-US" sz="2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79" y="808383"/>
            <a:ext cx="8810063" cy="3657600"/>
          </a:xfrm>
        </p:spPr>
        <p:txBody>
          <a:bodyPr>
            <a:norm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algn="l"/>
            <a:endParaRPr lang="en-US" sz="1400" dirty="0"/>
          </a:p>
          <a:p>
            <a:pPr algn="l"/>
            <a:endParaRPr lang="en-US" sz="1400" dirty="0" smtClean="0"/>
          </a:p>
          <a:p>
            <a:pPr algn="l"/>
            <a:endParaRPr lang="en-US" sz="1400" dirty="0"/>
          </a:p>
          <a:p>
            <a:pPr algn="l"/>
            <a:endParaRPr lang="en-US" sz="1400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8866000"/>
              </p:ext>
            </p:extLst>
          </p:nvPr>
        </p:nvGraphicFramePr>
        <p:xfrm>
          <a:off x="1371599" y="1200150"/>
          <a:ext cx="6400801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07748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79" y="808383"/>
            <a:ext cx="8810063" cy="3657600"/>
          </a:xfrm>
        </p:spPr>
        <p:txBody>
          <a:bodyPr>
            <a:normAutofit/>
          </a:bodyPr>
          <a:lstStyle/>
          <a:p>
            <a:pPr algn="l"/>
            <a:endParaRPr lang="en-US" sz="1400" dirty="0" smtClean="0"/>
          </a:p>
          <a:p>
            <a:pPr algn="l"/>
            <a:r>
              <a:rPr lang="en-US" sz="1400" b="1" dirty="0" smtClean="0"/>
              <a:t>Main proposed changes:</a:t>
            </a:r>
          </a:p>
          <a:p>
            <a:pPr algn="l"/>
            <a:endParaRPr lang="en-US" sz="1400" dirty="0"/>
          </a:p>
          <a:p>
            <a:pPr marL="342900" indent="-342900" algn="l">
              <a:buAutoNum type="arabicPeriod"/>
            </a:pPr>
            <a:r>
              <a:rPr lang="en-US" sz="1400" b="1" dirty="0" smtClean="0"/>
              <a:t>Introduction of threshold USD 100</a:t>
            </a:r>
            <a:r>
              <a:rPr lang="en-US" sz="1400" dirty="0" smtClean="0"/>
              <a:t>- </a:t>
            </a:r>
            <a:r>
              <a:rPr lang="en-GB" sz="1400" dirty="0" smtClean="0"/>
              <a:t>Refugees </a:t>
            </a:r>
            <a:r>
              <a:rPr lang="en-GB" sz="1400" dirty="0"/>
              <a:t>will contribute the first USD 100 </a:t>
            </a:r>
            <a:r>
              <a:rPr lang="en-GB" sz="1400" dirty="0" smtClean="0"/>
              <a:t>of their bill, </a:t>
            </a:r>
            <a:r>
              <a:rPr lang="en-GB" sz="1400" dirty="0"/>
              <a:t>after which the UNHCR supported subsidy of 75% will become effective </a:t>
            </a:r>
            <a:endParaRPr lang="en-GB" sz="1400" dirty="0" smtClean="0"/>
          </a:p>
          <a:p>
            <a:pPr marL="342900" indent="-342900" algn="l">
              <a:buAutoNum type="arabicPeriod"/>
            </a:pPr>
            <a:r>
              <a:rPr lang="en-US" sz="1400" b="1" dirty="0" smtClean="0"/>
              <a:t>UNHCR coverage 75%- </a:t>
            </a:r>
            <a:r>
              <a:rPr lang="en-GB" sz="1400" dirty="0" smtClean="0"/>
              <a:t>irrespective </a:t>
            </a:r>
            <a:r>
              <a:rPr lang="en-GB" sz="1400" dirty="0"/>
              <a:t>of vulnerability </a:t>
            </a:r>
            <a:r>
              <a:rPr lang="en-GB" sz="1400" dirty="0" smtClean="0"/>
              <a:t>status which does not seem to affect capacity to pay for hospital care </a:t>
            </a:r>
            <a:r>
              <a:rPr lang="en-GB" sz="1400" dirty="0"/>
              <a:t>( </a:t>
            </a:r>
            <a:r>
              <a:rPr lang="en-GB" sz="1400" dirty="0" smtClean="0"/>
              <a:t>special cases such as SGBV, SAM, psychiatry remain covered 90-100%)</a:t>
            </a:r>
          </a:p>
          <a:p>
            <a:pPr marL="342900" indent="-342900" algn="l">
              <a:buAutoNum type="arabicPeriod"/>
            </a:pPr>
            <a:r>
              <a:rPr lang="en-US" sz="1400" b="1" dirty="0" smtClean="0"/>
              <a:t>Protective cap set at USD 800 of refugee share</a:t>
            </a:r>
            <a:r>
              <a:rPr lang="en-US" sz="1400" dirty="0" smtClean="0"/>
              <a:t>- no refugee will pay more than USD 800 per admission</a:t>
            </a:r>
            <a:r>
              <a:rPr lang="en-GB" sz="1400" dirty="0" smtClean="0"/>
              <a:t>. </a:t>
            </a:r>
            <a:r>
              <a:rPr lang="en-GB" sz="1400" dirty="0"/>
              <a:t>The ceiling for the max coverage will </a:t>
            </a:r>
            <a:r>
              <a:rPr lang="en-GB" sz="1400" dirty="0" smtClean="0"/>
              <a:t>remain at USD 10,000 and 15,000 for NICU and burns</a:t>
            </a:r>
          </a:p>
          <a:p>
            <a:pPr marL="342900" indent="-342900" algn="l">
              <a:buAutoNum type="arabicPeriod"/>
            </a:pPr>
            <a:r>
              <a:rPr lang="en-US" sz="1400" b="1" dirty="0" smtClean="0"/>
              <a:t>Unregistered refugees- </a:t>
            </a:r>
            <a:r>
              <a:rPr lang="en-GB" sz="1400" dirty="0" smtClean="0"/>
              <a:t>still eligible </a:t>
            </a:r>
            <a:r>
              <a:rPr lang="en-GB" sz="1400" dirty="0"/>
              <a:t>for </a:t>
            </a:r>
            <a:r>
              <a:rPr lang="en-GB" sz="1400" dirty="0" smtClean="0"/>
              <a:t>life </a:t>
            </a:r>
            <a:r>
              <a:rPr lang="en-GB" sz="1400" dirty="0"/>
              <a:t>saving care </a:t>
            </a:r>
            <a:r>
              <a:rPr lang="en-GB" sz="1400" dirty="0" smtClean="0"/>
              <a:t> support but for deliveries, must have approached UNHCR prior to delivery to be eligible for support</a:t>
            </a:r>
          </a:p>
          <a:p>
            <a:pPr marL="342900" indent="-342900" algn="l">
              <a:buAutoNum type="arabicPeriod"/>
            </a:pPr>
            <a:r>
              <a:rPr lang="en-US" sz="1400" b="1" dirty="0" smtClean="0"/>
              <a:t>Safety net </a:t>
            </a:r>
            <a:r>
              <a:rPr lang="en-US" sz="1400" dirty="0" smtClean="0"/>
              <a:t>for those unable to meet costs</a:t>
            </a:r>
          </a:p>
          <a:p>
            <a:pPr marL="342900" indent="-342900" algn="l">
              <a:buAutoNum type="arabicPeriod"/>
            </a:pPr>
            <a:r>
              <a:rPr lang="en-US" sz="1400" b="1" dirty="0" smtClean="0"/>
              <a:t>Reduction</a:t>
            </a:r>
            <a:r>
              <a:rPr lang="en-US" sz="1400" dirty="0" smtClean="0"/>
              <a:t> of hospital network (48 to 40)</a:t>
            </a:r>
            <a:endParaRPr lang="en-GB" sz="1400" dirty="0"/>
          </a:p>
          <a:p>
            <a:pPr algn="l"/>
            <a:endParaRPr lang="en-US" sz="1400" dirty="0"/>
          </a:p>
          <a:p>
            <a:pPr algn="l"/>
            <a:endParaRPr lang="en-US" sz="1400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82479" y="270039"/>
            <a:ext cx="8810063" cy="538344"/>
          </a:xfrm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13928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79" y="808383"/>
            <a:ext cx="8810063" cy="3657600"/>
          </a:xfrm>
        </p:spPr>
        <p:txBody>
          <a:bodyPr>
            <a:normAutofit/>
          </a:bodyPr>
          <a:lstStyle/>
          <a:p>
            <a:pPr algn="l"/>
            <a:endParaRPr lang="en-US" sz="1400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Survey </a:t>
            </a:r>
            <a:r>
              <a:rPr lang="en-US" sz="1400" dirty="0"/>
              <a:t>responses from </a:t>
            </a:r>
            <a:r>
              <a:rPr lang="en-US" sz="1400" dirty="0" smtClean="0"/>
              <a:t>417 </a:t>
            </a:r>
            <a:r>
              <a:rPr lang="en-US" sz="1400" dirty="0"/>
              <a:t>households that had received UNHCR supported hospital care during 2016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/>
              <a:t>Sample selected from 6 groups based on size of patient share: &lt;200, 200-399, 400-599, 600-799, 800-1199 and &gt;1200 USD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/>
              <a:t>Vulnerability status distribution close to the real population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/>
              <a:t>Questions included: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Need to sell assets and if they had been used to bring income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Need to take loans and estimated time to take them back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Need to reduce expenses and on what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Need for certain significant adaptations (take on extra work, take children out of school or change residence)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Other negative effects experienced by the household as a consequence of hospital bills</a:t>
            </a:r>
          </a:p>
          <a:p>
            <a:pPr algn="l"/>
            <a:endParaRPr lang="en-US" sz="1400" dirty="0"/>
          </a:p>
          <a:p>
            <a:pPr algn="l"/>
            <a:endParaRPr lang="en-US" sz="1400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82479" y="270039"/>
            <a:ext cx="8810063" cy="538344"/>
          </a:xfrm>
        </p:spPr>
        <p:txBody>
          <a:bodyPr/>
          <a:lstStyle/>
          <a:p>
            <a:r>
              <a:rPr lang="en-US" sz="2000" dirty="0" smtClean="0"/>
              <a:t>SHC </a:t>
            </a:r>
            <a:r>
              <a:rPr lang="en-US" sz="2000" dirty="0"/>
              <a:t>Expenditure </a:t>
            </a:r>
            <a:r>
              <a:rPr lang="en-US" sz="2000" dirty="0" smtClean="0"/>
              <a:t>Survey - methodology 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748473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79" y="808383"/>
            <a:ext cx="8810063" cy="3657600"/>
          </a:xfrm>
        </p:spPr>
        <p:txBody>
          <a:bodyPr>
            <a:normAutofit/>
          </a:bodyPr>
          <a:lstStyle/>
          <a:p>
            <a:pPr algn="l"/>
            <a:endParaRPr lang="en-US" sz="1400" dirty="0" smtClean="0"/>
          </a:p>
          <a:p>
            <a:pPr algn="l"/>
            <a:endParaRPr lang="en-US" sz="1400" dirty="0"/>
          </a:p>
          <a:p>
            <a:pPr algn="l"/>
            <a:endParaRPr lang="en-US" sz="1400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82479" y="270039"/>
            <a:ext cx="8810063" cy="538344"/>
          </a:xfrm>
        </p:spPr>
        <p:txBody>
          <a:bodyPr/>
          <a:lstStyle/>
          <a:p>
            <a:r>
              <a:rPr lang="en-US" sz="2000" dirty="0" smtClean="0"/>
              <a:t>SHC </a:t>
            </a:r>
            <a:r>
              <a:rPr lang="en-US" sz="2000" dirty="0"/>
              <a:t>Expenditure </a:t>
            </a:r>
            <a:r>
              <a:rPr lang="en-US" sz="2000" dirty="0" smtClean="0"/>
              <a:t>Survey - results</a:t>
            </a:r>
            <a:endParaRPr lang="en-GB" sz="2000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3617489"/>
              </p:ext>
            </p:extLst>
          </p:nvPr>
        </p:nvGraphicFramePr>
        <p:xfrm>
          <a:off x="367305" y="808384"/>
          <a:ext cx="3523759" cy="1730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2100872"/>
              </p:ext>
            </p:extLst>
          </p:nvPr>
        </p:nvGraphicFramePr>
        <p:xfrm>
          <a:off x="4513634" y="808382"/>
          <a:ext cx="3764604" cy="1730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0024497"/>
              </p:ext>
            </p:extLst>
          </p:nvPr>
        </p:nvGraphicFramePr>
        <p:xfrm>
          <a:off x="437745" y="2538920"/>
          <a:ext cx="3453319" cy="1927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6539059"/>
              </p:ext>
            </p:extLst>
          </p:nvPr>
        </p:nvGraphicFramePr>
        <p:xfrm>
          <a:off x="4610911" y="2563894"/>
          <a:ext cx="3511685" cy="1877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1823261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79" y="808383"/>
            <a:ext cx="8810063" cy="3657600"/>
          </a:xfrm>
        </p:spPr>
        <p:txBody>
          <a:bodyPr>
            <a:normAutofit/>
          </a:bodyPr>
          <a:lstStyle/>
          <a:p>
            <a:pPr algn="l"/>
            <a:endParaRPr lang="en-US" sz="1400" dirty="0" smtClean="0"/>
          </a:p>
          <a:p>
            <a:pPr algn="l"/>
            <a:endParaRPr lang="en-US" sz="1400" dirty="0"/>
          </a:p>
          <a:p>
            <a:pPr algn="l"/>
            <a:endParaRPr lang="en-US" sz="1400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82479" y="270039"/>
            <a:ext cx="8810063" cy="538344"/>
          </a:xfrm>
        </p:spPr>
        <p:txBody>
          <a:bodyPr/>
          <a:lstStyle/>
          <a:p>
            <a:r>
              <a:rPr lang="en-US" sz="2000" dirty="0" smtClean="0"/>
              <a:t>SHC </a:t>
            </a:r>
            <a:r>
              <a:rPr lang="en-US" sz="2000" dirty="0"/>
              <a:t>Expenditure </a:t>
            </a:r>
            <a:r>
              <a:rPr lang="en-US" sz="2000" dirty="0" smtClean="0"/>
              <a:t>Survey - results</a:t>
            </a:r>
            <a:endParaRPr lang="en-GB" sz="2000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366892"/>
              </p:ext>
            </p:extLst>
          </p:nvPr>
        </p:nvGraphicFramePr>
        <p:xfrm>
          <a:off x="77821" y="845524"/>
          <a:ext cx="3521413" cy="1795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6137170"/>
              </p:ext>
            </p:extLst>
          </p:nvPr>
        </p:nvGraphicFramePr>
        <p:xfrm>
          <a:off x="4616693" y="845524"/>
          <a:ext cx="3443591" cy="1722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6704394"/>
              </p:ext>
            </p:extLst>
          </p:nvPr>
        </p:nvGraphicFramePr>
        <p:xfrm>
          <a:off x="77821" y="2612635"/>
          <a:ext cx="3521413" cy="1906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9613342"/>
              </p:ext>
            </p:extLst>
          </p:nvPr>
        </p:nvGraphicFramePr>
        <p:xfrm>
          <a:off x="4616693" y="2605243"/>
          <a:ext cx="3432946" cy="18607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508965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79" y="808383"/>
            <a:ext cx="8810063" cy="3657600"/>
          </a:xfrm>
        </p:spPr>
        <p:txBody>
          <a:bodyPr>
            <a:normAutofit/>
          </a:bodyPr>
          <a:lstStyle/>
          <a:p>
            <a:pPr algn="l"/>
            <a:endParaRPr lang="en-US" sz="1400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Increasing expenditure leads to greater impact on the household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Little if any change in impact could be seen as a consequence of vulnerability status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Impact </a:t>
            </a:r>
            <a:r>
              <a:rPr lang="en-US" sz="1400" dirty="0" smtClean="0"/>
              <a:t>lower </a:t>
            </a:r>
            <a:r>
              <a:rPr lang="en-US" sz="1400" dirty="0" smtClean="0"/>
              <a:t>at costs below USD </a:t>
            </a:r>
            <a:r>
              <a:rPr lang="en-US" sz="1400" dirty="0" smtClean="0"/>
              <a:t>200</a:t>
            </a:r>
            <a:endParaRPr lang="en-US" sz="1400" dirty="0"/>
          </a:p>
          <a:p>
            <a:pPr algn="l"/>
            <a:endParaRPr lang="en-US" sz="1400" dirty="0"/>
          </a:p>
          <a:p>
            <a:pPr algn="l"/>
            <a:endParaRPr lang="en-US" sz="1400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82479" y="270039"/>
            <a:ext cx="8810063" cy="538344"/>
          </a:xfrm>
        </p:spPr>
        <p:txBody>
          <a:bodyPr/>
          <a:lstStyle/>
          <a:p>
            <a:r>
              <a:rPr lang="en-US" sz="2000" dirty="0" smtClean="0"/>
              <a:t>SHC </a:t>
            </a:r>
            <a:r>
              <a:rPr lang="en-US" sz="2000" dirty="0"/>
              <a:t>Expenditure </a:t>
            </a:r>
            <a:r>
              <a:rPr lang="en-US" sz="2000" dirty="0" smtClean="0"/>
              <a:t>Survey - conclusions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611400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79" y="808383"/>
            <a:ext cx="8810063" cy="3657600"/>
          </a:xfrm>
        </p:spPr>
        <p:txBody>
          <a:bodyPr>
            <a:normAutofit/>
          </a:bodyPr>
          <a:lstStyle/>
          <a:p>
            <a:pPr algn="l"/>
            <a:endParaRPr lang="en-US" sz="1400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11 FGDs with 103 female and 38 male participants</a:t>
            </a:r>
          </a:p>
          <a:p>
            <a:pPr algn="l"/>
            <a:endParaRPr lang="en-US" sz="1400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Positive: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800 USD cap seen as an improvement overall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‘ will set aside money monthly for delivery’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‘ will use family planning ’ 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‘ we use MSF clinic ‘</a:t>
            </a:r>
          </a:p>
          <a:p>
            <a:pPr lvl="1" algn="l"/>
            <a:endParaRPr lang="en-US" sz="1400" dirty="0" smtClean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400" dirty="0" smtClean="0"/>
              <a:t>Negative: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Concerns about deposits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Concerns over hospitals overcharging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May deliver with midwife at home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May go back to Syria to deliver</a:t>
            </a:r>
            <a:endParaRPr lang="en-US" sz="1400" dirty="0">
              <a:solidFill>
                <a:schemeClr val="tx1"/>
              </a:solidFill>
            </a:endParaRPr>
          </a:p>
          <a:p>
            <a:pPr algn="l"/>
            <a:endParaRPr lang="en-US" sz="1400" dirty="0"/>
          </a:p>
          <a:p>
            <a:pPr algn="l"/>
            <a:endParaRPr lang="en-US" sz="1400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82479" y="270039"/>
            <a:ext cx="8810063" cy="538344"/>
          </a:xfrm>
        </p:spPr>
        <p:txBody>
          <a:bodyPr/>
          <a:lstStyle/>
          <a:p>
            <a:r>
              <a:rPr lang="en-US" sz="2000" dirty="0" smtClean="0"/>
              <a:t>Focus Group Discussions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374754902"/>
      </p:ext>
    </p:extLst>
  </p:cSld>
  <p:clrMapOvr>
    <a:masterClrMapping/>
  </p:clrMapOvr>
</p:sld>
</file>

<file path=ppt/theme/theme1.xml><?xml version="1.0" encoding="utf-8"?>
<a:theme xmlns:a="http://schemas.openxmlformats.org/drawingml/2006/main" name="UNHCR2016">
  <a:themeElements>
    <a:clrScheme name="UNHCR2016">
      <a:dk1>
        <a:sysClr val="windowText" lastClr="000000"/>
      </a:dk1>
      <a:lt1>
        <a:sysClr val="window" lastClr="FFFFFF"/>
      </a:lt1>
      <a:dk2>
        <a:srgbClr val="FFFFFF"/>
      </a:dk2>
      <a:lt2>
        <a:srgbClr val="0072BC"/>
      </a:lt2>
      <a:accent1>
        <a:srgbClr val="0072BC"/>
      </a:accent1>
      <a:accent2>
        <a:srgbClr val="000000"/>
      </a:accent2>
      <a:accent3>
        <a:srgbClr val="FAEB00"/>
      </a:accent3>
      <a:accent4>
        <a:srgbClr val="17375F"/>
      </a:accent4>
      <a:accent5>
        <a:srgbClr val="08B499"/>
      </a:accent5>
      <a:accent6>
        <a:srgbClr val="EF4960"/>
      </a:accent6>
      <a:hlink>
        <a:srgbClr val="0072BC"/>
      </a:hlink>
      <a:folHlink>
        <a:srgbClr val="0072BC"/>
      </a:folHlink>
    </a:clrScheme>
    <a:fontScheme name="UNHCR2016">
      <a:majorFont>
        <a:latin typeface="Arial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UNHCR2016-Template-V2" id="{3E386AF6-AFA1-4435-B293-6BF6E93FC347}" vid="{380E39D3-DA05-4B59-A009-DFC129E09A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UNHCR-Template-2016-V1.0</Template>
  <TotalTime>1853</TotalTime>
  <Words>748</Words>
  <Application>Microsoft Office PowerPoint</Application>
  <PresentationFormat>On-screen Show (16:9)</PresentationFormat>
  <Paragraphs>165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UNHCR2016</vt:lpstr>
      <vt:lpstr>                 Health Working Group Consultation   Secondary and Tertiary Health Care   December 2017</vt:lpstr>
      <vt:lpstr>      Proposed Adjustments to Secondary Health Care Programme 2018  Health Working Group Consultation December 2017</vt:lpstr>
      <vt:lpstr>      Admissions per month Jan 2015 – Nov 2017</vt:lpstr>
      <vt:lpstr>PowerPoint Presentation</vt:lpstr>
      <vt:lpstr>SHC Expenditure Survey - methodology </vt:lpstr>
      <vt:lpstr>SHC Expenditure Survey - results</vt:lpstr>
      <vt:lpstr>SHC Expenditure Survey - results</vt:lpstr>
      <vt:lpstr>SHC Expenditure Survey - conclusions</vt:lpstr>
      <vt:lpstr>Focus Group Discussions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UNHCR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Adjustments to The Secondary Health Care Programme</dc:title>
  <dc:creator>Jakob Arhem</dc:creator>
  <cp:lastModifiedBy>Michael Woodman</cp:lastModifiedBy>
  <cp:revision>73</cp:revision>
  <cp:lastPrinted>2017-12-15T06:18:35Z</cp:lastPrinted>
  <dcterms:created xsi:type="dcterms:W3CDTF">2017-08-29T09:48:24Z</dcterms:created>
  <dcterms:modified xsi:type="dcterms:W3CDTF">2017-12-15T08:40:41Z</dcterms:modified>
</cp:coreProperties>
</file>