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  <p:sldMasterId id="2147483672" r:id="rId2"/>
    <p:sldMasterId id="2147483684" r:id="rId3"/>
  </p:sldMasterIdLst>
  <p:notesMasterIdLst>
    <p:notesMasterId r:id="rId28"/>
  </p:notesMasterIdLst>
  <p:sldIdLst>
    <p:sldId id="257" r:id="rId4"/>
    <p:sldId id="259" r:id="rId5"/>
    <p:sldId id="279" r:id="rId6"/>
    <p:sldId id="274" r:id="rId7"/>
    <p:sldId id="328" r:id="rId8"/>
    <p:sldId id="336" r:id="rId9"/>
    <p:sldId id="284" r:id="rId10"/>
    <p:sldId id="297" r:id="rId11"/>
    <p:sldId id="283" r:id="rId12"/>
    <p:sldId id="299" r:id="rId13"/>
    <p:sldId id="306" r:id="rId14"/>
    <p:sldId id="330" r:id="rId15"/>
    <p:sldId id="331" r:id="rId16"/>
    <p:sldId id="332" r:id="rId17"/>
    <p:sldId id="333" r:id="rId18"/>
    <p:sldId id="334" r:id="rId19"/>
    <p:sldId id="286" r:id="rId20"/>
    <p:sldId id="320" r:id="rId21"/>
    <p:sldId id="324" r:id="rId22"/>
    <p:sldId id="325" r:id="rId23"/>
    <p:sldId id="326" r:id="rId24"/>
    <p:sldId id="327" r:id="rId25"/>
    <p:sldId id="319" r:id="rId26"/>
    <p:sldId id="278" r:id="rId27"/>
  </p:sldIdLst>
  <p:sldSz cx="9144000" cy="5143500" type="screen16x9"/>
  <p:notesSz cx="6858000" cy="9144000"/>
  <p:defaultTextStyle>
    <a:defPPr>
      <a:defRPr lang="en-US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INTRO and INSTRUCTIONS" id="{05500FCB-E53B-D04D-82CA-51F0140D22FE}">
          <p14:sldIdLst/>
        </p14:section>
        <p14:section name="TEMPLATE" id="{D5889D11-304D-6243-AE57-2F1B22C9EA73}">
          <p14:sldIdLst>
            <p14:sldId id="257"/>
            <p14:sldId id="259"/>
            <p14:sldId id="279"/>
            <p14:sldId id="274"/>
            <p14:sldId id="328"/>
            <p14:sldId id="336"/>
            <p14:sldId id="284"/>
            <p14:sldId id="297"/>
            <p14:sldId id="283"/>
            <p14:sldId id="299"/>
            <p14:sldId id="306"/>
            <p14:sldId id="330"/>
            <p14:sldId id="331"/>
            <p14:sldId id="332"/>
            <p14:sldId id="333"/>
            <p14:sldId id="334"/>
            <p14:sldId id="286"/>
            <p14:sldId id="320"/>
            <p14:sldId id="324"/>
            <p14:sldId id="325"/>
            <p14:sldId id="326"/>
            <p14:sldId id="327"/>
            <p14:sldId id="319"/>
            <p14:sldId id="278"/>
          </p14:sldIdLst>
        </p14:section>
        <p14:section name="ICONS" id="{8C85D8F0-62C4-0343-88F9-FAC9E8239E02}">
          <p14:sldIdLst/>
        </p14:section>
        <p14:section name="LOGOS" id="{D103A325-794A-8C48-A8D9-159FD578D2A3}">
          <p14:sldIdLst/>
        </p14:section>
        <p14:section name="END SLIDE" id="{4C4AAE4A-8089-C643-A5A0-202A1E6D0FA4}">
          <p14:sldIdLst/>
        </p14:section>
      </p14:sectionLst>
    </p:ext>
    <p:ext uri="{EFAFB233-063F-42B5-8137-9DF3F51BA10A}">
      <p15:sldGuideLst xmlns=""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690EE"/>
    <a:srgbClr val="2899F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2205" autoAdjust="0"/>
    <p:restoredTop sz="93226"/>
  </p:normalViewPr>
  <p:slideViewPr>
    <p:cSldViewPr snapToGrid="0" snapToObjects="1" showGuides="1">
      <p:cViewPr>
        <p:scale>
          <a:sx n="101" d="100"/>
          <a:sy n="101" d="100"/>
        </p:scale>
        <p:origin x="-252" y="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394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tableStyles" Target="tableStyle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theme" Target="theme/theme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487593E-7385-4BDB-8CA7-81FDC1B1D9F8}" type="doc">
      <dgm:prSet loTypeId="urn:microsoft.com/office/officeart/2005/8/layout/StepDownProcess" loCatId="process" qsTypeId="urn:microsoft.com/office/officeart/2005/8/quickstyle/3d1" qsCatId="3D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CD9537F5-A3B5-4A2F-AD03-CB14029351E6}">
      <dgm:prSet phldrT="[Text]" custT="1"/>
      <dgm:spPr/>
      <dgm:t>
        <a:bodyPr/>
        <a:lstStyle/>
        <a:p>
          <a:r>
            <a:rPr lang="en-US" sz="1200" dirty="0"/>
            <a:t>Identify zero doses  children &amp; low coverage area</a:t>
          </a:r>
        </a:p>
      </dgm:t>
    </dgm:pt>
    <dgm:pt modelId="{E1D01B92-999B-4E9F-85B3-9B9692890397}" type="parTrans" cxnId="{096F31F1-55B9-4293-8A9B-2149DF7EFCE7}">
      <dgm:prSet/>
      <dgm:spPr/>
      <dgm:t>
        <a:bodyPr/>
        <a:lstStyle/>
        <a:p>
          <a:endParaRPr lang="en-US"/>
        </a:p>
      </dgm:t>
    </dgm:pt>
    <dgm:pt modelId="{C12D6838-BEEF-4781-9E13-11F916B00F7F}" type="sibTrans" cxnId="{096F31F1-55B9-4293-8A9B-2149DF7EFCE7}">
      <dgm:prSet/>
      <dgm:spPr/>
      <dgm:t>
        <a:bodyPr/>
        <a:lstStyle/>
        <a:p>
          <a:endParaRPr lang="en-US"/>
        </a:p>
      </dgm:t>
    </dgm:pt>
    <dgm:pt modelId="{8D42F5D3-A739-4C5B-BE13-AA807C9815B0}">
      <dgm:prSet phldrT="[Text]" custT="1"/>
      <dgm:spPr/>
      <dgm:t>
        <a:bodyPr/>
        <a:lstStyle/>
        <a:p>
          <a:pPr>
            <a:buClr>
              <a:srgbClr val="2690EE"/>
            </a:buClr>
          </a:pPr>
          <a:endParaRPr lang="en-US" sz="1050" dirty="0"/>
        </a:p>
      </dgm:t>
    </dgm:pt>
    <dgm:pt modelId="{0CB2AC55-2C31-42B8-9518-65320B254255}" type="parTrans" cxnId="{9BB98D1A-022C-4B58-A59F-220AFB007666}">
      <dgm:prSet/>
      <dgm:spPr/>
      <dgm:t>
        <a:bodyPr/>
        <a:lstStyle/>
        <a:p>
          <a:endParaRPr lang="en-US"/>
        </a:p>
      </dgm:t>
    </dgm:pt>
    <dgm:pt modelId="{5099C002-5594-42FC-896C-A93725AEA833}" type="sibTrans" cxnId="{9BB98D1A-022C-4B58-A59F-220AFB007666}">
      <dgm:prSet/>
      <dgm:spPr/>
      <dgm:t>
        <a:bodyPr/>
        <a:lstStyle/>
        <a:p>
          <a:endParaRPr lang="en-US"/>
        </a:p>
      </dgm:t>
    </dgm:pt>
    <dgm:pt modelId="{75D486BE-7090-4E31-9EA0-FC10DBCE0BCF}">
      <dgm:prSet phldrT="[Text]" custT="1"/>
      <dgm:spPr/>
      <dgm:t>
        <a:bodyPr/>
        <a:lstStyle/>
        <a:p>
          <a:r>
            <a:rPr lang="en-US" sz="1100" dirty="0"/>
            <a:t>Polio risk mitigation &amp;  </a:t>
          </a:r>
        </a:p>
        <a:p>
          <a:r>
            <a:rPr lang="en-US" sz="1100" dirty="0"/>
            <a:t>Routine Immunization</a:t>
          </a:r>
        </a:p>
      </dgm:t>
    </dgm:pt>
    <dgm:pt modelId="{FDE9E019-00B3-4951-A513-014B19F4ECCE}" type="parTrans" cxnId="{33EA98BB-9A7F-4EAA-A3AF-7AF02F1C3A6B}">
      <dgm:prSet/>
      <dgm:spPr/>
      <dgm:t>
        <a:bodyPr/>
        <a:lstStyle/>
        <a:p>
          <a:endParaRPr lang="en-US"/>
        </a:p>
      </dgm:t>
    </dgm:pt>
    <dgm:pt modelId="{AB11F391-B733-4450-B698-B55C84037504}" type="sibTrans" cxnId="{33EA98BB-9A7F-4EAA-A3AF-7AF02F1C3A6B}">
      <dgm:prSet/>
      <dgm:spPr/>
      <dgm:t>
        <a:bodyPr/>
        <a:lstStyle/>
        <a:p>
          <a:endParaRPr lang="en-US"/>
        </a:p>
      </dgm:t>
    </dgm:pt>
    <dgm:pt modelId="{F52A64E3-AD76-4130-8BB0-CA0EBC8FF471}">
      <dgm:prSet phldrT="[Text]" custT="1"/>
      <dgm:spPr/>
      <dgm:t>
        <a:bodyPr/>
        <a:lstStyle/>
        <a:p>
          <a:pPr>
            <a:buClr>
              <a:srgbClr val="2690EE"/>
            </a:buClr>
            <a:buFont typeface="Arial" panose="020B0604020202020204" pitchFamily="34" charset="0"/>
            <a:buChar char="•"/>
          </a:pPr>
          <a:endParaRPr lang="en-US" sz="1200" dirty="0"/>
        </a:p>
      </dgm:t>
    </dgm:pt>
    <dgm:pt modelId="{AF47A366-D184-4710-BAFA-6901BFA83412}" type="parTrans" cxnId="{BEDCEEF6-0CA2-422C-9678-4AC310EA2EE2}">
      <dgm:prSet/>
      <dgm:spPr/>
      <dgm:t>
        <a:bodyPr/>
        <a:lstStyle/>
        <a:p>
          <a:endParaRPr lang="en-US"/>
        </a:p>
      </dgm:t>
    </dgm:pt>
    <dgm:pt modelId="{5C0A134E-133D-448F-92BC-DAB1B5552C3E}" type="sibTrans" cxnId="{BEDCEEF6-0CA2-422C-9678-4AC310EA2EE2}">
      <dgm:prSet/>
      <dgm:spPr/>
      <dgm:t>
        <a:bodyPr/>
        <a:lstStyle/>
        <a:p>
          <a:endParaRPr lang="en-US"/>
        </a:p>
      </dgm:t>
    </dgm:pt>
    <dgm:pt modelId="{07FFFB7C-9594-4A1C-87A8-74BEA1E7DD29}">
      <dgm:prSet phldrT="[Text]" custT="1"/>
      <dgm:spPr/>
      <dgm:t>
        <a:bodyPr/>
        <a:lstStyle/>
        <a:p>
          <a:r>
            <a:rPr lang="en-US" sz="1200" dirty="0"/>
            <a:t>Increase demand for immunization  </a:t>
          </a:r>
        </a:p>
      </dgm:t>
    </dgm:pt>
    <dgm:pt modelId="{2696A6FA-1C9A-432C-9A44-0EC6144961CA}" type="parTrans" cxnId="{4D1E46A7-7AF6-4846-91A4-B4B84974E593}">
      <dgm:prSet/>
      <dgm:spPr/>
      <dgm:t>
        <a:bodyPr/>
        <a:lstStyle/>
        <a:p>
          <a:endParaRPr lang="en-US"/>
        </a:p>
      </dgm:t>
    </dgm:pt>
    <dgm:pt modelId="{09AF474E-225D-44A1-9400-02CAC08736B1}" type="sibTrans" cxnId="{4D1E46A7-7AF6-4846-91A4-B4B84974E593}">
      <dgm:prSet/>
      <dgm:spPr/>
      <dgm:t>
        <a:bodyPr/>
        <a:lstStyle/>
        <a:p>
          <a:endParaRPr lang="en-US"/>
        </a:p>
      </dgm:t>
    </dgm:pt>
    <dgm:pt modelId="{806FE5E8-8548-40E7-B04C-2D3F69C6BDA0}">
      <dgm:prSet phldrT="[Text]" custT="1"/>
      <dgm:spPr/>
      <dgm:t>
        <a:bodyPr/>
        <a:lstStyle/>
        <a:p>
          <a:pPr>
            <a:buClr>
              <a:srgbClr val="2690EE"/>
            </a:buClr>
            <a:buFont typeface="Arial" panose="020B0604020202020204" pitchFamily="34" charset="0"/>
            <a:buChar char="•"/>
          </a:pPr>
          <a:endParaRPr lang="en-US" sz="1200" kern="1200" dirty="0">
            <a:latin typeface="Calibri"/>
            <a:ea typeface="+mn-ea"/>
            <a:cs typeface="+mn-cs"/>
          </a:endParaRPr>
        </a:p>
      </dgm:t>
    </dgm:pt>
    <dgm:pt modelId="{113B2679-160A-4834-B98B-732648BEA174}" type="parTrans" cxnId="{D9CE5F98-38D3-4FEC-827B-CB11D6D1AB65}">
      <dgm:prSet/>
      <dgm:spPr/>
      <dgm:t>
        <a:bodyPr/>
        <a:lstStyle/>
        <a:p>
          <a:endParaRPr lang="en-US"/>
        </a:p>
      </dgm:t>
    </dgm:pt>
    <dgm:pt modelId="{6FDB2DF3-4D08-47AA-A816-87437D19F590}" type="sibTrans" cxnId="{D9CE5F98-38D3-4FEC-827B-CB11D6D1AB65}">
      <dgm:prSet/>
      <dgm:spPr/>
      <dgm:t>
        <a:bodyPr/>
        <a:lstStyle/>
        <a:p>
          <a:endParaRPr lang="en-US"/>
        </a:p>
      </dgm:t>
    </dgm:pt>
    <dgm:pt modelId="{825B3E63-A7CD-4B1B-9AAE-85FF5CE4D21B}">
      <dgm:prSet custT="1"/>
      <dgm:spPr/>
      <dgm:t>
        <a:bodyPr/>
        <a:lstStyle/>
        <a:p>
          <a:r>
            <a:rPr lang="en-US" sz="1100" dirty="0"/>
            <a:t>Trace first dose, </a:t>
          </a:r>
        </a:p>
        <a:p>
          <a:r>
            <a:rPr lang="en-US" sz="1100" dirty="0"/>
            <a:t>Track left out and drop out  </a:t>
          </a:r>
        </a:p>
      </dgm:t>
    </dgm:pt>
    <dgm:pt modelId="{B6D7F7B3-87CA-4B57-9FF4-4B68DA15A76A}" type="parTrans" cxnId="{D98EBABE-14C2-4890-BF7C-B2F3FCED6BA2}">
      <dgm:prSet/>
      <dgm:spPr/>
      <dgm:t>
        <a:bodyPr/>
        <a:lstStyle/>
        <a:p>
          <a:endParaRPr lang="en-US"/>
        </a:p>
      </dgm:t>
    </dgm:pt>
    <dgm:pt modelId="{7D4AD0F3-3632-4E0E-B09B-24190C87F10B}" type="sibTrans" cxnId="{D98EBABE-14C2-4890-BF7C-B2F3FCED6BA2}">
      <dgm:prSet/>
      <dgm:spPr/>
      <dgm:t>
        <a:bodyPr/>
        <a:lstStyle/>
        <a:p>
          <a:endParaRPr lang="en-US"/>
        </a:p>
      </dgm:t>
    </dgm:pt>
    <dgm:pt modelId="{535907E0-8FF3-4BB2-8502-3CB4AE87B2A5}">
      <dgm:prSet custT="1"/>
      <dgm:spPr/>
      <dgm:t>
        <a:bodyPr/>
        <a:lstStyle/>
        <a:p>
          <a:r>
            <a:rPr lang="en-US" sz="1100" dirty="0"/>
            <a:t>Strengthen Quality immunization system</a:t>
          </a:r>
        </a:p>
      </dgm:t>
    </dgm:pt>
    <dgm:pt modelId="{482991B4-7372-4532-B552-226DA584A9A8}" type="parTrans" cxnId="{D2AAD4D0-E4AB-4AEF-B689-68BF8EBB7D36}">
      <dgm:prSet/>
      <dgm:spPr/>
      <dgm:t>
        <a:bodyPr/>
        <a:lstStyle/>
        <a:p>
          <a:endParaRPr lang="en-US"/>
        </a:p>
      </dgm:t>
    </dgm:pt>
    <dgm:pt modelId="{5DF5ED6A-A29B-4413-81C9-F2DCEEFC2FC5}" type="sibTrans" cxnId="{D2AAD4D0-E4AB-4AEF-B689-68BF8EBB7D36}">
      <dgm:prSet/>
      <dgm:spPr/>
      <dgm:t>
        <a:bodyPr/>
        <a:lstStyle/>
        <a:p>
          <a:endParaRPr lang="en-US"/>
        </a:p>
      </dgm:t>
    </dgm:pt>
    <dgm:pt modelId="{4E68A9CF-C3A4-4C33-A139-1C5E339B36AF}">
      <dgm:prSet custT="1"/>
      <dgm:spPr/>
      <dgm:t>
        <a:bodyPr/>
        <a:lstStyle/>
        <a:p>
          <a:r>
            <a:rPr lang="en-US" sz="1200" dirty="0"/>
            <a:t>Improve accessibility to Immunization</a:t>
          </a:r>
        </a:p>
      </dgm:t>
    </dgm:pt>
    <dgm:pt modelId="{201298EC-847C-4F2D-9CA6-8B9D3F8CE522}" type="parTrans" cxnId="{29D12BD5-4D7F-469F-A23F-CBAE962C12B7}">
      <dgm:prSet/>
      <dgm:spPr/>
      <dgm:t>
        <a:bodyPr/>
        <a:lstStyle/>
        <a:p>
          <a:endParaRPr lang="en-US"/>
        </a:p>
      </dgm:t>
    </dgm:pt>
    <dgm:pt modelId="{0CA5B66F-9045-400D-9B4D-EEA5E25ADC59}" type="sibTrans" cxnId="{29D12BD5-4D7F-469F-A23F-CBAE962C12B7}">
      <dgm:prSet/>
      <dgm:spPr/>
      <dgm:t>
        <a:bodyPr/>
        <a:lstStyle/>
        <a:p>
          <a:endParaRPr lang="en-US"/>
        </a:p>
      </dgm:t>
    </dgm:pt>
    <dgm:pt modelId="{E358EE48-8203-4ED1-BA93-32AE3D7D010C}" type="pres">
      <dgm:prSet presAssocID="{4487593E-7385-4BDB-8CA7-81FDC1B1D9F8}" presName="rootnode" presStyleCnt="0">
        <dgm:presLayoutVars>
          <dgm:chMax/>
          <dgm:chPref/>
          <dgm:dir/>
          <dgm:animLvl val="lvl"/>
        </dgm:presLayoutVars>
      </dgm:prSet>
      <dgm:spPr/>
      <dgm:t>
        <a:bodyPr/>
        <a:lstStyle/>
        <a:p>
          <a:endParaRPr lang="en-US"/>
        </a:p>
      </dgm:t>
    </dgm:pt>
    <dgm:pt modelId="{77EBBAA0-D4E8-4FB8-B631-60D82B41E226}" type="pres">
      <dgm:prSet presAssocID="{CD9537F5-A3B5-4A2F-AD03-CB14029351E6}" presName="composite" presStyleCnt="0"/>
      <dgm:spPr/>
    </dgm:pt>
    <dgm:pt modelId="{CAC79E24-0EC8-4C43-9D07-A359C27DF5EF}" type="pres">
      <dgm:prSet presAssocID="{CD9537F5-A3B5-4A2F-AD03-CB14029351E6}" presName="bentUpArrow1" presStyleLbl="alignImgPlace1" presStyleIdx="0" presStyleCnt="5"/>
      <dgm:spPr/>
    </dgm:pt>
    <dgm:pt modelId="{421E507A-5F33-4FFF-808B-23E9D86BE05B}" type="pres">
      <dgm:prSet presAssocID="{CD9537F5-A3B5-4A2F-AD03-CB14029351E6}" presName="ParentText" presStyleLbl="node1" presStyleIdx="0" presStyleCnt="6" custScaleX="201582" custScaleY="137539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914DF2A-4379-4D75-AA06-65BDA2DA00E0}" type="pres">
      <dgm:prSet presAssocID="{CD9537F5-A3B5-4A2F-AD03-CB14029351E6}" presName="ChildText" presStyleLbl="revTx" presStyleIdx="0" presStyleCnt="5" custScaleX="382263" custScaleY="121286" custLinFactX="100000" custLinFactNeighborX="161554" custLinFactNeighborY="-15928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F22832F-EA94-4339-BC65-0617F6CFB85E}" type="pres">
      <dgm:prSet presAssocID="{C12D6838-BEEF-4781-9E13-11F916B00F7F}" presName="sibTrans" presStyleCnt="0"/>
      <dgm:spPr/>
    </dgm:pt>
    <dgm:pt modelId="{C1C8D2A2-D4AD-4EDB-8DEE-712D99669D4A}" type="pres">
      <dgm:prSet presAssocID="{75D486BE-7090-4E31-9EA0-FC10DBCE0BCF}" presName="composite" presStyleCnt="0"/>
      <dgm:spPr/>
    </dgm:pt>
    <dgm:pt modelId="{3967E5D6-669B-4C65-89A5-4A70FD3BBA96}" type="pres">
      <dgm:prSet presAssocID="{75D486BE-7090-4E31-9EA0-FC10DBCE0BCF}" presName="bentUpArrow1" presStyleLbl="alignImgPlace1" presStyleIdx="1" presStyleCnt="5" custScaleX="97297" custLinFactX="-55486" custLinFactNeighborX="-100000" custLinFactNeighborY="13996"/>
      <dgm:spPr/>
    </dgm:pt>
    <dgm:pt modelId="{C23EC02E-1AEF-41D2-9A77-265624193E4F}" type="pres">
      <dgm:prSet presAssocID="{75D486BE-7090-4E31-9EA0-FC10DBCE0BCF}" presName="ParentText" presStyleLbl="node1" presStyleIdx="1" presStyleCnt="6" custScaleX="198510" custScaleY="134702" custLinFactX="-4640" custLinFactNeighborX="-100000" custLinFactNeighborY="3907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8E27115-DE01-4C83-99C6-47530A0B9508}" type="pres">
      <dgm:prSet presAssocID="{75D486BE-7090-4E31-9EA0-FC10DBCE0BCF}" presName="ChildText" presStyleLbl="revTx" presStyleIdx="1" presStyleCnt="5" custScaleX="726008" custScaleY="133377" custLinFactX="100000" custLinFactNeighborX="197767" custLinFactNeighborY="-4967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407B378-BCC4-4A4C-B3F4-E1F06D233779}" type="pres">
      <dgm:prSet presAssocID="{AB11F391-B733-4450-B698-B55C84037504}" presName="sibTrans" presStyleCnt="0"/>
      <dgm:spPr/>
    </dgm:pt>
    <dgm:pt modelId="{0FFC9820-08F5-44F3-9411-EA79BC72B055}" type="pres">
      <dgm:prSet presAssocID="{07FFFB7C-9594-4A1C-87A8-74BEA1E7DD29}" presName="composite" presStyleCnt="0"/>
      <dgm:spPr/>
    </dgm:pt>
    <dgm:pt modelId="{DBFEE584-476F-4738-B8A5-AB0ED4A19FEF}" type="pres">
      <dgm:prSet presAssocID="{07FFFB7C-9594-4A1C-87A8-74BEA1E7DD29}" presName="bentUpArrow1" presStyleLbl="alignImgPlace1" presStyleIdx="2" presStyleCnt="5" custLinFactNeighborX="-45615" custLinFactNeighborY="12635"/>
      <dgm:spPr/>
    </dgm:pt>
    <dgm:pt modelId="{724518CA-D925-4FC4-B694-67A1C5266A92}" type="pres">
      <dgm:prSet presAssocID="{07FFFB7C-9594-4A1C-87A8-74BEA1E7DD29}" presName="ParentText" presStyleLbl="node1" presStyleIdx="2" presStyleCnt="6" custScaleX="226612" custScaleY="117368" custLinFactNeighborX="-52678" custLinFactNeighborY="10787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B0417AB-B245-46C7-A2A4-CD7269F55366}" type="pres">
      <dgm:prSet presAssocID="{07FFFB7C-9594-4A1C-87A8-74BEA1E7DD29}" presName="ChildText" presStyleLbl="revTx" presStyleIdx="2" presStyleCnt="5" custScaleX="505989" custScaleY="154258" custLinFactX="100000" custLinFactNeighborX="125794" custLinFactNeighborY="943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8A4DA3F-188E-4146-95F6-456FB5555676}" type="pres">
      <dgm:prSet presAssocID="{09AF474E-225D-44A1-9400-02CAC08736B1}" presName="sibTrans" presStyleCnt="0"/>
      <dgm:spPr/>
    </dgm:pt>
    <dgm:pt modelId="{4B90BE18-9146-41EE-A33A-CC8B3A330101}" type="pres">
      <dgm:prSet presAssocID="{4E68A9CF-C3A4-4C33-A139-1C5E339B36AF}" presName="composite" presStyleCnt="0"/>
      <dgm:spPr/>
    </dgm:pt>
    <dgm:pt modelId="{2F4A9947-0BE5-4F51-B8F2-0B72D009960A}" type="pres">
      <dgm:prSet presAssocID="{4E68A9CF-C3A4-4C33-A139-1C5E339B36AF}" presName="bentUpArrow1" presStyleLbl="alignImgPlace1" presStyleIdx="3" presStyleCnt="5" custLinFactX="-9466" custLinFactNeighborX="-100000" custLinFactNeighborY="7700"/>
      <dgm:spPr/>
    </dgm:pt>
    <dgm:pt modelId="{82111E81-69FE-4027-84BA-1D05D27EFE6C}" type="pres">
      <dgm:prSet presAssocID="{4E68A9CF-C3A4-4C33-A139-1C5E339B36AF}" presName="ParentText" presStyleLbl="node1" presStyleIdx="3" presStyleCnt="6" custScaleX="195112" custScaleY="127033" custLinFactNeighborX="-40448" custLinFactNeighborY="6485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CE03F6C-DC72-469C-9FA4-4E4AEAD4C797}" type="pres">
      <dgm:prSet presAssocID="{4E68A9CF-C3A4-4C33-A139-1C5E339B36AF}" presName="ChildText" presStyleLbl="revTx" presStyleIdx="3" presStyleCnt="5">
        <dgm:presLayoutVars>
          <dgm:chMax val="0"/>
          <dgm:chPref val="0"/>
          <dgm:bulletEnabled val="1"/>
        </dgm:presLayoutVars>
      </dgm:prSet>
      <dgm:spPr/>
    </dgm:pt>
    <dgm:pt modelId="{B9B93D79-7788-4922-AFE2-42D51CABDED5}" type="pres">
      <dgm:prSet presAssocID="{0CA5B66F-9045-400D-9B4D-EEA5E25ADC59}" presName="sibTrans" presStyleCnt="0"/>
      <dgm:spPr/>
    </dgm:pt>
    <dgm:pt modelId="{86FF6A91-3F3B-44A7-984D-34CCF5575454}" type="pres">
      <dgm:prSet presAssocID="{825B3E63-A7CD-4B1B-9AAE-85FF5CE4D21B}" presName="composite" presStyleCnt="0"/>
      <dgm:spPr/>
    </dgm:pt>
    <dgm:pt modelId="{43DFBE6A-1C76-4678-9FB6-37E4BAE0AA2C}" type="pres">
      <dgm:prSet presAssocID="{825B3E63-A7CD-4B1B-9AAE-85FF5CE4D21B}" presName="bentUpArrow1" presStyleLbl="alignImgPlace1" presStyleIdx="4" presStyleCnt="5" custLinFactX="-15527" custLinFactNeighborX="-100000" custLinFactNeighborY="47236"/>
      <dgm:spPr/>
    </dgm:pt>
    <dgm:pt modelId="{D251238D-37D7-43BF-8215-B8EA529886F4}" type="pres">
      <dgm:prSet presAssocID="{825B3E63-A7CD-4B1B-9AAE-85FF5CE4D21B}" presName="ParentText" presStyleLbl="node1" presStyleIdx="4" presStyleCnt="6" custScaleX="185659" custScaleY="105388" custLinFactX="-16025" custLinFactNeighborX="-100000" custLinFactNeighborY="43098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06B6D3B-88B1-4E1B-A930-1368A826DDBC}" type="pres">
      <dgm:prSet presAssocID="{825B3E63-A7CD-4B1B-9AAE-85FF5CE4D21B}" presName="ChildText" presStyleLbl="revTx" presStyleIdx="4" presStyleCnt="5">
        <dgm:presLayoutVars>
          <dgm:chMax val="0"/>
          <dgm:chPref val="0"/>
          <dgm:bulletEnabled val="1"/>
        </dgm:presLayoutVars>
      </dgm:prSet>
      <dgm:spPr/>
    </dgm:pt>
    <dgm:pt modelId="{1433AC9F-672B-4DF4-A4DB-AD5B9FE157BC}" type="pres">
      <dgm:prSet presAssocID="{7D4AD0F3-3632-4E0E-B09B-24190C87F10B}" presName="sibTrans" presStyleCnt="0"/>
      <dgm:spPr/>
    </dgm:pt>
    <dgm:pt modelId="{0F6269DE-EB62-410B-B5D4-27012F581CDD}" type="pres">
      <dgm:prSet presAssocID="{535907E0-8FF3-4BB2-8502-3CB4AE87B2A5}" presName="composite" presStyleCnt="0"/>
      <dgm:spPr/>
    </dgm:pt>
    <dgm:pt modelId="{C668A432-1FC5-411E-95A5-38CB2F3804AE}" type="pres">
      <dgm:prSet presAssocID="{535907E0-8FF3-4BB2-8502-3CB4AE87B2A5}" presName="ParentText" presStyleLbl="node1" presStyleIdx="5" presStyleCnt="6" custScaleX="177529" custScaleY="121580" custLinFactX="-21717" custLinFactNeighborX="-100000" custLinFactNeighborY="36292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5F65D50B-4539-45BF-92CC-E1007FE439DC}" type="presOf" srcId="{75D486BE-7090-4E31-9EA0-FC10DBCE0BCF}" destId="{C23EC02E-1AEF-41D2-9A77-265624193E4F}" srcOrd="0" destOrd="0" presId="urn:microsoft.com/office/officeart/2005/8/layout/StepDownProcess"/>
    <dgm:cxn modelId="{5F1003D2-F1DD-4BFA-A9C9-E97A253F0950}" type="presOf" srcId="{4E68A9CF-C3A4-4C33-A139-1C5E339B36AF}" destId="{82111E81-69FE-4027-84BA-1D05D27EFE6C}" srcOrd="0" destOrd="0" presId="urn:microsoft.com/office/officeart/2005/8/layout/StepDownProcess"/>
    <dgm:cxn modelId="{D2AAD4D0-E4AB-4AEF-B689-68BF8EBB7D36}" srcId="{4487593E-7385-4BDB-8CA7-81FDC1B1D9F8}" destId="{535907E0-8FF3-4BB2-8502-3CB4AE87B2A5}" srcOrd="5" destOrd="0" parTransId="{482991B4-7372-4532-B552-226DA584A9A8}" sibTransId="{5DF5ED6A-A29B-4413-81C9-F2DCEEFC2FC5}"/>
    <dgm:cxn modelId="{BEDCEEF6-0CA2-422C-9678-4AC310EA2EE2}" srcId="{75D486BE-7090-4E31-9EA0-FC10DBCE0BCF}" destId="{F52A64E3-AD76-4130-8BB0-CA0EBC8FF471}" srcOrd="0" destOrd="0" parTransId="{AF47A366-D184-4710-BAFA-6901BFA83412}" sibTransId="{5C0A134E-133D-448F-92BC-DAB1B5552C3E}"/>
    <dgm:cxn modelId="{096F31F1-55B9-4293-8A9B-2149DF7EFCE7}" srcId="{4487593E-7385-4BDB-8CA7-81FDC1B1D9F8}" destId="{CD9537F5-A3B5-4A2F-AD03-CB14029351E6}" srcOrd="0" destOrd="0" parTransId="{E1D01B92-999B-4E9F-85B3-9B9692890397}" sibTransId="{C12D6838-BEEF-4781-9E13-11F916B00F7F}"/>
    <dgm:cxn modelId="{CA8C6284-2A67-4BB6-8A62-F1D8FFAFEA8A}" type="presOf" srcId="{535907E0-8FF3-4BB2-8502-3CB4AE87B2A5}" destId="{C668A432-1FC5-411E-95A5-38CB2F3804AE}" srcOrd="0" destOrd="0" presId="urn:microsoft.com/office/officeart/2005/8/layout/StepDownProcess"/>
    <dgm:cxn modelId="{9BB98D1A-022C-4B58-A59F-220AFB007666}" srcId="{CD9537F5-A3B5-4A2F-AD03-CB14029351E6}" destId="{8D42F5D3-A739-4C5B-BE13-AA807C9815B0}" srcOrd="0" destOrd="0" parTransId="{0CB2AC55-2C31-42B8-9518-65320B254255}" sibTransId="{5099C002-5594-42FC-896C-A93725AEA833}"/>
    <dgm:cxn modelId="{33EA98BB-9A7F-4EAA-A3AF-7AF02F1C3A6B}" srcId="{4487593E-7385-4BDB-8CA7-81FDC1B1D9F8}" destId="{75D486BE-7090-4E31-9EA0-FC10DBCE0BCF}" srcOrd="1" destOrd="0" parTransId="{FDE9E019-00B3-4951-A513-014B19F4ECCE}" sibTransId="{AB11F391-B733-4450-B698-B55C84037504}"/>
    <dgm:cxn modelId="{29D12BD5-4D7F-469F-A23F-CBAE962C12B7}" srcId="{4487593E-7385-4BDB-8CA7-81FDC1B1D9F8}" destId="{4E68A9CF-C3A4-4C33-A139-1C5E339B36AF}" srcOrd="3" destOrd="0" parTransId="{201298EC-847C-4F2D-9CA6-8B9D3F8CE522}" sibTransId="{0CA5B66F-9045-400D-9B4D-EEA5E25ADC59}"/>
    <dgm:cxn modelId="{3BFE4801-571E-46B3-8A34-16388886151A}" type="presOf" srcId="{825B3E63-A7CD-4B1B-9AAE-85FF5CE4D21B}" destId="{D251238D-37D7-43BF-8215-B8EA529886F4}" srcOrd="0" destOrd="0" presId="urn:microsoft.com/office/officeart/2005/8/layout/StepDownProcess"/>
    <dgm:cxn modelId="{4182B67D-1262-43AA-936A-5411D9102F6A}" type="presOf" srcId="{8D42F5D3-A739-4C5B-BE13-AA807C9815B0}" destId="{2914DF2A-4379-4D75-AA06-65BDA2DA00E0}" srcOrd="0" destOrd="0" presId="urn:microsoft.com/office/officeart/2005/8/layout/StepDownProcess"/>
    <dgm:cxn modelId="{D98EBABE-14C2-4890-BF7C-B2F3FCED6BA2}" srcId="{4487593E-7385-4BDB-8CA7-81FDC1B1D9F8}" destId="{825B3E63-A7CD-4B1B-9AAE-85FF5CE4D21B}" srcOrd="4" destOrd="0" parTransId="{B6D7F7B3-87CA-4B57-9FF4-4B68DA15A76A}" sibTransId="{7D4AD0F3-3632-4E0E-B09B-24190C87F10B}"/>
    <dgm:cxn modelId="{F6832A31-038E-4C60-8268-F619813E4266}" type="presOf" srcId="{07FFFB7C-9594-4A1C-87A8-74BEA1E7DD29}" destId="{724518CA-D925-4FC4-B694-67A1C5266A92}" srcOrd="0" destOrd="0" presId="urn:microsoft.com/office/officeart/2005/8/layout/StepDownProcess"/>
    <dgm:cxn modelId="{3A7398EC-C818-427F-AC8B-7C871BC76822}" type="presOf" srcId="{CD9537F5-A3B5-4A2F-AD03-CB14029351E6}" destId="{421E507A-5F33-4FFF-808B-23E9D86BE05B}" srcOrd="0" destOrd="0" presId="urn:microsoft.com/office/officeart/2005/8/layout/StepDownProcess"/>
    <dgm:cxn modelId="{8E99B071-8CFC-4E68-B92E-395179FF99D7}" type="presOf" srcId="{4487593E-7385-4BDB-8CA7-81FDC1B1D9F8}" destId="{E358EE48-8203-4ED1-BA93-32AE3D7D010C}" srcOrd="0" destOrd="0" presId="urn:microsoft.com/office/officeart/2005/8/layout/StepDownProcess"/>
    <dgm:cxn modelId="{BE858485-4B73-4326-A33F-1A35E64078B2}" type="presOf" srcId="{F52A64E3-AD76-4130-8BB0-CA0EBC8FF471}" destId="{48E27115-DE01-4C83-99C6-47530A0B9508}" srcOrd="0" destOrd="0" presId="urn:microsoft.com/office/officeart/2005/8/layout/StepDownProcess"/>
    <dgm:cxn modelId="{D9CE5F98-38D3-4FEC-827B-CB11D6D1AB65}" srcId="{07FFFB7C-9594-4A1C-87A8-74BEA1E7DD29}" destId="{806FE5E8-8548-40E7-B04C-2D3F69C6BDA0}" srcOrd="0" destOrd="0" parTransId="{113B2679-160A-4834-B98B-732648BEA174}" sibTransId="{6FDB2DF3-4D08-47AA-A816-87437D19F590}"/>
    <dgm:cxn modelId="{97B2EAEC-EC8C-4B00-BE59-A7A44D423AB0}" type="presOf" srcId="{806FE5E8-8548-40E7-B04C-2D3F69C6BDA0}" destId="{1B0417AB-B245-46C7-A2A4-CD7269F55366}" srcOrd="0" destOrd="0" presId="urn:microsoft.com/office/officeart/2005/8/layout/StepDownProcess"/>
    <dgm:cxn modelId="{4D1E46A7-7AF6-4846-91A4-B4B84974E593}" srcId="{4487593E-7385-4BDB-8CA7-81FDC1B1D9F8}" destId="{07FFFB7C-9594-4A1C-87A8-74BEA1E7DD29}" srcOrd="2" destOrd="0" parTransId="{2696A6FA-1C9A-432C-9A44-0EC6144961CA}" sibTransId="{09AF474E-225D-44A1-9400-02CAC08736B1}"/>
    <dgm:cxn modelId="{5CB89294-E1E3-4683-B7ED-B2F12FB86BD8}" type="presParOf" srcId="{E358EE48-8203-4ED1-BA93-32AE3D7D010C}" destId="{77EBBAA0-D4E8-4FB8-B631-60D82B41E226}" srcOrd="0" destOrd="0" presId="urn:microsoft.com/office/officeart/2005/8/layout/StepDownProcess"/>
    <dgm:cxn modelId="{FE6281A0-7DD7-481A-92A9-D358CEA5A395}" type="presParOf" srcId="{77EBBAA0-D4E8-4FB8-B631-60D82B41E226}" destId="{CAC79E24-0EC8-4C43-9D07-A359C27DF5EF}" srcOrd="0" destOrd="0" presId="urn:microsoft.com/office/officeart/2005/8/layout/StepDownProcess"/>
    <dgm:cxn modelId="{079D8048-9256-409D-8A1A-CD31F8E68455}" type="presParOf" srcId="{77EBBAA0-D4E8-4FB8-B631-60D82B41E226}" destId="{421E507A-5F33-4FFF-808B-23E9D86BE05B}" srcOrd="1" destOrd="0" presId="urn:microsoft.com/office/officeart/2005/8/layout/StepDownProcess"/>
    <dgm:cxn modelId="{219954A5-E949-438D-BE10-B4F9E9788FF4}" type="presParOf" srcId="{77EBBAA0-D4E8-4FB8-B631-60D82B41E226}" destId="{2914DF2A-4379-4D75-AA06-65BDA2DA00E0}" srcOrd="2" destOrd="0" presId="urn:microsoft.com/office/officeart/2005/8/layout/StepDownProcess"/>
    <dgm:cxn modelId="{3E1A3851-27BD-4488-9AC3-9DA63EB8D716}" type="presParOf" srcId="{E358EE48-8203-4ED1-BA93-32AE3D7D010C}" destId="{EF22832F-EA94-4339-BC65-0617F6CFB85E}" srcOrd="1" destOrd="0" presId="urn:microsoft.com/office/officeart/2005/8/layout/StepDownProcess"/>
    <dgm:cxn modelId="{C26E6F92-E283-4ABB-AA70-438F2C3776AC}" type="presParOf" srcId="{E358EE48-8203-4ED1-BA93-32AE3D7D010C}" destId="{C1C8D2A2-D4AD-4EDB-8DEE-712D99669D4A}" srcOrd="2" destOrd="0" presId="urn:microsoft.com/office/officeart/2005/8/layout/StepDownProcess"/>
    <dgm:cxn modelId="{A7F4A298-6CCB-44AC-BFF9-9FD2736E5A1C}" type="presParOf" srcId="{C1C8D2A2-D4AD-4EDB-8DEE-712D99669D4A}" destId="{3967E5D6-669B-4C65-89A5-4A70FD3BBA96}" srcOrd="0" destOrd="0" presId="urn:microsoft.com/office/officeart/2005/8/layout/StepDownProcess"/>
    <dgm:cxn modelId="{4B0735C6-A7CF-404D-8EB6-6F853175B53B}" type="presParOf" srcId="{C1C8D2A2-D4AD-4EDB-8DEE-712D99669D4A}" destId="{C23EC02E-1AEF-41D2-9A77-265624193E4F}" srcOrd="1" destOrd="0" presId="urn:microsoft.com/office/officeart/2005/8/layout/StepDownProcess"/>
    <dgm:cxn modelId="{DCCA6E46-71C1-46E4-987F-69EBA6B97999}" type="presParOf" srcId="{C1C8D2A2-D4AD-4EDB-8DEE-712D99669D4A}" destId="{48E27115-DE01-4C83-99C6-47530A0B9508}" srcOrd="2" destOrd="0" presId="urn:microsoft.com/office/officeart/2005/8/layout/StepDownProcess"/>
    <dgm:cxn modelId="{3473B2DE-08A3-4972-B24E-A3F03C438A4B}" type="presParOf" srcId="{E358EE48-8203-4ED1-BA93-32AE3D7D010C}" destId="{0407B378-BCC4-4A4C-B3F4-E1F06D233779}" srcOrd="3" destOrd="0" presId="urn:microsoft.com/office/officeart/2005/8/layout/StepDownProcess"/>
    <dgm:cxn modelId="{EEBE9B33-B3EE-49A3-9D93-9F70A048C5D0}" type="presParOf" srcId="{E358EE48-8203-4ED1-BA93-32AE3D7D010C}" destId="{0FFC9820-08F5-44F3-9411-EA79BC72B055}" srcOrd="4" destOrd="0" presId="urn:microsoft.com/office/officeart/2005/8/layout/StepDownProcess"/>
    <dgm:cxn modelId="{07D0F850-09E1-4414-9328-90BC6F7B7269}" type="presParOf" srcId="{0FFC9820-08F5-44F3-9411-EA79BC72B055}" destId="{DBFEE584-476F-4738-B8A5-AB0ED4A19FEF}" srcOrd="0" destOrd="0" presId="urn:microsoft.com/office/officeart/2005/8/layout/StepDownProcess"/>
    <dgm:cxn modelId="{E2BB8954-51E6-46C8-BD19-177902EED4A8}" type="presParOf" srcId="{0FFC9820-08F5-44F3-9411-EA79BC72B055}" destId="{724518CA-D925-4FC4-B694-67A1C5266A92}" srcOrd="1" destOrd="0" presId="urn:microsoft.com/office/officeart/2005/8/layout/StepDownProcess"/>
    <dgm:cxn modelId="{E80E200F-AE44-46CC-A3B7-1FDD76F46C7E}" type="presParOf" srcId="{0FFC9820-08F5-44F3-9411-EA79BC72B055}" destId="{1B0417AB-B245-46C7-A2A4-CD7269F55366}" srcOrd="2" destOrd="0" presId="urn:microsoft.com/office/officeart/2005/8/layout/StepDownProcess"/>
    <dgm:cxn modelId="{ED8FF8F0-487B-41B9-B142-46FC803A8212}" type="presParOf" srcId="{E358EE48-8203-4ED1-BA93-32AE3D7D010C}" destId="{58A4DA3F-188E-4146-95F6-456FB5555676}" srcOrd="5" destOrd="0" presId="urn:microsoft.com/office/officeart/2005/8/layout/StepDownProcess"/>
    <dgm:cxn modelId="{BB7659C9-2E28-4E6F-96D6-89231F5C2516}" type="presParOf" srcId="{E358EE48-8203-4ED1-BA93-32AE3D7D010C}" destId="{4B90BE18-9146-41EE-A33A-CC8B3A330101}" srcOrd="6" destOrd="0" presId="urn:microsoft.com/office/officeart/2005/8/layout/StepDownProcess"/>
    <dgm:cxn modelId="{472C3E10-7701-4A9E-BC3F-5328558731B5}" type="presParOf" srcId="{4B90BE18-9146-41EE-A33A-CC8B3A330101}" destId="{2F4A9947-0BE5-4F51-B8F2-0B72D009960A}" srcOrd="0" destOrd="0" presId="urn:microsoft.com/office/officeart/2005/8/layout/StepDownProcess"/>
    <dgm:cxn modelId="{4204C797-7293-4937-8A94-4454824BA7C2}" type="presParOf" srcId="{4B90BE18-9146-41EE-A33A-CC8B3A330101}" destId="{82111E81-69FE-4027-84BA-1D05D27EFE6C}" srcOrd="1" destOrd="0" presId="urn:microsoft.com/office/officeart/2005/8/layout/StepDownProcess"/>
    <dgm:cxn modelId="{A6FD3493-2ACE-4646-963F-19523EAF8DB0}" type="presParOf" srcId="{4B90BE18-9146-41EE-A33A-CC8B3A330101}" destId="{ACE03F6C-DC72-469C-9FA4-4E4AEAD4C797}" srcOrd="2" destOrd="0" presId="urn:microsoft.com/office/officeart/2005/8/layout/StepDownProcess"/>
    <dgm:cxn modelId="{2ADE5D6C-2B4D-49BA-8AC6-A7D6A1FDC0D3}" type="presParOf" srcId="{E358EE48-8203-4ED1-BA93-32AE3D7D010C}" destId="{B9B93D79-7788-4922-AFE2-42D51CABDED5}" srcOrd="7" destOrd="0" presId="urn:microsoft.com/office/officeart/2005/8/layout/StepDownProcess"/>
    <dgm:cxn modelId="{31FBB78A-34A1-4976-89A6-1EA1321F5F03}" type="presParOf" srcId="{E358EE48-8203-4ED1-BA93-32AE3D7D010C}" destId="{86FF6A91-3F3B-44A7-984D-34CCF5575454}" srcOrd="8" destOrd="0" presId="urn:microsoft.com/office/officeart/2005/8/layout/StepDownProcess"/>
    <dgm:cxn modelId="{7CEB03E1-548C-4BFF-A665-AE5B1FE7E90B}" type="presParOf" srcId="{86FF6A91-3F3B-44A7-984D-34CCF5575454}" destId="{43DFBE6A-1C76-4678-9FB6-37E4BAE0AA2C}" srcOrd="0" destOrd="0" presId="urn:microsoft.com/office/officeart/2005/8/layout/StepDownProcess"/>
    <dgm:cxn modelId="{E4B269ED-9DD7-408B-B17C-4337C15DC40F}" type="presParOf" srcId="{86FF6A91-3F3B-44A7-984D-34CCF5575454}" destId="{D251238D-37D7-43BF-8215-B8EA529886F4}" srcOrd="1" destOrd="0" presId="urn:microsoft.com/office/officeart/2005/8/layout/StepDownProcess"/>
    <dgm:cxn modelId="{1ED054E4-9CAE-45B7-A27D-D74E569B88F7}" type="presParOf" srcId="{86FF6A91-3F3B-44A7-984D-34CCF5575454}" destId="{806B6D3B-88B1-4E1B-A930-1368A826DDBC}" srcOrd="2" destOrd="0" presId="urn:microsoft.com/office/officeart/2005/8/layout/StepDownProcess"/>
    <dgm:cxn modelId="{B6E55AD6-8AF2-4FD1-B8B6-D3C916DEC877}" type="presParOf" srcId="{E358EE48-8203-4ED1-BA93-32AE3D7D010C}" destId="{1433AC9F-672B-4DF4-A4DB-AD5B9FE157BC}" srcOrd="9" destOrd="0" presId="urn:microsoft.com/office/officeart/2005/8/layout/StepDownProcess"/>
    <dgm:cxn modelId="{011650C1-8C03-46F3-A933-8A43C06EF6FC}" type="presParOf" srcId="{E358EE48-8203-4ED1-BA93-32AE3D7D010C}" destId="{0F6269DE-EB62-410B-B5D4-27012F581CDD}" srcOrd="10" destOrd="0" presId="urn:microsoft.com/office/officeart/2005/8/layout/StepDownProcess"/>
    <dgm:cxn modelId="{D229C449-42BA-4D29-BE56-08B235BF7903}" type="presParOf" srcId="{0F6269DE-EB62-410B-B5D4-27012F581CDD}" destId="{C668A432-1FC5-411E-95A5-38CB2F3804AE}" srcOrd="0" destOrd="0" presId="urn:microsoft.com/office/officeart/2005/8/layout/StepDownProcess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AC79E24-0EC8-4C43-9D07-A359C27DF5EF}">
      <dsp:nvSpPr>
        <dsp:cNvPr id="0" name=""/>
        <dsp:cNvSpPr/>
      </dsp:nvSpPr>
      <dsp:spPr>
        <a:xfrm rot="5400000">
          <a:off x="554843" y="980184"/>
          <a:ext cx="493431" cy="561754"/>
        </a:xfrm>
        <a:prstGeom prst="bentUpArrow">
          <a:avLst>
            <a:gd name="adj1" fmla="val 32840"/>
            <a:gd name="adj2" fmla="val 25000"/>
            <a:gd name="adj3" fmla="val 35780"/>
          </a:avLst>
        </a:prstGeom>
        <a:gradFill rotWithShape="0">
          <a:gsLst>
            <a:gs pos="0">
              <a:schemeClr val="accent1">
                <a:tint val="50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tint val="50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tint val="5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88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  <dsp:sp modelId="{421E507A-5F33-4FFF-808B-23E9D86BE05B}">
      <dsp:nvSpPr>
        <dsp:cNvPr id="0" name=""/>
        <dsp:cNvSpPr/>
      </dsp:nvSpPr>
      <dsp:spPr>
        <a:xfrm>
          <a:off x="2219" y="324074"/>
          <a:ext cx="1674437" cy="799688"/>
        </a:xfrm>
        <a:prstGeom prst="roundRect">
          <a:avLst>
            <a:gd name="adj" fmla="val 1667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 dirty="0"/>
            <a:t>Identify zero doses  children &amp; low coverage area</a:t>
          </a:r>
        </a:p>
      </dsp:txBody>
      <dsp:txXfrm>
        <a:off x="41264" y="363119"/>
        <a:ext cx="1596347" cy="721598"/>
      </dsp:txXfrm>
    </dsp:sp>
    <dsp:sp modelId="{2914DF2A-4379-4D75-AA06-65BDA2DA00E0}">
      <dsp:nvSpPr>
        <dsp:cNvPr id="0" name=""/>
        <dsp:cNvSpPr/>
      </dsp:nvSpPr>
      <dsp:spPr>
        <a:xfrm>
          <a:off x="1982276" y="363791"/>
          <a:ext cx="2309382" cy="56996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57150" lvl="1" indent="-57150" algn="l" defTabSz="466725">
            <a:lnSpc>
              <a:spcPct val="90000"/>
            </a:lnSpc>
            <a:spcBef>
              <a:spcPct val="0"/>
            </a:spcBef>
            <a:spcAft>
              <a:spcPct val="15000"/>
            </a:spcAft>
            <a:buClr>
              <a:srgbClr val="2690EE"/>
            </a:buClr>
            <a:buChar char="••"/>
          </a:pPr>
          <a:endParaRPr lang="en-US" sz="1050" kern="1200" dirty="0"/>
        </a:p>
      </dsp:txBody>
      <dsp:txXfrm>
        <a:off x="1982276" y="363791"/>
        <a:ext cx="2309382" cy="569965"/>
      </dsp:txXfrm>
    </dsp:sp>
    <dsp:sp modelId="{3967E5D6-669B-4C65-89A5-4A70FD3BBA96}">
      <dsp:nvSpPr>
        <dsp:cNvPr id="0" name=""/>
        <dsp:cNvSpPr/>
      </dsp:nvSpPr>
      <dsp:spPr>
        <a:xfrm rot="5400000">
          <a:off x="1620281" y="1810855"/>
          <a:ext cx="493431" cy="546570"/>
        </a:xfrm>
        <a:prstGeom prst="bentUpArrow">
          <a:avLst>
            <a:gd name="adj1" fmla="val 32840"/>
            <a:gd name="adj2" fmla="val 25000"/>
            <a:gd name="adj3" fmla="val 35780"/>
          </a:avLst>
        </a:prstGeom>
        <a:gradFill rotWithShape="0">
          <a:gsLst>
            <a:gs pos="0">
              <a:schemeClr val="accent1">
                <a:tint val="50000"/>
                <a:hueOff val="-175682"/>
                <a:satOff val="2705"/>
                <a:lumOff val="3057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tint val="50000"/>
                <a:hueOff val="-175682"/>
                <a:satOff val="2705"/>
                <a:lumOff val="3057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tint val="50000"/>
                <a:hueOff val="-175682"/>
                <a:satOff val="2705"/>
                <a:lumOff val="3057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88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  <dsp:sp modelId="{C23EC02E-1AEF-41D2-9A77-265624193E4F}">
      <dsp:nvSpPr>
        <dsp:cNvPr id="0" name=""/>
        <dsp:cNvSpPr/>
      </dsp:nvSpPr>
      <dsp:spPr>
        <a:xfrm>
          <a:off x="1084674" y="1109056"/>
          <a:ext cx="1648920" cy="783193"/>
        </a:xfrm>
        <a:prstGeom prst="roundRect">
          <a:avLst>
            <a:gd name="adj" fmla="val 1667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3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00" kern="1200" dirty="0"/>
            <a:t>Polio risk mitigation &amp;  </a:t>
          </a:r>
        </a:p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00" kern="1200" dirty="0"/>
            <a:t>Routine Immunization</a:t>
          </a:r>
        </a:p>
      </dsp:txBody>
      <dsp:txXfrm>
        <a:off x="1122913" y="1147295"/>
        <a:ext cx="1572442" cy="706715"/>
      </dsp:txXfrm>
    </dsp:sp>
    <dsp:sp modelId="{48E27115-DE01-4C83-99C6-47530A0B9508}">
      <dsp:nvSpPr>
        <dsp:cNvPr id="0" name=""/>
        <dsp:cNvSpPr/>
      </dsp:nvSpPr>
      <dsp:spPr>
        <a:xfrm>
          <a:off x="3101597" y="1140909"/>
          <a:ext cx="4386064" cy="62678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lr>
              <a:srgbClr val="2690EE"/>
            </a:buClr>
            <a:buFont typeface="Arial" panose="020B0604020202020204" pitchFamily="34" charset="0"/>
            <a:buChar char="••"/>
          </a:pPr>
          <a:endParaRPr lang="en-US" sz="1200" kern="1200" dirty="0"/>
        </a:p>
      </dsp:txBody>
      <dsp:txXfrm>
        <a:off x="3101597" y="1140909"/>
        <a:ext cx="4386064" cy="626785"/>
      </dsp:txXfrm>
    </dsp:sp>
    <dsp:sp modelId="{DBFEE584-476F-4738-B8A5-AB0ED4A19FEF}">
      <dsp:nvSpPr>
        <dsp:cNvPr id="0" name=""/>
        <dsp:cNvSpPr/>
      </dsp:nvSpPr>
      <dsp:spPr>
        <a:xfrm rot="5400000">
          <a:off x="3003484" y="2521718"/>
          <a:ext cx="493431" cy="561754"/>
        </a:xfrm>
        <a:prstGeom prst="bentUpArrow">
          <a:avLst>
            <a:gd name="adj1" fmla="val 32840"/>
            <a:gd name="adj2" fmla="val 25000"/>
            <a:gd name="adj3" fmla="val 35780"/>
          </a:avLst>
        </a:prstGeom>
        <a:gradFill rotWithShape="0">
          <a:gsLst>
            <a:gs pos="0">
              <a:schemeClr val="accent1">
                <a:tint val="50000"/>
                <a:hueOff val="-351365"/>
                <a:satOff val="5410"/>
                <a:lumOff val="6113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tint val="50000"/>
                <a:hueOff val="-351365"/>
                <a:satOff val="5410"/>
                <a:lumOff val="6113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tint val="50000"/>
                <a:hueOff val="-351365"/>
                <a:satOff val="5410"/>
                <a:lumOff val="6113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88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  <dsp:sp modelId="{724518CA-D925-4FC4-B694-67A1C5266A92}">
      <dsp:nvSpPr>
        <dsp:cNvPr id="0" name=""/>
        <dsp:cNvSpPr/>
      </dsp:nvSpPr>
      <dsp:spPr>
        <a:xfrm>
          <a:off x="2165580" y="1924621"/>
          <a:ext cx="1882348" cy="682409"/>
        </a:xfrm>
        <a:prstGeom prst="roundRect">
          <a:avLst>
            <a:gd name="adj" fmla="val 16670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 dirty="0"/>
            <a:t>Increase demand for immunization  </a:t>
          </a:r>
        </a:p>
      </dsp:txBody>
      <dsp:txXfrm>
        <a:off x="2198898" y="1957939"/>
        <a:ext cx="1815712" cy="615773"/>
      </dsp:txXfrm>
    </dsp:sp>
    <dsp:sp modelId="{1B0417AB-B245-46C7-A2A4-CD7269F55366}">
      <dsp:nvSpPr>
        <dsp:cNvPr id="0" name=""/>
        <dsp:cNvSpPr/>
      </dsp:nvSpPr>
      <dsp:spPr>
        <a:xfrm>
          <a:off x="4097387" y="1884700"/>
          <a:ext cx="3056854" cy="72491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lr>
              <a:srgbClr val="2690EE"/>
            </a:buClr>
            <a:buFont typeface="Arial" panose="020B0604020202020204" pitchFamily="34" charset="0"/>
            <a:buChar char="••"/>
          </a:pPr>
          <a:endParaRPr lang="en-US" sz="1200" kern="1200" dirty="0">
            <a:latin typeface="Calibri"/>
            <a:ea typeface="+mn-ea"/>
            <a:cs typeface="+mn-cs"/>
          </a:endParaRPr>
        </a:p>
      </dsp:txBody>
      <dsp:txXfrm>
        <a:off x="4097387" y="1884700"/>
        <a:ext cx="3056854" cy="724912"/>
      </dsp:txXfrm>
    </dsp:sp>
    <dsp:sp modelId="{2F4A9947-0BE5-4F51-B8F2-0B72D009960A}">
      <dsp:nvSpPr>
        <dsp:cNvPr id="0" name=""/>
        <dsp:cNvSpPr/>
      </dsp:nvSpPr>
      <dsp:spPr>
        <a:xfrm rot="5400000">
          <a:off x="3814436" y="3229090"/>
          <a:ext cx="493431" cy="561754"/>
        </a:xfrm>
        <a:prstGeom prst="bentUpArrow">
          <a:avLst>
            <a:gd name="adj1" fmla="val 32840"/>
            <a:gd name="adj2" fmla="val 25000"/>
            <a:gd name="adj3" fmla="val 35780"/>
          </a:avLst>
        </a:prstGeom>
        <a:gradFill rotWithShape="0">
          <a:gsLst>
            <a:gs pos="0">
              <a:schemeClr val="accent1">
                <a:tint val="50000"/>
                <a:hueOff val="-527047"/>
                <a:satOff val="8114"/>
                <a:lumOff val="917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tint val="50000"/>
                <a:hueOff val="-527047"/>
                <a:satOff val="8114"/>
                <a:lumOff val="917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tint val="50000"/>
                <a:hueOff val="-527047"/>
                <a:satOff val="8114"/>
                <a:lumOff val="917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88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  <dsp:sp modelId="{82111E81-69FE-4027-84BA-1D05D27EFE6C}">
      <dsp:nvSpPr>
        <dsp:cNvPr id="0" name=""/>
        <dsp:cNvSpPr/>
      </dsp:nvSpPr>
      <dsp:spPr>
        <a:xfrm>
          <a:off x="3567633" y="2603233"/>
          <a:ext cx="1620694" cy="738604"/>
        </a:xfrm>
        <a:prstGeom prst="roundRect">
          <a:avLst>
            <a:gd name="adj" fmla="val 16670"/>
          </a:avLst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 dirty="0"/>
            <a:t>Improve accessibility to Immunization</a:t>
          </a:r>
        </a:p>
      </dsp:txBody>
      <dsp:txXfrm>
        <a:off x="3603695" y="2639295"/>
        <a:ext cx="1548570" cy="666480"/>
      </dsp:txXfrm>
    </dsp:sp>
    <dsp:sp modelId="{ACE03F6C-DC72-469C-9FA4-4E4AEAD4C797}">
      <dsp:nvSpPr>
        <dsp:cNvPr id="0" name=""/>
        <dsp:cNvSpPr/>
      </dsp:nvSpPr>
      <dsp:spPr>
        <a:xfrm>
          <a:off x="5129285" y="2699569"/>
          <a:ext cx="604134" cy="46993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3DFBE6A-1C76-4678-9FB6-37E4BAE0AA2C}">
      <dsp:nvSpPr>
        <dsp:cNvPr id="0" name=""/>
        <dsp:cNvSpPr/>
      </dsp:nvSpPr>
      <dsp:spPr>
        <a:xfrm rot="5400000">
          <a:off x="5041592" y="4092971"/>
          <a:ext cx="493431" cy="561754"/>
        </a:xfrm>
        <a:prstGeom prst="bentUpArrow">
          <a:avLst>
            <a:gd name="adj1" fmla="val 32840"/>
            <a:gd name="adj2" fmla="val 25000"/>
            <a:gd name="adj3" fmla="val 35780"/>
          </a:avLst>
        </a:prstGeom>
        <a:gradFill rotWithShape="0">
          <a:gsLst>
            <a:gs pos="0">
              <a:schemeClr val="accent1">
                <a:tint val="50000"/>
                <a:hueOff val="-702729"/>
                <a:satOff val="10819"/>
                <a:lumOff val="12227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tint val="50000"/>
                <a:hueOff val="-702729"/>
                <a:satOff val="10819"/>
                <a:lumOff val="12227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tint val="50000"/>
                <a:hueOff val="-702729"/>
                <a:satOff val="10819"/>
                <a:lumOff val="12227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88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  <dsp:sp modelId="{D251238D-37D7-43BF-8215-B8EA529886F4}">
      <dsp:nvSpPr>
        <dsp:cNvPr id="0" name=""/>
        <dsp:cNvSpPr/>
      </dsp:nvSpPr>
      <dsp:spPr>
        <a:xfrm>
          <a:off x="4240318" y="3547834"/>
          <a:ext cx="1542173" cy="612754"/>
        </a:xfrm>
        <a:prstGeom prst="roundRect">
          <a:avLst>
            <a:gd name="adj" fmla="val 16670"/>
          </a:avLst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6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00" kern="1200" dirty="0"/>
            <a:t>Trace first dose, </a:t>
          </a:r>
        </a:p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00" kern="1200" dirty="0"/>
            <a:t>Track left out and drop out  </a:t>
          </a:r>
        </a:p>
      </dsp:txBody>
      <dsp:txXfrm>
        <a:off x="4270236" y="3577752"/>
        <a:ext cx="1482337" cy="552918"/>
      </dsp:txXfrm>
    </dsp:sp>
    <dsp:sp modelId="{806B6D3B-88B1-4E1B-A930-1368A826DDBC}">
      <dsp:nvSpPr>
        <dsp:cNvPr id="0" name=""/>
        <dsp:cNvSpPr/>
      </dsp:nvSpPr>
      <dsp:spPr>
        <a:xfrm>
          <a:off x="6390489" y="3368367"/>
          <a:ext cx="604134" cy="46993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668A432-1FC5-411E-95A5-38CB2F3804AE}">
      <dsp:nvSpPr>
        <dsp:cNvPr id="0" name=""/>
        <dsp:cNvSpPr/>
      </dsp:nvSpPr>
      <dsp:spPr>
        <a:xfrm>
          <a:off x="5493503" y="4177060"/>
          <a:ext cx="1474641" cy="706898"/>
        </a:xfrm>
        <a:prstGeom prst="roundRect">
          <a:avLst>
            <a:gd name="adj" fmla="val 1667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00" kern="1200" dirty="0"/>
            <a:t>Strengthen Quality immunization system</a:t>
          </a:r>
        </a:p>
      </dsp:txBody>
      <dsp:txXfrm>
        <a:off x="5528017" y="4211574"/>
        <a:ext cx="1405613" cy="63787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StepDownProcess">
  <dgm:title val=""/>
  <dgm:desc val=""/>
  <dgm:catLst>
    <dgm:cat type="process" pri="16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60" srcId="0" destId="10" srcOrd="0" destOrd="0"/>
        <dgm:cxn modelId="12" srcId="10" destId="11" srcOrd="0" destOrd="0"/>
        <dgm:cxn modelId="70" srcId="0" destId="20" srcOrd="1" destOrd="0"/>
        <dgm:cxn modelId="22" srcId="20" destId="21" srcOrd="0" destOrd="0"/>
        <dgm:cxn modelId="80" srcId="0" destId="30" srcOrd="2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rootnode">
    <dgm:varLst>
      <dgm:chMax/>
      <dgm:chPref/>
      <dgm:dir/>
      <dgm:animLvl val="lvl"/>
    </dgm:varLst>
    <dgm:choose name="Name0">
      <dgm:if name="Name1" func="var" arg="dir" op="equ" val="norm">
        <dgm:alg type="snake">
          <dgm:param type="grDir" val="tL"/>
          <dgm:param type="flowDir" val="row"/>
          <dgm:param type="off" val="off"/>
          <dgm:param type="bkpt" val="fixed"/>
          <dgm:param type="bkPtFixedVal" val="1"/>
        </dgm:alg>
      </dgm:if>
      <dgm:else name="Name2">
        <dgm:alg type="snake">
          <dgm:param type="grDir" val="tR"/>
          <dgm:param type="flowDir" val="row"/>
          <dgm:param type="off" val="off"/>
          <dgm:param type="bkpt" val="fixed"/>
          <dgm:param type="bkPtFixedVal" val="1"/>
        </dgm:alg>
      </dgm:else>
    </dgm:choose>
    <dgm:shape xmlns:r="http://schemas.openxmlformats.org/officeDocument/2006/relationships" r:blip="">
      <dgm:adjLst/>
    </dgm:shape>
    <dgm:choose name="Name3">
      <dgm:if name="Name4" func="var" arg="dir" op="equ" val="norm">
        <dgm:constrLst>
          <dgm:constr type="alignOff" forName="rootnode" val="0.48"/>
          <dgm:constr type="primFontSz" for="des" forName="ParentText" val="65"/>
          <dgm:constr type="primFontSz" for="des" forName="ChildText" refType="primFontSz" refFor="des" refForName="ParentText" op="lte"/>
          <dgm:constr type="w" for="ch" forName="composite" refType="w"/>
          <dgm:constr type="h" for="ch" forName="composite" refType="h"/>
          <dgm:constr type="sp" refType="h" refFor="ch" refForName="composite" op="equ" fact="-0.38"/>
        </dgm:constrLst>
      </dgm:if>
      <dgm:else name="Name5">
        <dgm:constrLst>
          <dgm:constr type="alignOff" forName="rootnode" val="0.48"/>
          <dgm:constr type="primFontSz" for="des" forName="ParentText" val="65"/>
          <dgm:constr type="primFontSz" for="des" forName="ChildText" refType="primFontSz" refFor="des" refForName="ParentText" op="lte"/>
          <dgm:constr type="w" for="ch" forName="composite" refType="w"/>
          <dgm:constr type="h" for="ch" forName="composite" refType="h"/>
          <dgm:constr type="sp" refType="h" refFor="ch" refForName="composite" op="equ" fact="-0.38"/>
        </dgm:constrLst>
      </dgm:else>
    </dgm:choose>
    <dgm:forEach name="nodesForEach" axis="ch" ptType="node">
      <dgm:layoutNode name="composite">
        <dgm:alg type="composite">
          <dgm:param type="ar" val="1.2439"/>
        </dgm:alg>
        <dgm:shape xmlns:r="http://schemas.openxmlformats.org/officeDocument/2006/relationships" r:blip="">
          <dgm:adjLst/>
        </dgm:shape>
        <dgm:choose name="Name6">
          <dgm:if name="Name7" func="var" arg="dir" op="equ" val="norm">
            <dgm:constrLst>
              <dgm:constr type="l" for="ch" forName="bentUpArrow1" refType="w" fact="0.07"/>
              <dgm:constr type="t" for="ch" forName="bentUpArrow1" refType="h" fact="0.524"/>
              <dgm:constr type="w" for="ch" forName="bentUpArrow1" refType="w" fact="0.3844"/>
              <dgm:constr type="h" for="ch" forName="bentUpArrow1" refType="h" fact="0.42"/>
              <dgm:constr type="l" for="ch" forName="ParentText" refType="w" fact="0"/>
              <dgm:constr type="t" for="ch" forName="ParentText" refType="h" fact="0"/>
              <dgm:constr type="w" for="ch" forName="ParentText" refType="w" fact="0.5684"/>
              <dgm:constr type="h" for="ch" forName="ParentText" refType="h" fact="0.4949"/>
              <dgm:constr type="l" for="ch" forName="ChildText" refType="w" refFor="ch" refForName="ParentText"/>
              <dgm:constr type="t" for="ch" forName="ChildText" refType="h" fact="0.05"/>
              <dgm:constr type="w" for="ch" forName="ChildText" refType="w" fact="0.4134"/>
              <dgm:constr type="h" for="ch" forName="ChildText" refType="h" fact="0.4"/>
              <dgm:constr type="l" for="ch" forName="FinalChildText" refType="w" refFor="ch" refForName="ParentText"/>
              <dgm:constr type="t" for="ch" forName="FinalChildText" refType="h" fact="0.05"/>
              <dgm:constr type="w" for="ch" forName="FinalChildText" refType="w" fact="0.4134"/>
              <dgm:constr type="h" for="ch" forName="FinalChildText" refType="h" fact="0.4"/>
            </dgm:constrLst>
          </dgm:if>
          <dgm:else name="Name8">
            <dgm:constrLst>
              <dgm:constr type="r" for="ch" forName="bentUpArrow1" refType="w" fact="0.97"/>
              <dgm:constr type="t" for="ch" forName="bentUpArrow1" refType="h" fact="0.524"/>
              <dgm:constr type="w" for="ch" forName="bentUpArrow1" refType="w" fact="0.3844"/>
              <dgm:constr type="h" for="ch" forName="bentUpArrow1" refType="h" fact="0.42"/>
              <dgm:constr type="l" for="ch" forName="ParentText" refType="w" fact="0.4316"/>
              <dgm:constr type="t" for="ch" forName="ParentText" refType="h" fact="0"/>
              <dgm:constr type="w" for="ch" forName="ParentText" refType="w" fact="0.5684"/>
              <dgm:constr type="h" for="ch" forName="ParentText" refType="h" fact="0.4949"/>
              <dgm:constr type="l" for="ch" forName="ChildText" refType="w" fact="0"/>
              <dgm:constr type="t" for="ch" forName="ChildText" refType="h" fact="0.05"/>
              <dgm:constr type="w" for="ch" forName="ChildText" refType="w" fact="0.4134"/>
              <dgm:constr type="h" for="ch" forName="ChildText" refType="h" fact="0.4"/>
              <dgm:constr type="l" for="ch" forName="FinalChildText" refType="w" fact="0"/>
              <dgm:constr type="t" for="ch" forName="FinalChildText" refType="h" fact="0.05"/>
              <dgm:constr type="w" for="ch" forName="FinalChildText" refType="w" fact="0.4134"/>
              <dgm:constr type="h" for="ch" forName="FinalChildText" refType="h" fact="0.4"/>
            </dgm:constrLst>
          </dgm:else>
        </dgm:choose>
        <dgm:choose name="Name9">
          <dgm:if name="Name10" axis="followSib" ptType="node" func="cnt" op="gte" val="1">
            <dgm:layoutNode name="bentUpArrow1" styleLbl="alignImgPlace1">
              <dgm:alg type="sp"/>
              <dgm:choose name="Name11">
                <dgm:if name="Name12" func="var" arg="dir" op="equ" val="norm">
                  <dgm:shape xmlns:r="http://schemas.openxmlformats.org/officeDocument/2006/relationships" rot="90" type="bentUpArrow" r:blip="">
                    <dgm:adjLst>
                      <dgm:adj idx="1" val="0.3284"/>
                      <dgm:adj idx="2" val="0.25"/>
                      <dgm:adj idx="3" val="0.3578"/>
                    </dgm:adjLst>
                  </dgm:shape>
                </dgm:if>
                <dgm:else name="Name13">
                  <dgm:shape xmlns:r="http://schemas.openxmlformats.org/officeDocument/2006/relationships" rot="180" type="bentArrow" r:blip="">
                    <dgm:adjLst>
                      <dgm:adj idx="1" val="0.3284"/>
                      <dgm:adj idx="2" val="0.25"/>
                      <dgm:adj idx="3" val="0.3578"/>
                      <dgm:adj idx="4" val="0"/>
                    </dgm:adjLst>
                  </dgm:shape>
                </dgm:else>
              </dgm:choose>
              <dgm:presOf/>
            </dgm:layoutNode>
          </dgm:if>
          <dgm:else name="Name14"/>
        </dgm:choose>
        <dgm:layoutNode name="ParentText" styleLbl="node1">
          <dgm:varLst>
            <dgm:chMax val="1"/>
            <dgm:chPref val="1"/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667"/>
            </dgm:adjLst>
          </dgm:shape>
          <dgm:presOf axis="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choose name="Name15">
          <dgm:if name="Name16" axis="followSib" ptType="node" func="cnt" op="equ" val="0">
            <dgm:choose name="Name17">
              <dgm:if name="Name18" axis="ch" ptType="node" func="cnt" op="gte" val="1">
                <dgm:layoutNode name="FinalChildText" styleLbl="revTx">
                  <dgm:varLst>
                    <dgm:chMax val="0"/>
                    <dgm:chPref val="0"/>
                    <dgm:bulletEnabled val="1"/>
                  </dgm:varLst>
                  <dgm:alg type="tx">
                    <dgm:param type="stBulletLvl" val="1"/>
                    <dgm:param type="txAnchorVertCh" val="mid"/>
                    <dgm:param type="parTxLTRAlign" val="l"/>
                  </dgm:alg>
                  <dgm:shape xmlns:r="http://schemas.openxmlformats.org/officeDocument/2006/relationships" type="rect" r:blip="">
                    <dgm:adjLst/>
                  </dgm:shape>
                  <dgm:presOf axis="des" ptType="node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9"/>
            </dgm:choose>
          </dgm:if>
          <dgm:else name="Name20">
            <dgm:layoutNode name="ChildText" styleLbl="revTx">
              <dgm:varLst>
                <dgm:chMax val="0"/>
                <dgm:chPref val="0"/>
                <dgm:bulletEnabled val="1"/>
              </dgm:varLst>
              <dgm:alg type="tx">
                <dgm:param type="stBulletLvl" val="1"/>
                <dgm:param type="txAnchorVertCh" val="mid"/>
                <dgm:param type="parTxLTRAlign" val="l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else>
        </dgm:choos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AB3B18D-59C2-934C-AB88-2F19D843FB48}" type="datetimeFigureOut">
              <a:rPr lang="en-US" smtClean="0"/>
              <a:t>10/18/2017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CH"/>
              <a:t>Click to edit Master text styles</a:t>
            </a:r>
          </a:p>
          <a:p>
            <a:pPr lvl="1"/>
            <a:r>
              <a:rPr lang="fr-CH"/>
              <a:t>Second level</a:t>
            </a:r>
          </a:p>
          <a:p>
            <a:pPr lvl="2"/>
            <a:r>
              <a:rPr lang="fr-CH"/>
              <a:t>Third level</a:t>
            </a:r>
          </a:p>
          <a:p>
            <a:pPr lvl="3"/>
            <a:r>
              <a:rPr lang="fr-CH"/>
              <a:t>Fourth level</a:t>
            </a:r>
          </a:p>
          <a:p>
            <a:pPr lvl="4"/>
            <a:r>
              <a:rPr lang="fr-CH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AB95E1F-0E16-9041-B7F2-F780B1DFEB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22099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B95E1F-0E16-9041-B7F2-F780B1DFEBE7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419678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B95E1F-0E16-9041-B7F2-F780B1DFEBE7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468298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B95E1F-0E16-9041-B7F2-F780B1DFEBE7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289160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solidFill>
                  <a:srgbClr val="FF0000"/>
                </a:solidFill>
              </a:rPr>
              <a:t>The MOPH with the support of UNICEF and WHO decided to undertake accelerated immunization activities with focus on IPV and Polio through: </a:t>
            </a:r>
          </a:p>
          <a:p>
            <a:pPr marL="0" indent="0">
              <a:buNone/>
            </a:pPr>
            <a:endParaRPr lang="en-US" dirty="0">
              <a:solidFill>
                <a:srgbClr val="FF0000"/>
              </a:solidFill>
            </a:endParaRPr>
          </a:p>
          <a:p>
            <a:pPr lvl="1"/>
            <a:r>
              <a:rPr lang="en-US" dirty="0"/>
              <a:t>Intensive outreach activities to mobilize families and communities for vaccination </a:t>
            </a:r>
          </a:p>
          <a:p>
            <a:pPr lvl="1"/>
            <a:r>
              <a:rPr lang="en-US" dirty="0"/>
              <a:t>Implement documented accelerated vaccination activities, focusing but not limiting to IPV and MMR- and including all vaccines of the national calendar</a:t>
            </a:r>
          </a:p>
          <a:p>
            <a:pPr lvl="1"/>
            <a:r>
              <a:rPr lang="en-US" dirty="0"/>
              <a:t>Limit delivery of doses to drop-out children to respect cost-effectiveness </a:t>
            </a:r>
          </a:p>
          <a:p>
            <a:pPr lvl="1"/>
            <a:r>
              <a:rPr lang="en-US" dirty="0"/>
              <a:t>Target low-coverage cadasters plus IS and CS (in particular cadasters and regions)</a:t>
            </a:r>
          </a:p>
          <a:p>
            <a:pPr lvl="1"/>
            <a:r>
              <a:rPr lang="en-US" dirty="0"/>
              <a:t>Introduce IPV vaccination at borders and UNHCR vaccination centers 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913D23-FF30-454C-8E2D-E9BD5AC08BCE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549411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>
                <a:solidFill>
                  <a:schemeClr val="accent6">
                    <a:lumMod val="75000"/>
                  </a:schemeClr>
                </a:solidFill>
              </a:rPr>
              <a:t>Raising Lebanon immunization rate with equity: avoiding any low coverage high risk pocket, ensuring every child fully immunized, reposition PHC at the center of MoPH strategy 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AB95E1F-0E16-9041-B7F2-F780B1DFEBE7}" type="slidenum">
              <a:rPr lang="en-US" smtClean="0">
                <a:solidFill>
                  <a:prstClr val="black"/>
                </a:solidFill>
              </a:rPr>
              <a:pPr>
                <a:defRPr/>
              </a:pPr>
              <a:t>6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159170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1"/>
            <a:r>
              <a:rPr lang="en-US" dirty="0"/>
              <a:t>Intensive outreach activities to mobilize families and communities for vaccination </a:t>
            </a:r>
          </a:p>
          <a:p>
            <a:pPr lvl="1"/>
            <a:r>
              <a:rPr lang="en-US" dirty="0"/>
              <a:t>Implement documented accelerated vaccination activities, focusing but not limiting to IPV and MMR- and including all vaccines of the national calendar</a:t>
            </a:r>
          </a:p>
          <a:p>
            <a:pPr lvl="1"/>
            <a:r>
              <a:rPr lang="en-US" dirty="0"/>
              <a:t>Limit delivery of doses to drop-out children to respect cost-effectiveness </a:t>
            </a:r>
          </a:p>
          <a:p>
            <a:pPr lvl="1"/>
            <a:r>
              <a:rPr lang="en-US" dirty="0"/>
              <a:t>Target low-coverage cadasters plus IS and CS (in particular cadasters and regions)</a:t>
            </a:r>
          </a:p>
          <a:p>
            <a:pPr lvl="1"/>
            <a:r>
              <a:rPr lang="en-US" dirty="0"/>
              <a:t>Introduce IPV vaccination at borders and UNHCR vaccination centers </a:t>
            </a:r>
          </a:p>
          <a:p>
            <a:pPr lvl="1"/>
            <a:r>
              <a:rPr lang="en-US" sz="1200" dirty="0"/>
              <a:t>Active searching for and reaching to the last dropped-out child in the 209 low-coverage cadasters as defined by MOPH immunization team</a:t>
            </a:r>
          </a:p>
          <a:p>
            <a:pPr lvl="1"/>
            <a:r>
              <a:rPr lang="en-US" sz="1200" dirty="0"/>
              <a:t>Strengthening community awareness and demand for vaccination</a:t>
            </a:r>
          </a:p>
          <a:p>
            <a:pPr lvl="1"/>
            <a:r>
              <a:rPr lang="en-US" sz="1200" dirty="0"/>
              <a:t>Linking every community to a health center </a:t>
            </a:r>
          </a:p>
          <a:p>
            <a:pPr lvl="1"/>
            <a:r>
              <a:rPr lang="en-US" sz="1200" dirty="0"/>
              <a:t>Expanding to preventive messages and interventions: immunization and nutrition</a:t>
            </a:r>
          </a:p>
          <a:p>
            <a:pPr lvl="1"/>
            <a:r>
              <a:rPr lang="en-US" sz="1200" dirty="0"/>
              <a:t>Strengthening health information system on routine immunization and referrals</a:t>
            </a:r>
          </a:p>
          <a:p>
            <a:pPr lvl="1"/>
            <a:r>
              <a:rPr lang="en-US" sz="1200" dirty="0"/>
              <a:t>Going cadaster by cadaster to not overwhelm the District teams, and optimize assistance of health centers  assigned</a:t>
            </a:r>
            <a:endParaRPr lang="en-US" sz="1400" dirty="0"/>
          </a:p>
          <a:p>
            <a:pPr lvl="1"/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B95E1F-0E16-9041-B7F2-F780B1DFEBE7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086809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1200" dirty="0">
                <a:solidFill>
                  <a:schemeClr val="bg1"/>
                </a:solidFill>
              </a:rPr>
              <a:t>Training: 1 day (6</a:t>
            </a:r>
            <a:r>
              <a:rPr lang="en-US" sz="1200" baseline="30000" dirty="0">
                <a:solidFill>
                  <a:schemeClr val="bg1"/>
                </a:solidFill>
              </a:rPr>
              <a:t>th</a:t>
            </a:r>
            <a:r>
              <a:rPr lang="en-US" sz="1200" dirty="0">
                <a:solidFill>
                  <a:schemeClr val="bg1"/>
                </a:solidFill>
              </a:rPr>
              <a:t> Sept.)</a:t>
            </a:r>
          </a:p>
          <a:p>
            <a:pPr marL="0" indent="0">
              <a:buNone/>
            </a:pPr>
            <a:r>
              <a:rPr lang="en-US" sz="1200" dirty="0">
                <a:solidFill>
                  <a:schemeClr val="bg1"/>
                </a:solidFill>
              </a:rPr>
              <a:t>Mapping: 2 days (7</a:t>
            </a:r>
            <a:r>
              <a:rPr lang="en-US" sz="1200" baseline="30000" dirty="0">
                <a:solidFill>
                  <a:schemeClr val="bg1"/>
                </a:solidFill>
              </a:rPr>
              <a:t>th</a:t>
            </a:r>
            <a:r>
              <a:rPr lang="en-US" sz="1200" dirty="0">
                <a:solidFill>
                  <a:schemeClr val="bg1"/>
                </a:solidFill>
              </a:rPr>
              <a:t>, 11</a:t>
            </a:r>
            <a:r>
              <a:rPr lang="en-US" sz="1200" baseline="30000" dirty="0">
                <a:solidFill>
                  <a:schemeClr val="bg1"/>
                </a:solidFill>
              </a:rPr>
              <a:t>th</a:t>
            </a:r>
            <a:r>
              <a:rPr lang="en-US" sz="1200" dirty="0">
                <a:solidFill>
                  <a:schemeClr val="bg1"/>
                </a:solidFill>
              </a:rPr>
              <a:t> Sept.) </a:t>
            </a:r>
          </a:p>
          <a:p>
            <a:pPr marL="0" indent="0">
              <a:buNone/>
            </a:pPr>
            <a:r>
              <a:rPr lang="en-US" sz="1200" dirty="0">
                <a:solidFill>
                  <a:schemeClr val="bg1"/>
                </a:solidFill>
              </a:rPr>
              <a:t>Implementation: 11</a:t>
            </a:r>
            <a:r>
              <a:rPr lang="en-US" sz="1200" baseline="30000" dirty="0">
                <a:solidFill>
                  <a:schemeClr val="bg1"/>
                </a:solidFill>
              </a:rPr>
              <a:t>th</a:t>
            </a:r>
            <a:r>
              <a:rPr lang="en-US" sz="1200" dirty="0">
                <a:solidFill>
                  <a:schemeClr val="bg1"/>
                </a:solidFill>
              </a:rPr>
              <a:t>– 27</a:t>
            </a:r>
            <a:r>
              <a:rPr lang="en-US" sz="1200" baseline="30000" dirty="0">
                <a:solidFill>
                  <a:schemeClr val="bg1"/>
                </a:solidFill>
              </a:rPr>
              <a:t>th</a:t>
            </a:r>
            <a:r>
              <a:rPr lang="en-US" sz="1200" dirty="0">
                <a:solidFill>
                  <a:schemeClr val="bg1"/>
                </a:solidFill>
              </a:rPr>
              <a:t> September 2017</a:t>
            </a:r>
          </a:p>
          <a:p>
            <a:pPr marL="0" indent="0">
              <a:buNone/>
            </a:pPr>
            <a:r>
              <a:rPr lang="en-US" sz="1200" dirty="0">
                <a:solidFill>
                  <a:schemeClr val="bg1"/>
                </a:solidFill>
              </a:rPr>
              <a:t>Field teams: 7 teams /day  with 4 supervisors </a:t>
            </a:r>
          </a:p>
          <a:p>
            <a:pPr marL="0" indent="0">
              <a:buNone/>
            </a:pPr>
            <a:r>
              <a:rPr lang="en-US" sz="1200" dirty="0">
                <a:solidFill>
                  <a:schemeClr val="bg1"/>
                </a:solidFill>
              </a:rPr>
              <a:t>PHC: Bent Al-</a:t>
            </a:r>
            <a:r>
              <a:rPr lang="en-US" sz="1200" dirty="0" err="1">
                <a:solidFill>
                  <a:schemeClr val="bg1"/>
                </a:solidFill>
              </a:rPr>
              <a:t>Hoda</a:t>
            </a:r>
            <a:endParaRPr lang="en-US" sz="1200" dirty="0">
              <a:solidFill>
                <a:schemeClr val="bg1"/>
              </a:solidFill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B95E1F-0E16-9041-B7F2-F780B1DFEBE7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06061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92B827-AF8E-4130-AC43-B50912451AA3}" type="datetime1">
              <a:rPr lang="en-US" smtClean="0"/>
              <a:t>10/18/2017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from AIA to THRIVE– UNICEF for every child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6306C9-9015-2443-9079-7DD3ECAFD5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30069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A00A4E-3657-486A-BE3A-0E75E28BCD7B}" type="datetime1">
              <a:rPr lang="en-US" smtClean="0"/>
              <a:t>10/18/2017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from AIA to THRIVE– UNICEF for every child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6306C9-9015-2443-9079-7DD3ECAFD5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0857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386E85-FF73-4D75-B29C-C832A8FFA512}" type="datetime1">
              <a:rPr lang="en-US" smtClean="0"/>
              <a:t>10/18/2017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from AIA to THRIVE– UNICEF for every child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6306C9-9015-2443-9079-7DD3ECAFD5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220990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CD68B-9555-4026-B329-142FA41D3D1D}" type="datetime1">
              <a:rPr lang="en-US" smtClean="0"/>
              <a:t>10/18/2017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from AIA to THRIVE– UNICEF for every child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6306C9-9015-2443-9079-7DD3ECAFD5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575520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ED4EF1-5CB6-472C-A3C7-3F1E956773E3}" type="datetime1">
              <a:rPr lang="en-US" smtClean="0"/>
              <a:t>10/18/2017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from AIA to THRIVE– UNICEF for every child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6306C9-9015-2443-9079-7DD3ECAFD5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605710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4EC5B7-674E-4162-B959-B2BE805BEEA6}" type="datetime1">
              <a:rPr lang="en-US" smtClean="0"/>
              <a:t>10/18/2017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from AIA to THRIVE– UNICEF for every child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6306C9-9015-2443-9079-7DD3ECAFD5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727727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34D19-C37E-49D5-A55A-4C0DC7E772DD}" type="datetime1">
              <a:rPr lang="en-US" smtClean="0"/>
              <a:t>10/18/2017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from AIA to THRIVE– UNICEF for every child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6306C9-9015-2443-9079-7DD3ECAFD5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720756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656424-B5FF-4FBF-8809-45159C462EE3}" type="datetime1">
              <a:rPr lang="en-US" smtClean="0"/>
              <a:t>10/18/2017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from AIA to THRIVE– UNICEF for every child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6306C9-9015-2443-9079-7DD3ECAFD5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937463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EBA7FD-0095-439A-B3F6-320DEC419FED}" type="datetime1">
              <a:rPr lang="en-US" smtClean="0"/>
              <a:t>10/18/2017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from AIA to THRIVE– UNICEF for every child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6306C9-9015-2443-9079-7DD3ECAFD5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596619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62D8BF-822F-43D1-80CB-214D4E6D5491}" type="datetime1">
              <a:rPr lang="en-US" smtClean="0"/>
              <a:t>10/18/2017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from AIA to THRIVE– UNICEF for every child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6306C9-9015-2443-9079-7DD3ECAFD5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595707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6CF7B9-F634-4902-AC82-18457F18AF60}" type="datetime1">
              <a:rPr lang="en-US" smtClean="0"/>
              <a:t>10/18/2017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from AIA to THRIVE– UNICEF for every child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6306C9-9015-2443-9079-7DD3ECAFD5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61840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A16D43-645A-4F14-B0CF-E9B31D662B91}" type="datetime1">
              <a:rPr lang="en-US" smtClean="0"/>
              <a:t>10/18/2017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from AIA to THRIVE– UNICEF for every child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6306C9-9015-2443-9079-7DD3ECAFD5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074978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Drag picture to placeholder or click icon to add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9811BE-C7F3-4E7D-83BA-DCDEB8F27D02}" type="datetime1">
              <a:rPr lang="en-US" smtClean="0"/>
              <a:t>10/18/2017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from AIA to THRIVE– UNICEF for every child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6306C9-9015-2443-9079-7DD3ECAFD5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479301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9B622C-62ED-4F03-9DCC-84E4F458ADD6}" type="datetime1">
              <a:rPr lang="en-US" smtClean="0"/>
              <a:t>10/18/2017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from AIA to THRIVE– UNICEF for every child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6306C9-9015-2443-9079-7DD3ECAFD5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787372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1D687B-C14D-4846-8A61-0F73FAE3F371}" type="datetime1">
              <a:rPr lang="en-US" smtClean="0"/>
              <a:t>10/18/2017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from AIA to THRIVE– UNICEF for every child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6306C9-9015-2443-9079-7DD3ECAFD5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542702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330319-3B3F-4CC5-9C64-63F65E1EE37A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10/18/2017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from AIA to THRIVE– UNICEF for every child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6306C9-9015-2443-9079-7DD3ECAFD52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5005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AADDD0-5B7A-4B1D-9BB2-2CC4A091E57C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10/18/2017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from AIA to THRIVE– UNICEF for every child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6306C9-9015-2443-9079-7DD3ECAFD52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055924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7F0B13-0B5B-4D20-844E-04A6B3624544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10/18/2017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from AIA to THRIVE– UNICEF for every child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6306C9-9015-2443-9079-7DD3ECAFD52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923948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9B3EEC-16D2-4404-B0C0-C90024389F95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10/18/2017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from AIA to THRIVE– UNICEF for every child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6306C9-9015-2443-9079-7DD3ECAFD52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7777621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F53FC-6FEC-494F-ABCF-37CAF1ACE29F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10/18/2017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from AIA to THRIVE– UNICEF for every child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6306C9-9015-2443-9079-7DD3ECAFD52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2364093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9C2DF0-5003-4398-AA07-172245D5F07B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10/18/2017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from AIA to THRIVE– UNICEF for every child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6306C9-9015-2443-9079-7DD3ECAFD52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910584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128EDF-3C41-44E9-95C6-AF70D2AFD437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10/18/2017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from AIA to THRIVE– UNICEF for every child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6306C9-9015-2443-9079-7DD3ECAFD52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64437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CC98F4-096E-44D2-BDC5-2DCADA3E7179}" type="datetime1">
              <a:rPr lang="en-US" smtClean="0"/>
              <a:t>10/18/2017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from AIA to THRIVE– UNICEF for every child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6306C9-9015-2443-9079-7DD3ECAFD5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6248926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936D3C-51DB-4E7D-98D5-9D53EFD2ACE0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10/18/2017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from AIA to THRIVE– UNICEF for every child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6306C9-9015-2443-9079-7DD3ECAFD52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0953044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Drag picture to placeholder or click icon to add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0872E7-CD87-431E-80E1-2300D3983549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10/18/2017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from AIA to THRIVE– UNICEF for every child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6306C9-9015-2443-9079-7DD3ECAFD52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3682750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8F2805-B9F2-4A6B-B6E2-7057943A45EE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10/18/2017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from AIA to THRIVE– UNICEF for every child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6306C9-9015-2443-9079-7DD3ECAFD52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3229325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BECD2F-B5ED-4F0A-9555-9EDBE8FF47E9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10/18/2017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from AIA to THRIVE– UNICEF for every child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6306C9-9015-2443-9079-7DD3ECAFD52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79470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E0AE41-2FC4-4939-80A3-EEFC8694D6BD}" type="datetime1">
              <a:rPr lang="en-US" smtClean="0"/>
              <a:t>10/18/2017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from AIA to THRIVE– UNICEF for every child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6306C9-9015-2443-9079-7DD3ECAFD5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28364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CFF75A-8F40-4993-B460-12F3CFDC1C47}" type="datetime1">
              <a:rPr lang="en-US" smtClean="0"/>
              <a:t>10/18/2017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from AIA to THRIVE– UNICEF for every child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6306C9-9015-2443-9079-7DD3ECAFD5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10347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5A5ECC-BBCC-4444-A466-64F36DBDC805}" type="datetime1">
              <a:rPr lang="en-US" smtClean="0"/>
              <a:t>10/18/2017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from AIA to THRIVE– UNICEF for every child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6306C9-9015-2443-9079-7DD3ECAFD5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70317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DA1055-76D6-4C1B-B787-EBDFB2BB67F4}" type="datetime1">
              <a:rPr lang="en-US" smtClean="0"/>
              <a:t>10/18/2017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from AIA to THRIVE– UNICEF for every child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6306C9-9015-2443-9079-7DD3ECAFD5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44492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FB9538-5C00-43CE-B9B6-8F850B5A4578}" type="datetime1">
              <a:rPr lang="en-US" smtClean="0"/>
              <a:t>10/18/2017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from AIA to THRIVE– UNICEF for every child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6306C9-9015-2443-9079-7DD3ECAFD5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964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Drag picture to placeholder or click icon to add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61CB13-43D3-4859-B956-48DDB09D5B5B}" type="datetime1">
              <a:rPr lang="en-US" smtClean="0"/>
              <a:t>10/18/2017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from AIA to THRIVE– UNICEF for every child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6306C9-9015-2443-9079-7DD3ECAFD5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19110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838A5E-2513-4E5B-B14A-D7749123BCC7}" type="datetime1">
              <a:rPr lang="en-US" smtClean="0"/>
              <a:t>10/18/2017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from AIA to THRIVE– UNICEF for every child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6306C9-9015-2443-9079-7DD3ECAFD5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91489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6FE979-91F4-4C07-A619-062AC94DE5DA}" type="datetime1">
              <a:rPr lang="en-US" smtClean="0"/>
              <a:t>10/18/2017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from AIA to THRIVE– UNICEF for every child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6306C9-9015-2443-9079-7DD3ECAFD5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3173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sldNum="0"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933708-3AFC-4B37-96CD-DCC2E160B2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10/18/2017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from AIA to THRIVE– UNICEF for every child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6306C9-9015-2443-9079-7DD3ECAFD52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87102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hf sldNum="0"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9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320463" cy="6288505"/>
          </a:xfrm>
          <a:prstGeom prst="rect">
            <a:avLst/>
          </a:prstGeom>
        </p:spPr>
      </p:pic>
      <p:sp>
        <p:nvSpPr>
          <p:cNvPr id="4" name="Title 1"/>
          <p:cNvSpPr txBox="1">
            <a:spLocks/>
          </p:cNvSpPr>
          <p:nvPr/>
        </p:nvSpPr>
        <p:spPr>
          <a:xfrm>
            <a:off x="426826" y="1111603"/>
            <a:ext cx="7772400" cy="613497"/>
          </a:xfrm>
          <a:prstGeom prst="rect">
            <a:avLst/>
          </a:prstGeom>
        </p:spPr>
        <p:txBody>
          <a:bodyPr/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400" kern="1200">
                <a:solidFill>
                  <a:srgbClr val="0099FF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CH" dirty="0" err="1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Initiating</a:t>
            </a:r>
            <a:r>
              <a:rPr lang="fr-CH" dirty="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 THRIVE</a:t>
            </a:r>
          </a:p>
          <a:p>
            <a:endParaRPr lang="fr-CH" dirty="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  <a:p>
            <a:r>
              <a:rPr lang="fr-CH" dirty="0" err="1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Accelerating</a:t>
            </a:r>
            <a:r>
              <a:rPr lang="fr-CH" dirty="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fr-CH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Routine </a:t>
            </a:r>
            <a:r>
              <a:rPr lang="fr-CH" dirty="0" err="1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Immunization</a:t>
            </a:r>
            <a:r>
              <a:rPr lang="fr-CH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 in </a:t>
            </a:r>
            <a:r>
              <a:rPr lang="fr-CH" dirty="0" err="1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response</a:t>
            </a:r>
            <a:r>
              <a:rPr lang="fr-CH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 to Polio </a:t>
            </a:r>
            <a:r>
              <a:rPr lang="fr-CH" dirty="0" err="1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Outbreak</a:t>
            </a:r>
            <a:r>
              <a:rPr lang="fr-CH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 in </a:t>
            </a:r>
            <a:r>
              <a:rPr lang="fr-CH" dirty="0" err="1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Syria</a:t>
            </a:r>
            <a:endParaRPr lang="fr-CH" dirty="0" smtClean="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  <a:p>
            <a:endParaRPr lang="fr-CH" dirty="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  <a:p>
            <a:endParaRPr lang="fr-CH" dirty="0" smtClean="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  <a:p>
            <a:endParaRPr lang="fr-CH" dirty="0" smtClean="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  <a:p>
            <a:endParaRPr lang="fr-CH" dirty="0" smtClean="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  <a:p>
            <a:endParaRPr lang="fr-CH" dirty="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5" name="Subtitle 2"/>
          <p:cNvSpPr txBox="1">
            <a:spLocks/>
          </p:cNvSpPr>
          <p:nvPr/>
        </p:nvSpPr>
        <p:spPr>
          <a:xfrm>
            <a:off x="158930" y="3613506"/>
            <a:ext cx="5740040" cy="665436"/>
          </a:xfrm>
          <a:prstGeom prst="rect">
            <a:avLst/>
          </a:prstGeom>
        </p:spPr>
        <p:txBody>
          <a:bodyPr/>
          <a:lstStyle>
            <a:lvl1pPr marL="0" indent="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600" kern="1200">
                <a:solidFill>
                  <a:srgbClr val="0099FF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CH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Dr Rouham Yamout</a:t>
            </a:r>
            <a:endParaRPr lang="en-US" dirty="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303047" y="381720"/>
            <a:ext cx="8229600" cy="3548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indent="0" algn="l" defTabSz="685800" rtl="0" eaLnBrk="1" latinLnBrk="0" hangingPunct="1">
              <a:buNone/>
              <a:defRPr sz="18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dirty="0" smtClean="0">
                <a:latin typeface="Arial" charset="0"/>
                <a:ea typeface="Arial" charset="0"/>
                <a:cs typeface="Arial" charset="0"/>
              </a:rPr>
              <a:t>29 </a:t>
            </a:r>
            <a:r>
              <a:rPr lang="en-US" sz="1400" dirty="0">
                <a:latin typeface="Arial" charset="0"/>
                <a:ea typeface="Arial" charset="0"/>
                <a:cs typeface="Arial" charset="0"/>
              </a:rPr>
              <a:t>September 2017</a:t>
            </a:r>
            <a:endParaRPr lang="fr-CH" sz="1400" dirty="0"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6997023" y="4518432"/>
            <a:ext cx="1133644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800" dirty="0">
                <a:solidFill>
                  <a:schemeClr val="bg1"/>
                </a:solidFill>
              </a:rPr>
              <a:t>© UNICEF/</a:t>
            </a:r>
            <a:r>
              <a:rPr lang="en-US" sz="800" dirty="0" err="1">
                <a:solidFill>
                  <a:schemeClr val="bg1"/>
                </a:solidFill>
              </a:rPr>
              <a:t>Gbegkoyian</a:t>
            </a:r>
            <a:endParaRPr lang="en-US" sz="700" dirty="0">
              <a:solidFill>
                <a:schemeClr val="bg1"/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6826" y="4443909"/>
            <a:ext cx="3687867" cy="579934"/>
          </a:xfrm>
          <a:prstGeom prst="rect">
            <a:avLst/>
          </a:prstGeom>
        </p:spPr>
      </p:pic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from AIA to THRIVE– UNICEF for every child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594617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0104" y="14180"/>
            <a:ext cx="7886700" cy="994172"/>
          </a:xfrm>
        </p:spPr>
        <p:txBody>
          <a:bodyPr>
            <a:normAutofit/>
          </a:bodyPr>
          <a:lstStyle/>
          <a:p>
            <a:r>
              <a:rPr lang="en-US" sz="2700" dirty="0">
                <a:solidFill>
                  <a:schemeClr val="accent1"/>
                </a:solidFill>
              </a:rPr>
              <a:t>2. Increasing supply -PHC : Immunization catch up</a:t>
            </a: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from AIA to THRIVE– UNICEF for every child</a:t>
            </a:r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152400" y="1165012"/>
            <a:ext cx="5096933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Clr>
                <a:srgbClr val="2690EE"/>
              </a:buClr>
              <a:buFont typeface="Arial" panose="020B0604020202020204" pitchFamily="34" charset="0"/>
              <a:buChar char="•"/>
            </a:pPr>
            <a:r>
              <a:rPr lang="en-US" sz="2000" dirty="0"/>
              <a:t>Delivery of missing vaccines with focus on </a:t>
            </a:r>
            <a:r>
              <a:rPr lang="en-US" sz="2000" dirty="0">
                <a:solidFill>
                  <a:srgbClr val="2690EE"/>
                </a:solidFill>
              </a:rPr>
              <a:t>IPV and MMR</a:t>
            </a:r>
          </a:p>
          <a:p>
            <a:pPr marL="342900" indent="-342900">
              <a:buClr>
                <a:srgbClr val="2690EE"/>
              </a:buClr>
              <a:buFont typeface="Arial" panose="020B0604020202020204" pitchFamily="34" charset="0"/>
              <a:buChar char="•"/>
            </a:pPr>
            <a:r>
              <a:rPr lang="en-US" sz="2000" dirty="0"/>
              <a:t>Matching data between detected children and children reaching PHC</a:t>
            </a:r>
          </a:p>
          <a:p>
            <a:pPr marL="342900" indent="-342900">
              <a:buClr>
                <a:srgbClr val="2690EE"/>
              </a:buClr>
              <a:buFont typeface="Arial" panose="020B0604020202020204" pitchFamily="34" charset="0"/>
              <a:buChar char="•"/>
            </a:pPr>
            <a:r>
              <a:rPr lang="en-US" sz="2000" dirty="0"/>
              <a:t>Nutrition services </a:t>
            </a:r>
            <a:endParaRPr lang="en-US" sz="2000" dirty="0" smtClean="0"/>
          </a:p>
          <a:p>
            <a:pPr marL="685800" lvl="1" indent="-342900">
              <a:buClr>
                <a:srgbClr val="2690EE"/>
              </a:buClr>
              <a:buFont typeface="Arial" panose="020B0604020202020204" pitchFamily="34" charset="0"/>
              <a:buChar char="•"/>
            </a:pPr>
            <a:r>
              <a:rPr lang="en-US" sz="2000" dirty="0"/>
              <a:t>MUAC screening and referral</a:t>
            </a:r>
          </a:p>
          <a:p>
            <a:pPr marL="685800" lvl="1" indent="-342900">
              <a:buClr>
                <a:srgbClr val="2690EE"/>
              </a:buClr>
              <a:buFont typeface="Arial" panose="020B0604020202020204" pitchFamily="34" charset="0"/>
              <a:buChar char="•"/>
            </a:pPr>
            <a:r>
              <a:rPr lang="en-US" sz="2000" dirty="0"/>
              <a:t>Vitamin A (in health centers) </a:t>
            </a:r>
            <a:endParaRPr lang="en-US" sz="2000" dirty="0" smtClean="0"/>
          </a:p>
          <a:p>
            <a:pPr marL="685800" lvl="1" indent="-342900">
              <a:buClr>
                <a:srgbClr val="2690EE"/>
              </a:buClr>
              <a:buFont typeface="Arial" panose="020B0604020202020204" pitchFamily="34" charset="0"/>
              <a:buChar char="•"/>
            </a:pPr>
            <a:r>
              <a:rPr lang="en-US" sz="2000" dirty="0" smtClean="0"/>
              <a:t>MN blank distribution</a:t>
            </a:r>
          </a:p>
          <a:p>
            <a:pPr marL="342900" indent="-342900">
              <a:buClr>
                <a:srgbClr val="2690EE"/>
              </a:buClr>
              <a:buFont typeface="Arial" panose="020B0604020202020204" pitchFamily="34" charset="0"/>
              <a:buChar char="•"/>
            </a:pPr>
            <a:r>
              <a:rPr lang="en-US" sz="2000" dirty="0" smtClean="0"/>
              <a:t>Operate mobile vaccination activities in some particular areas</a:t>
            </a:r>
            <a:endParaRPr lang="en-US" sz="20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/>
          <a:srcRect t="20612" b="16522"/>
          <a:stretch/>
        </p:blipFill>
        <p:spPr>
          <a:xfrm>
            <a:off x="5439363" y="1060174"/>
            <a:ext cx="3831186" cy="32335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65860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21107"/>
            <a:ext cx="9067799" cy="994172"/>
          </a:xfrm>
        </p:spPr>
        <p:txBody>
          <a:bodyPr>
            <a:noAutofit/>
          </a:bodyPr>
          <a:lstStyle/>
          <a:p>
            <a:r>
              <a:rPr lang="en-US" sz="3000" dirty="0">
                <a:solidFill>
                  <a:srgbClr val="2690EE"/>
                </a:solidFill>
              </a:rPr>
              <a:t>Target: Zero-dose (for polio) - &lt; 2 doses (for MMR) &amp; any missing vaccine </a:t>
            </a:r>
            <a:r>
              <a:rPr lang="en-US" sz="2400" dirty="0" smtClean="0">
                <a:solidFill>
                  <a:srgbClr val="2899FC"/>
                </a:solidFill>
              </a:rPr>
              <a:t/>
            </a:r>
            <a:br>
              <a:rPr lang="en-US" sz="2400" dirty="0" smtClean="0">
                <a:solidFill>
                  <a:srgbClr val="2899FC"/>
                </a:solidFill>
              </a:rPr>
            </a:br>
            <a:r>
              <a:rPr lang="en-US" sz="2400" b="1" dirty="0" smtClean="0">
                <a:solidFill>
                  <a:srgbClr val="FF0000"/>
                </a:solidFill>
              </a:rPr>
              <a:t>Not a campaign !!!</a:t>
            </a:r>
            <a:endParaRPr lang="en-US" sz="2400" b="1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268016"/>
            <a:ext cx="4513193" cy="3558303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rgbClr val="2899FC"/>
                </a:solidFill>
              </a:rPr>
              <a:t>0- </a:t>
            </a:r>
            <a:r>
              <a:rPr lang="en-US" dirty="0" smtClean="0">
                <a:solidFill>
                  <a:srgbClr val="2899FC"/>
                </a:solidFill>
              </a:rPr>
              <a:t>dose </a:t>
            </a:r>
            <a:r>
              <a:rPr lang="en-US" smtClean="0">
                <a:solidFill>
                  <a:srgbClr val="2899FC"/>
                </a:solidFill>
              </a:rPr>
              <a:t>IPV </a:t>
            </a:r>
            <a:endParaRPr lang="en-US" dirty="0" smtClean="0">
              <a:solidFill>
                <a:srgbClr val="2899FC"/>
              </a:solidFill>
            </a:endParaRPr>
          </a:p>
          <a:p>
            <a:pPr lvl="1"/>
            <a:r>
              <a:rPr lang="en-US" dirty="0" smtClean="0"/>
              <a:t>Child between 2 months and 5 </a:t>
            </a:r>
            <a:r>
              <a:rPr lang="en-US" dirty="0" err="1" smtClean="0"/>
              <a:t>yrs</a:t>
            </a:r>
            <a:r>
              <a:rPr lang="en-US" dirty="0" smtClean="0"/>
              <a:t> </a:t>
            </a:r>
          </a:p>
          <a:p>
            <a:pPr lvl="1"/>
            <a:r>
              <a:rPr lang="en-US" dirty="0" smtClean="0"/>
              <a:t>No </a:t>
            </a:r>
            <a:r>
              <a:rPr lang="en-US" dirty="0"/>
              <a:t>documented IPV vaccine</a:t>
            </a:r>
          </a:p>
          <a:p>
            <a:r>
              <a:rPr lang="en-US" dirty="0" smtClean="0">
                <a:solidFill>
                  <a:srgbClr val="2899FC"/>
                </a:solidFill>
              </a:rPr>
              <a:t>Dropped </a:t>
            </a:r>
            <a:r>
              <a:rPr lang="en-US" dirty="0">
                <a:solidFill>
                  <a:srgbClr val="2899FC"/>
                </a:solidFill>
              </a:rPr>
              <a:t>out from MMR child</a:t>
            </a:r>
          </a:p>
          <a:p>
            <a:pPr lvl="1"/>
            <a:r>
              <a:rPr lang="en-US" dirty="0"/>
              <a:t>Child between 13 months and 15 </a:t>
            </a:r>
            <a:r>
              <a:rPr lang="en-US" dirty="0" err="1"/>
              <a:t>yrs</a:t>
            </a:r>
            <a:endParaRPr lang="en-US" dirty="0"/>
          </a:p>
          <a:p>
            <a:pPr lvl="1"/>
            <a:r>
              <a:rPr lang="en-US" dirty="0"/>
              <a:t>No documented MMR vaccine </a:t>
            </a:r>
          </a:p>
          <a:p>
            <a:pPr lvl="1"/>
            <a:r>
              <a:rPr lang="en-US" dirty="0"/>
              <a:t>Or child between 2 and 15 </a:t>
            </a:r>
            <a:r>
              <a:rPr lang="en-US" dirty="0" err="1"/>
              <a:t>yrs</a:t>
            </a:r>
            <a:endParaRPr lang="en-US" dirty="0"/>
          </a:p>
          <a:p>
            <a:pPr lvl="1"/>
            <a:r>
              <a:rPr lang="en-US" dirty="0"/>
              <a:t>&lt;2 documented MMR vaccination </a:t>
            </a:r>
          </a:p>
          <a:p>
            <a:r>
              <a:rPr lang="en-US" dirty="0">
                <a:solidFill>
                  <a:srgbClr val="2899FC"/>
                </a:solidFill>
              </a:rPr>
              <a:t>Dropped out from any antigen </a:t>
            </a:r>
            <a:r>
              <a:rPr lang="en-US" dirty="0" smtClean="0">
                <a:solidFill>
                  <a:srgbClr val="2899FC"/>
                </a:solidFill>
              </a:rPr>
              <a:t>from the national calendar </a:t>
            </a:r>
            <a:endParaRPr lang="en-US" dirty="0">
              <a:solidFill>
                <a:srgbClr val="2899FC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from AIA to THRIVE– UNICEF for every child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2"/>
          <a:srcRect l="17453" t="394" b="14239"/>
          <a:stretch/>
        </p:blipFill>
        <p:spPr>
          <a:xfrm>
            <a:off x="4804741" y="1268016"/>
            <a:ext cx="4339259" cy="33257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955557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2476024"/>
            <a:ext cx="7886700" cy="994172"/>
          </a:xfrm>
        </p:spPr>
        <p:txBody>
          <a:bodyPr/>
          <a:lstStyle/>
          <a:p>
            <a:r>
              <a:rPr lang="en-US" dirty="0" smtClean="0">
                <a:solidFill>
                  <a:srgbClr val="2690EE"/>
                </a:solidFill>
              </a:rPr>
              <a:t>Preliminary Results of the Pilot </a:t>
            </a:r>
            <a:endParaRPr lang="en-US" dirty="0">
              <a:solidFill>
                <a:srgbClr val="2690EE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from AIA to THRIVE– UNICEF for every child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33935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37" t="21074" b="1577"/>
          <a:stretch/>
        </p:blipFill>
        <p:spPr>
          <a:xfrm>
            <a:off x="0" y="0"/>
            <a:ext cx="9144001" cy="51435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6089" y="182879"/>
            <a:ext cx="7886700" cy="554937"/>
          </a:xfrm>
        </p:spPr>
        <p:txBody>
          <a:bodyPr/>
          <a:lstStyle/>
          <a:p>
            <a:r>
              <a:rPr lang="en-US" b="1" dirty="0" smtClean="0">
                <a:solidFill>
                  <a:srgbClr val="FFC000"/>
                </a:solidFill>
              </a:rPr>
              <a:t>Pilot:  </a:t>
            </a:r>
            <a:r>
              <a:rPr lang="en-US" b="1" dirty="0" err="1" smtClean="0">
                <a:solidFill>
                  <a:srgbClr val="FFC000"/>
                </a:solidFill>
              </a:rPr>
              <a:t>Baabda</a:t>
            </a:r>
            <a:r>
              <a:rPr lang="en-US" b="1" dirty="0" smtClean="0">
                <a:solidFill>
                  <a:srgbClr val="FFC000"/>
                </a:solidFill>
              </a:rPr>
              <a:t> and </a:t>
            </a:r>
            <a:r>
              <a:rPr lang="en-US" b="1" dirty="0" err="1" smtClean="0">
                <a:solidFill>
                  <a:srgbClr val="FFC000"/>
                </a:solidFill>
              </a:rPr>
              <a:t>Baalbeck</a:t>
            </a:r>
            <a:r>
              <a:rPr lang="en-US" b="1" dirty="0" smtClean="0">
                <a:solidFill>
                  <a:srgbClr val="FFC000"/>
                </a:solidFill>
              </a:rPr>
              <a:t> Districts  </a:t>
            </a:r>
            <a:endParaRPr lang="en-US" b="1" dirty="0">
              <a:solidFill>
                <a:srgbClr val="FFC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7379" y="1328001"/>
            <a:ext cx="4386581" cy="2931579"/>
          </a:xfrm>
        </p:spPr>
        <p:txBody>
          <a:bodyPr>
            <a:noAutofit/>
          </a:bodyPr>
          <a:lstStyle/>
          <a:p>
            <a:pPr marL="0" indent="0">
              <a:buNone/>
            </a:pPr>
            <a:endParaRPr lang="en-US" sz="1200" dirty="0">
              <a:solidFill>
                <a:schemeClr val="bg1"/>
              </a:solidFill>
            </a:endParaRPr>
          </a:p>
          <a:p>
            <a:pPr marL="0" indent="0">
              <a:buNone/>
            </a:pPr>
            <a:r>
              <a:rPr lang="en-US" sz="2400" b="1" dirty="0">
                <a:solidFill>
                  <a:srgbClr val="FFC000"/>
                </a:solidFill>
              </a:rPr>
              <a:t>Hay Farhat,  Hay </a:t>
            </a:r>
            <a:r>
              <a:rPr lang="en-US" sz="2400" b="1" dirty="0" err="1">
                <a:solidFill>
                  <a:srgbClr val="FFC000"/>
                </a:solidFill>
              </a:rPr>
              <a:t>Aarsal</a:t>
            </a:r>
            <a:r>
              <a:rPr lang="en-US" sz="2400" b="1" dirty="0">
                <a:solidFill>
                  <a:srgbClr val="FFC000"/>
                </a:solidFill>
              </a:rPr>
              <a:t>, </a:t>
            </a:r>
          </a:p>
          <a:p>
            <a:pPr marL="0" indent="0">
              <a:buNone/>
            </a:pPr>
            <a:r>
              <a:rPr lang="en-US" sz="2400" b="1" dirty="0" err="1">
                <a:solidFill>
                  <a:srgbClr val="FFC000"/>
                </a:solidFill>
              </a:rPr>
              <a:t>Baabda</a:t>
            </a:r>
            <a:r>
              <a:rPr lang="en-US" sz="2400" b="1" dirty="0">
                <a:solidFill>
                  <a:srgbClr val="FFC000"/>
                </a:solidFill>
              </a:rPr>
              <a:t> District</a:t>
            </a:r>
            <a:r>
              <a:rPr lang="en-US" sz="1800" dirty="0">
                <a:solidFill>
                  <a:srgbClr val="FFC000"/>
                </a:solidFill>
              </a:rPr>
              <a:t>, </a:t>
            </a:r>
          </a:p>
          <a:p>
            <a:pPr marL="0" indent="0">
              <a:buNone/>
            </a:pPr>
            <a:endParaRPr lang="en-US" sz="1800" dirty="0" smtClean="0">
              <a:solidFill>
                <a:schemeClr val="bg1"/>
              </a:solidFill>
            </a:endParaRPr>
          </a:p>
          <a:p>
            <a:pPr marL="0" indent="0">
              <a:buNone/>
            </a:pPr>
            <a:endParaRPr lang="en-US" sz="1800" dirty="0">
              <a:solidFill>
                <a:schemeClr val="bg1"/>
              </a:solidFill>
            </a:endParaRPr>
          </a:p>
          <a:p>
            <a:pPr marL="0" indent="0">
              <a:buNone/>
            </a:pPr>
            <a:r>
              <a:rPr lang="en-US" sz="2800" dirty="0" smtClean="0">
                <a:solidFill>
                  <a:schemeClr val="bg1"/>
                </a:solidFill>
              </a:rPr>
              <a:t>11- 26 September </a:t>
            </a:r>
            <a:r>
              <a:rPr lang="en-US" sz="2800" dirty="0">
                <a:solidFill>
                  <a:schemeClr val="bg1"/>
                </a:solidFill>
              </a:rPr>
              <a:t>2017</a:t>
            </a:r>
          </a:p>
          <a:p>
            <a:pPr marL="0" indent="0">
              <a:buNone/>
            </a:pPr>
            <a:r>
              <a:rPr lang="en-US" sz="2800" dirty="0">
                <a:solidFill>
                  <a:schemeClr val="bg1"/>
                </a:solidFill>
              </a:rPr>
              <a:t>Partner: LACED </a:t>
            </a:r>
          </a:p>
          <a:p>
            <a:pPr marL="0" indent="0">
              <a:buNone/>
            </a:pPr>
            <a:r>
              <a:rPr lang="en-US" sz="2400" dirty="0" smtClean="0">
                <a:solidFill>
                  <a:schemeClr val="bg1"/>
                </a:solidFill>
              </a:rPr>
              <a:t>PHC</a:t>
            </a:r>
            <a:r>
              <a:rPr lang="en-US" sz="2400" dirty="0">
                <a:solidFill>
                  <a:schemeClr val="bg1"/>
                </a:solidFill>
              </a:rPr>
              <a:t>: Bent </a:t>
            </a:r>
            <a:r>
              <a:rPr lang="en-US" sz="2400" dirty="0" smtClean="0">
                <a:solidFill>
                  <a:schemeClr val="bg1"/>
                </a:solidFill>
              </a:rPr>
              <a:t>Al-</a:t>
            </a:r>
            <a:r>
              <a:rPr lang="en-US" sz="2400" dirty="0" err="1" smtClean="0">
                <a:solidFill>
                  <a:schemeClr val="bg1"/>
                </a:solidFill>
              </a:rPr>
              <a:t>Hoda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013960" y="1486004"/>
            <a:ext cx="3918005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err="1" smtClean="0">
                <a:solidFill>
                  <a:srgbClr val="FFC000"/>
                </a:solidFill>
              </a:rPr>
              <a:t>Chemstar</a:t>
            </a:r>
            <a:r>
              <a:rPr lang="en-US" sz="2400" b="1" dirty="0">
                <a:solidFill>
                  <a:srgbClr val="FFC000"/>
                </a:solidFill>
              </a:rPr>
              <a:t>, </a:t>
            </a:r>
          </a:p>
          <a:p>
            <a:r>
              <a:rPr lang="en-US" sz="2400" b="1" dirty="0" err="1">
                <a:solidFill>
                  <a:srgbClr val="FFC000"/>
                </a:solidFill>
              </a:rPr>
              <a:t>Baalbeck</a:t>
            </a:r>
            <a:r>
              <a:rPr lang="en-US" sz="2400" b="1" dirty="0">
                <a:solidFill>
                  <a:srgbClr val="FFC000"/>
                </a:solidFill>
              </a:rPr>
              <a:t> District, </a:t>
            </a:r>
          </a:p>
          <a:p>
            <a:endParaRPr lang="en-US" sz="2400" dirty="0" smtClean="0">
              <a:solidFill>
                <a:schemeClr val="bg1"/>
              </a:solidFill>
            </a:endParaRPr>
          </a:p>
          <a:p>
            <a:endParaRPr lang="en-US" sz="2400" dirty="0">
              <a:solidFill>
                <a:schemeClr val="bg1"/>
              </a:solidFill>
            </a:endParaRPr>
          </a:p>
          <a:p>
            <a:r>
              <a:rPr lang="en-US" sz="2800" dirty="0" smtClean="0">
                <a:solidFill>
                  <a:schemeClr val="bg1"/>
                </a:solidFill>
              </a:rPr>
              <a:t>14 </a:t>
            </a:r>
            <a:r>
              <a:rPr lang="en-US" sz="2800" dirty="0">
                <a:solidFill>
                  <a:schemeClr val="bg1"/>
                </a:solidFill>
              </a:rPr>
              <a:t>– 25 September 2017</a:t>
            </a:r>
          </a:p>
          <a:p>
            <a:r>
              <a:rPr lang="en-US" sz="2800" dirty="0">
                <a:solidFill>
                  <a:schemeClr val="bg1"/>
                </a:solidFill>
              </a:rPr>
              <a:t>Partners: </a:t>
            </a:r>
            <a:r>
              <a:rPr lang="en-US" sz="2800" dirty="0" smtClean="0">
                <a:solidFill>
                  <a:schemeClr val="bg1"/>
                </a:solidFill>
              </a:rPr>
              <a:t>LOST</a:t>
            </a:r>
          </a:p>
          <a:p>
            <a:r>
              <a:rPr lang="en-US" sz="2800" dirty="0" smtClean="0">
                <a:solidFill>
                  <a:schemeClr val="bg1"/>
                </a:solidFill>
              </a:rPr>
              <a:t>PHC center: </a:t>
            </a:r>
            <a:r>
              <a:rPr lang="en-US" sz="2800" dirty="0">
                <a:solidFill>
                  <a:schemeClr val="bg1"/>
                </a:solidFill>
              </a:rPr>
              <a:t>IHS </a:t>
            </a:r>
            <a:r>
              <a:rPr lang="en-US" sz="2800" dirty="0" smtClean="0">
                <a:solidFill>
                  <a:schemeClr val="bg1"/>
                </a:solidFill>
              </a:rPr>
              <a:t>PHC </a:t>
            </a:r>
            <a:endParaRPr lang="en-US" sz="2800" dirty="0">
              <a:solidFill>
                <a:schemeClr val="bg1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from AIA to THRIVE– UNICEF for every child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87076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199" y="17756"/>
            <a:ext cx="8984673" cy="857250"/>
          </a:xfrm>
        </p:spPr>
        <p:txBody>
          <a:bodyPr>
            <a:noAutofit/>
          </a:bodyPr>
          <a:lstStyle/>
          <a:p>
            <a:r>
              <a:rPr lang="en-US" sz="3000" dirty="0">
                <a:solidFill>
                  <a:srgbClr val="2690EE"/>
                </a:solidFill>
              </a:rPr>
              <a:t>Results (Around 20% of children approached were fully vaccinated)</a:t>
            </a:r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/>
          </p:nvPr>
        </p:nvGraphicFramePr>
        <p:xfrm>
          <a:off x="145472" y="875006"/>
          <a:ext cx="8728365" cy="4083173"/>
        </p:xfrm>
        <a:graphic>
          <a:graphicData uri="http://schemas.openxmlformats.org/drawingml/2006/table">
            <a:tbl>
              <a:tblPr/>
              <a:tblGrid>
                <a:gridCol w="4107873">
                  <a:extLst>
                    <a:ext uri="{9D8B030D-6E8A-4147-A177-3AD203B41FA5}">
                      <a16:colId xmlns:a16="http://schemas.microsoft.com/office/drawing/2014/main" xmlns="" val="1156857775"/>
                    </a:ext>
                  </a:extLst>
                </a:gridCol>
                <a:gridCol w="1260764">
                  <a:extLst>
                    <a:ext uri="{9D8B030D-6E8A-4147-A177-3AD203B41FA5}">
                      <a16:colId xmlns:a16="http://schemas.microsoft.com/office/drawing/2014/main" xmlns="" val="1033745094"/>
                    </a:ext>
                  </a:extLst>
                </a:gridCol>
                <a:gridCol w="1025236">
                  <a:extLst>
                    <a:ext uri="{9D8B030D-6E8A-4147-A177-3AD203B41FA5}">
                      <a16:colId xmlns:a16="http://schemas.microsoft.com/office/drawing/2014/main" xmlns="" val="2858830339"/>
                    </a:ext>
                  </a:extLst>
                </a:gridCol>
                <a:gridCol w="1475510">
                  <a:extLst>
                    <a:ext uri="{9D8B030D-6E8A-4147-A177-3AD203B41FA5}">
                      <a16:colId xmlns:a16="http://schemas.microsoft.com/office/drawing/2014/main" xmlns="" val="2886425592"/>
                    </a:ext>
                  </a:extLst>
                </a:gridCol>
                <a:gridCol w="858982">
                  <a:extLst>
                    <a:ext uri="{9D8B030D-6E8A-4147-A177-3AD203B41FA5}">
                      <a16:colId xmlns:a16="http://schemas.microsoft.com/office/drawing/2014/main" xmlns="" val="4273042572"/>
                    </a:ext>
                  </a:extLst>
                </a:gridCol>
              </a:tblGrid>
              <a:tr h="549277">
                <a:tc rowSpan="2">
                  <a:txBody>
                    <a:bodyPr/>
                    <a:lstStyle/>
                    <a:p>
                      <a:pPr algn="l" fontAlgn="t"/>
                      <a:r>
                        <a:rPr lang="en-US" sz="1600" b="1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Preliminary</a:t>
                      </a:r>
                      <a:r>
                        <a:rPr lang="en-US" sz="1600" b="1" i="0" u="none" strike="noStrike" baseline="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 results (TBC)</a:t>
                      </a:r>
                      <a:endParaRPr lang="en-US" sz="1600" b="1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  <a:p>
                      <a:pPr algn="l" fontAlgn="t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912" marR="6912" marT="6912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en-US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 Light" panose="020F0302020204030204" pitchFamily="34" charset="0"/>
                        </a:rPr>
                        <a:t>BAABDA</a:t>
                      </a:r>
                    </a:p>
                    <a:p>
                      <a:pPr algn="ctr" rtl="0" fontAlgn="ctr"/>
                      <a:endParaRPr lang="en-US" sz="1600" b="1" i="0" u="none" strike="noStrike" kern="1200" dirty="0">
                        <a:solidFill>
                          <a:srgbClr val="FFFFFF"/>
                        </a:solidFill>
                        <a:effectLst/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6912" marR="6912" marT="6912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rtl="0" fontAlgn="ctr"/>
                      <a:endParaRPr lang="en-US" sz="700" b="1" i="0" u="none" strike="noStrike" dirty="0">
                        <a:solidFill>
                          <a:srgbClr val="FFFFFF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6912" marR="6912" marT="6912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EA9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EA9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en-US" sz="1600" b="1" i="0" u="none" strike="noStrike" dirty="0" err="1">
                          <a:solidFill>
                            <a:srgbClr val="FFFFFF"/>
                          </a:solidFill>
                          <a:effectLst/>
                          <a:latin typeface="Calibri Light" panose="020F0302020204030204" pitchFamily="34" charset="0"/>
                        </a:rPr>
                        <a:t>Chemstar</a:t>
                      </a:r>
                      <a:endParaRPr lang="en-US" sz="1600" b="1" i="0" u="none" strike="noStrike" dirty="0">
                        <a:solidFill>
                          <a:srgbClr val="FFFFFF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  <a:p>
                      <a:pPr algn="ctr" rtl="0" fontAlgn="ctr"/>
                      <a:r>
                        <a:rPr lang="en-US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6912" marR="6912" marT="6912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rtl="0" fontAlgn="ctr"/>
                      <a:endParaRPr lang="en-US" sz="700" b="1" i="0" u="none" strike="noStrike" dirty="0">
                        <a:solidFill>
                          <a:srgbClr val="FFFFFF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6912" marR="6912" marT="6912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5B9BD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176776997"/>
                  </a:ext>
                </a:extLst>
              </a:tr>
              <a:tr h="364567">
                <a:tc vMerge="1">
                  <a:txBody>
                    <a:bodyPr/>
                    <a:lstStyle/>
                    <a:p>
                      <a:pPr algn="l" fontAlgn="t"/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912" marR="6912" marT="6912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600" b="1" i="0" u="none" strike="noStrike" dirty="0" smtClean="0">
                          <a:solidFill>
                            <a:srgbClr val="FFFFFF"/>
                          </a:solidFill>
                          <a:effectLst/>
                          <a:latin typeface="Calibri Light" panose="020F0302020204030204" pitchFamily="34" charset="0"/>
                        </a:rPr>
                        <a:t>Number</a:t>
                      </a:r>
                      <a:endParaRPr lang="en-US" sz="1600" b="1" i="0" u="none" strike="noStrike" dirty="0">
                        <a:solidFill>
                          <a:srgbClr val="FFFFFF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6912" marR="6912" marT="6912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600" b="1" i="0" u="none" strike="noStrike" dirty="0" smtClean="0">
                          <a:solidFill>
                            <a:srgbClr val="FFFFFF"/>
                          </a:solidFill>
                          <a:effectLst/>
                          <a:latin typeface="Calibri Light" panose="020F0302020204030204" pitchFamily="34" charset="0"/>
                        </a:rPr>
                        <a:t>%</a:t>
                      </a:r>
                      <a:endParaRPr lang="en-US" sz="1600" b="1" i="0" u="none" strike="noStrike" dirty="0">
                        <a:solidFill>
                          <a:srgbClr val="FFFFFF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6912" marR="6912" marT="6912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600" b="1" i="0" u="none" strike="noStrike" dirty="0" smtClean="0">
                          <a:solidFill>
                            <a:srgbClr val="FFFFFF"/>
                          </a:solidFill>
                          <a:effectLst/>
                          <a:latin typeface="Calibri Light" panose="020F0302020204030204" pitchFamily="34" charset="0"/>
                        </a:rPr>
                        <a:t>Number</a:t>
                      </a:r>
                      <a:endParaRPr lang="en-US" sz="1600" b="1" i="0" u="none" strike="noStrike" dirty="0">
                        <a:solidFill>
                          <a:srgbClr val="FFFFFF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6912" marR="6912" marT="6912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600" b="1" i="0" u="none" strike="noStrike" dirty="0" smtClean="0">
                          <a:solidFill>
                            <a:srgbClr val="FFFFFF"/>
                          </a:solidFill>
                          <a:effectLst/>
                          <a:latin typeface="Calibri Light" panose="020F0302020204030204" pitchFamily="34" charset="0"/>
                        </a:rPr>
                        <a:t>% </a:t>
                      </a:r>
                      <a:endParaRPr lang="en-US" sz="1600" b="1" i="0" u="none" strike="noStrike" dirty="0">
                        <a:solidFill>
                          <a:srgbClr val="FFFFFF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6912" marR="6912" marT="6912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017852932"/>
                  </a:ext>
                </a:extLst>
              </a:tr>
              <a:tr h="424503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Screened children</a:t>
                      </a:r>
                    </a:p>
                  </a:txBody>
                  <a:tcPr marL="6912" marR="6912" marT="6912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DEE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2654</a:t>
                      </a:r>
                    </a:p>
                  </a:txBody>
                  <a:tcPr marL="6912" marR="6912" marT="6912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DEE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6912" marR="6912" marT="6912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lToBr>
                    <a:lnBlToT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lToTr>
                    <a:solidFill>
                      <a:srgbClr val="D2DEE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 (TBC)</a:t>
                      </a:r>
                    </a:p>
                  </a:txBody>
                  <a:tcPr marL="6912" marR="6912" marT="6912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DEE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6912" marR="6912" marT="6912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F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58903023"/>
                  </a:ext>
                </a:extLst>
              </a:tr>
              <a:tr h="312420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Referred to PHC</a:t>
                      </a:r>
                    </a:p>
                  </a:txBody>
                  <a:tcPr marL="6912" marR="6912" marT="6912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2129</a:t>
                      </a:r>
                    </a:p>
                  </a:txBody>
                  <a:tcPr marL="6912" marR="6912" marT="6912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80%</a:t>
                      </a:r>
                    </a:p>
                  </a:txBody>
                  <a:tcPr marL="6912" marR="6912" marT="6912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1525</a:t>
                      </a:r>
                    </a:p>
                  </a:txBody>
                  <a:tcPr marL="6912" marR="6912" marT="6912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6912" marR="6912" marT="6912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F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26286497"/>
                  </a:ext>
                </a:extLst>
              </a:tr>
              <a:tr h="278476">
                <a:tc>
                  <a:txBody>
                    <a:bodyPr/>
                    <a:lstStyle/>
                    <a:p>
                      <a:pPr lvl="2" algn="l" rtl="0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IPV </a:t>
                      </a:r>
                    </a:p>
                  </a:txBody>
                  <a:tcPr marL="6912" marR="6912" marT="6912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DEE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991</a:t>
                      </a:r>
                    </a:p>
                  </a:txBody>
                  <a:tcPr marL="6912" marR="6912" marT="6912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DEE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37%</a:t>
                      </a:r>
                    </a:p>
                  </a:txBody>
                  <a:tcPr marL="6912" marR="6912" marT="6912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DEE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303</a:t>
                      </a:r>
                    </a:p>
                  </a:txBody>
                  <a:tcPr marL="6912" marR="6912" marT="6912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DEE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6912" marR="6912" marT="6912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DEE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28291754"/>
                  </a:ext>
                </a:extLst>
              </a:tr>
              <a:tr h="278476">
                <a:tc>
                  <a:txBody>
                    <a:bodyPr/>
                    <a:lstStyle/>
                    <a:p>
                      <a:pPr lvl="2" algn="l" rtl="0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MMR </a:t>
                      </a:r>
                    </a:p>
                  </a:txBody>
                  <a:tcPr marL="6912" marR="6912" marT="6912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1333</a:t>
                      </a:r>
                    </a:p>
                  </a:txBody>
                  <a:tcPr marL="6912" marR="6912" marT="6912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50%</a:t>
                      </a:r>
                    </a:p>
                  </a:txBody>
                  <a:tcPr marL="6912" marR="6912" marT="6912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1174</a:t>
                      </a:r>
                    </a:p>
                  </a:txBody>
                  <a:tcPr marL="6912" marR="6912" marT="6912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6912" marR="6912" marT="6912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F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713261490"/>
                  </a:ext>
                </a:extLst>
              </a:tr>
              <a:tr h="396466">
                <a:tc>
                  <a:txBody>
                    <a:bodyPr/>
                    <a:lstStyle/>
                    <a:p>
                      <a:pPr lvl="2" algn="l" rtl="0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Any missing antigen</a:t>
                      </a:r>
                    </a:p>
                  </a:txBody>
                  <a:tcPr marL="6912" marR="6912" marT="6912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DEE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2099</a:t>
                      </a:r>
                    </a:p>
                  </a:txBody>
                  <a:tcPr marL="6912" marR="6912" marT="6912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DEE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79%</a:t>
                      </a:r>
                    </a:p>
                  </a:txBody>
                  <a:tcPr marL="6912" marR="6912" marT="6912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DEE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1445</a:t>
                      </a:r>
                    </a:p>
                  </a:txBody>
                  <a:tcPr marL="6912" marR="6912" marT="6912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DEE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6912" marR="6912" marT="6912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DEE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01979003"/>
                  </a:ext>
                </a:extLst>
              </a:tr>
              <a:tr h="278476">
                <a:tc>
                  <a:txBody>
                    <a:bodyPr/>
                    <a:lstStyle/>
                    <a:p>
                      <a:pPr lvl="2" algn="l" rtl="0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IPV inadequate referral</a:t>
                      </a:r>
                    </a:p>
                  </a:txBody>
                  <a:tcPr marL="6912" marR="6912" marT="6912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135</a:t>
                      </a:r>
                    </a:p>
                  </a:txBody>
                  <a:tcPr marL="6912" marR="6912" marT="6912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16%</a:t>
                      </a:r>
                    </a:p>
                  </a:txBody>
                  <a:tcPr marL="6912" marR="6912" marT="6912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6912" marR="6912" marT="6912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6912" marR="6912" marT="6912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F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545306981"/>
                  </a:ext>
                </a:extLst>
              </a:tr>
              <a:tr h="365084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Children showing up at PHC (&lt;10days)</a:t>
                      </a:r>
                    </a:p>
                  </a:txBody>
                  <a:tcPr marL="6912" marR="6912" marT="6912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DEE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590</a:t>
                      </a:r>
                    </a:p>
                  </a:txBody>
                  <a:tcPr marL="6912" marR="6912" marT="6912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DEE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28%</a:t>
                      </a:r>
                    </a:p>
                  </a:txBody>
                  <a:tcPr marL="6912" marR="6912" marT="6912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DEE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447</a:t>
                      </a:r>
                    </a:p>
                  </a:txBody>
                  <a:tcPr marL="6912" marR="6912" marT="6912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DEE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29%</a:t>
                      </a:r>
                    </a:p>
                  </a:txBody>
                  <a:tcPr marL="6912" marR="6912" marT="6912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DEE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08157762"/>
                  </a:ext>
                </a:extLst>
              </a:tr>
              <a:tr h="278476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Overload on the assigned</a:t>
                      </a:r>
                      <a:r>
                        <a:rPr lang="en-US" sz="16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 PHC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6912" marR="6912" marT="6912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6912" marR="6912" marT="6912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600" b="1" i="0" u="none" strike="noStrike" dirty="0">
                        <a:solidFill>
                          <a:srgbClr val="FF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6912" marR="6912" marT="6912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6912" marR="6912" marT="6912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600" b="1" i="0" u="none" strike="noStrike" dirty="0">
                        <a:solidFill>
                          <a:srgbClr val="FF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6912" marR="6912" marT="6912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F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414240624"/>
                  </a:ext>
                </a:extLst>
              </a:tr>
              <a:tr h="278476">
                <a:tc>
                  <a:txBody>
                    <a:bodyPr/>
                    <a:lstStyle/>
                    <a:p>
                      <a:pPr marL="0" marR="0" lvl="0" indent="0" algn="l" defTabSz="6858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Baseline-</a:t>
                      </a:r>
                      <a:r>
                        <a:rPr lang="en-US" sz="1600" b="1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 </a:t>
                      </a:r>
                      <a:r>
                        <a:rPr lang="en-US" sz="16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load in 1 month</a:t>
                      </a:r>
                      <a:endParaRPr lang="en-US" sz="1600" b="1" i="0" u="none" strike="noStrike" dirty="0" smtClean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6912" marR="6912" marT="6912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250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6912" marR="6912" marT="6912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b="1" i="0" u="none" strike="noStrike" dirty="0" smtClean="0">
                        <a:solidFill>
                          <a:srgbClr val="FF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6912" marR="6912" marT="6912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350</a:t>
                      </a:r>
                    </a:p>
                  </a:txBody>
                  <a:tcPr marL="6912" marR="6912" marT="6912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600" b="1" i="0" u="none" strike="noStrike" dirty="0">
                        <a:solidFill>
                          <a:srgbClr val="FF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6912" marR="6912" marT="6912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FF7"/>
                    </a:solidFill>
                  </a:tcPr>
                </a:tc>
              </a:tr>
              <a:tr h="278476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AIA load in 10 days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6912" marR="6912" marT="6912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590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6912" marR="6912" marT="6912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Calibri Light" panose="020F0302020204030204" pitchFamily="34" charset="0"/>
                        </a:rPr>
                        <a:t>708%</a:t>
                      </a:r>
                    </a:p>
                  </a:txBody>
                  <a:tcPr marL="6912" marR="6912" marT="6912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447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6912" marR="6912" marT="6912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Calibri Light" panose="020F0302020204030204" pitchFamily="34" charset="0"/>
                        </a:rPr>
                        <a:t>383%</a:t>
                      </a:r>
                    </a:p>
                  </a:txBody>
                  <a:tcPr marL="6912" marR="6912" marT="6912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FF7"/>
                    </a:solidFill>
                  </a:tcPr>
                </a:tc>
              </a:tr>
            </a:tbl>
          </a:graphicData>
        </a:graphic>
      </p:graphicFrame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from AIA to THRIVE– UNICEF for every child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593517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>
                <a:solidFill>
                  <a:srgbClr val="2690EE"/>
                </a:solidFill>
              </a:rPr>
              <a:t>Lessons learned from pilot- </a:t>
            </a:r>
            <a:r>
              <a:rPr lang="en-US" b="1" dirty="0">
                <a:solidFill>
                  <a:srgbClr val="00B050"/>
                </a:solidFill>
              </a:rPr>
              <a:t>positive </a:t>
            </a:r>
            <a:r>
              <a:rPr lang="en-US" b="1" dirty="0" smtClean="0">
                <a:solidFill>
                  <a:srgbClr val="00B050"/>
                </a:solidFill>
              </a:rPr>
              <a:t>aspects </a:t>
            </a:r>
            <a:br>
              <a:rPr lang="en-US" b="1" dirty="0" smtClean="0">
                <a:solidFill>
                  <a:srgbClr val="00B050"/>
                </a:solidFill>
              </a:rPr>
            </a:br>
            <a:r>
              <a:rPr lang="en-US" b="1" dirty="0" smtClean="0">
                <a:solidFill>
                  <a:srgbClr val="00B050"/>
                </a:solidFill>
              </a:rPr>
              <a:t>Potential to be used in THRIVE</a:t>
            </a:r>
            <a:endParaRPr lang="en-US" b="1" dirty="0">
              <a:solidFill>
                <a:srgbClr val="00B05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Combination of communication &amp; active detection activities</a:t>
            </a:r>
          </a:p>
          <a:p>
            <a:r>
              <a:rPr lang="en-US" dirty="0"/>
              <a:t>Awareness messages clear and well </a:t>
            </a:r>
            <a:r>
              <a:rPr lang="en-US" dirty="0" smtClean="0"/>
              <a:t>understood</a:t>
            </a:r>
            <a:endParaRPr lang="en-US" dirty="0"/>
          </a:p>
          <a:p>
            <a:r>
              <a:rPr lang="en-US" dirty="0"/>
              <a:t>Paper-based reporting system: quality </a:t>
            </a:r>
            <a:r>
              <a:rPr lang="en-US" dirty="0" smtClean="0"/>
              <a:t>report to district</a:t>
            </a:r>
            <a:endParaRPr lang="en-US" dirty="0"/>
          </a:p>
          <a:p>
            <a:r>
              <a:rPr lang="en-US" dirty="0"/>
              <a:t>District team responsive and </a:t>
            </a:r>
            <a:r>
              <a:rPr lang="en-US" dirty="0" smtClean="0"/>
              <a:t>efficient</a:t>
            </a:r>
          </a:p>
          <a:p>
            <a:pPr lvl="1"/>
            <a:r>
              <a:rPr lang="en-US" dirty="0" smtClean="0"/>
              <a:t>matching </a:t>
            </a:r>
            <a:r>
              <a:rPr lang="en-US" dirty="0"/>
              <a:t>data </a:t>
            </a:r>
            <a:r>
              <a:rPr lang="en-US" dirty="0" smtClean="0"/>
              <a:t>&amp; tracking children</a:t>
            </a:r>
          </a:p>
          <a:p>
            <a:pPr lvl="1"/>
            <a:r>
              <a:rPr lang="en-US" dirty="0" smtClean="0"/>
              <a:t>Collaboration with partners to </a:t>
            </a:r>
            <a:r>
              <a:rPr lang="en-US" dirty="0" err="1" smtClean="0"/>
              <a:t>prioritise</a:t>
            </a:r>
            <a:r>
              <a:rPr lang="en-US" dirty="0" smtClean="0"/>
              <a:t> cadasters </a:t>
            </a:r>
            <a:endParaRPr lang="en-US" dirty="0"/>
          </a:p>
          <a:p>
            <a:r>
              <a:rPr lang="en-US" dirty="0">
                <a:solidFill>
                  <a:srgbClr val="00B050"/>
                </a:solidFill>
              </a:rPr>
              <a:t>High level of demand from the community once the 0-dose and defaulters are </a:t>
            </a:r>
            <a:r>
              <a:rPr lang="en-US" dirty="0" smtClean="0">
                <a:solidFill>
                  <a:srgbClr val="00B050"/>
                </a:solidFill>
              </a:rPr>
              <a:t>detected</a:t>
            </a:r>
            <a:endParaRPr lang="en-US" dirty="0">
              <a:solidFill>
                <a:srgbClr val="00B050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from AIA to THRIVE– UNICEF for every child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222209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2690EE"/>
                </a:solidFill>
              </a:rPr>
              <a:t>Lessons learned from pilot- </a:t>
            </a:r>
            <a:r>
              <a:rPr lang="en-US" dirty="0" smtClean="0"/>
              <a:t>- </a:t>
            </a:r>
            <a:r>
              <a:rPr lang="en-US" b="1" dirty="0">
                <a:solidFill>
                  <a:srgbClr val="FF0000"/>
                </a:solidFill>
              </a:rPr>
              <a:t>Negative aspects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200150"/>
            <a:ext cx="7029450" cy="3771900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Massive overload </a:t>
            </a:r>
            <a:r>
              <a:rPr lang="en-US" dirty="0"/>
              <a:t>of  health centers with the influx of children to be vaccinated </a:t>
            </a:r>
          </a:p>
          <a:p>
            <a:r>
              <a:rPr lang="en-US" dirty="0">
                <a:solidFill>
                  <a:srgbClr val="FF0000"/>
                </a:solidFill>
              </a:rPr>
              <a:t>High risk: </a:t>
            </a:r>
            <a:r>
              <a:rPr lang="en-US" dirty="0"/>
              <a:t>some children were refused, long queue</a:t>
            </a:r>
          </a:p>
          <a:p>
            <a:r>
              <a:rPr lang="en-US" dirty="0" smtClean="0"/>
              <a:t>Some logistic imperfection: not all were told where are the health centers</a:t>
            </a:r>
            <a:endParaRPr lang="en-US" dirty="0"/>
          </a:p>
          <a:p>
            <a:r>
              <a:rPr lang="en-US" dirty="0" smtClean="0"/>
              <a:t>Inaccessible regions </a:t>
            </a:r>
            <a:r>
              <a:rPr lang="en-US" dirty="0"/>
              <a:t>and neighborhoods </a:t>
            </a:r>
            <a:endParaRPr lang="en-US" dirty="0" smtClean="0"/>
          </a:p>
          <a:p>
            <a:r>
              <a:rPr lang="en-US" dirty="0" smtClean="0">
                <a:solidFill>
                  <a:srgbClr val="FF0000"/>
                </a:solidFill>
              </a:rPr>
              <a:t>Sub optimal data </a:t>
            </a:r>
            <a:r>
              <a:rPr lang="en-US" dirty="0"/>
              <a:t>collected </a:t>
            </a:r>
            <a:r>
              <a:rPr lang="en-US" dirty="0" smtClean="0"/>
              <a:t>(no </a:t>
            </a:r>
            <a:r>
              <a:rPr lang="en-US" dirty="0"/>
              <a:t>baseline, no denominator)</a:t>
            </a:r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from AIA to THRIVE– UNICEF for every child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707685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5681" y="791430"/>
            <a:ext cx="5984239" cy="4305472"/>
          </a:xfrm>
          <a:prstGeom prst="rect">
            <a:avLst/>
          </a:prstGeom>
        </p:spPr>
      </p:pic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from AIA to THRIVE– UNICEF for every child</a:t>
            </a:r>
            <a:endParaRPr lang="en-US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8515350" cy="511016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2690EE"/>
                </a:solidFill>
              </a:rPr>
              <a:t>Data collection and processing architecture </a:t>
            </a:r>
            <a:endParaRPr lang="en-US" dirty="0">
              <a:solidFill>
                <a:srgbClr val="2690E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001894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8515350" cy="511016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2690EE"/>
                </a:solidFill>
              </a:rPr>
              <a:t>Management architecture </a:t>
            </a:r>
            <a:endParaRPr lang="en-US" dirty="0">
              <a:solidFill>
                <a:srgbClr val="2690EE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from AIA to THRIVE– UNICEF for every child</a:t>
            </a:r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11016"/>
            <a:ext cx="9144000" cy="463248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7051353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2690EE"/>
                </a:solidFill>
              </a:rPr>
              <a:t>1. Community level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85900" y="1200150"/>
            <a:ext cx="4457700" cy="3771900"/>
          </a:xfrm>
        </p:spPr>
        <p:txBody>
          <a:bodyPr>
            <a:normAutofit/>
          </a:bodyPr>
          <a:lstStyle/>
          <a:p>
            <a:r>
              <a:rPr lang="en-US" dirty="0"/>
              <a:t>Track every child</a:t>
            </a:r>
          </a:p>
          <a:p>
            <a:r>
              <a:rPr lang="en-US" dirty="0"/>
              <a:t>Track and monitor her immunization status</a:t>
            </a:r>
          </a:p>
          <a:p>
            <a:r>
              <a:rPr lang="en-US" dirty="0"/>
              <a:t>Link to PHC, </a:t>
            </a:r>
          </a:p>
          <a:p>
            <a:r>
              <a:rPr lang="en-US" dirty="0"/>
              <a:t>Link when exist to their registration number</a:t>
            </a:r>
          </a:p>
          <a:p>
            <a:r>
              <a:rPr lang="en-US" dirty="0"/>
              <a:t>Attract defaulter: voucher for other THRIVE components including curative care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886450" y="1131093"/>
            <a:ext cx="2686050" cy="3293209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Needed:</a:t>
            </a:r>
          </a:p>
          <a:p>
            <a:pPr marL="257175" indent="-257175">
              <a:buFont typeface="+mj-lt"/>
              <a:buAutoNum type="arabicPeriod"/>
            </a:pPr>
            <a:r>
              <a:rPr lang="en-US" sz="1600" dirty="0">
                <a:solidFill>
                  <a:srgbClr val="FF0000"/>
                </a:solidFill>
              </a:rPr>
              <a:t>One community leader</a:t>
            </a:r>
          </a:p>
          <a:p>
            <a:pPr marL="257175" indent="-257175">
              <a:buFont typeface="+mj-lt"/>
              <a:buAutoNum type="arabicPeriod"/>
            </a:pPr>
            <a:r>
              <a:rPr lang="en-US" sz="1600" dirty="0">
                <a:solidFill>
                  <a:srgbClr val="FF0000"/>
                </a:solidFill>
              </a:rPr>
              <a:t>Community mobiliser</a:t>
            </a:r>
          </a:p>
          <a:p>
            <a:pPr marL="257175" indent="-257175">
              <a:buFont typeface="+mj-lt"/>
              <a:buAutoNum type="arabicPeriod"/>
            </a:pPr>
            <a:r>
              <a:rPr lang="en-US" sz="1600" dirty="0">
                <a:solidFill>
                  <a:srgbClr val="FF0000"/>
                </a:solidFill>
              </a:rPr>
              <a:t>E-health/ innovation , linked to GPS mapping</a:t>
            </a:r>
          </a:p>
          <a:p>
            <a:pPr marL="257175" indent="-257175">
              <a:buFont typeface="+mj-lt"/>
              <a:buAutoNum type="arabicPeriod"/>
            </a:pPr>
            <a:r>
              <a:rPr lang="en-US" sz="1600" dirty="0">
                <a:solidFill>
                  <a:srgbClr val="FF0000"/>
                </a:solidFill>
              </a:rPr>
              <a:t>Voucher scheme at PHC level linked to full immunization schedule</a:t>
            </a:r>
          </a:p>
          <a:p>
            <a:pPr marL="600075" lvl="1" indent="-257175">
              <a:buFont typeface="+mj-lt"/>
              <a:buAutoNum type="arabicPeriod"/>
            </a:pPr>
            <a:r>
              <a:rPr lang="en-US" sz="1600" dirty="0">
                <a:solidFill>
                  <a:srgbClr val="FF0000"/>
                </a:solidFill>
              </a:rPr>
              <a:t>voucher for demand incentive</a:t>
            </a:r>
          </a:p>
          <a:p>
            <a:pPr marL="600075" lvl="1" indent="-257175">
              <a:buFont typeface="+mj-lt"/>
              <a:buAutoNum type="arabicPeriod"/>
            </a:pPr>
            <a:r>
              <a:rPr lang="en-US" sz="1600" dirty="0">
                <a:solidFill>
                  <a:srgbClr val="FF0000"/>
                </a:solidFill>
              </a:rPr>
              <a:t>performance incentive to Health worker</a:t>
            </a:r>
          </a:p>
          <a:p>
            <a:endParaRPr lang="en-US" sz="1600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from AIA to THRIVE– UNICEF for every child</a:t>
            </a:r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49079" y="1068241"/>
            <a:ext cx="1150937" cy="1150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3512" y="1890462"/>
            <a:ext cx="1150938" cy="1150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49079" y="2841625"/>
            <a:ext cx="1150937" cy="1150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8378049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8469"/>
            <a:ext cx="9144000" cy="5143500"/>
          </a:xfrm>
          <a:prstGeom prst="rect">
            <a:avLst/>
          </a:prstGeom>
          <a:solidFill>
            <a:srgbClr val="0099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itle 1"/>
          <p:cNvSpPr txBox="1">
            <a:spLocks/>
          </p:cNvSpPr>
          <p:nvPr/>
        </p:nvSpPr>
        <p:spPr>
          <a:xfrm>
            <a:off x="373380" y="8469"/>
            <a:ext cx="3853310" cy="1054760"/>
          </a:xfrm>
          <a:prstGeom prst="rect">
            <a:avLst/>
          </a:prstGeom>
        </p:spPr>
        <p:txBody>
          <a:bodyPr/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CH" sz="2800" dirty="0">
                <a:solidFill>
                  <a:srgbClr val="FFC000"/>
                </a:solidFill>
                <a:latin typeface="Arial" charset="0"/>
                <a:ea typeface="Arial" charset="0"/>
                <a:cs typeface="Arial" charset="0"/>
              </a:rPr>
              <a:t>Polio </a:t>
            </a:r>
            <a:r>
              <a:rPr lang="fr-CH" sz="2800" dirty="0" err="1">
                <a:solidFill>
                  <a:srgbClr val="FFC000"/>
                </a:solidFill>
                <a:latin typeface="Arial" charset="0"/>
                <a:ea typeface="Arial" charset="0"/>
                <a:cs typeface="Arial" charset="0"/>
              </a:rPr>
              <a:t>outbreak</a:t>
            </a:r>
            <a:r>
              <a:rPr lang="fr-CH" sz="2800" dirty="0">
                <a:solidFill>
                  <a:srgbClr val="FFC000"/>
                </a:solidFill>
                <a:latin typeface="Arial" charset="0"/>
                <a:ea typeface="Arial" charset="0"/>
                <a:cs typeface="Arial" charset="0"/>
              </a:rPr>
              <a:t> in </a:t>
            </a:r>
            <a:r>
              <a:rPr lang="fr-CH" sz="2800" dirty="0" err="1">
                <a:solidFill>
                  <a:srgbClr val="FFC000"/>
                </a:solidFill>
                <a:latin typeface="Arial" charset="0"/>
                <a:ea typeface="Arial" charset="0"/>
                <a:cs typeface="Arial" charset="0"/>
              </a:rPr>
              <a:t>Syria</a:t>
            </a:r>
            <a:endParaRPr lang="en-US" sz="2800" dirty="0">
              <a:solidFill>
                <a:srgbClr val="FFC000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180274" y="1066614"/>
            <a:ext cx="3530667" cy="3789866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CH" sz="2000" dirty="0">
                <a:solidFill>
                  <a:schemeClr val="accent4"/>
                </a:solidFill>
                <a:latin typeface="Arial" charset="0"/>
                <a:ea typeface="Arial" charset="0"/>
                <a:cs typeface="Arial" charset="0"/>
              </a:rPr>
              <a:t>39 cVDPV2 in </a:t>
            </a:r>
            <a:r>
              <a:rPr lang="fr-CH" sz="2000" dirty="0" err="1">
                <a:solidFill>
                  <a:schemeClr val="accent4"/>
                </a:solidFill>
                <a:latin typeface="Arial" charset="0"/>
                <a:ea typeface="Arial" charset="0"/>
                <a:cs typeface="Arial" charset="0"/>
              </a:rPr>
              <a:t>Syria</a:t>
            </a:r>
            <a:endParaRPr lang="fr-CH" sz="2000" dirty="0">
              <a:solidFill>
                <a:schemeClr val="accent4"/>
              </a:solidFill>
              <a:latin typeface="Arial" charset="0"/>
              <a:ea typeface="Arial" charset="0"/>
              <a:cs typeface="Arial" charset="0"/>
            </a:endParaRPr>
          </a:p>
          <a:p>
            <a:pPr marL="0" indent="0">
              <a:buNone/>
            </a:pPr>
            <a:r>
              <a:rPr lang="en-US" sz="2000" dirty="0">
                <a:solidFill>
                  <a:schemeClr val="accent4"/>
                </a:solidFill>
                <a:latin typeface="Arial" charset="0"/>
                <a:ea typeface="Arial" charset="0"/>
                <a:cs typeface="Arial" charset="0"/>
              </a:rPr>
              <a:t>Outbreak grade 3</a:t>
            </a:r>
          </a:p>
          <a:p>
            <a:endParaRPr lang="en-US" dirty="0">
              <a:solidFill>
                <a:schemeClr val="accent4"/>
              </a:solidFill>
            </a:endParaRPr>
          </a:p>
          <a:p>
            <a:pPr marL="0" indent="0">
              <a:buNone/>
            </a:pPr>
            <a:r>
              <a:rPr lang="en-US" u="sng" dirty="0">
                <a:solidFill>
                  <a:schemeClr val="accent4"/>
                </a:solidFill>
              </a:rPr>
              <a:t>Characteristics</a:t>
            </a:r>
            <a:r>
              <a:rPr lang="en-US" sz="1800" u="sng" dirty="0">
                <a:solidFill>
                  <a:schemeClr val="accent4"/>
                </a:solidFill>
              </a:rPr>
              <a:t>: </a:t>
            </a:r>
          </a:p>
          <a:p>
            <a:pPr lvl="1"/>
            <a:r>
              <a:rPr lang="en-US" sz="2100" dirty="0">
                <a:solidFill>
                  <a:schemeClr val="accent4"/>
                </a:solidFill>
              </a:rPr>
              <a:t>median age 16 months,</a:t>
            </a:r>
          </a:p>
          <a:p>
            <a:pPr lvl="1"/>
            <a:r>
              <a:rPr lang="en-US" sz="2100" dirty="0">
                <a:solidFill>
                  <a:schemeClr val="accent4"/>
                </a:solidFill>
              </a:rPr>
              <a:t>vaccination status: </a:t>
            </a:r>
          </a:p>
          <a:p>
            <a:pPr lvl="2"/>
            <a:r>
              <a:rPr lang="en-US" sz="1500" dirty="0">
                <a:solidFill>
                  <a:schemeClr val="accent4"/>
                </a:solidFill>
              </a:rPr>
              <a:t>28% zero dose OPV, </a:t>
            </a:r>
          </a:p>
          <a:p>
            <a:pPr lvl="2"/>
            <a:r>
              <a:rPr lang="en-US" sz="1500" dirty="0">
                <a:solidFill>
                  <a:schemeClr val="accent4"/>
                </a:solidFill>
              </a:rPr>
              <a:t>49% 1-2 doses</a:t>
            </a:r>
          </a:p>
          <a:p>
            <a:pPr lvl="2"/>
            <a:r>
              <a:rPr lang="en-US" sz="1500" dirty="0">
                <a:solidFill>
                  <a:schemeClr val="accent4"/>
                </a:solidFill>
              </a:rPr>
              <a:t>21% received IPV (8 cases)</a:t>
            </a:r>
            <a:endParaRPr lang="fr-CH" sz="4000" dirty="0">
              <a:solidFill>
                <a:schemeClr val="accent4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791200" y="4753551"/>
            <a:ext cx="2895600" cy="273844"/>
          </a:xfrm>
          <a:prstGeom prst="rect">
            <a:avLst/>
          </a:prstGeom>
        </p:spPr>
        <p:txBody>
          <a:bodyPr/>
          <a:lstStyle>
            <a:lvl1pPr algn="r">
              <a:defRPr sz="900" b="0">
                <a:solidFill>
                  <a:schemeClr val="bg1"/>
                </a:solidFill>
              </a:defRPr>
            </a:lvl1pPr>
          </a:lstStyle>
          <a:p>
            <a:r>
              <a:rPr lang="en-US" smtClean="0">
                <a:latin typeface="Arial" charset="0"/>
                <a:ea typeface="Arial" charset="0"/>
                <a:cs typeface="Arial" charset="0"/>
              </a:rPr>
              <a:t>from AIA to THRIVE– UNICEF for every child</a:t>
            </a:r>
            <a:endParaRPr lang="en-US" dirty="0"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9" name="Content Placeholder 2"/>
          <p:cNvSpPr txBox="1">
            <a:spLocks/>
          </p:cNvSpPr>
          <p:nvPr/>
        </p:nvSpPr>
        <p:spPr>
          <a:xfrm>
            <a:off x="4643186" y="84668"/>
            <a:ext cx="4307708" cy="4009812"/>
          </a:xfrm>
          <a:prstGeom prst="rect">
            <a:avLst/>
          </a:prstGeom>
        </p:spPr>
        <p:txBody>
          <a:bodyPr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CH" sz="28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fr-CH" sz="2800" dirty="0" smtClean="0">
                <a:latin typeface="Arial" charset="0"/>
                <a:ea typeface="Arial" charset="0"/>
                <a:cs typeface="Arial" charset="0"/>
              </a:rPr>
              <a:t>Lebanon </a:t>
            </a:r>
            <a:r>
              <a:rPr lang="fr-CH" sz="2800" dirty="0" err="1" smtClean="0">
                <a:latin typeface="Arial" charset="0"/>
                <a:ea typeface="Arial" charset="0"/>
                <a:cs typeface="Arial" charset="0"/>
              </a:rPr>
              <a:t>still</a:t>
            </a:r>
            <a:r>
              <a:rPr lang="fr-CH" sz="2800" dirty="0" smtClean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fr-CH" sz="2800" dirty="0" err="1" smtClean="0">
                <a:latin typeface="Arial" charset="0"/>
                <a:ea typeface="Arial" charset="0"/>
                <a:cs typeface="Arial" charset="0"/>
              </a:rPr>
              <a:t>Safe</a:t>
            </a:r>
            <a:endParaRPr lang="fr-CH" sz="2800" dirty="0">
              <a:latin typeface="Arial" charset="0"/>
              <a:ea typeface="Arial" charset="0"/>
              <a:cs typeface="Arial" charset="0"/>
            </a:endParaRPr>
          </a:p>
          <a:p>
            <a:pPr lvl="1"/>
            <a:endParaRPr lang="fr-CH" dirty="0" smtClean="0">
              <a:latin typeface="Arial" charset="0"/>
              <a:ea typeface="Arial" charset="0"/>
              <a:cs typeface="Arial" charset="0"/>
            </a:endParaRPr>
          </a:p>
          <a:p>
            <a:pPr lvl="1"/>
            <a:r>
              <a:rPr lang="fr-CH" dirty="0" smtClean="0">
                <a:latin typeface="Arial" charset="0"/>
                <a:ea typeface="Arial" charset="0"/>
                <a:cs typeface="Arial" charset="0"/>
              </a:rPr>
              <a:t>Excellent </a:t>
            </a:r>
            <a:r>
              <a:rPr lang="fr-CH" dirty="0">
                <a:latin typeface="Arial" charset="0"/>
                <a:ea typeface="Arial" charset="0"/>
                <a:cs typeface="Arial" charset="0"/>
              </a:rPr>
              <a:t>surveillance</a:t>
            </a:r>
          </a:p>
          <a:p>
            <a:pPr lvl="1"/>
            <a:r>
              <a:rPr lang="fr-CH" dirty="0" err="1">
                <a:latin typeface="Arial" charset="0"/>
                <a:ea typeface="Arial" charset="0"/>
                <a:cs typeface="Arial" charset="0"/>
              </a:rPr>
              <a:t>Week</a:t>
            </a:r>
            <a:r>
              <a:rPr lang="fr-CH" dirty="0">
                <a:latin typeface="Arial" charset="0"/>
                <a:ea typeface="Arial" charset="0"/>
                <a:cs typeface="Arial" charset="0"/>
              </a:rPr>
              <a:t> 37: 61 AFP</a:t>
            </a:r>
          </a:p>
          <a:p>
            <a:pPr lvl="1"/>
            <a:r>
              <a:rPr lang="fr-CH" dirty="0">
                <a:latin typeface="Arial" charset="0"/>
                <a:ea typeface="Arial" charset="0"/>
                <a:cs typeface="Arial" charset="0"/>
              </a:rPr>
              <a:t>No Polio case</a:t>
            </a:r>
          </a:p>
          <a:p>
            <a:pPr lvl="1"/>
            <a:endParaRPr lang="fr-CH" sz="4000" dirty="0">
              <a:latin typeface="Arial" charset="0"/>
              <a:ea typeface="Arial" charset="0"/>
              <a:cs typeface="Arial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06787" y="2204432"/>
            <a:ext cx="3880013" cy="23175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858192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2690EE"/>
                </a:solidFill>
              </a:rPr>
              <a:t>2. District level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85900" y="1200150"/>
            <a:ext cx="4457700" cy="3771900"/>
          </a:xfrm>
        </p:spPr>
        <p:txBody>
          <a:bodyPr/>
          <a:lstStyle/>
          <a:p>
            <a:r>
              <a:rPr lang="en-US" dirty="0"/>
              <a:t>Catchment population + disaggregation by age by social groups</a:t>
            </a:r>
          </a:p>
          <a:p>
            <a:r>
              <a:rPr lang="en-US" dirty="0"/>
              <a:t>Mapping of all IS and partners presence</a:t>
            </a:r>
          </a:p>
          <a:p>
            <a:r>
              <a:rPr lang="en-US" dirty="0"/>
              <a:t>PHENICS for quality data entry and analysis</a:t>
            </a:r>
          </a:p>
          <a:p>
            <a:r>
              <a:rPr lang="en-US" dirty="0"/>
              <a:t>Micro plans 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879254" y="634604"/>
            <a:ext cx="2929784" cy="369331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1800" dirty="0">
                <a:solidFill>
                  <a:srgbClr val="FF0000"/>
                </a:solidFill>
              </a:rPr>
              <a:t>Needed:</a:t>
            </a:r>
          </a:p>
          <a:p>
            <a:pPr marL="257175" indent="-257175">
              <a:buFont typeface="+mj-lt"/>
              <a:buAutoNum type="arabicPeriod"/>
            </a:pPr>
            <a:r>
              <a:rPr lang="en-US" sz="1800" dirty="0">
                <a:solidFill>
                  <a:srgbClr val="FF0000"/>
                </a:solidFill>
              </a:rPr>
              <a:t>One nurse/ One data entry/ One social worker</a:t>
            </a:r>
          </a:p>
          <a:p>
            <a:pPr marL="257175" indent="-257175">
              <a:buFont typeface="+mj-lt"/>
              <a:buAutoNum type="arabicPeriod"/>
            </a:pPr>
            <a:r>
              <a:rPr lang="en-US" sz="1800" dirty="0">
                <a:solidFill>
                  <a:srgbClr val="FF0000"/>
                </a:solidFill>
              </a:rPr>
              <a:t>E-health/ innovation , linked to GPS mapping</a:t>
            </a:r>
          </a:p>
          <a:p>
            <a:pPr marL="600075" lvl="1" indent="-257175">
              <a:buFont typeface="+mj-lt"/>
              <a:buAutoNum type="arabicPeriod"/>
            </a:pPr>
            <a:r>
              <a:rPr lang="en-US" sz="1800" dirty="0">
                <a:solidFill>
                  <a:srgbClr val="FF0000"/>
                </a:solidFill>
              </a:rPr>
              <a:t>Stock/ consumption/ replenishment</a:t>
            </a:r>
          </a:p>
          <a:p>
            <a:pPr marL="600075" lvl="1" indent="-257175">
              <a:buFont typeface="+mj-lt"/>
              <a:buAutoNum type="arabicPeriod"/>
            </a:pPr>
            <a:r>
              <a:rPr lang="en-US" sz="1800" dirty="0">
                <a:solidFill>
                  <a:srgbClr val="FF0000"/>
                </a:solidFill>
              </a:rPr>
              <a:t>Track Voucher schemes &amp;  all financing</a:t>
            </a:r>
          </a:p>
          <a:p>
            <a:pPr marL="600075" lvl="1" indent="-257175">
              <a:buFont typeface="+mj-lt"/>
              <a:buAutoNum type="arabicPeriod"/>
            </a:pPr>
            <a:r>
              <a:rPr lang="en-US" sz="1800" dirty="0">
                <a:solidFill>
                  <a:srgbClr val="FF0000"/>
                </a:solidFill>
              </a:rPr>
              <a:t>Monitor outreach </a:t>
            </a:r>
          </a:p>
          <a:p>
            <a:pPr marL="600075" lvl="1" indent="-257175">
              <a:buFont typeface="+mj-lt"/>
              <a:buAutoNum type="arabicPeriod"/>
            </a:pPr>
            <a:r>
              <a:rPr lang="en-US" sz="1800" dirty="0">
                <a:solidFill>
                  <a:srgbClr val="FF0000"/>
                </a:solidFill>
              </a:rPr>
              <a:t>Monitor behavior changes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from AIA to THRIVE– UNICEF for every child</a:t>
            </a:r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34963" y="1131093"/>
            <a:ext cx="1150937" cy="1150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34962" y="2125265"/>
            <a:ext cx="1150938" cy="1150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34961" y="3139280"/>
            <a:ext cx="1150937" cy="1150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6826086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2690EE"/>
                </a:solidFill>
              </a:rPr>
              <a:t>3. Zonal level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85900" y="1200150"/>
            <a:ext cx="4457700" cy="3771900"/>
          </a:xfrm>
        </p:spPr>
        <p:txBody>
          <a:bodyPr>
            <a:normAutofit lnSpcReduction="10000"/>
          </a:bodyPr>
          <a:lstStyle/>
          <a:p>
            <a:r>
              <a:rPr lang="en-US" dirty="0"/>
              <a:t>Real time monitoring and planning for effective routine immunization system</a:t>
            </a:r>
          </a:p>
          <a:p>
            <a:r>
              <a:rPr lang="en-US" dirty="0"/>
              <a:t>Stock and distribution</a:t>
            </a:r>
          </a:p>
          <a:p>
            <a:r>
              <a:rPr lang="en-US" dirty="0"/>
              <a:t>Quality of cold chain</a:t>
            </a:r>
          </a:p>
          <a:p>
            <a:r>
              <a:rPr lang="en-US" dirty="0"/>
              <a:t>Supportive supervision </a:t>
            </a:r>
          </a:p>
          <a:p>
            <a:r>
              <a:rPr lang="en-US" dirty="0"/>
              <a:t>Communication strategy</a:t>
            </a:r>
          </a:p>
          <a:p>
            <a:r>
              <a:rPr lang="en-US" dirty="0"/>
              <a:t>Information system and reporting</a:t>
            </a:r>
          </a:p>
          <a:p>
            <a:pPr lvl="1"/>
            <a:r>
              <a:rPr lang="en-US" dirty="0"/>
              <a:t>Maps</a:t>
            </a:r>
          </a:p>
          <a:p>
            <a:pPr lvl="1"/>
            <a:r>
              <a:rPr lang="en-US" dirty="0"/>
              <a:t>Tracking drop out and left out</a:t>
            </a:r>
          </a:p>
          <a:p>
            <a:pPr lvl="1"/>
            <a:r>
              <a:rPr lang="en-US" dirty="0"/>
              <a:t>Additional outreach activities for un reachable</a:t>
            </a:r>
          </a:p>
          <a:p>
            <a:pPr lvl="1"/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5943600" y="634604"/>
            <a:ext cx="2840636" cy="4031873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Needed:</a:t>
            </a:r>
          </a:p>
          <a:p>
            <a:pPr marL="257175" indent="-257175">
              <a:buFont typeface="+mj-lt"/>
              <a:buAutoNum type="arabicPeriod"/>
            </a:pPr>
            <a:r>
              <a:rPr lang="en-US" sz="1600" dirty="0">
                <a:solidFill>
                  <a:srgbClr val="FF0000"/>
                </a:solidFill>
              </a:rPr>
              <a:t>One nurse/ One data entry/ One social worker</a:t>
            </a:r>
          </a:p>
          <a:p>
            <a:pPr marL="257175" indent="-257175">
              <a:buFont typeface="+mj-lt"/>
              <a:buAutoNum type="arabicPeriod"/>
            </a:pPr>
            <a:r>
              <a:rPr lang="en-US" sz="1600" dirty="0">
                <a:solidFill>
                  <a:srgbClr val="FF0000"/>
                </a:solidFill>
              </a:rPr>
              <a:t>E-health/ innovation , linked to GPS mapping</a:t>
            </a:r>
          </a:p>
          <a:p>
            <a:pPr marL="600075" lvl="1" indent="-257175">
              <a:buFont typeface="+mj-lt"/>
              <a:buAutoNum type="arabicPeriod"/>
            </a:pPr>
            <a:r>
              <a:rPr lang="en-US" sz="1600" dirty="0">
                <a:solidFill>
                  <a:srgbClr val="FF0000"/>
                </a:solidFill>
              </a:rPr>
              <a:t>Stock/ consumption/ replenishment</a:t>
            </a:r>
          </a:p>
          <a:p>
            <a:pPr marL="600075" lvl="1" indent="-257175">
              <a:buFont typeface="+mj-lt"/>
              <a:buAutoNum type="arabicPeriod"/>
            </a:pPr>
            <a:r>
              <a:rPr lang="en-US" sz="1600" dirty="0">
                <a:solidFill>
                  <a:srgbClr val="FF0000"/>
                </a:solidFill>
              </a:rPr>
              <a:t>Consumption in all PHC</a:t>
            </a:r>
          </a:p>
          <a:p>
            <a:pPr marL="600075" lvl="1" indent="-257175">
              <a:buFont typeface="+mj-lt"/>
              <a:buAutoNum type="arabicPeriod"/>
            </a:pPr>
            <a:r>
              <a:rPr lang="en-US" sz="1600" dirty="0">
                <a:solidFill>
                  <a:srgbClr val="FF0000"/>
                </a:solidFill>
              </a:rPr>
              <a:t>Tracking of Voucher schemes</a:t>
            </a:r>
          </a:p>
          <a:p>
            <a:pPr marL="600075" lvl="1" indent="-257175">
              <a:buFont typeface="+mj-lt"/>
              <a:buAutoNum type="arabicPeriod"/>
            </a:pPr>
            <a:r>
              <a:rPr lang="en-US" sz="1600" dirty="0">
                <a:solidFill>
                  <a:srgbClr val="FF0000"/>
                </a:solidFill>
              </a:rPr>
              <a:t>Tracking of all financing aspect</a:t>
            </a:r>
          </a:p>
          <a:p>
            <a:pPr marL="600075" lvl="1" indent="-257175">
              <a:buFont typeface="+mj-lt"/>
              <a:buAutoNum type="arabicPeriod"/>
            </a:pPr>
            <a:r>
              <a:rPr lang="en-US" sz="1600" dirty="0">
                <a:solidFill>
                  <a:srgbClr val="FF0000"/>
                </a:solidFill>
              </a:rPr>
              <a:t>Monitoring of outreach activities</a:t>
            </a:r>
          </a:p>
          <a:p>
            <a:pPr marL="600075" lvl="1" indent="-257175">
              <a:buFont typeface="+mj-lt"/>
              <a:buAutoNum type="arabicPeriod"/>
            </a:pPr>
            <a:r>
              <a:rPr lang="en-US" sz="1600" dirty="0">
                <a:solidFill>
                  <a:srgbClr val="FF0000"/>
                </a:solidFill>
              </a:rPr>
              <a:t>Monitoring of communication changes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from AIA to THRIVE– UNICEF for every child</a:t>
            </a:r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49237" y="1070610"/>
            <a:ext cx="1150938" cy="1150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49237" y="1935162"/>
            <a:ext cx="1150938" cy="1150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3512" y="2740025"/>
            <a:ext cx="1150937" cy="1150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49238" y="3753246"/>
            <a:ext cx="1150937" cy="1150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2361525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2690EE"/>
                </a:solidFill>
              </a:rPr>
              <a:t>3. Central level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85900" y="1200150"/>
            <a:ext cx="4457700" cy="3771900"/>
          </a:xfrm>
        </p:spPr>
        <p:txBody>
          <a:bodyPr>
            <a:normAutofit/>
          </a:bodyPr>
          <a:lstStyle/>
          <a:p>
            <a:r>
              <a:rPr lang="en-US" dirty="0"/>
              <a:t>Comprehensive and real time monitoring</a:t>
            </a:r>
          </a:p>
          <a:p>
            <a:r>
              <a:rPr lang="en-US" dirty="0"/>
              <a:t> Cost effectiveness</a:t>
            </a:r>
          </a:p>
          <a:p>
            <a:r>
              <a:rPr lang="en-US" dirty="0"/>
              <a:t>Analysis of trends and impact on coverage</a:t>
            </a:r>
          </a:p>
          <a:p>
            <a:r>
              <a:rPr lang="en-US" dirty="0"/>
              <a:t>Analysis of Funding mechanism  performance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943600" y="634604"/>
            <a:ext cx="2286000" cy="175432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1800" dirty="0">
                <a:solidFill>
                  <a:srgbClr val="FF0000"/>
                </a:solidFill>
              </a:rPr>
              <a:t>Needed:</a:t>
            </a:r>
          </a:p>
          <a:p>
            <a:pPr marL="257175" indent="-257175">
              <a:buFont typeface="+mj-lt"/>
              <a:buAutoNum type="arabicPeriod"/>
            </a:pPr>
            <a:r>
              <a:rPr lang="en-US" sz="1800" dirty="0" err="1">
                <a:solidFill>
                  <a:srgbClr val="FF0000"/>
                </a:solidFill>
              </a:rPr>
              <a:t>Phenics</a:t>
            </a:r>
            <a:endParaRPr lang="en-US" sz="1800" dirty="0">
              <a:solidFill>
                <a:srgbClr val="FF0000"/>
              </a:solidFill>
            </a:endParaRPr>
          </a:p>
          <a:p>
            <a:pPr marL="257175" indent="-257175" algn="r">
              <a:buFont typeface="+mj-lt"/>
              <a:buAutoNum type="arabicPeriod"/>
            </a:pPr>
            <a:r>
              <a:rPr lang="en-US" sz="1800" dirty="0">
                <a:solidFill>
                  <a:srgbClr val="FF0000"/>
                </a:solidFill>
              </a:rPr>
              <a:t>Links between UHC and Routine immunization</a:t>
            </a:r>
          </a:p>
          <a:p>
            <a:pPr marL="257175" indent="-257175">
              <a:buFont typeface="+mj-lt"/>
              <a:buAutoNum type="arabicPeriod"/>
            </a:pPr>
            <a:endParaRPr lang="en-US" sz="1800" dirty="0">
              <a:solidFill>
                <a:srgbClr val="FF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from AIA to THRIVE– UNICEF for every child</a:t>
            </a:r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3513" y="1969095"/>
            <a:ext cx="1150937" cy="1150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49237" y="1070610"/>
            <a:ext cx="1150938" cy="1150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3513" y="2670174"/>
            <a:ext cx="1150938" cy="1150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882481" y="2495411"/>
            <a:ext cx="1150937" cy="1150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7155731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>
                <a:solidFill>
                  <a:srgbClr val="2690EE"/>
                </a:solidFill>
              </a:rPr>
              <a:t>Way forward </a:t>
            </a:r>
            <a:r>
              <a:rPr lang="en-US" dirty="0" smtClean="0">
                <a:solidFill>
                  <a:srgbClr val="2690EE"/>
                </a:solidFill>
              </a:rPr>
              <a:t>under MOPH - </a:t>
            </a:r>
            <a:r>
              <a:rPr lang="en-US" dirty="0">
                <a:solidFill>
                  <a:srgbClr val="2690EE"/>
                </a:solidFill>
              </a:rPr>
              <a:t>Scale Up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dirty="0">
                <a:solidFill>
                  <a:srgbClr val="2690EE"/>
                </a:solidFill>
              </a:rPr>
              <a:t>Phased approach </a:t>
            </a:r>
            <a:r>
              <a:rPr lang="en-US" dirty="0" smtClean="0">
                <a:solidFill>
                  <a:srgbClr val="2690EE"/>
                </a:solidFill>
              </a:rPr>
              <a:t>for </a:t>
            </a:r>
            <a:r>
              <a:rPr lang="en-US" dirty="0">
                <a:solidFill>
                  <a:srgbClr val="2690EE"/>
                </a:solidFill>
              </a:rPr>
              <a:t>staffing at </a:t>
            </a:r>
            <a:r>
              <a:rPr lang="en-US" dirty="0" smtClean="0">
                <a:solidFill>
                  <a:srgbClr val="2690EE"/>
                </a:solidFill>
              </a:rPr>
              <a:t>PHC  </a:t>
            </a:r>
            <a:r>
              <a:rPr lang="en-US" dirty="0"/>
              <a:t>(Vaccinators , data </a:t>
            </a:r>
            <a:r>
              <a:rPr lang="en-US" dirty="0" smtClean="0"/>
              <a:t>entry)</a:t>
            </a:r>
            <a:endParaRPr lang="en-US" dirty="0"/>
          </a:p>
          <a:p>
            <a:pPr lvl="1">
              <a:buFont typeface="Courier New" panose="02070309020205020404" pitchFamily="49" charset="0"/>
              <a:buChar char="o"/>
            </a:pPr>
            <a:r>
              <a:rPr lang="en-US" b="1" dirty="0"/>
              <a:t>Phase 1:</a:t>
            </a:r>
            <a:r>
              <a:rPr lang="en-US" dirty="0"/>
              <a:t> </a:t>
            </a:r>
            <a:r>
              <a:rPr lang="en-US" dirty="0" smtClean="0"/>
              <a:t>District to Recruit + partner support for payment</a:t>
            </a:r>
          </a:p>
          <a:p>
            <a:pPr lvl="2">
              <a:buFont typeface="Courier New" panose="02070309020205020404" pitchFamily="49" charset="0"/>
              <a:buChar char="o"/>
            </a:pPr>
            <a:r>
              <a:rPr lang="en-US" dirty="0" smtClean="0"/>
              <a:t>NGO for outreach activities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b="1" dirty="0" smtClean="0"/>
              <a:t>Phase </a:t>
            </a:r>
            <a:r>
              <a:rPr lang="en-US" b="1" dirty="0"/>
              <a:t>2:</a:t>
            </a:r>
            <a:r>
              <a:rPr lang="en-US" dirty="0"/>
              <a:t> Support MoPH </a:t>
            </a:r>
            <a:r>
              <a:rPr lang="en-US" dirty="0" smtClean="0"/>
              <a:t>in direct contracting PHC</a:t>
            </a:r>
            <a:endParaRPr lang="en-US" dirty="0"/>
          </a:p>
          <a:p>
            <a:pPr marL="342900" lvl="1" indent="0">
              <a:buNone/>
            </a:pPr>
            <a:endParaRPr lang="en-US" b="1" dirty="0">
              <a:solidFill>
                <a:srgbClr val="0070C0"/>
              </a:solidFill>
            </a:endParaRPr>
          </a:p>
          <a:p>
            <a:pPr marL="0" indent="0">
              <a:buNone/>
            </a:pPr>
            <a:r>
              <a:rPr lang="en-US" dirty="0">
                <a:solidFill>
                  <a:srgbClr val="2690EE"/>
                </a:solidFill>
              </a:rPr>
              <a:t>Phased approach </a:t>
            </a:r>
            <a:r>
              <a:rPr lang="en-US" dirty="0" smtClean="0">
                <a:solidFill>
                  <a:srgbClr val="2690EE"/>
                </a:solidFill>
              </a:rPr>
              <a:t>in scale up</a:t>
            </a:r>
            <a:r>
              <a:rPr lang="en-US" dirty="0" smtClean="0"/>
              <a:t>: priority district</a:t>
            </a:r>
            <a:endParaRPr lang="en-US" dirty="0"/>
          </a:p>
          <a:p>
            <a:pPr marL="342900" lvl="1" indent="0">
              <a:buNone/>
            </a:pPr>
            <a:endParaRPr lang="en-US" b="1" dirty="0">
              <a:solidFill>
                <a:srgbClr val="0070C0"/>
              </a:solidFill>
            </a:endParaRPr>
          </a:p>
          <a:p>
            <a:pPr marL="0" indent="0">
              <a:buNone/>
            </a:pPr>
            <a:r>
              <a:rPr lang="en-US" dirty="0">
                <a:solidFill>
                  <a:srgbClr val="2690EE"/>
                </a:solidFill>
              </a:rPr>
              <a:t>IS/ CS particular cases</a:t>
            </a:r>
            <a:r>
              <a:rPr lang="en-US" sz="2400" dirty="0">
                <a:solidFill>
                  <a:srgbClr val="2690EE"/>
                </a:solidFill>
                <a:latin typeface="+mj-lt"/>
                <a:ea typeface="+mj-ea"/>
                <a:cs typeface="+mj-cs"/>
              </a:rPr>
              <a:t>: </a:t>
            </a:r>
            <a:r>
              <a:rPr lang="en-US" dirty="0"/>
              <a:t>District to establish mobile </a:t>
            </a:r>
            <a:r>
              <a:rPr lang="en-US" dirty="0" smtClean="0"/>
              <a:t>teams </a:t>
            </a:r>
            <a:r>
              <a:rPr lang="en-US" dirty="0"/>
              <a:t>(IS and CS)</a:t>
            </a:r>
          </a:p>
          <a:p>
            <a:pPr lvl="2">
              <a:buFont typeface="Courier New" panose="02070309020205020404" pitchFamily="49" charset="0"/>
              <a:buChar char="o"/>
            </a:pPr>
            <a:r>
              <a:rPr lang="en-US" dirty="0"/>
              <a:t>Hard to reach</a:t>
            </a:r>
          </a:p>
          <a:p>
            <a:pPr lvl="2">
              <a:buFont typeface="Courier New" panose="02070309020205020404" pitchFamily="49" charset="0"/>
              <a:buChar char="o"/>
            </a:pPr>
            <a:r>
              <a:rPr lang="en-US" dirty="0"/>
              <a:t>Many new comers</a:t>
            </a:r>
          </a:p>
          <a:p>
            <a:pPr lvl="2">
              <a:buFont typeface="Courier New" panose="02070309020205020404" pitchFamily="49" charset="0"/>
              <a:buChar char="o"/>
            </a:pPr>
            <a:r>
              <a:rPr lang="en-US" dirty="0"/>
              <a:t>Massive drop-out in populated settlements</a:t>
            </a:r>
          </a:p>
          <a:p>
            <a:pPr lvl="2">
              <a:buFont typeface="Courier New" panose="02070309020205020404" pitchFamily="49" charset="0"/>
              <a:buChar char="o"/>
            </a:pPr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from AIA to THRIVE– UNICEF for every child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945421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5143499"/>
          </a:xfrm>
          <a:prstGeom prst="rect">
            <a:avLst/>
          </a:prstGeom>
        </p:spPr>
      </p:pic>
      <p:sp>
        <p:nvSpPr>
          <p:cNvPr id="3" name="Title 1"/>
          <p:cNvSpPr txBox="1">
            <a:spLocks/>
          </p:cNvSpPr>
          <p:nvPr/>
        </p:nvSpPr>
        <p:spPr>
          <a:xfrm>
            <a:off x="53340" y="3574547"/>
            <a:ext cx="6440442" cy="1568953"/>
          </a:xfrm>
          <a:prstGeom prst="rect">
            <a:avLst/>
          </a:prstGeom>
        </p:spPr>
        <p:txBody>
          <a:bodyPr/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400" kern="1200">
                <a:solidFill>
                  <a:srgbClr val="0099FF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fr-CH" sz="400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Lebanon free of polio</a:t>
            </a:r>
          </a:p>
          <a:p>
            <a:pPr algn="r"/>
            <a:r>
              <a:rPr lang="fr-CH" sz="4000" dirty="0" err="1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Every</a:t>
            </a:r>
            <a:r>
              <a:rPr lang="fr-CH" sz="400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fr-CH" sz="4000" dirty="0" err="1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child</a:t>
            </a:r>
            <a:r>
              <a:rPr lang="fr-CH" sz="400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fr-CH" sz="4000" dirty="0" err="1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fully</a:t>
            </a:r>
            <a:r>
              <a:rPr lang="fr-CH" sz="400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fr-CH" sz="4000" dirty="0" err="1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immunized</a:t>
            </a:r>
            <a:endParaRPr lang="fr-CH" sz="4000" dirty="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from AIA to THRIVE– UNICEF for every child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07308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3530" y="212884"/>
            <a:ext cx="7886700" cy="575801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rgbClr val="2690EE"/>
                </a:solidFill>
              </a:rPr>
              <a:t>Lebanon is </a:t>
            </a:r>
            <a:r>
              <a:rPr lang="en-US" dirty="0">
                <a:solidFill>
                  <a:srgbClr val="2690EE"/>
                </a:solidFill>
              </a:rPr>
              <a:t>at high risk of contamination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74507" y="1062529"/>
            <a:ext cx="4395892" cy="3704734"/>
          </a:xfrm>
        </p:spPr>
        <p:txBody>
          <a:bodyPr>
            <a:normAutofit/>
          </a:bodyPr>
          <a:lstStyle/>
          <a:p>
            <a:pPr lvl="1">
              <a:lnSpc>
                <a:spcPct val="110000"/>
              </a:lnSpc>
            </a:pPr>
            <a:r>
              <a:rPr lang="en-US" dirty="0"/>
              <a:t>Continuous </a:t>
            </a:r>
            <a:r>
              <a:rPr lang="en-US" dirty="0">
                <a:solidFill>
                  <a:srgbClr val="2690EE"/>
                </a:solidFill>
              </a:rPr>
              <a:t>cross border </a:t>
            </a:r>
            <a:r>
              <a:rPr lang="en-US" dirty="0"/>
              <a:t>mobility</a:t>
            </a:r>
          </a:p>
          <a:p>
            <a:pPr lvl="1">
              <a:lnSpc>
                <a:spcPct val="110000"/>
              </a:lnSpc>
            </a:pPr>
            <a:endParaRPr lang="en-US" dirty="0"/>
          </a:p>
          <a:p>
            <a:pPr lvl="1">
              <a:lnSpc>
                <a:spcPct val="110000"/>
              </a:lnSpc>
            </a:pPr>
            <a:r>
              <a:rPr lang="en-US" dirty="0"/>
              <a:t>Documented </a:t>
            </a:r>
            <a:r>
              <a:rPr lang="en-US" dirty="0">
                <a:solidFill>
                  <a:srgbClr val="2690EE"/>
                </a:solidFill>
              </a:rPr>
              <a:t>pockets of low coverage</a:t>
            </a:r>
            <a:r>
              <a:rPr lang="en-US" dirty="0"/>
              <a:t> in all vaccines</a:t>
            </a:r>
          </a:p>
          <a:p>
            <a:pPr lvl="1">
              <a:lnSpc>
                <a:spcPct val="110000"/>
              </a:lnSpc>
            </a:pPr>
            <a:endParaRPr lang="en-US" dirty="0"/>
          </a:p>
          <a:p>
            <a:pPr lvl="1">
              <a:lnSpc>
                <a:spcPct val="110000"/>
              </a:lnSpc>
            </a:pPr>
            <a:r>
              <a:rPr lang="en-US" dirty="0"/>
              <a:t>Regular </a:t>
            </a:r>
            <a:r>
              <a:rPr lang="en-US" dirty="0">
                <a:solidFill>
                  <a:srgbClr val="2690EE"/>
                </a:solidFill>
              </a:rPr>
              <a:t>Mumps and Measles </a:t>
            </a:r>
            <a:r>
              <a:rPr lang="en-US" dirty="0"/>
              <a:t>localized  outbreaks &amp; sporadic cases. </a:t>
            </a:r>
            <a:endParaRPr lang="en-US" dirty="0" smtClean="0"/>
          </a:p>
          <a:p>
            <a:pPr marL="342900" lvl="1" indent="0">
              <a:lnSpc>
                <a:spcPct val="110000"/>
              </a:lnSpc>
              <a:buNone/>
            </a:pPr>
            <a:r>
              <a:rPr lang="en-US" dirty="0" smtClean="0"/>
              <a:t>   </a:t>
            </a:r>
            <a:r>
              <a:rPr lang="en-US" sz="1600" i="1" dirty="0" smtClean="0"/>
              <a:t>Data January-September 2017 (MOPH) </a:t>
            </a:r>
          </a:p>
          <a:p>
            <a:pPr lvl="2">
              <a:lnSpc>
                <a:spcPct val="110000"/>
              </a:lnSpc>
            </a:pPr>
            <a:r>
              <a:rPr lang="en-US" dirty="0" smtClean="0"/>
              <a:t>Measles, 76 cases</a:t>
            </a:r>
          </a:p>
          <a:p>
            <a:pPr lvl="2">
              <a:lnSpc>
                <a:spcPct val="110000"/>
              </a:lnSpc>
            </a:pPr>
            <a:r>
              <a:rPr lang="en-US" dirty="0" smtClean="0"/>
              <a:t>Mumps, 165 cases </a:t>
            </a:r>
            <a:r>
              <a:rPr lang="en-US" dirty="0" smtClean="0">
                <a:solidFill>
                  <a:srgbClr val="FF0000"/>
                </a:solidFill>
              </a:rPr>
              <a:t>at least</a:t>
            </a:r>
            <a:r>
              <a:rPr lang="en-US" dirty="0" smtClean="0"/>
              <a:t> </a:t>
            </a:r>
          </a:p>
          <a:p>
            <a:pPr lvl="2">
              <a:lnSpc>
                <a:spcPct val="110000"/>
              </a:lnSpc>
            </a:pPr>
            <a:r>
              <a:rPr lang="en-US" dirty="0" smtClean="0"/>
              <a:t>Pertussis, 66</a:t>
            </a:r>
            <a:endParaRPr lang="en-US" dirty="0"/>
          </a:p>
          <a:p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470399" y="1134441"/>
            <a:ext cx="4389395" cy="3263504"/>
          </a:xfrm>
          <a:prstGeom prst="rect">
            <a:avLst/>
          </a:prstGeom>
        </p:spPr>
      </p:pic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from AIA to THRIVE– UNICEF for every child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885947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/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0462" y="0"/>
            <a:ext cx="4846768" cy="5143500"/>
          </a:xfrm>
          <a:prstGeom prst="rect">
            <a:avLst/>
          </a:prstGeom>
        </p:spPr>
      </p:pic>
      <p:pic>
        <p:nvPicPr>
          <p:cNvPr id="7" name="Picture 6"/>
          <p:cNvPicPr/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457950" y="2158584"/>
            <a:ext cx="2647638" cy="2023672"/>
          </a:xfrm>
          <a:prstGeom prst="rect">
            <a:avLst/>
          </a:prstGeom>
        </p:spPr>
      </p:pic>
      <p:pic>
        <p:nvPicPr>
          <p:cNvPr id="8" name="Picture 7"/>
          <p:cNvPicPr/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966141" y="4545169"/>
            <a:ext cx="4123233" cy="598331"/>
          </a:xfrm>
          <a:prstGeom prst="rect">
            <a:avLst/>
          </a:prstGeom>
        </p:spPr>
      </p:pic>
      <p:sp>
        <p:nvSpPr>
          <p:cNvPr id="9" name="Title 5"/>
          <p:cNvSpPr txBox="1">
            <a:spLocks/>
          </p:cNvSpPr>
          <p:nvPr/>
        </p:nvSpPr>
        <p:spPr>
          <a:xfrm>
            <a:off x="5728117" y="237111"/>
            <a:ext cx="2534275" cy="2664228"/>
          </a:xfrm>
          <a:prstGeom prst="rect">
            <a:avLst/>
          </a:prstGeom>
        </p:spPr>
        <p:txBody>
          <a:bodyPr/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>
                <a:solidFill>
                  <a:srgbClr val="2690EE"/>
                </a:solidFill>
              </a:rPr>
              <a:t>Low Coverage Cadasters</a:t>
            </a:r>
          </a:p>
          <a:p>
            <a:r>
              <a:rPr lang="en-US" sz="2000" dirty="0">
                <a:solidFill>
                  <a:srgbClr val="2690EE"/>
                </a:solidFill>
              </a:rPr>
              <a:t>(</a:t>
            </a:r>
            <a:r>
              <a:rPr lang="en-US" sz="2000" i="1" dirty="0">
                <a:solidFill>
                  <a:srgbClr val="2690EE"/>
                </a:solidFill>
              </a:rPr>
              <a:t>source: MOPH)</a:t>
            </a: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from AIA to THRIVE– UNICEF for every child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55249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8830" y="245957"/>
            <a:ext cx="6172200" cy="857250"/>
          </a:xfrm>
        </p:spPr>
        <p:txBody>
          <a:bodyPr>
            <a:normAutofit fontScale="90000"/>
          </a:bodyPr>
          <a:lstStyle/>
          <a:p>
            <a:r>
              <a:rPr lang="en-US" dirty="0">
                <a:solidFill>
                  <a:srgbClr val="2690EE"/>
                </a:solidFill>
              </a:rPr>
              <a:t>Lebanon Response to Polio:</a:t>
            </a:r>
            <a:br>
              <a:rPr lang="en-US" dirty="0">
                <a:solidFill>
                  <a:srgbClr val="2690EE"/>
                </a:solidFill>
              </a:rPr>
            </a:br>
            <a:r>
              <a:rPr lang="en-US" dirty="0">
                <a:solidFill>
                  <a:srgbClr val="2690EE"/>
                </a:solidFill>
              </a:rPr>
              <a:t>Immunization system strengthening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8988" y="1257300"/>
            <a:ext cx="5339448" cy="3678766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US" sz="2400" dirty="0">
                <a:solidFill>
                  <a:srgbClr val="2690EE"/>
                </a:solidFill>
              </a:rPr>
              <a:t>MOPH leadership with WHO UNICEF support</a:t>
            </a:r>
          </a:p>
          <a:p>
            <a:pPr marL="0" indent="0">
              <a:buNone/>
            </a:pPr>
            <a:endParaRPr lang="en-US" sz="2400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sz="2400" b="1" dirty="0">
                <a:solidFill>
                  <a:srgbClr val="2690EE"/>
                </a:solidFill>
              </a:rPr>
              <a:t>Guiding principles</a:t>
            </a:r>
            <a:endParaRPr lang="en-US" sz="2000" b="1" dirty="0">
              <a:solidFill>
                <a:srgbClr val="2690EE"/>
              </a:solidFill>
            </a:endParaRPr>
          </a:p>
          <a:p>
            <a:pPr marL="457200" indent="-457200">
              <a:buClr>
                <a:srgbClr val="2690EE"/>
              </a:buClr>
              <a:buFont typeface="+mj-lt"/>
              <a:buAutoNum type="arabicPeriod"/>
            </a:pPr>
            <a:r>
              <a:rPr lang="en-US" sz="2400" dirty="0"/>
              <a:t>Hosted &amp; operated by district MOPH offices</a:t>
            </a:r>
          </a:p>
          <a:p>
            <a:pPr marL="457200" indent="-457200">
              <a:buClr>
                <a:srgbClr val="2690EE"/>
              </a:buClr>
              <a:buFont typeface="+mj-lt"/>
              <a:buAutoNum type="arabicPeriod"/>
            </a:pPr>
            <a:endParaRPr lang="en-US" sz="2400" dirty="0"/>
          </a:p>
          <a:p>
            <a:pPr marL="457200" indent="-457200">
              <a:buClr>
                <a:srgbClr val="2690EE"/>
              </a:buClr>
              <a:buFont typeface="+mj-lt"/>
              <a:buAutoNum type="arabicPeriod"/>
            </a:pPr>
            <a:r>
              <a:rPr lang="en-US" sz="2400" dirty="0"/>
              <a:t>Combination of</a:t>
            </a:r>
          </a:p>
          <a:p>
            <a:pPr lvl="1">
              <a:buClr>
                <a:srgbClr val="2690EE"/>
              </a:buClr>
            </a:pPr>
            <a:r>
              <a:rPr lang="en-US" sz="2000" dirty="0"/>
              <a:t>Community mobilization </a:t>
            </a:r>
          </a:p>
          <a:p>
            <a:pPr lvl="1">
              <a:buClr>
                <a:srgbClr val="2690EE"/>
              </a:buClr>
            </a:pPr>
            <a:r>
              <a:rPr lang="en-US" sz="2000" dirty="0"/>
              <a:t>Assessment child vaccination status</a:t>
            </a:r>
          </a:p>
          <a:p>
            <a:pPr marL="800100" lvl="1" indent="-457200">
              <a:buClr>
                <a:srgbClr val="2690EE"/>
              </a:buClr>
              <a:buFont typeface="+mj-lt"/>
              <a:buAutoNum type="arabicPeriod"/>
            </a:pPr>
            <a:endParaRPr lang="en-US" sz="2000" dirty="0"/>
          </a:p>
          <a:p>
            <a:pPr marL="457200" indent="-457200">
              <a:buClr>
                <a:srgbClr val="2690EE"/>
              </a:buClr>
              <a:buFont typeface="+mj-lt"/>
              <a:buAutoNum type="arabicPeriod"/>
            </a:pPr>
            <a:r>
              <a:rPr lang="en-US" sz="2400" dirty="0"/>
              <a:t>Documented follow-up and tracking of drop-out children</a:t>
            </a:r>
          </a:p>
          <a:p>
            <a:pPr marL="0" indent="0">
              <a:buNone/>
            </a:pP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from AIA to THRIVE– UNICEF for every child</a:t>
            </a:r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/>
          <a:srcRect t="2319"/>
          <a:stretch/>
        </p:blipFill>
        <p:spPr>
          <a:xfrm>
            <a:off x="5809551" y="2191209"/>
            <a:ext cx="3334449" cy="27448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36383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 1"/>
          <p:cNvGraphicFramePr/>
          <p:nvPr>
            <p:extLst/>
          </p:nvPr>
        </p:nvGraphicFramePr>
        <p:xfrm>
          <a:off x="19595" y="22854"/>
          <a:ext cx="7981405" cy="499702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5213720" y="2557751"/>
            <a:ext cx="264068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14313" indent="-214313">
              <a:buClr>
                <a:srgbClr val="2690EE"/>
              </a:buClr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prstClr val="black"/>
                </a:solidFill>
              </a:rPr>
              <a:t>Voucher per child immunized</a:t>
            </a:r>
          </a:p>
          <a:p>
            <a:pPr marL="214313" indent="-214313">
              <a:buClr>
                <a:srgbClr val="2690EE"/>
              </a:buClr>
              <a:buFont typeface="Arial" panose="020B0604020202020204" pitchFamily="34" charset="0"/>
              <a:buChar char="•"/>
              <a:defRPr/>
            </a:pPr>
            <a:r>
              <a:rPr lang="en-US" sz="1400" dirty="0">
                <a:solidFill>
                  <a:prstClr val="black"/>
                </a:solidFill>
              </a:rPr>
              <a:t>Micro planning, mobile teams</a:t>
            </a:r>
          </a:p>
          <a:p>
            <a:pPr marL="214313" indent="-214313">
              <a:buClr>
                <a:srgbClr val="2690EE"/>
              </a:buClr>
              <a:buFont typeface="Arial" panose="020B0604020202020204" pitchFamily="34" charset="0"/>
              <a:buChar char="•"/>
              <a:defRPr/>
            </a:pPr>
            <a:r>
              <a:rPr lang="en-US" sz="1400" dirty="0">
                <a:solidFill>
                  <a:prstClr val="black"/>
                </a:solidFill>
              </a:rPr>
              <a:t>Supply</a:t>
            </a:r>
            <a:r>
              <a:rPr lang="en-US" sz="1200" dirty="0">
                <a:solidFill>
                  <a:prstClr val="black"/>
                </a:solidFill>
              </a:rPr>
              <a:t>/ </a:t>
            </a:r>
            <a:r>
              <a:rPr lang="en-US" sz="1400" dirty="0">
                <a:solidFill>
                  <a:prstClr val="black"/>
                </a:solidFill>
              </a:rPr>
              <a:t>procurement</a:t>
            </a:r>
            <a:r>
              <a:rPr lang="en-US" sz="1200" dirty="0">
                <a:solidFill>
                  <a:prstClr val="black"/>
                </a:solidFill>
              </a:rPr>
              <a:t> </a:t>
            </a:r>
            <a:r>
              <a:rPr lang="en-US" sz="1400" dirty="0">
                <a:solidFill>
                  <a:prstClr val="black"/>
                </a:solidFill>
              </a:rPr>
              <a:t>&amp; monitoring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747809" y="3541720"/>
            <a:ext cx="24003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14313" indent="-214313">
              <a:buClr>
                <a:srgbClr val="2690EE"/>
              </a:buClr>
              <a:buFont typeface="Arial" panose="020B0604020202020204" pitchFamily="34" charset="0"/>
              <a:buChar char="•"/>
              <a:defRPr/>
            </a:pPr>
            <a:r>
              <a:rPr lang="en-US" sz="1400" dirty="0">
                <a:solidFill>
                  <a:prstClr val="black"/>
                </a:solidFill>
              </a:rPr>
              <a:t>Community mobilization </a:t>
            </a:r>
          </a:p>
          <a:p>
            <a:pPr marL="214313" indent="-214313">
              <a:buClr>
                <a:srgbClr val="2690EE"/>
              </a:buClr>
              <a:buFont typeface="Arial" panose="020B0604020202020204" pitchFamily="34" charset="0"/>
              <a:buChar char="•"/>
              <a:defRPr/>
            </a:pPr>
            <a:r>
              <a:rPr lang="en-US" sz="1400" dirty="0">
                <a:solidFill>
                  <a:prstClr val="black"/>
                </a:solidFill>
              </a:rPr>
              <a:t>E- health  linked to PHENICS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15147" y="3210560"/>
            <a:ext cx="3305385" cy="1569660"/>
          </a:xfrm>
          <a:prstGeom prst="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US" sz="2400" b="1" dirty="0">
                <a:solidFill>
                  <a:prstClr val="white"/>
                </a:solidFill>
              </a:rPr>
              <a:t>Theory of Change: </a:t>
            </a:r>
            <a:r>
              <a:rPr lang="en-US" sz="2400" dirty="0">
                <a:solidFill>
                  <a:prstClr val="white"/>
                </a:solidFill>
              </a:rPr>
              <a:t>Accelerated Immunization Plan, Lebanon 2017</a:t>
            </a: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from AIA to THRIVE– UNICEF for every child</a:t>
            </a: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" name="Arrow: Curved Up 9"/>
          <p:cNvSpPr/>
          <p:nvPr/>
        </p:nvSpPr>
        <p:spPr>
          <a:xfrm rot="14357046">
            <a:off x="4835677" y="319530"/>
            <a:ext cx="5267348" cy="2851071"/>
          </a:xfrm>
          <a:prstGeom prst="curvedUpArrow">
            <a:avLst/>
          </a:prstGeom>
          <a:solidFill>
            <a:srgbClr val="2899F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US" dirty="0">
              <a:solidFill>
                <a:prstClr val="black"/>
              </a:solidFill>
              <a:highlight>
                <a:srgbClr val="2690EE"/>
              </a:highlight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122394" y="1819087"/>
            <a:ext cx="2956323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Clr>
                <a:srgbClr val="2690EE"/>
              </a:buClr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prstClr val="black"/>
                </a:solidFill>
              </a:rPr>
              <a:t>Communication strategy</a:t>
            </a:r>
          </a:p>
          <a:p>
            <a:pPr>
              <a:buClr>
                <a:srgbClr val="2690EE"/>
              </a:buClr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prstClr val="black"/>
                </a:solidFill>
              </a:rPr>
              <a:t>Community mobilization</a:t>
            </a:r>
          </a:p>
          <a:p>
            <a:pPr>
              <a:buClr>
                <a:srgbClr val="2690EE"/>
              </a:buClr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prstClr val="black"/>
                </a:solidFill>
              </a:rPr>
              <a:t>Social Media 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2906487" y="963506"/>
            <a:ext cx="417223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Clr>
                <a:srgbClr val="2690EE"/>
              </a:buClr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prstClr val="black"/>
                </a:solidFill>
              </a:rPr>
              <a:t>Border screening of Incoming U5: OPV+ IPV+ Measles, </a:t>
            </a:r>
          </a:p>
          <a:p>
            <a:pPr marL="285750" indent="-285750">
              <a:buClr>
                <a:srgbClr val="2690EE"/>
              </a:buClr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prstClr val="black"/>
                </a:solidFill>
              </a:rPr>
              <a:t>UNHCR registration U5: OPV+IPV +Measles</a:t>
            </a:r>
          </a:p>
          <a:p>
            <a:pPr marL="285750" indent="-285750">
              <a:buClr>
                <a:srgbClr val="2690EE"/>
              </a:buClr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prstClr val="black"/>
                </a:solidFill>
              </a:rPr>
              <a:t>PHC routine immunization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2028876" y="315136"/>
            <a:ext cx="318484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Clr>
                <a:srgbClr val="2690EE"/>
              </a:buClr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prstClr val="black"/>
                </a:solidFill>
              </a:rPr>
              <a:t>Mapping of low coverage cadasters, </a:t>
            </a:r>
          </a:p>
        </p:txBody>
      </p:sp>
    </p:spTree>
    <p:extLst>
      <p:ext uri="{BB962C8B-B14F-4D97-AF65-F5344CB8AC3E}">
        <p14:creationId xmlns:p14="http://schemas.microsoft.com/office/powerpoint/2010/main" val="28927914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CAC79E24-0EC8-4C43-9D07-A359C27DF5E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421E507A-5F33-4FFF-808B-23E9D86BE05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3967E5D6-669B-4C65-89A5-4A70FD3BBA9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C23EC02E-1AEF-41D2-9A77-265624193E4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DBFEE584-476F-4738-B8A5-AB0ED4A19FE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724518CA-D925-4FC4-B694-67A1C5266A9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2F4A9947-0BE5-4F51-B8F2-0B72D009960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82111E81-69FE-4027-84BA-1D05D27EFE6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43DFBE6A-1C76-4678-9FB6-37E4BAE0AA2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D251238D-37D7-43BF-8215-B8EA529886F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C668A432-1FC5-411E-95A5-38CB2F3804A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>
        <p:bldSub>
          <a:bldDgm bld="lvlOne"/>
        </p:bldSub>
      </p:bldGraphic>
      <p:bldP spid="4" grpId="0"/>
      <p:bldP spid="5" grpId="0"/>
      <p:bldP spid="10" grpId="0" animBg="1"/>
      <p:bldP spid="9" grpId="0"/>
      <p:bldP spid="11" grpId="0"/>
      <p:bldP spid="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880975" y="899719"/>
            <a:ext cx="4050597" cy="606661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13" dirty="0">
                <a:solidFill>
                  <a:schemeClr val="tx1"/>
                </a:solidFill>
              </a:rPr>
              <a:t>Community </a:t>
            </a:r>
            <a:r>
              <a:rPr lang="en-US" sz="1013" dirty="0" err="1">
                <a:solidFill>
                  <a:schemeClr val="tx1"/>
                </a:solidFill>
              </a:rPr>
              <a:t>mobilisation</a:t>
            </a:r>
            <a:r>
              <a:rPr lang="en-US" sz="1013" dirty="0">
                <a:solidFill>
                  <a:schemeClr val="tx1"/>
                </a:solidFill>
              </a:rPr>
              <a:t> </a:t>
            </a:r>
            <a:r>
              <a:rPr lang="en-US" sz="1013" b="1" dirty="0">
                <a:solidFill>
                  <a:srgbClr val="2899FC"/>
                </a:solidFill>
              </a:rPr>
              <a:t>+</a:t>
            </a:r>
            <a:r>
              <a:rPr lang="en-US" sz="1013" dirty="0">
                <a:solidFill>
                  <a:schemeClr val="tx1"/>
                </a:solidFill>
              </a:rPr>
              <a:t> U15 vaccination status assessment</a:t>
            </a:r>
          </a:p>
          <a:p>
            <a:pPr algn="ctr"/>
            <a:r>
              <a:rPr lang="en-US" sz="1013" dirty="0">
                <a:solidFill>
                  <a:schemeClr val="tx1"/>
                </a:solidFill>
              </a:rPr>
              <a:t> </a:t>
            </a:r>
            <a:r>
              <a:rPr lang="en-US" sz="1013" b="1" dirty="0">
                <a:solidFill>
                  <a:srgbClr val="2899FC"/>
                </a:solidFill>
              </a:rPr>
              <a:t>+</a:t>
            </a:r>
            <a:r>
              <a:rPr lang="en-US" sz="1013" b="1" dirty="0">
                <a:solidFill>
                  <a:srgbClr val="FF0000"/>
                </a:solidFill>
              </a:rPr>
              <a:t> </a:t>
            </a:r>
            <a:r>
              <a:rPr lang="en-US" sz="1013" dirty="0">
                <a:solidFill>
                  <a:schemeClr val="tx1"/>
                </a:solidFill>
              </a:rPr>
              <a:t>MUAC from 6 -59 months </a:t>
            </a:r>
            <a:r>
              <a:rPr lang="en-US" sz="1013" b="1" dirty="0">
                <a:solidFill>
                  <a:srgbClr val="2899FC"/>
                </a:solidFill>
              </a:rPr>
              <a:t>+</a:t>
            </a:r>
            <a:r>
              <a:rPr lang="en-US" sz="1013" dirty="0">
                <a:solidFill>
                  <a:schemeClr val="tx1"/>
                </a:solidFill>
              </a:rPr>
              <a:t> Distribution of MN</a:t>
            </a:r>
          </a:p>
        </p:txBody>
      </p:sp>
      <p:sp>
        <p:nvSpPr>
          <p:cNvPr id="5" name="Rectangle 4"/>
          <p:cNvSpPr/>
          <p:nvPr/>
        </p:nvSpPr>
        <p:spPr>
          <a:xfrm>
            <a:off x="6572983" y="2588165"/>
            <a:ext cx="1657350" cy="6858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13" dirty="0">
                <a:solidFill>
                  <a:schemeClr val="tx1"/>
                </a:solidFill>
              </a:rPr>
              <a:t>No dropped out children</a:t>
            </a:r>
          </a:p>
        </p:txBody>
      </p:sp>
      <p:sp>
        <p:nvSpPr>
          <p:cNvPr id="6" name="Rectangle 5"/>
          <p:cNvSpPr/>
          <p:nvPr/>
        </p:nvSpPr>
        <p:spPr>
          <a:xfrm>
            <a:off x="6767040" y="3786466"/>
            <a:ext cx="1395199" cy="6858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13" dirty="0">
                <a:solidFill>
                  <a:schemeClr val="tx1"/>
                </a:solidFill>
              </a:rPr>
              <a:t>Reinforcement of the right behavior message</a:t>
            </a:r>
          </a:p>
        </p:txBody>
      </p:sp>
      <p:sp>
        <p:nvSpPr>
          <p:cNvPr id="7" name="Rectangle 6"/>
          <p:cNvSpPr/>
          <p:nvPr/>
        </p:nvSpPr>
        <p:spPr>
          <a:xfrm>
            <a:off x="3735858" y="1989237"/>
            <a:ext cx="1885950" cy="292641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13" dirty="0">
                <a:solidFill>
                  <a:schemeClr val="tx1"/>
                </a:solidFill>
              </a:rPr>
              <a:t>There is at least one dropped -out child </a:t>
            </a:r>
          </a:p>
        </p:txBody>
      </p:sp>
      <p:sp>
        <p:nvSpPr>
          <p:cNvPr id="9" name="Oval 8"/>
          <p:cNvSpPr/>
          <p:nvPr/>
        </p:nvSpPr>
        <p:spPr>
          <a:xfrm>
            <a:off x="1600201" y="3154778"/>
            <a:ext cx="2028825" cy="1143000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13" b="1" dirty="0">
                <a:solidFill>
                  <a:schemeClr val="tx1"/>
                </a:solidFill>
              </a:rPr>
              <a:t>At </a:t>
            </a:r>
            <a:r>
              <a:rPr lang="en-US" sz="1013" b="1" dirty="0" err="1">
                <a:solidFill>
                  <a:schemeClr val="tx1"/>
                </a:solidFill>
              </a:rPr>
              <a:t>Cada</a:t>
            </a:r>
            <a:r>
              <a:rPr lang="en-US" sz="1013" b="1" dirty="0">
                <a:solidFill>
                  <a:schemeClr val="tx1"/>
                </a:solidFill>
              </a:rPr>
              <a:t>:</a:t>
            </a:r>
          </a:p>
          <a:p>
            <a:pPr algn="ctr"/>
            <a:r>
              <a:rPr lang="en-US" sz="1013" b="1" dirty="0">
                <a:solidFill>
                  <a:schemeClr val="tx1"/>
                </a:solidFill>
              </a:rPr>
              <a:t>District PH officer provided with</a:t>
            </a:r>
          </a:p>
          <a:p>
            <a:pPr algn="ctr"/>
            <a:r>
              <a:rPr lang="en-US" sz="1013" dirty="0">
                <a:solidFill>
                  <a:schemeClr val="tx1"/>
                </a:solidFill>
              </a:rPr>
              <a:t>child’s name, nationality, phone #</a:t>
            </a:r>
            <a:endParaRPr lang="en-US" sz="1200" dirty="0">
              <a:solidFill>
                <a:schemeClr val="tx1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4057002" y="4187944"/>
            <a:ext cx="2162078" cy="935489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solidFill>
                  <a:srgbClr val="2899FC"/>
                </a:solidFill>
              </a:rPr>
              <a:t>PHC: Delivery of missing vaccines</a:t>
            </a:r>
          </a:p>
          <a:p>
            <a:pPr algn="ctr"/>
            <a:r>
              <a:rPr lang="en-US" sz="1200" dirty="0">
                <a:solidFill>
                  <a:schemeClr val="tx1"/>
                </a:solidFill>
              </a:rPr>
              <a:t>Collection of numbered vouchers and documentation of barcodes</a:t>
            </a:r>
          </a:p>
        </p:txBody>
      </p:sp>
      <p:cxnSp>
        <p:nvCxnSpPr>
          <p:cNvPr id="12" name="Straight Arrow Connector 11"/>
          <p:cNvCxnSpPr>
            <a:stCxn id="4" idx="2"/>
            <a:endCxn id="4" idx="2"/>
          </p:cNvCxnSpPr>
          <p:nvPr/>
        </p:nvCxnSpPr>
        <p:spPr>
          <a:xfrm>
            <a:off x="5906274" y="1506380"/>
            <a:ext cx="0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 flipV="1">
            <a:off x="4676729" y="1738518"/>
            <a:ext cx="2578847" cy="10114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/>
          <p:cNvCxnSpPr>
            <a:endCxn id="7" idx="0"/>
          </p:cNvCxnSpPr>
          <p:nvPr/>
        </p:nvCxnSpPr>
        <p:spPr>
          <a:xfrm>
            <a:off x="4678833" y="1753135"/>
            <a:ext cx="0" cy="236102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/>
          <p:cNvCxnSpPr/>
          <p:nvPr/>
        </p:nvCxnSpPr>
        <p:spPr>
          <a:xfrm>
            <a:off x="7255576" y="1766667"/>
            <a:ext cx="0" cy="821498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/>
        </p:nvCxnSpPr>
        <p:spPr>
          <a:xfrm>
            <a:off x="5503164" y="2248046"/>
            <a:ext cx="0" cy="550284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/>
          <p:nvPr/>
        </p:nvCxnSpPr>
        <p:spPr>
          <a:xfrm>
            <a:off x="4650196" y="2798330"/>
            <a:ext cx="778461" cy="3329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/>
          <p:cNvCxnSpPr>
            <a:endCxn id="9" idx="7"/>
          </p:cNvCxnSpPr>
          <p:nvPr/>
        </p:nvCxnSpPr>
        <p:spPr>
          <a:xfrm flipH="1">
            <a:off x="3331911" y="2787372"/>
            <a:ext cx="594996" cy="534795"/>
          </a:xfrm>
          <a:prstGeom prst="straightConnector1">
            <a:avLst/>
          </a:prstGeom>
          <a:ln w="38100">
            <a:solidFill>
              <a:srgbClr val="FF0000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Rectangle 26"/>
          <p:cNvSpPr/>
          <p:nvPr/>
        </p:nvSpPr>
        <p:spPr>
          <a:xfrm>
            <a:off x="866595" y="880489"/>
            <a:ext cx="2228850" cy="693740"/>
          </a:xfrm>
          <a:prstGeom prst="rect">
            <a:avLst/>
          </a:prstGeom>
          <a:noFill/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13" dirty="0">
                <a:solidFill>
                  <a:schemeClr val="tx1"/>
                </a:solidFill>
              </a:rPr>
              <a:t>Detection of drop-out children</a:t>
            </a:r>
          </a:p>
        </p:txBody>
      </p:sp>
      <p:sp>
        <p:nvSpPr>
          <p:cNvPr id="45" name="Rectangle 44"/>
          <p:cNvSpPr/>
          <p:nvPr/>
        </p:nvSpPr>
        <p:spPr>
          <a:xfrm>
            <a:off x="4044690" y="3082932"/>
            <a:ext cx="2170300" cy="929781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solidFill>
                  <a:schemeClr val="tx1"/>
                </a:solidFill>
              </a:rPr>
              <a:t>Full-blown mobilization message </a:t>
            </a:r>
          </a:p>
          <a:p>
            <a:pPr algn="ctr"/>
            <a:r>
              <a:rPr lang="en-US" sz="1200" dirty="0">
                <a:solidFill>
                  <a:schemeClr val="tx1"/>
                </a:solidFill>
              </a:rPr>
              <a:t>+ Referral to PHC</a:t>
            </a:r>
            <a:endParaRPr lang="en-US" sz="1200" b="1" dirty="0">
              <a:solidFill>
                <a:srgbClr val="FF0000"/>
              </a:solidFill>
            </a:endParaRPr>
          </a:p>
        </p:txBody>
      </p:sp>
      <p:cxnSp>
        <p:nvCxnSpPr>
          <p:cNvPr id="52" name="Straight Arrow Connector 51"/>
          <p:cNvCxnSpPr/>
          <p:nvPr/>
        </p:nvCxnSpPr>
        <p:spPr>
          <a:xfrm>
            <a:off x="5503164" y="2764735"/>
            <a:ext cx="0" cy="33266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Rectangle 55"/>
          <p:cNvSpPr/>
          <p:nvPr/>
        </p:nvSpPr>
        <p:spPr>
          <a:xfrm>
            <a:off x="958436" y="1951775"/>
            <a:ext cx="2045169" cy="709699"/>
          </a:xfrm>
          <a:prstGeom prst="rect">
            <a:avLst/>
          </a:prstGeom>
          <a:noFill/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13" dirty="0">
                <a:solidFill>
                  <a:srgbClr val="2899FC"/>
                </a:solidFill>
              </a:rPr>
              <a:t>Direct delivery of missing vaccines</a:t>
            </a:r>
          </a:p>
        </p:txBody>
      </p:sp>
      <p:cxnSp>
        <p:nvCxnSpPr>
          <p:cNvPr id="61" name="Straight Arrow Connector 60"/>
          <p:cNvCxnSpPr/>
          <p:nvPr/>
        </p:nvCxnSpPr>
        <p:spPr>
          <a:xfrm>
            <a:off x="2280019" y="1585518"/>
            <a:ext cx="0" cy="366257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Straight Arrow Connector 66"/>
          <p:cNvCxnSpPr>
            <a:endCxn id="9" idx="1"/>
          </p:cNvCxnSpPr>
          <p:nvPr/>
        </p:nvCxnSpPr>
        <p:spPr>
          <a:xfrm>
            <a:off x="1837254" y="2702656"/>
            <a:ext cx="60062" cy="619510"/>
          </a:xfrm>
          <a:prstGeom prst="straightConnector1">
            <a:avLst/>
          </a:prstGeom>
          <a:ln w="38100">
            <a:solidFill>
              <a:srgbClr val="FF0000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Straight Arrow Connector 68"/>
          <p:cNvCxnSpPr>
            <a:stCxn id="10" idx="1"/>
          </p:cNvCxnSpPr>
          <p:nvPr/>
        </p:nvCxnSpPr>
        <p:spPr>
          <a:xfrm flipH="1" flipV="1">
            <a:off x="3414713" y="4004982"/>
            <a:ext cx="642288" cy="650706"/>
          </a:xfrm>
          <a:prstGeom prst="straightConnector1">
            <a:avLst/>
          </a:prstGeom>
          <a:ln w="38100">
            <a:solidFill>
              <a:srgbClr val="FF0000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Straight Arrow Connector 76"/>
          <p:cNvCxnSpPr/>
          <p:nvPr/>
        </p:nvCxnSpPr>
        <p:spPr>
          <a:xfrm flipH="1">
            <a:off x="7469358" y="3294217"/>
            <a:ext cx="1" cy="367963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Straight Connector 79"/>
          <p:cNvCxnSpPr/>
          <p:nvPr/>
        </p:nvCxnSpPr>
        <p:spPr>
          <a:xfrm flipV="1">
            <a:off x="4002719" y="2798330"/>
            <a:ext cx="674011" cy="7833"/>
          </a:xfrm>
          <a:prstGeom prst="line">
            <a:avLst/>
          </a:prstGeom>
          <a:ln w="381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1772348" y="4363719"/>
            <a:ext cx="1736694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/>
              <a:t>Deliver the list of children reaching PHC ( &amp;collected vouchers) 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2588752" y="2773049"/>
            <a:ext cx="1486317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/>
              <a:t>Information to PHC: list of detected children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260998" y="2866238"/>
            <a:ext cx="1511350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/>
              <a:t>Information to </a:t>
            </a:r>
            <a:r>
              <a:rPr lang="en-US" sz="1050" dirty="0" err="1"/>
              <a:t>Cada</a:t>
            </a:r>
            <a:r>
              <a:rPr lang="en-US" sz="1050" dirty="0"/>
              <a:t>: </a:t>
            </a:r>
          </a:p>
          <a:p>
            <a:r>
              <a:rPr lang="en-US" sz="1050" dirty="0"/>
              <a:t>list of vaccinated children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378618" y="78956"/>
            <a:ext cx="40528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chemeClr val="accent1"/>
                </a:solidFill>
                <a:latin typeface="+mj-lt"/>
              </a:rPr>
              <a:t>Implementation Protocol</a:t>
            </a:r>
            <a:r>
              <a:rPr lang="en-US" sz="2800" dirty="0">
                <a:latin typeface="+mj-lt"/>
              </a:rPr>
              <a:t> </a:t>
            </a:r>
          </a:p>
        </p:txBody>
      </p:sp>
      <p:cxnSp>
        <p:nvCxnSpPr>
          <p:cNvPr id="93" name="Straight Connector 92"/>
          <p:cNvCxnSpPr/>
          <p:nvPr/>
        </p:nvCxnSpPr>
        <p:spPr>
          <a:xfrm flipH="1">
            <a:off x="5881647" y="1506380"/>
            <a:ext cx="12277" cy="232138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/>
          <p:cNvSpPr txBox="1"/>
          <p:nvPr/>
        </p:nvSpPr>
        <p:spPr>
          <a:xfrm>
            <a:off x="4914899" y="504969"/>
            <a:ext cx="229192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rgbClr val="2899FC"/>
                </a:solidFill>
              </a:rPr>
              <a:t>Outreach teams: Home visits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717973" y="586787"/>
            <a:ext cx="243003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rgbClr val="2899FC"/>
                </a:solidFill>
              </a:rPr>
              <a:t>Mobile teams: </a:t>
            </a:r>
            <a:r>
              <a:rPr lang="en-US" sz="1200" b="1" dirty="0">
                <a:solidFill>
                  <a:srgbClr val="2899FC"/>
                </a:solidFill>
              </a:rPr>
              <a:t>IS or CS visit: </a:t>
            </a:r>
            <a:endParaRPr lang="en-US" sz="1200" dirty="0">
              <a:solidFill>
                <a:srgbClr val="2899FC"/>
              </a:solidFill>
            </a:endParaRPr>
          </a:p>
        </p:txBody>
      </p:sp>
      <p:cxnSp>
        <p:nvCxnSpPr>
          <p:cNvPr id="40" name="Straight Arrow Connector 39"/>
          <p:cNvCxnSpPr>
            <a:stCxn id="45" idx="2"/>
            <a:endCxn id="10" idx="0"/>
          </p:cNvCxnSpPr>
          <p:nvPr/>
        </p:nvCxnSpPr>
        <p:spPr>
          <a:xfrm>
            <a:off x="5129840" y="4012713"/>
            <a:ext cx="8201" cy="175231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from AIA to THRIVE– UNICEF for every child</a:t>
            </a:r>
            <a:endParaRPr lang="en-US" dirty="0"/>
          </a:p>
        </p:txBody>
      </p:sp>
      <p:pic>
        <p:nvPicPr>
          <p:cNvPr id="37" name="Picture 36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42792" y="2322454"/>
            <a:ext cx="1320339" cy="6237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1169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0" y="205978"/>
            <a:ext cx="9047018" cy="637827"/>
          </a:xfrm>
          <a:prstGeom prst="rect">
            <a:avLst/>
          </a:prstGeom>
        </p:spPr>
        <p:txBody>
          <a:bodyPr/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rgbClr val="0099FF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6858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000" dirty="0" smtClean="0">
                <a:solidFill>
                  <a:srgbClr val="FF0000"/>
                </a:solidFill>
              </a:rPr>
              <a:t>Corner stone: </a:t>
            </a:r>
            <a:r>
              <a:rPr lang="en-US" sz="3000" dirty="0" smtClean="0">
                <a:solidFill>
                  <a:srgbClr val="2690EE"/>
                </a:solidFill>
              </a:rPr>
              <a:t>PHC </a:t>
            </a:r>
            <a:r>
              <a:rPr lang="en-US" sz="3000" dirty="0">
                <a:solidFill>
                  <a:srgbClr val="2690EE"/>
                </a:solidFill>
              </a:rPr>
              <a:t>at the center of routine immunization</a:t>
            </a:r>
          </a:p>
        </p:txBody>
      </p:sp>
      <p:sp>
        <p:nvSpPr>
          <p:cNvPr id="3" name="Content Placeholder 2"/>
          <p:cNvSpPr txBox="1">
            <a:spLocks/>
          </p:cNvSpPr>
          <p:nvPr/>
        </p:nvSpPr>
        <p:spPr>
          <a:xfrm>
            <a:off x="169333" y="907473"/>
            <a:ext cx="3728720" cy="3930977"/>
          </a:xfrm>
          <a:prstGeom prst="rect">
            <a:avLst/>
          </a:prstGeom>
        </p:spPr>
        <p:txBody>
          <a:bodyPr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2690E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1.Raising the Demand</a:t>
            </a:r>
          </a:p>
          <a:p>
            <a:r>
              <a:rPr lang="en-US" sz="2000" dirty="0">
                <a:solidFill>
                  <a:prstClr val="black"/>
                </a:solidFill>
              </a:rPr>
              <a:t>In low coverage, IS and CS (priority cadasters and regions)</a:t>
            </a:r>
          </a:p>
          <a:p>
            <a:pPr lvl="1">
              <a:spcBef>
                <a:spcPts val="750"/>
              </a:spcBef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Intensive outreach to </a:t>
            </a: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mobilize 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families</a:t>
            </a:r>
          </a:p>
          <a:p>
            <a:pPr lvl="1">
              <a:spcBef>
                <a:spcPts val="750"/>
              </a:spcBef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Strengthen community awareness </a:t>
            </a:r>
          </a:p>
          <a:p>
            <a:pPr lvl="1">
              <a:spcBef>
                <a:spcPts val="750"/>
              </a:spcBef>
            </a:pPr>
            <a:r>
              <a:rPr lang="en-US" sz="2000" dirty="0">
                <a:solidFill>
                  <a:prstClr val="black"/>
                </a:solidFill>
                <a:latin typeface="Calibri"/>
              </a:rPr>
              <a:t>Active detection of zero dose, dropped out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715691" y="4758315"/>
            <a:ext cx="3814355" cy="273844"/>
          </a:xfrm>
          <a:prstGeom prst="rect">
            <a:avLst/>
          </a:prstGeom>
        </p:spPr>
        <p:txBody>
          <a:bodyPr/>
          <a:lstStyle>
            <a:lvl1pPr algn="r">
              <a:defRPr sz="900" b="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Arial" charset="0"/>
                <a:ea typeface="Arial" charset="0"/>
                <a:cs typeface="Arial" charset="0"/>
              </a:rPr>
              <a:t>from AIA to THRIVE– UNICEF for every child</a:t>
            </a: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srgbClr val="2690EE"/>
              </a:solidFill>
              <a:effectLst/>
              <a:uLnTx/>
              <a:uFillTx/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5154508" y="843805"/>
            <a:ext cx="3701626" cy="4188354"/>
          </a:xfrm>
          <a:prstGeom prst="rect">
            <a:avLst/>
          </a:prstGeom>
        </p:spPr>
        <p:txBody>
          <a:bodyPr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None/>
              <a:tabLst/>
              <a:defRPr/>
            </a:pPr>
            <a:r>
              <a:rPr lang="en-US" sz="2000" dirty="0">
                <a:solidFill>
                  <a:srgbClr val="2690EE"/>
                </a:solidFill>
                <a:latin typeface="Calibri"/>
              </a:rPr>
              <a:t>2.Increasing supply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rgbClr val="2690EE"/>
              </a:solidFill>
              <a:effectLst/>
              <a:uLnTx/>
              <a:uFillTx/>
              <a:latin typeface="Calibri"/>
            </a:endParaRPr>
          </a:p>
          <a:p>
            <a:pPr>
              <a:buClr>
                <a:srgbClr val="2899FC"/>
              </a:buClr>
            </a:pPr>
            <a:r>
              <a:rPr lang="en-US" sz="2000" dirty="0">
                <a:solidFill>
                  <a:prstClr val="black"/>
                </a:solidFill>
              </a:rPr>
              <a:t>Adequate supply</a:t>
            </a:r>
          </a:p>
          <a:p>
            <a:pPr>
              <a:buClr>
                <a:srgbClr val="2899FC"/>
              </a:buClr>
            </a:pPr>
            <a:r>
              <a:rPr lang="en-US" sz="2000" dirty="0">
                <a:solidFill>
                  <a:prstClr val="black"/>
                </a:solidFill>
              </a:rPr>
              <a:t>Integrated service delivery </a:t>
            </a:r>
          </a:p>
          <a:p>
            <a:pPr lvl="1">
              <a:buClr>
                <a:srgbClr val="2899FC"/>
              </a:buClr>
            </a:pPr>
            <a:r>
              <a:rPr lang="en-US" sz="2000" dirty="0">
                <a:solidFill>
                  <a:prstClr val="black"/>
                </a:solidFill>
              </a:rPr>
              <a:t>Immunization &amp; nutrition</a:t>
            </a:r>
          </a:p>
          <a:p>
            <a:pPr lvl="1">
              <a:spcBef>
                <a:spcPts val="750"/>
              </a:spcBef>
              <a:buClr>
                <a:srgbClr val="2899FC"/>
              </a:buClr>
            </a:pPr>
            <a:r>
              <a:rPr lang="en-US" sz="2000" dirty="0">
                <a:solidFill>
                  <a:prstClr val="black"/>
                </a:solidFill>
              </a:rPr>
              <a:t>1</a:t>
            </a:r>
            <a:r>
              <a:rPr lang="en-US" sz="2000" baseline="30000" dirty="0">
                <a:solidFill>
                  <a:prstClr val="black"/>
                </a:solidFill>
              </a:rPr>
              <a:t>st</a:t>
            </a:r>
            <a:r>
              <a:rPr lang="en-US" sz="2000" dirty="0">
                <a:solidFill>
                  <a:prstClr val="black"/>
                </a:solidFill>
              </a:rPr>
              <a:t> step towards MCH package</a:t>
            </a:r>
          </a:p>
          <a:p>
            <a:pPr>
              <a:buClr>
                <a:srgbClr val="2899FC"/>
              </a:buClr>
            </a:pPr>
            <a:r>
              <a:rPr lang="en-US" sz="2000" dirty="0" smtClean="0">
                <a:solidFill>
                  <a:prstClr val="black"/>
                </a:solidFill>
              </a:rPr>
              <a:t>Tracking </a:t>
            </a:r>
            <a:r>
              <a:rPr lang="en-US" sz="2000" dirty="0">
                <a:solidFill>
                  <a:prstClr val="black"/>
                </a:solidFill>
              </a:rPr>
              <a:t>detected children</a:t>
            </a:r>
          </a:p>
          <a:p>
            <a:pPr lvl="1">
              <a:spcBef>
                <a:spcPts val="750"/>
              </a:spcBef>
              <a:buClr>
                <a:srgbClr val="2899FC"/>
              </a:buClr>
            </a:pP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Through strengthened 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information system</a:t>
            </a:r>
          </a:p>
          <a:p>
            <a:pPr lvl="1">
              <a:spcBef>
                <a:spcPts val="750"/>
              </a:spcBef>
              <a:buClr>
                <a:srgbClr val="2899FC"/>
              </a:buClr>
            </a:pPr>
            <a:r>
              <a:rPr lang="en-US" sz="2000" dirty="0">
                <a:solidFill>
                  <a:prstClr val="black"/>
                </a:solidFill>
                <a:latin typeface="Calibri"/>
              </a:rPr>
              <a:t>Quality </a:t>
            </a:r>
            <a:r>
              <a:rPr lang="en-US" sz="2000" dirty="0" smtClean="0">
                <a:solidFill>
                  <a:prstClr val="black"/>
                </a:solidFill>
                <a:latin typeface="Calibri"/>
              </a:rPr>
              <a:t>Routine service &amp; information</a:t>
            </a:r>
            <a:endParaRPr lang="en-US" sz="2000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7" name="Arrow: Left-Right 6"/>
          <p:cNvSpPr/>
          <p:nvPr/>
        </p:nvSpPr>
        <p:spPr>
          <a:xfrm>
            <a:off x="3061547" y="1641764"/>
            <a:ext cx="2411306" cy="1893917"/>
          </a:xfrm>
          <a:prstGeom prst="leftRightArrow">
            <a:avLst/>
          </a:prstGeom>
          <a:gradFill flip="none" rotWithShape="1">
            <a:gsLst>
              <a:gs pos="0">
                <a:schemeClr val="accent1">
                  <a:lumMod val="67000"/>
                </a:schemeClr>
              </a:gs>
              <a:gs pos="48000">
                <a:schemeClr val="accent1">
                  <a:lumMod val="97000"/>
                  <a:lumOff val="3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 b="1" dirty="0">
                <a:solidFill>
                  <a:schemeClr val="bg1"/>
                </a:solidFill>
              </a:rPr>
              <a:t>Link every community to the PHC</a:t>
            </a:r>
          </a:p>
        </p:txBody>
      </p:sp>
    </p:spTree>
    <p:extLst>
      <p:ext uri="{BB962C8B-B14F-4D97-AF65-F5344CB8AC3E}">
        <p14:creationId xmlns:p14="http://schemas.microsoft.com/office/powerpoint/2010/main" val="9718255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45" y="-20457"/>
            <a:ext cx="8991599" cy="994172"/>
          </a:xfrm>
        </p:spPr>
        <p:txBody>
          <a:bodyPr>
            <a:normAutofit/>
          </a:bodyPr>
          <a:lstStyle/>
          <a:p>
            <a:r>
              <a:rPr lang="en-US" sz="2400" dirty="0" smtClean="0">
                <a:solidFill>
                  <a:schemeClr val="accent1"/>
                </a:solidFill>
              </a:rPr>
              <a:t>1. Raising demand &amp; Identification of drop </a:t>
            </a:r>
            <a:r>
              <a:rPr lang="en-US" sz="2400" dirty="0">
                <a:solidFill>
                  <a:schemeClr val="accent1"/>
                </a:solidFill>
              </a:rPr>
              <a:t>out and left out children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3028950" y="812800"/>
            <a:ext cx="5486400" cy="1598627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endParaRPr lang="en-US" dirty="0"/>
          </a:p>
          <a:p>
            <a:pPr>
              <a:buClr>
                <a:srgbClr val="2899FC"/>
              </a:buClr>
            </a:pPr>
            <a:r>
              <a:rPr lang="en-US" sz="2325" dirty="0"/>
              <a:t>Community </a:t>
            </a:r>
            <a:r>
              <a:rPr lang="en-US" sz="2325" dirty="0" smtClean="0"/>
              <a:t>mobilization – Immunization messages </a:t>
            </a:r>
            <a:endParaRPr lang="en-US" sz="2325" dirty="0"/>
          </a:p>
          <a:p>
            <a:pPr>
              <a:buClr>
                <a:srgbClr val="2899FC"/>
              </a:buClr>
            </a:pPr>
            <a:r>
              <a:rPr lang="en-US" sz="2325" dirty="0"/>
              <a:t>Referrals to vaccination points (one at least for each cadaster targeted)  </a:t>
            </a: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from AIA to THRIVE– UNICEF for every child</a:t>
            </a:r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30222" t="10930" r="31333"/>
          <a:stretch/>
        </p:blipFill>
        <p:spPr>
          <a:xfrm>
            <a:off x="207434" y="1268016"/>
            <a:ext cx="2541730" cy="3312452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28950" y="2411427"/>
            <a:ext cx="5203613" cy="24583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4410184"/>
      </p:ext>
    </p:extLst>
  </p:cSld>
  <p:clrMapOvr>
    <a:masterClrMapping/>
  </p:clrMapOvr>
</p:sld>
</file>

<file path=ppt/theme/theme1.xml><?xml version="1.0" encoding="utf-8"?>
<a:theme xmlns:a="http://schemas.openxmlformats.org/drawingml/2006/main" name="UNICEF Power Point Template 2016 Ver1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UNICEF Power Point Template 2016 Ver1" id="{3F7F5D43-EC16-5045-BC90-0F8BCAFD8F35}" vid="{73FB6540-1E4B-F845-8043-FEB8B9ECEC19}"/>
    </a:ext>
  </a:extLst>
</a:theme>
</file>

<file path=ppt/theme/theme2.xml><?xml version="1.0" encoding="utf-8"?>
<a:theme xmlns:a="http://schemas.openxmlformats.org/drawingml/2006/main" name="1_UNICEF Power Point Template 2016 Ver1">
  <a:themeElements>
    <a:clrScheme name="Blue">
      <a:dk1>
        <a:sysClr val="windowText" lastClr="000000"/>
      </a:dk1>
      <a:lt1>
        <a:sysClr val="window" lastClr="FFFFFF"/>
      </a:lt1>
      <a:dk2>
        <a:srgbClr val="17406D"/>
      </a:dk2>
      <a:lt2>
        <a:srgbClr val="DBEF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UNICEF Power Point Template 2016 Ver1" id="{3F7F5D43-EC16-5045-BC90-0F8BCAFD8F35}" vid="{73FB6540-1E4B-F845-8043-FEB8B9ECEC19}"/>
    </a:ext>
  </a:extLst>
</a:theme>
</file>

<file path=ppt/theme/theme3.xml><?xml version="1.0" encoding="utf-8"?>
<a:theme xmlns:a="http://schemas.openxmlformats.org/drawingml/2006/main" name="2_UNICEF Power Point Template 2016 Ver1">
  <a:themeElements>
    <a:clrScheme name="Blue">
      <a:dk1>
        <a:sysClr val="windowText" lastClr="000000"/>
      </a:dk1>
      <a:lt1>
        <a:sysClr val="window" lastClr="FFFFFF"/>
      </a:lt1>
      <a:dk2>
        <a:srgbClr val="17406D"/>
      </a:dk2>
      <a:lt2>
        <a:srgbClr val="DBEF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UNICEF Power Point Template 2016 Ver1" id="{3F7F5D43-EC16-5045-BC90-0F8BCAFD8F35}" vid="{73FB6540-1E4B-F845-8043-FEB8B9ECEC19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UNICEF Power Point Template 2016 Ver1.potx</Template>
  <TotalTime>751</TotalTime>
  <Words>1746</Words>
  <Application>Microsoft Office PowerPoint</Application>
  <PresentationFormat>On-screen Show (16:9)</PresentationFormat>
  <Paragraphs>335</Paragraphs>
  <Slides>24</Slides>
  <Notes>7</Notes>
  <HiddenSlides>0</HiddenSlides>
  <MMClips>0</MMClips>
  <ScaleCrop>false</ScaleCrop>
  <HeadingPairs>
    <vt:vector size="4" baseType="variant">
      <vt:variant>
        <vt:lpstr>Theme</vt:lpstr>
      </vt:variant>
      <vt:variant>
        <vt:i4>3</vt:i4>
      </vt:variant>
      <vt:variant>
        <vt:lpstr>Slide Titles</vt:lpstr>
      </vt:variant>
      <vt:variant>
        <vt:i4>24</vt:i4>
      </vt:variant>
    </vt:vector>
  </HeadingPairs>
  <TitlesOfParts>
    <vt:vector size="27" baseType="lpstr">
      <vt:lpstr>UNICEF Power Point Template 2016 Ver1</vt:lpstr>
      <vt:lpstr>1_UNICEF Power Point Template 2016 Ver1</vt:lpstr>
      <vt:lpstr>2_UNICEF Power Point Template 2016 Ver1</vt:lpstr>
      <vt:lpstr>PowerPoint Presentation</vt:lpstr>
      <vt:lpstr>PowerPoint Presentation</vt:lpstr>
      <vt:lpstr>Lebanon is at high risk of contamination</vt:lpstr>
      <vt:lpstr>PowerPoint Presentation</vt:lpstr>
      <vt:lpstr>Lebanon Response to Polio: Immunization system strengthening</vt:lpstr>
      <vt:lpstr>PowerPoint Presentation</vt:lpstr>
      <vt:lpstr>PowerPoint Presentation</vt:lpstr>
      <vt:lpstr>PowerPoint Presentation</vt:lpstr>
      <vt:lpstr>1. Raising demand &amp; Identification of drop out and left out children</vt:lpstr>
      <vt:lpstr>2. Increasing supply -PHC : Immunization catch up</vt:lpstr>
      <vt:lpstr>Target: Zero-dose (for polio) - &lt; 2 doses (for MMR) &amp; any missing vaccine  Not a campaign !!!</vt:lpstr>
      <vt:lpstr>Preliminary Results of the Pilot </vt:lpstr>
      <vt:lpstr>Pilot:  Baabda and Baalbeck Districts  </vt:lpstr>
      <vt:lpstr>Results (Around 20% of children approached were fully vaccinated)</vt:lpstr>
      <vt:lpstr>Lessons learned from pilot- positive aspects  Potential to be used in THRIVE</vt:lpstr>
      <vt:lpstr>Lessons learned from pilot- - Negative aspects</vt:lpstr>
      <vt:lpstr>Data collection and processing architecture </vt:lpstr>
      <vt:lpstr>Management architecture </vt:lpstr>
      <vt:lpstr>1. Community level </vt:lpstr>
      <vt:lpstr>2. District level</vt:lpstr>
      <vt:lpstr>3. Zonal level</vt:lpstr>
      <vt:lpstr>3. Central level</vt:lpstr>
      <vt:lpstr>Way forward under MOPH - Scale Up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James Elrington</dc:creator>
  <cp:lastModifiedBy>loubna al batlouni</cp:lastModifiedBy>
  <cp:revision>53</cp:revision>
  <dcterms:created xsi:type="dcterms:W3CDTF">2016-08-29T15:36:18Z</dcterms:created>
  <dcterms:modified xsi:type="dcterms:W3CDTF">2017-10-18T13:02:05Z</dcterms:modified>
</cp:coreProperties>
</file>