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75" r:id="rId6"/>
    <p:sldId id="268" r:id="rId7"/>
    <p:sldId id="276" r:id="rId8"/>
    <p:sldId id="277" r:id="rId9"/>
    <p:sldId id="315" r:id="rId10"/>
    <p:sldId id="316" r:id="rId11"/>
    <p:sldId id="317" r:id="rId12"/>
    <p:sldId id="318" r:id="rId13"/>
    <p:sldId id="306" r:id="rId14"/>
    <p:sldId id="292" r:id="rId15"/>
    <p:sldId id="293" r:id="rId16"/>
    <p:sldId id="294" r:id="rId17"/>
    <p:sldId id="320" r:id="rId18"/>
    <p:sldId id="326" r:id="rId19"/>
    <p:sldId id="300" r:id="rId20"/>
    <p:sldId id="301" r:id="rId21"/>
    <p:sldId id="302" r:id="rId22"/>
    <p:sldId id="304" r:id="rId23"/>
    <p:sldId id="321" r:id="rId24"/>
    <p:sldId id="290" r:id="rId25"/>
    <p:sldId id="325" r:id="rId26"/>
    <p:sldId id="310" r:id="rId27"/>
    <p:sldId id="311" r:id="rId28"/>
    <p:sldId id="313" r:id="rId29"/>
    <p:sldId id="312" r:id="rId30"/>
    <p:sldId id="314" r:id="rId31"/>
    <p:sldId id="308" r:id="rId32"/>
    <p:sldId id="322" r:id="rId33"/>
    <p:sldId id="324" r:id="rId34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ibe Gurmu" initials="DG" lastIdx="0" clrIdx="0">
    <p:extLst>
      <p:ext uri="{19B8F6BF-5375-455C-9EA6-DF929625EA0E}">
        <p15:presenceInfo xmlns:p15="http://schemas.microsoft.com/office/powerpoint/2012/main" userId="S-1-5-21-2676355427-447894320-4283101651-367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492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21058208311558E-2"/>
          <c:y val="0"/>
          <c:w val="0.94871956565821003"/>
          <c:h val="0.76195011855402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Access to Fuel Saving Stoves</c:v>
                </c:pt>
                <c:pt idx="1">
                  <c:v>Solar Domestic Lighting</c:v>
                </c:pt>
                <c:pt idx="2">
                  <c:v>Solar Water Pumping</c:v>
                </c:pt>
                <c:pt idx="3">
                  <c:v>Health and School Electrification </c:v>
                </c:pt>
                <c:pt idx="4">
                  <c:v>Access to Solar Street Lighting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0.13</c:v>
                </c:pt>
                <c:pt idx="1">
                  <c:v>0.12</c:v>
                </c:pt>
                <c:pt idx="2">
                  <c:v>0.02</c:v>
                </c:pt>
                <c:pt idx="3">
                  <c:v>0</c:v>
                </c:pt>
                <c:pt idx="4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Progress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  <a:alpha val="98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Access to Fuel Saving Stoves</c:v>
                </c:pt>
                <c:pt idx="1">
                  <c:v>Solar Domestic Lighting</c:v>
                </c:pt>
                <c:pt idx="2">
                  <c:v>Solar Water Pumping</c:v>
                </c:pt>
                <c:pt idx="3">
                  <c:v>Health and School Electrification </c:v>
                </c:pt>
                <c:pt idx="4">
                  <c:v>Access to Solar Street Lighting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0.31</c:v>
                </c:pt>
                <c:pt idx="1">
                  <c:v>0.56000000000000005</c:v>
                </c:pt>
                <c:pt idx="2">
                  <c:v>0.12</c:v>
                </c:pt>
                <c:pt idx="3">
                  <c:v>0.09</c:v>
                </c:pt>
                <c:pt idx="4">
                  <c:v>0.31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  <a:alpha val="96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Access to Fuel Saving Stoves</c:v>
                </c:pt>
                <c:pt idx="1">
                  <c:v>Solar Domestic Lighting</c:v>
                </c:pt>
                <c:pt idx="2">
                  <c:v>Solar Water Pumping</c:v>
                </c:pt>
                <c:pt idx="3">
                  <c:v>Health and School Electrification </c:v>
                </c:pt>
                <c:pt idx="4">
                  <c:v>Access to Solar Street Lighting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0.7</c:v>
                </c:pt>
                <c:pt idx="1">
                  <c:v>0.7</c:v>
                </c:pt>
                <c:pt idx="2">
                  <c:v>0.5</c:v>
                </c:pt>
                <c:pt idx="3">
                  <c:v>0.5</c:v>
                </c:pt>
                <c:pt idx="4">
                  <c:v>0.7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2432560"/>
        <c:axId val="222432952"/>
      </c:barChart>
      <c:catAx>
        <c:axId val="222432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Interventions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432952"/>
        <c:crosses val="autoZero"/>
        <c:auto val="1"/>
        <c:lblAlgn val="ctr"/>
        <c:lblOffset val="100"/>
        <c:noMultiLvlLbl val="0"/>
      </c:catAx>
      <c:valAx>
        <c:axId val="2224329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22243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 dirty="0" smtClean="0"/>
              <a:t> </a:t>
            </a:r>
            <a:r>
              <a:rPr lang="en-GB" sz="900" baseline="0" dirty="0" smtClean="0"/>
              <a:t>Fuel and Power Supplied  </a:t>
            </a:r>
            <a:endParaRPr lang="en-GB" dirty="0"/>
          </a:p>
        </c:rich>
      </c:tx>
      <c:layout>
        <c:manualLayout>
          <c:xMode val="edge"/>
          <c:yMode val="edge"/>
          <c:x val="0.42236483225233407"/>
          <c:y val="8.09716341063999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034800464958205E-2"/>
          <c:y val="0.11214571323736389"/>
          <c:w val="0.80025315660352037"/>
          <c:h val="0.719352316187217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Ethanol </c:v>
                </c:pt>
                <c:pt idx="1">
                  <c:v>Kerosene </c:v>
                </c:pt>
                <c:pt idx="2">
                  <c:v>Briquette</c:v>
                </c:pt>
                <c:pt idx="3">
                  <c:v>Electricity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4276</c:v>
                </c:pt>
                <c:pt idx="1">
                  <c:v>19466</c:v>
                </c:pt>
                <c:pt idx="2">
                  <c:v>0</c:v>
                </c:pt>
                <c:pt idx="3">
                  <c:v>7588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Achivement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Ethanol </c:v>
                </c:pt>
                <c:pt idx="1">
                  <c:v>Kerosene </c:v>
                </c:pt>
                <c:pt idx="2">
                  <c:v>Briquette</c:v>
                </c:pt>
                <c:pt idx="3">
                  <c:v>Electricity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9377</c:v>
                </c:pt>
                <c:pt idx="1">
                  <c:v>13914</c:v>
                </c:pt>
                <c:pt idx="2">
                  <c:v>2120</c:v>
                </c:pt>
                <c:pt idx="3">
                  <c:v>12465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Ethanol </c:v>
                </c:pt>
                <c:pt idx="1">
                  <c:v>Kerosene </c:v>
                </c:pt>
                <c:pt idx="2">
                  <c:v>Briquette</c:v>
                </c:pt>
                <c:pt idx="3">
                  <c:v>Electricity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17033</c:v>
                </c:pt>
                <c:pt idx="1">
                  <c:v>9850</c:v>
                </c:pt>
                <c:pt idx="2">
                  <c:v>57614</c:v>
                </c:pt>
                <c:pt idx="3">
                  <c:v>22573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2435696"/>
        <c:axId val="222434912"/>
        <c:axId val="0"/>
      </c:bar3DChart>
      <c:catAx>
        <c:axId val="222435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Domestic</a:t>
                </a:r>
                <a:r>
                  <a:rPr lang="en-GB" baseline="0"/>
                  <a:t> Fuel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434912"/>
        <c:crosses val="autoZero"/>
        <c:auto val="1"/>
        <c:lblAlgn val="ctr"/>
        <c:lblOffset val="100"/>
        <c:noMultiLvlLbl val="0"/>
      </c:catAx>
      <c:valAx>
        <c:axId val="22243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43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Domestic fuel consumption </a:t>
            </a:r>
            <a:r>
              <a:rPr lang="en-GB" sz="1400" dirty="0" smtClean="0"/>
              <a:t>by type </a:t>
            </a:r>
            <a:r>
              <a:rPr lang="en-GB" sz="1400" dirty="0"/>
              <a:t>per Camp</a:t>
            </a:r>
          </a:p>
        </c:rich>
      </c:tx>
      <c:layout>
        <c:manualLayout>
          <c:xMode val="edge"/>
          <c:yMode val="edge"/>
          <c:x val="0.16128669962766282"/>
          <c:y val="5.07872016251904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43154489409755"/>
          <c:y val="0.11950228542407314"/>
          <c:w val="0.81545992797411948"/>
          <c:h val="0.62118626106221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Biomass/Firewood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3.9387636996093753E-3"/>
                  <c:y val="-1.203985887366997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693818498047054E-3"/>
                  <c:y val="-1.203985887366997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387636996093389E-3"/>
                  <c:y val="-6.01992943683498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3791270389568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Gambella</c:v>
                </c:pt>
                <c:pt idx="1">
                  <c:v>Assosa</c:v>
                </c:pt>
                <c:pt idx="2">
                  <c:v>Shire</c:v>
                </c:pt>
                <c:pt idx="3">
                  <c:v>Afar</c:v>
                </c:pt>
                <c:pt idx="4">
                  <c:v>Jijiga</c:v>
                </c:pt>
                <c:pt idx="5">
                  <c:v>Melkadida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1</c:v>
                </c:pt>
                <c:pt idx="1">
                  <c:v>0.68</c:v>
                </c:pt>
                <c:pt idx="2">
                  <c:v>0.46</c:v>
                </c:pt>
                <c:pt idx="3">
                  <c:v>0.85</c:v>
                </c:pt>
                <c:pt idx="4">
                  <c:v>0</c:v>
                </c:pt>
                <c:pt idx="5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Ethanol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Gambella</c:v>
                </c:pt>
                <c:pt idx="1">
                  <c:v>Assosa</c:v>
                </c:pt>
                <c:pt idx="2">
                  <c:v>Shire</c:v>
                </c:pt>
                <c:pt idx="3">
                  <c:v>Afar</c:v>
                </c:pt>
                <c:pt idx="4">
                  <c:v>Jijiga</c:v>
                </c:pt>
                <c:pt idx="5">
                  <c:v>Melkadida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 formatCode="0%">
                  <c:v>0</c:v>
                </c:pt>
                <c:pt idx="1">
                  <c:v>2.5999999999999999E-2</c:v>
                </c:pt>
                <c:pt idx="2">
                  <c:v>8.7999999999999995E-2</c:v>
                </c:pt>
                <c:pt idx="3">
                  <c:v>0.14699999999999999</c:v>
                </c:pt>
                <c:pt idx="4" formatCode="0%">
                  <c:v>1</c:v>
                </c:pt>
                <c:pt idx="5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Briquette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Gambella</c:v>
                </c:pt>
                <c:pt idx="1">
                  <c:v>Assosa</c:v>
                </c:pt>
                <c:pt idx="2">
                  <c:v>Shire</c:v>
                </c:pt>
                <c:pt idx="3">
                  <c:v>Afar</c:v>
                </c:pt>
                <c:pt idx="4">
                  <c:v>Jijiga</c:v>
                </c:pt>
                <c:pt idx="5">
                  <c:v>Melkadida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</c:v>
                </c:pt>
                <c:pt idx="1">
                  <c:v>0.05</c:v>
                </c:pt>
                <c:pt idx="2" formatCode="0.00%">
                  <c:v>5.7000000000000002E-2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Kerosene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Gambella</c:v>
                </c:pt>
                <c:pt idx="1">
                  <c:v>Assosa</c:v>
                </c:pt>
                <c:pt idx="2">
                  <c:v>Shire</c:v>
                </c:pt>
                <c:pt idx="3">
                  <c:v>Afar</c:v>
                </c:pt>
                <c:pt idx="4">
                  <c:v>Jijiga</c:v>
                </c:pt>
                <c:pt idx="5">
                  <c:v>Melkadida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 formatCode="0%">
                  <c:v>0</c:v>
                </c:pt>
                <c:pt idx="1">
                  <c:v>0.246</c:v>
                </c:pt>
                <c:pt idx="2" formatCode="0%">
                  <c:v>0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Electricity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Gambella</c:v>
                </c:pt>
                <c:pt idx="1">
                  <c:v>Assosa</c:v>
                </c:pt>
                <c:pt idx="2">
                  <c:v>Shire</c:v>
                </c:pt>
                <c:pt idx="3">
                  <c:v>Afar</c:v>
                </c:pt>
                <c:pt idx="4">
                  <c:v>Jijiga</c:v>
                </c:pt>
                <c:pt idx="5">
                  <c:v>Melkadida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6936672"/>
        <c:axId val="226937064"/>
      </c:barChart>
      <c:catAx>
        <c:axId val="226936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Fuel Type</a:t>
                </a:r>
              </a:p>
            </c:rich>
          </c:tx>
          <c:layout>
            <c:manualLayout>
              <c:xMode val="edge"/>
              <c:yMode val="edge"/>
              <c:x val="0.47581248855520969"/>
              <c:y val="0.82803373549865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37064"/>
        <c:crosses val="autoZero"/>
        <c:auto val="1"/>
        <c:lblAlgn val="ctr"/>
        <c:lblOffset val="100"/>
        <c:noMultiLvlLbl val="0"/>
      </c:catAx>
      <c:valAx>
        <c:axId val="22693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of 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3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latin typeface="Garamond" panose="02020404030301010803" pitchFamily="18" charset="0"/>
              </a:rPr>
              <a:t>Proportion</a:t>
            </a:r>
            <a:r>
              <a:rPr lang="en-US" sz="1600" baseline="0" dirty="0" smtClean="0">
                <a:latin typeface="Garamond" panose="02020404030301010803" pitchFamily="18" charset="0"/>
              </a:rPr>
              <a:t> of Mixed fuel intervention by camp</a:t>
            </a:r>
            <a:endParaRPr lang="en-GB" sz="1600" dirty="0">
              <a:latin typeface="Garamond" panose="020204040303010108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Ethanol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Afar</c:v>
                </c:pt>
                <c:pt idx="1">
                  <c:v>Assosa</c:v>
                </c:pt>
                <c:pt idx="2">
                  <c:v>Melkadida</c:v>
                </c:pt>
                <c:pt idx="3">
                  <c:v>Gambella</c:v>
                </c:pt>
                <c:pt idx="4">
                  <c:v>Jijiga</c:v>
                </c:pt>
                <c:pt idx="5">
                  <c:v>Shire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</c:v>
                </c:pt>
                <c:pt idx="1">
                  <c:v>0.4</c:v>
                </c:pt>
                <c:pt idx="2">
                  <c:v>0.5</c:v>
                </c:pt>
                <c:pt idx="3">
                  <c:v>0.5</c:v>
                </c:pt>
                <c:pt idx="4">
                  <c:v>1</c:v>
                </c:pt>
                <c:pt idx="5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Briquette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Afar</c:v>
                </c:pt>
                <c:pt idx="1">
                  <c:v>Assosa</c:v>
                </c:pt>
                <c:pt idx="2">
                  <c:v>Melkadida</c:v>
                </c:pt>
                <c:pt idx="3">
                  <c:v>Gambella</c:v>
                </c:pt>
                <c:pt idx="4">
                  <c:v>Jijiga</c:v>
                </c:pt>
                <c:pt idx="5">
                  <c:v>Shire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</c:v>
                </c:pt>
                <c:pt idx="1">
                  <c:v>0.4</c:v>
                </c:pt>
                <c:pt idx="2">
                  <c:v>0.2</c:v>
                </c:pt>
                <c:pt idx="3">
                  <c:v>0.5</c:v>
                </c:pt>
                <c:pt idx="5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Kerosene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Afar</c:v>
                </c:pt>
                <c:pt idx="1">
                  <c:v>Assosa</c:v>
                </c:pt>
                <c:pt idx="2">
                  <c:v>Melkadida</c:v>
                </c:pt>
                <c:pt idx="3">
                  <c:v>Gambella</c:v>
                </c:pt>
                <c:pt idx="4">
                  <c:v>Jijiga</c:v>
                </c:pt>
                <c:pt idx="5">
                  <c:v>Shire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1">
                  <c:v>0.2</c:v>
                </c:pt>
                <c:pt idx="2">
                  <c:v>0.3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6937848"/>
        <c:axId val="226938240"/>
      </c:barChart>
      <c:catAx>
        <c:axId val="226937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Refugee Camps</a:t>
                </a:r>
              </a:p>
            </c:rich>
          </c:tx>
          <c:layout>
            <c:manualLayout>
              <c:xMode val="edge"/>
              <c:yMode val="edge"/>
              <c:x val="0.48448443590776769"/>
              <c:y val="0.86378876894111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38240"/>
        <c:crosses val="autoZero"/>
        <c:auto val="1"/>
        <c:lblAlgn val="ctr"/>
        <c:lblOffset val="100"/>
        <c:noMultiLvlLbl val="0"/>
      </c:catAx>
      <c:valAx>
        <c:axId val="2269382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Contribution Percentage</a:t>
                </a:r>
              </a:p>
            </c:rich>
          </c:tx>
          <c:layout>
            <c:manualLayout>
              <c:xMode val="edge"/>
              <c:yMode val="edge"/>
              <c:x val="1.8518518518518517E-2"/>
              <c:y val="0.22347519060117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226937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400" dirty="0" smtClean="0">
                <a:latin typeface="Garamond" panose="02020404030301010803" pitchFamily="18" charset="0"/>
              </a:rPr>
              <a:t>Estimated cost for proposed Domestic fuel supply by camp per year</a:t>
            </a:r>
            <a:endParaRPr lang="en-GB" sz="1400" dirty="0">
              <a:latin typeface="Garamond" panose="020204040303010108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Afar</c:v>
                </c:pt>
                <c:pt idx="1">
                  <c:v>Assosa</c:v>
                </c:pt>
                <c:pt idx="2">
                  <c:v>Melkadida</c:v>
                </c:pt>
                <c:pt idx="3">
                  <c:v>Gambella</c:v>
                </c:pt>
                <c:pt idx="4">
                  <c:v>Jijiga</c:v>
                </c:pt>
                <c:pt idx="5">
                  <c:v>Shire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470702</c:v>
                </c:pt>
                <c:pt idx="1">
                  <c:v>1458023</c:v>
                </c:pt>
                <c:pt idx="2">
                  <c:v>4563167</c:v>
                </c:pt>
                <c:pt idx="3">
                  <c:v>5944930</c:v>
                </c:pt>
                <c:pt idx="4">
                  <c:v>608650</c:v>
                </c:pt>
                <c:pt idx="5">
                  <c:v>1839830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Afar</c:v>
                </c:pt>
                <c:pt idx="1">
                  <c:v>Assosa</c:v>
                </c:pt>
                <c:pt idx="2">
                  <c:v>Melkadida</c:v>
                </c:pt>
                <c:pt idx="3">
                  <c:v>Gambella</c:v>
                </c:pt>
                <c:pt idx="4">
                  <c:v>Jijiga</c:v>
                </c:pt>
                <c:pt idx="5">
                  <c:v>Shire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Afar</c:v>
                </c:pt>
                <c:pt idx="1">
                  <c:v>Assosa</c:v>
                </c:pt>
                <c:pt idx="2">
                  <c:v>Melkadida</c:v>
                </c:pt>
                <c:pt idx="3">
                  <c:v>Gambella</c:v>
                </c:pt>
                <c:pt idx="4">
                  <c:v>Jijiga</c:v>
                </c:pt>
                <c:pt idx="5">
                  <c:v>Shire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226939024"/>
        <c:axId val="226939416"/>
      </c:barChart>
      <c:catAx>
        <c:axId val="226939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Refugee</a:t>
                </a:r>
                <a:r>
                  <a:rPr lang="en-GB" baseline="0"/>
                  <a:t> camps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45377220921539752"/>
              <c:y val="0.94494472403637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39416"/>
        <c:crosses val="autoZero"/>
        <c:auto val="1"/>
        <c:lblAlgn val="ctr"/>
        <c:lblOffset val="100"/>
        <c:noMultiLvlLbl val="0"/>
      </c:catAx>
      <c:valAx>
        <c:axId val="22693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Cost: USD</a:t>
                </a:r>
              </a:p>
            </c:rich>
          </c:tx>
          <c:layout>
            <c:manualLayout>
              <c:xMode val="edge"/>
              <c:yMode val="edge"/>
              <c:x val="9.2592957130358707E-3"/>
              <c:y val="0.37618161271671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3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600" dirty="0">
                <a:latin typeface="Garamond" panose="02020404030301010803" pitchFamily="18" charset="0"/>
              </a:rPr>
              <a:t>Alternative </a:t>
            </a:r>
            <a:r>
              <a:rPr lang="en-GB" sz="1600" dirty="0" smtClean="0">
                <a:latin typeface="Garamond" panose="02020404030301010803" pitchFamily="18" charset="0"/>
              </a:rPr>
              <a:t>Energy </a:t>
            </a:r>
            <a:r>
              <a:rPr lang="en-GB" sz="1600" dirty="0">
                <a:latin typeface="Garamond" panose="02020404030301010803" pitchFamily="18" charset="0"/>
              </a:rPr>
              <a:t>capital costs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Solar lantern</c:v>
                </c:pt>
                <c:pt idx="1">
                  <c:v>Solar street light</c:v>
                </c:pt>
                <c:pt idx="2">
                  <c:v>Electricity: Communal kitchen</c:v>
                </c:pt>
                <c:pt idx="3">
                  <c:v>Ethanol stove</c:v>
                </c:pt>
                <c:pt idx="4">
                  <c:v>Kerosene stove </c:v>
                </c:pt>
                <c:pt idx="5">
                  <c:v>Briquette stove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1926400</c:v>
                </c:pt>
                <c:pt idx="1">
                  <c:v>6340000</c:v>
                </c:pt>
                <c:pt idx="2">
                  <c:v>1150006</c:v>
                </c:pt>
                <c:pt idx="3">
                  <c:v>2747087</c:v>
                </c:pt>
                <c:pt idx="4">
                  <c:v>216756</c:v>
                </c:pt>
                <c:pt idx="5" formatCode="General">
                  <c:v>621494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Solar lantern</c:v>
                </c:pt>
                <c:pt idx="1">
                  <c:v>Solar street light</c:v>
                </c:pt>
                <c:pt idx="2">
                  <c:v>Electricity: Communal kitchen</c:v>
                </c:pt>
                <c:pt idx="3">
                  <c:v>Ethanol stove</c:v>
                </c:pt>
                <c:pt idx="4">
                  <c:v>Kerosene stove </c:v>
                </c:pt>
                <c:pt idx="5">
                  <c:v>Briquette stove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Solar lantern</c:v>
                </c:pt>
                <c:pt idx="1">
                  <c:v>Solar street light</c:v>
                </c:pt>
                <c:pt idx="2">
                  <c:v>Electricity: Communal kitchen</c:v>
                </c:pt>
                <c:pt idx="3">
                  <c:v>Ethanol stove</c:v>
                </c:pt>
                <c:pt idx="4">
                  <c:v>Kerosene stove </c:v>
                </c:pt>
                <c:pt idx="5">
                  <c:v>Briquette stove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26940200"/>
        <c:axId val="98545504"/>
      </c:barChart>
      <c:catAx>
        <c:axId val="226940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Alternative Energy Items</a:t>
                </a:r>
              </a:p>
            </c:rich>
          </c:tx>
          <c:layout>
            <c:manualLayout>
              <c:xMode val="edge"/>
              <c:yMode val="edge"/>
              <c:x val="0.35164670850205021"/>
              <c:y val="0.937645859278947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5504"/>
        <c:crosses val="autoZero"/>
        <c:auto val="1"/>
        <c:lblAlgn val="ctr"/>
        <c:lblOffset val="100"/>
        <c:noMultiLvlLbl val="0"/>
      </c:catAx>
      <c:valAx>
        <c:axId val="9854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Cost: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4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latin typeface="Garamond" panose="02020404030301010803" pitchFamily="18" charset="0"/>
              </a:rPr>
              <a:t>Planned</a:t>
            </a:r>
            <a:r>
              <a:rPr lang="en-GB" baseline="0">
                <a:latin typeface="Garamond" panose="02020404030301010803" pitchFamily="18" charset="0"/>
              </a:rPr>
              <a:t> and Allocated budget for Energy </a:t>
            </a:r>
            <a:endParaRPr lang="en-GB">
              <a:latin typeface="Garamond" panose="020204040303010108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4345800</c:v>
                </c:pt>
                <c:pt idx="1">
                  <c:v>9525800</c:v>
                </c:pt>
                <c:pt idx="2">
                  <c:v>8845900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>
                  <c:v>5138792</c:v>
                </c:pt>
                <c:pt idx="1">
                  <c:v>6336182</c:v>
                </c:pt>
                <c:pt idx="2">
                  <c:v>4452894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-792992</c:v>
                </c:pt>
                <c:pt idx="1">
                  <c:v>3189618</c:v>
                </c:pt>
                <c:pt idx="2">
                  <c:v>4393006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124496"/>
        <c:axId val="226124888"/>
      </c:barChart>
      <c:catAx>
        <c:axId val="226124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Year</a:t>
                </a:r>
              </a:p>
            </c:rich>
          </c:tx>
          <c:layout>
            <c:manualLayout>
              <c:xMode val="edge"/>
              <c:yMode val="edge"/>
              <c:x val="0.45070501603966162"/>
              <c:y val="0.829046994125734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124888"/>
        <c:crosses val="autoZero"/>
        <c:auto val="1"/>
        <c:lblAlgn val="ctr"/>
        <c:lblOffset val="100"/>
        <c:noMultiLvlLbl val="0"/>
      </c:catAx>
      <c:valAx>
        <c:axId val="226124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Budget: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12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latin typeface="Garamond" panose="02020404030301010803" pitchFamily="18" charset="0"/>
              </a:rPr>
              <a:t>Planned</a:t>
            </a:r>
            <a:r>
              <a:rPr lang="en-GB" baseline="0">
                <a:latin typeface="Garamond" panose="02020404030301010803" pitchFamily="18" charset="0"/>
              </a:rPr>
              <a:t> and Allocated Budget for Environment</a:t>
            </a:r>
            <a:endParaRPr lang="en-GB">
              <a:latin typeface="Garamond" panose="020204040303010108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875900</c:v>
                </c:pt>
                <c:pt idx="1">
                  <c:v>833500</c:v>
                </c:pt>
                <c:pt idx="2">
                  <c:v>902800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>
                  <c:v>3010828</c:v>
                </c:pt>
                <c:pt idx="1">
                  <c:v>2640696</c:v>
                </c:pt>
                <c:pt idx="2">
                  <c:v>2986222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2134928</c:v>
                </c:pt>
                <c:pt idx="1">
                  <c:v>1807196</c:v>
                </c:pt>
                <c:pt idx="2">
                  <c:v>2083422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127240"/>
        <c:axId val="226128024"/>
      </c:barChart>
      <c:catAx>
        <c:axId val="226127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Year</a:t>
                </a:r>
              </a:p>
            </c:rich>
          </c:tx>
          <c:layout>
            <c:manualLayout>
              <c:xMode val="edge"/>
              <c:yMode val="edge"/>
              <c:x val="0.44918325313502477"/>
              <c:y val="0.821110486189226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128024"/>
        <c:crosses val="autoZero"/>
        <c:auto val="1"/>
        <c:lblAlgn val="ctr"/>
        <c:lblOffset val="100"/>
        <c:noMultiLvlLbl val="0"/>
      </c:catAx>
      <c:valAx>
        <c:axId val="22612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Budget: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127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26150928214269E-2"/>
          <c:y val="0.12822787287916196"/>
          <c:w val="0.90203328598523724"/>
          <c:h val="0.61828716478603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Baseline: 2014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Afforestation</c:v>
                </c:pt>
                <c:pt idx="1">
                  <c:v>Rehabilitation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373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Achievement: 2015/17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Afforestation</c:v>
                </c:pt>
                <c:pt idx="1">
                  <c:v>Rehabilitation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795</c:v>
                </c:pt>
                <c:pt idx="1">
                  <c:v>101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Target: 2018 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Afforestation</c:v>
                </c:pt>
                <c:pt idx="1">
                  <c:v>Rehabilitation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705</c:v>
                </c:pt>
                <c:pt idx="1">
                  <c:v>175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5892216"/>
        <c:axId val="225892608"/>
      </c:barChart>
      <c:catAx>
        <c:axId val="22589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892608"/>
        <c:crosses val="autoZero"/>
        <c:auto val="1"/>
        <c:lblAlgn val="ctr"/>
        <c:lblOffset val="100"/>
        <c:noMultiLvlLbl val="0"/>
      </c:catAx>
      <c:valAx>
        <c:axId val="2258926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Hectare</a:t>
                </a:r>
              </a:p>
            </c:rich>
          </c:tx>
          <c:layout>
            <c:manualLayout>
              <c:xMode val="edge"/>
              <c:yMode val="edge"/>
              <c:x val="1.1152142434861581E-2"/>
              <c:y val="0.385564694455501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2589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839005525769133"/>
          <c:y val="0.83680796115401379"/>
          <c:w val="0.61819382066292805"/>
          <c:h val="7.658417998471922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1C25-4C2A-429F-ABD3-2357814C2987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23FB-FE71-4803-8BD7-AA9F8D6B5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5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23FB-FE71-4803-8BD7-AA9F8D6B53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88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23FB-FE71-4803-8BD7-AA9F8D6B53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0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23FB-FE71-4803-8BD7-AA9F8D6B53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5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83% of the</a:t>
            </a:r>
            <a:r>
              <a:rPr lang="en-US" baseline="0" dirty="0" smtClean="0"/>
              <a:t> refugee households use biomass/firewood for domestic fuel consumption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23FB-FE71-4803-8BD7-AA9F8D6B53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851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35236" y="9586913"/>
            <a:ext cx="3011876" cy="5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0B5FEF-DD21-4115-AFD3-3AB4B4361392}" type="slidenum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073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35236" y="9586913"/>
            <a:ext cx="3011876" cy="5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0B5FEF-DD21-4115-AFD3-3AB4B4361392}" type="slidenum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376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35236" y="9586913"/>
            <a:ext cx="3011876" cy="5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0B5FEF-DD21-4115-AFD3-3AB4B4361392}" type="slidenum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33</a:t>
            </a:fld>
            <a:endParaRPr lang="en-US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89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8208-4A85-4EBF-87E6-ED45AAB24EC7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A94B-F482-49FC-A5EF-AF14F87EF1C8}" type="datetime1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9" y="204787"/>
            <a:ext cx="31804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373698" cy="4166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389" y="1299600"/>
            <a:ext cx="3180413" cy="30721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9A07-6984-4577-9F23-938C8B100BD2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10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6BC3-C945-430F-BC6E-AF090B5973C4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87195"/>
            <a:ext cx="9144000" cy="1423176"/>
          </a:xfrm>
          <a:gradFill flip="none" rotWithShape="1">
            <a:gsLst>
              <a:gs pos="21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  <a:tileRect/>
          </a:gradFill>
        </p:spPr>
        <p:txBody>
          <a:bodyPr lIns="180000" tIns="0" rIns="180000" bIns="180000" anchor="b" anchorCtr="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2D75-4261-4B55-9738-D265DAA4732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4870" y="205979"/>
            <a:ext cx="2057400" cy="41730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034" y="205979"/>
            <a:ext cx="6523436" cy="41730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66AC-6CBA-45A9-B16F-B6E0AE8161C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1008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Drag background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488987"/>
            <a:ext cx="8810063" cy="2058093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130362"/>
            <a:ext cx="8695919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924940"/>
            <a:ext cx="8695919" cy="112514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DEE2-0B43-4AE3-B35D-576073B2CCE9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34" y="1299600"/>
            <a:ext cx="428676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9600"/>
            <a:ext cx="431514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2D52-2AD0-4FF9-BEED-CB52A9E41947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98458" y="7299"/>
            <a:ext cx="4545541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4221550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221550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01A1-00FA-43B5-B491-27CAA1805F4A}" type="datetime1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rk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</a:t>
            </a:r>
            <a:br>
              <a:rPr lang="en-US" dirty="0" smtClean="0"/>
            </a:br>
            <a:r>
              <a:rPr lang="en-US" dirty="0" smtClean="0"/>
              <a:t>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12058" cy="3028808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80F0-95C5-48FD-881A-9D5AF4CAD8DB}" type="datetime1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igh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/>
            </a:lvl1pPr>
          </a:lstStyle>
          <a:p>
            <a:r>
              <a:rPr lang="en-US" dirty="0" smtClean="0"/>
              <a:t>Drag picture to placeholder </a:t>
            </a:r>
            <a:br>
              <a:rPr lang="en-US" dirty="0" smtClean="0"/>
            </a:br>
            <a:r>
              <a:rPr lang="en-US" dirty="0" smtClean="0"/>
              <a:t>or click icon to add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4379485" cy="4511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55853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2B6C-EEEF-4D28-A9B0-3D2871D97C51}" type="datetime1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6D98-2780-4C9D-9779-C13A1940F218}" type="datetime1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9683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1299104"/>
            <a:ext cx="8754312" cy="302151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9034" y="4854839"/>
            <a:ext cx="652270" cy="15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555C57F-8201-4392-AF38-E323503DC5F1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034" y="4594235"/>
            <a:ext cx="4221550" cy="2276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04" y="4854839"/>
            <a:ext cx="455188" cy="155916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7" r:id="rId3"/>
    <p:sldLayoutId id="2147493458" r:id="rId4"/>
    <p:sldLayoutId id="2147493459" r:id="rId5"/>
    <p:sldLayoutId id="2147493460" r:id="rId6"/>
    <p:sldLayoutId id="2147493468" r:id="rId7"/>
    <p:sldLayoutId id="2147493469" r:id="rId8"/>
    <p:sldLayoutId id="2147493461" r:id="rId9"/>
    <p:sldLayoutId id="2147493462" r:id="rId10"/>
    <p:sldLayoutId id="2147493463" r:id="rId11"/>
    <p:sldLayoutId id="2147493464" r:id="rId12"/>
    <p:sldLayoutId id="2147493465" r:id="rId13"/>
    <p:sldLayoutId id="2147493466" r:id="rId14"/>
  </p:sldLayoutIdLst>
  <p:hf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427975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UNHCR</a:t>
            </a:r>
            <a:r>
              <a:rPr lang="en-US" sz="3200" dirty="0">
                <a:latin typeface="+mn-lt"/>
              </a:rPr>
              <a:t> Representation in </a:t>
            </a:r>
            <a:r>
              <a:rPr lang="en-US" sz="3200" dirty="0" smtClean="0">
                <a:latin typeface="+mn-lt"/>
              </a:rPr>
              <a:t>Ethiopia</a:t>
            </a:r>
            <a:endParaRPr lang="en-GB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937" y="907420"/>
            <a:ext cx="8810063" cy="358081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Safe Access to Sustainable Energy for Domestic Cooking, Baking, Heating and Lighting for Refugees and Host Community services 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Briefing Note to the Energy and Environment Task-Force 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r"/>
            <a:r>
              <a:rPr lang="en-US" sz="2000" b="1" dirty="0" smtClean="0"/>
              <a:t>Addis Ababa</a:t>
            </a:r>
            <a:endParaRPr lang="en-US" sz="2000" b="1" dirty="0"/>
          </a:p>
          <a:p>
            <a:pPr algn="r"/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November 2017</a:t>
            </a:r>
            <a:endParaRPr lang="en-US" sz="2000" b="1" dirty="0"/>
          </a:p>
          <a:p>
            <a:pPr algn="l"/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ACDB-5023-414D-9FD5-D8C9FEE60926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815"/>
            <a:ext cx="8754312" cy="211279"/>
          </a:xfrm>
        </p:spPr>
        <p:txBody>
          <a:bodyPr>
            <a:noAutofit/>
          </a:bodyPr>
          <a:lstStyle/>
          <a:p>
            <a:pPr algn="ctr"/>
            <a:r>
              <a:rPr lang="en-US" sz="1200" dirty="0">
                <a:latin typeface="+mn-lt"/>
              </a:rPr>
              <a:t>What worked and what </a:t>
            </a:r>
            <a:r>
              <a:rPr lang="en-US" sz="1200" dirty="0" smtClean="0">
                <a:latin typeface="+mn-lt"/>
              </a:rPr>
              <a:t>didn’t? …cont’d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572725"/>
              </p:ext>
            </p:extLst>
          </p:nvPr>
        </p:nvGraphicFramePr>
        <p:xfrm>
          <a:off x="285750" y="306637"/>
          <a:ext cx="8592579" cy="471069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32097"/>
                <a:gridCol w="982430"/>
                <a:gridCol w="821134"/>
                <a:gridCol w="1791994"/>
                <a:gridCol w="1865871"/>
                <a:gridCol w="1699053"/>
              </a:tblGrid>
              <a:tr h="51969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Provision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Worked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Didn’t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Reasons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 required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Remark </a:t>
                      </a:r>
                      <a:endParaRPr lang="en-US" sz="1100" dirty="0"/>
                    </a:p>
                  </a:txBody>
                  <a:tcPr/>
                </a:tc>
              </a:tr>
              <a:tr h="10464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Ethanol</a:t>
                      </a:r>
                      <a:endParaRPr lang="en-GB" sz="7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Worked 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n/a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n/a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Train staff, establish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dirty="0" smtClean="0"/>
                        <a:t>repair and maintenance or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dirty="0" smtClean="0"/>
                        <a:t>assembling work-shops</a:t>
                      </a:r>
                      <a:r>
                        <a:rPr lang="en-US" sz="800" baseline="0" dirty="0" smtClean="0"/>
                        <a:t> for the stoves on site  Provide spare parts . Make an arrangement with the Ethiopian SC to produce ethanol on site as appropriate . 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Repair and maintenance</a:t>
                      </a:r>
                      <a:r>
                        <a:rPr lang="en-US" sz="700" baseline="0" dirty="0" smtClean="0"/>
                        <a:t> </a:t>
                      </a:r>
                      <a:r>
                        <a:rPr lang="en-US" sz="700" dirty="0" smtClean="0"/>
                        <a:t>shops contribute to livelihood engagement.</a:t>
                      </a:r>
                      <a:r>
                        <a:rPr lang="en-US" sz="700" baseline="0" dirty="0" smtClean="0"/>
                        <a:t> Producing ethanol on site reduces costs related to logistics  making it even cheaper etc. but needs thorough cost and benefit analysis. </a:t>
                      </a:r>
                      <a:endParaRPr lang="en-US" sz="800" dirty="0" smtClean="0"/>
                    </a:p>
                  </a:txBody>
                  <a:tcPr/>
                </a:tc>
              </a:tr>
              <a:tr h="3999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/>
                        <a:t>Kerosene</a:t>
                      </a:r>
                      <a:r>
                        <a:rPr lang="en-GB" sz="700" baseline="0" dirty="0" smtClean="0"/>
                        <a:t> </a:t>
                      </a:r>
                      <a:endParaRPr lang="en-GB" sz="7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Worked but to phase</a:t>
                      </a:r>
                      <a:r>
                        <a:rPr lang="en-US" sz="700" baseline="0" dirty="0" smtClean="0"/>
                        <a:t> out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n/a 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n/a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Reduce</a:t>
                      </a:r>
                      <a:r>
                        <a:rPr lang="en-US" sz="700" baseline="0" dirty="0" smtClean="0"/>
                        <a:t> and substitute </a:t>
                      </a:r>
                      <a:r>
                        <a:rPr lang="en-US" sz="700" dirty="0" smtClean="0"/>
                        <a:t>the supply of kerosene 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It</a:t>
                      </a:r>
                      <a:r>
                        <a:rPr lang="en-US" sz="700" baseline="0" dirty="0" smtClean="0"/>
                        <a:t> is unsafe, unclean more hazardous and expensive than ethanol which is a clean cooking  fuel  as well</a:t>
                      </a:r>
                      <a:endParaRPr lang="en-US" sz="700" dirty="0"/>
                    </a:p>
                  </a:txBody>
                  <a:tcPr/>
                </a:tc>
              </a:tr>
              <a:tr h="1119094">
                <a:tc>
                  <a:txBody>
                    <a:bodyPr/>
                    <a:lstStyle/>
                    <a:p>
                      <a:r>
                        <a:rPr lang="en-US" sz="700" baseline="0" dirty="0" smtClean="0"/>
                        <a:t>Briquette  </a:t>
                      </a:r>
                      <a:endParaRPr lang="en-GB" sz="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Partially (pilot)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n/a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aseline="0" dirty="0" smtClean="0"/>
                        <a:t>Sustainability is under risk  due to lack</a:t>
                      </a:r>
                      <a:r>
                        <a:rPr lang="en-US" sz="800" baseline="0" dirty="0" smtClean="0"/>
                        <a:t> of thorough cost/benefit analysis, study on the availability of raw materials/feedstock/ less consultation and low coordination . 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aseline="0" dirty="0" smtClean="0"/>
                        <a:t>Thorough study on the cost and benefit  of the product, availability of raw materials/feedstock/and supply value chain  be initiated before new engagement and to also improve the active programs  . </a:t>
                      </a:r>
                      <a:endParaRPr lang="en-US" sz="1600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UNHCR should </a:t>
                      </a:r>
                      <a:r>
                        <a:rPr lang="en-US" sz="700" baseline="0" dirty="0" smtClean="0"/>
                        <a:t> play the leading  role in</a:t>
                      </a:r>
                      <a:r>
                        <a:rPr lang="en-US" sz="700" dirty="0" smtClean="0"/>
                        <a:t> coordinating energy and environmental programs</a:t>
                      </a:r>
                      <a:endParaRPr lang="en-US" sz="700" dirty="0"/>
                    </a:p>
                  </a:txBody>
                  <a:tcPr/>
                </a:tc>
              </a:tr>
              <a:tr h="399938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Electricity</a:t>
                      </a:r>
                      <a:r>
                        <a:rPr lang="en-US" sz="700" baseline="0" dirty="0" smtClean="0"/>
                        <a:t> </a:t>
                      </a:r>
                      <a:endParaRPr lang="en-US" sz="7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Worked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n/a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n/a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UNHCR and Partners should continue</a:t>
                      </a:r>
                      <a:r>
                        <a:rPr lang="en-US" sz="700" baseline="0" dirty="0" smtClean="0"/>
                        <a:t> expanding the provision of electricity from mini-grids, grids and PV-power sources 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 Provide training on electrical safety procedure and maintenance and handling of electrical equipment</a:t>
                      </a:r>
                      <a:endParaRPr lang="en-US" sz="700" dirty="0"/>
                    </a:p>
                  </a:txBody>
                  <a:tcPr/>
                </a:tc>
              </a:tr>
              <a:tr h="755752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Bio-gas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Pilot stage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Didn’t 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aseline="0" dirty="0" smtClean="0"/>
                        <a:t>Continuity is  under risk  due to lack</a:t>
                      </a:r>
                      <a:r>
                        <a:rPr lang="en-US" sz="700" baseline="0" dirty="0" smtClean="0"/>
                        <a:t> of thorough cost and benefit analysis, on the availability of raw materials/feedstock/ including less consultation and low coordination .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aseline="0" dirty="0" smtClean="0"/>
                        <a:t>Thorough study on the cost and benefit  of the product, availability of raw materials/feedstock/ and value chain be initiated before new engagement and to also improve the active programs  . </a:t>
                      </a:r>
                      <a:endParaRPr lang="en-US" sz="1400" dirty="0" smtClean="0"/>
                    </a:p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UNHCR should </a:t>
                      </a:r>
                      <a:r>
                        <a:rPr lang="en-US" sz="600" baseline="0" dirty="0" smtClean="0"/>
                        <a:t> play the leading  role in</a:t>
                      </a:r>
                      <a:r>
                        <a:rPr lang="en-US" sz="600" dirty="0" smtClean="0"/>
                        <a:t> coordinating energy and environmental programs</a:t>
                      </a:r>
                      <a:endParaRPr lang="en-US" sz="600" dirty="0"/>
                    </a:p>
                  </a:txBody>
                  <a:tcPr/>
                </a:tc>
              </a:tr>
              <a:tr h="29067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Solar cooker 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Didn't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n/a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Technologies do</a:t>
                      </a:r>
                      <a:r>
                        <a:rPr lang="en-US" sz="700" baseline="0" dirty="0" smtClean="0"/>
                        <a:t> not support current needs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n/a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n/a</a:t>
                      </a:r>
                      <a:endParaRPr lang="en-US" sz="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4667" y="5010722"/>
            <a:ext cx="652270" cy="155916"/>
          </a:xfrm>
        </p:spPr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04" y="5004111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24" y="1"/>
            <a:ext cx="8754312" cy="419099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>
                <a:latin typeface="+mn-lt"/>
              </a:rPr>
              <a:t>Where we stand now (SAFE): Ethanol, Briquette, FSS and Kerosene supply: 2015-2017</a:t>
            </a:r>
            <a:endParaRPr lang="en-GB" sz="1400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082263"/>
              </p:ext>
            </p:extLst>
          </p:nvPr>
        </p:nvGraphicFramePr>
        <p:xfrm>
          <a:off x="373022" y="492763"/>
          <a:ext cx="8227282" cy="4205688"/>
        </p:xfrm>
        <a:graphic>
          <a:graphicData uri="http://schemas.openxmlformats.org/drawingml/2006/table">
            <a:tbl>
              <a:tblPr firstRow="1" firstCol="1" bandRow="1"/>
              <a:tblGrid>
                <a:gridCol w="1175520"/>
                <a:gridCol w="993732"/>
                <a:gridCol w="1175520"/>
                <a:gridCol w="1175520"/>
                <a:gridCol w="1175520"/>
                <a:gridCol w="1265735"/>
                <a:gridCol w="1265735"/>
              </a:tblGrid>
              <a:tr h="495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Refugee camp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HHS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HHs </a:t>
                      </a: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lang="en-US" sz="1200" i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indicator </a:t>
                      </a: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Ethanol fuel </a:t>
                      </a: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supply </a:t>
                      </a: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(HHs) 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Briquette </a:t>
                      </a: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supply </a:t>
                      </a: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(HHs) 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to fuel saving stoves (FSS) (HHs)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Kerosene fuel </a:t>
                      </a: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supply </a:t>
                      </a: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(HHs)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19807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Afar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5,903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1980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Achievement 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870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1980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1,650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4,132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807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Assosa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16,075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7004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1980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Achievement 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820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6946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1980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 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3,051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4,676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10,052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807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Melkadida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38,711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1980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Achievement </a:t>
                      </a:r>
                      <a:endParaRPr lang="en-GB" sz="10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1038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1980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 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15,484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21,291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7,600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807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Gambella </a:t>
                      </a:r>
                      <a:endParaRPr lang="en-GB" sz="1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82,507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1980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Achievement </a:t>
                      </a:r>
                      <a:endParaRPr lang="en-GB" sz="10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23,861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1980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 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41,254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29,507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807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Jijiga</a:t>
                      </a:r>
                      <a:endParaRPr lang="en-GB" sz="1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6,093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1980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Achievement 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6,093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1980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 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807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Shire </a:t>
                      </a:r>
                      <a:endParaRPr lang="en-GB" sz="1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22,740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1980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Achievement </a:t>
                      </a:r>
                      <a:endParaRPr lang="en-GB" sz="10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1994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1980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 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6,841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14,618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15,920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14" marR="58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-69303"/>
            <a:ext cx="8754312" cy="433827"/>
          </a:xfrm>
        </p:spPr>
        <p:txBody>
          <a:bodyPr>
            <a:normAutofit/>
          </a:bodyPr>
          <a:lstStyle/>
          <a:p>
            <a:pPr algn="ctr"/>
            <a:r>
              <a:rPr lang="en-US" sz="1200" dirty="0">
                <a:latin typeface="+mn-lt"/>
              </a:rPr>
              <a:t>Where we stand </a:t>
            </a:r>
            <a:r>
              <a:rPr lang="en-US" sz="1200" dirty="0" smtClean="0">
                <a:latin typeface="+mn-lt"/>
              </a:rPr>
              <a:t>now (SAFE):Lighting ,Electricity, SL,SSL supply:2015-2017</a:t>
            </a:r>
            <a:endParaRPr lang="en-GB" sz="12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154275"/>
              </p:ext>
            </p:extLst>
          </p:nvPr>
        </p:nvGraphicFramePr>
        <p:xfrm>
          <a:off x="766120" y="531343"/>
          <a:ext cx="7364627" cy="4651018"/>
        </p:xfrm>
        <a:graphic>
          <a:graphicData uri="http://schemas.openxmlformats.org/drawingml/2006/table">
            <a:tbl>
              <a:tblPr firstRow="1" firstCol="1" bandRow="1"/>
              <a:tblGrid>
                <a:gridCol w="1315994"/>
                <a:gridCol w="1251576"/>
                <a:gridCol w="1363746"/>
                <a:gridCol w="1195214"/>
                <a:gridCol w="1042882"/>
                <a:gridCol w="1195215"/>
              </a:tblGrid>
              <a:tr h="407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Refugee camp</a:t>
                      </a:r>
                      <a:endParaRPr lang="en-GB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households </a:t>
                      </a:r>
                      <a:endParaRPr lang="en-GB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 supply-indicator</a:t>
                      </a:r>
                      <a:r>
                        <a:rPr lang="en-US" sz="900" i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GB" sz="7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for cooking </a:t>
                      </a: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(communal kitchen)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lantern provision 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street lighting 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20860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Afar</a:t>
                      </a:r>
                      <a:endParaRPr lang="en-GB" sz="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5,903</a:t>
                      </a:r>
                      <a:endParaRPr lang="en-GB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2086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Achievement 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086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 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(370 SSLs)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395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Assosa</a:t>
                      </a:r>
                      <a:endParaRPr lang="en-GB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16,075</a:t>
                      </a:r>
                      <a:endParaRPr lang="en-GB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r>
                        <a:rPr lang="en-US" sz="1000" i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2039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Achievement 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039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 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lang="en-US" sz="1200" b="1" i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(502 SSLs)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860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Melkadida</a:t>
                      </a:r>
                      <a:endParaRPr lang="en-GB" sz="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38,711</a:t>
                      </a:r>
                      <a:endParaRPr lang="en-GB" sz="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2086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Achievement 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r>
                        <a:rPr lang="en-US" sz="1000" i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(1700 SSLs)</a:t>
                      </a:r>
                      <a:endParaRPr lang="en-GB" sz="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086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395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Gambella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82,507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Terget</a:t>
                      </a:r>
                      <a:r>
                        <a:rPr lang="en-US" sz="100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2039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Achievement 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r>
                        <a:rPr lang="en-US" sz="100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(1100 SSLs)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039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 </a:t>
                      </a:r>
                      <a:endParaRPr lang="en-GB" sz="105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5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5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r>
                        <a:rPr lang="en-U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(1500 SSLs)</a:t>
                      </a:r>
                      <a:endParaRPr lang="en-GB" sz="105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860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Jijiga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6,093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r>
                        <a:rPr lang="en-US" sz="100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2086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Achievement 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r>
                        <a:rPr lang="en-US" sz="100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(288 SSLs)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086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 </a:t>
                      </a:r>
                      <a:endParaRPr lang="en-GB" sz="105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5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5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5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395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Shire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22,740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r>
                        <a:rPr lang="en-US" sz="100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2039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Achievement 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  <a:r>
                        <a:rPr lang="en-US" sz="80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(226 SLs)</a:t>
                      </a:r>
                      <a:endParaRPr lang="en-GB" sz="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039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 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  <a:r>
                        <a:rPr lang="en-US" sz="1200" b="1" i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(485 SLs)</a:t>
                      </a:r>
                      <a:endParaRPr lang="en-GB" sz="105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0"/>
            <a:ext cx="8754312" cy="560531"/>
          </a:xfrm>
        </p:spPr>
        <p:txBody>
          <a:bodyPr>
            <a:normAutofit/>
          </a:bodyPr>
          <a:lstStyle/>
          <a:p>
            <a:pPr algn="ctr"/>
            <a:r>
              <a:rPr lang="en-US" sz="1200" dirty="0" smtClean="0">
                <a:latin typeface="+mn-lt"/>
              </a:rPr>
              <a:t>Current Domestic Fuel Consumption  </a:t>
            </a:r>
            <a:endParaRPr lang="en-GB" sz="1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26563253"/>
              </p:ext>
            </p:extLst>
          </p:nvPr>
        </p:nvGraphicFramePr>
        <p:xfrm>
          <a:off x="1088898" y="704336"/>
          <a:ext cx="6448724" cy="386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79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0"/>
            <a:ext cx="8754312" cy="456738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>
                <a:latin typeface="+mn-lt"/>
              </a:rPr>
              <a:t>Proposed Mixed Energy Solution </a:t>
            </a:r>
            <a:endParaRPr lang="en-GB" sz="1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98239185"/>
              </p:ext>
            </p:extLst>
          </p:nvPr>
        </p:nvGraphicFramePr>
        <p:xfrm>
          <a:off x="747584" y="543697"/>
          <a:ext cx="7068064" cy="408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50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47031"/>
            <a:ext cx="8754312" cy="314635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>
                <a:latin typeface="+mn-lt"/>
              </a:rPr>
              <a:t>Mixed Energy Budget Requirement </a:t>
            </a:r>
            <a:endParaRPr lang="en-GB" sz="1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19556108"/>
              </p:ext>
            </p:extLst>
          </p:nvPr>
        </p:nvGraphicFramePr>
        <p:xfrm>
          <a:off x="0" y="420130"/>
          <a:ext cx="9144000" cy="410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43684"/>
            <a:ext cx="8754312" cy="29181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latin typeface="+mn-lt"/>
              </a:rPr>
              <a:t>Investment Cost</a:t>
            </a:r>
            <a:endParaRPr lang="en-GB" sz="1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94543339"/>
              </p:ext>
            </p:extLst>
          </p:nvPr>
        </p:nvGraphicFramePr>
        <p:xfrm>
          <a:off x="861304" y="469557"/>
          <a:ext cx="6863471" cy="41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51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47626"/>
            <a:ext cx="8754312" cy="452334"/>
          </a:xfrm>
        </p:spPr>
        <p:txBody>
          <a:bodyPr>
            <a:normAutofit/>
          </a:bodyPr>
          <a:lstStyle/>
          <a:p>
            <a:pPr algn="ctr"/>
            <a:r>
              <a:rPr lang="en-US" sz="1400" dirty="0">
                <a:latin typeface="+mn-lt"/>
              </a:rPr>
              <a:t>Planned Budget and Allocation Gap: SAFE </a:t>
            </a:r>
            <a:r>
              <a:rPr lang="en-US" sz="1400" dirty="0" smtClean="0">
                <a:latin typeface="+mn-lt"/>
              </a:rPr>
              <a:t>2015-2017</a:t>
            </a:r>
            <a:endParaRPr lang="en-GB" sz="1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99905690"/>
              </p:ext>
            </p:extLst>
          </p:nvPr>
        </p:nvGraphicFramePr>
        <p:xfrm>
          <a:off x="1315995" y="722870"/>
          <a:ext cx="5640859" cy="342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73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5" descr="http://www.jobinterviewtools.com/blog/wp-content/uploads/2010/01/dreamstimemedium_19473030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30" y="130030"/>
            <a:ext cx="4441971" cy="444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D883-BBF0-40F4-95D7-D439723CDBDE}" type="datetime1">
              <a:rPr lang="en-US" smtClean="0"/>
              <a:t>1/15/2018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1"/>
            <a:ext cx="8754314" cy="5066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latin typeface="+mn-lt"/>
              </a:rPr>
              <a:t>Natural Resource Management and Environmental Rehabilitation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Interventions </a:t>
            </a:r>
            <a:endParaRPr lang="en-GB" sz="2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846438"/>
            <a:ext cx="8754314" cy="377498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Re-forestation </a:t>
            </a:r>
            <a:r>
              <a:rPr lang="en-US" sz="2000" dirty="0"/>
              <a:t>of degraded </a:t>
            </a:r>
            <a:r>
              <a:rPr lang="en-US" sz="2000" dirty="0" smtClean="0"/>
              <a:t>forest lands </a:t>
            </a:r>
          </a:p>
          <a:p>
            <a:r>
              <a:rPr lang="en-US" sz="2000" dirty="0"/>
              <a:t>G</a:t>
            </a:r>
            <a:r>
              <a:rPr lang="en-US" sz="2000" dirty="0" smtClean="0"/>
              <a:t>reening camps with various plant species </a:t>
            </a:r>
            <a:endParaRPr lang="en-US" sz="2000" dirty="0"/>
          </a:p>
          <a:p>
            <a:r>
              <a:rPr lang="en-US" sz="2000" dirty="0" smtClean="0"/>
              <a:t>Gully controls and rehabilitation of risk prone sites </a:t>
            </a:r>
            <a:r>
              <a:rPr lang="en-US" sz="2000" dirty="0"/>
              <a:t>with </a:t>
            </a:r>
            <a:r>
              <a:rPr lang="en-US" sz="2000" dirty="0" smtClean="0"/>
              <a:t>biological and physical structures including gabion wall construction</a:t>
            </a:r>
            <a:endParaRPr lang="en-US" sz="2000" dirty="0"/>
          </a:p>
          <a:p>
            <a:r>
              <a:rPr lang="en-US" sz="2000" dirty="0"/>
              <a:t>Awareness raising on environmental </a:t>
            </a:r>
            <a:r>
              <a:rPr lang="en-US" sz="2000" dirty="0" smtClean="0"/>
              <a:t>consequences  </a:t>
            </a:r>
            <a:endParaRPr lang="en-US" sz="2000" dirty="0"/>
          </a:p>
          <a:p>
            <a:r>
              <a:rPr lang="en-US" sz="2000" dirty="0" smtClean="0"/>
              <a:t>Integration of livelihood </a:t>
            </a:r>
            <a:r>
              <a:rPr lang="en-US" sz="2000" dirty="0"/>
              <a:t>projects with </a:t>
            </a:r>
            <a:r>
              <a:rPr lang="en-US" sz="2000" dirty="0" smtClean="0"/>
              <a:t>environmental programs </a:t>
            </a:r>
          </a:p>
          <a:p>
            <a:r>
              <a:rPr lang="en-US" sz="2000" dirty="0" smtClean="0"/>
              <a:t>Expansion of bio-sphere and protective areas and</a:t>
            </a:r>
            <a:endParaRPr lang="en-US" sz="2000" dirty="0"/>
          </a:p>
          <a:p>
            <a:r>
              <a:rPr lang="en-US" sz="2000" dirty="0" smtClean="0"/>
              <a:t>Area enclosures are being undertaken in various camps to reduce further impacts and natural disasters such flood, avalanches and land slides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767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1"/>
            <a:ext cx="8754312" cy="457199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dirty="0">
                <a:latin typeface="+mn-lt"/>
                <a:cs typeface="Arial" charset="0"/>
              </a:rPr>
              <a:t>The </a:t>
            </a:r>
            <a:r>
              <a:rPr lang="en-US" altLang="en-US" sz="2400" dirty="0" smtClean="0">
                <a:latin typeface="+mn-lt"/>
                <a:cs typeface="Arial" charset="0"/>
              </a:rPr>
              <a:t>SAFE 2015-2018 Country Strategy </a:t>
            </a:r>
            <a:r>
              <a:rPr lang="en-US" altLang="en-US" sz="2400" dirty="0">
                <a:latin typeface="+mn-lt"/>
                <a:cs typeface="Arial" charset="0"/>
              </a:rPr>
              <a:t>at a </a:t>
            </a:r>
            <a:r>
              <a:rPr lang="en-US" altLang="en-US" sz="2400" dirty="0" smtClean="0">
                <a:latin typeface="+mn-lt"/>
                <a:cs typeface="Arial" charset="0"/>
              </a:rPr>
              <a:t>Glance</a:t>
            </a:r>
            <a:endParaRPr lang="en-GB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667265"/>
            <a:ext cx="8837244" cy="464463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1200" dirty="0"/>
              <a:t>UNHCR-Ethiopia operation developed SAFE and Natural Resources Management Country Strategy 2015-2018,  with the following </a:t>
            </a:r>
            <a:r>
              <a:rPr lang="en-GB" sz="1200" b="1" dirty="0"/>
              <a:t>strategic objectives</a:t>
            </a:r>
            <a:r>
              <a:rPr lang="en-GB" sz="1200" dirty="0" smtClean="0"/>
              <a:t>:</a:t>
            </a:r>
          </a:p>
          <a:p>
            <a:pPr marL="0" indent="0">
              <a:buNone/>
              <a:defRPr/>
            </a:pPr>
            <a:endParaRPr lang="en-GB" sz="1200" dirty="0"/>
          </a:p>
          <a:p>
            <a:pPr>
              <a:defRPr/>
            </a:pPr>
            <a:r>
              <a:rPr lang="en-GB" sz="1400" b="1" u="sng" dirty="0">
                <a:solidFill>
                  <a:srgbClr val="00B0F0"/>
                </a:solidFill>
              </a:rPr>
              <a:t>Expanding Energy </a:t>
            </a:r>
            <a:r>
              <a:rPr lang="en-GB" sz="1400" b="1" u="sng" dirty="0" smtClean="0">
                <a:solidFill>
                  <a:srgbClr val="00B0F0"/>
                </a:solidFill>
              </a:rPr>
              <a:t>Access: </a:t>
            </a:r>
            <a:r>
              <a:rPr lang="en-GB" sz="1400" dirty="0" smtClean="0"/>
              <a:t>Scale-up </a:t>
            </a:r>
            <a:r>
              <a:rPr lang="en-GB" sz="1400" dirty="0"/>
              <a:t>access to safe and sustainable energy services for domestic cooking, </a:t>
            </a:r>
            <a:r>
              <a:rPr lang="en-GB" sz="1400" dirty="0" smtClean="0"/>
              <a:t>heating, lighting </a:t>
            </a:r>
            <a:r>
              <a:rPr lang="en-GB" sz="1400" dirty="0"/>
              <a:t>and community services such as water supply, health-care, education, </a:t>
            </a:r>
            <a:r>
              <a:rPr lang="en-GB" sz="1400" dirty="0" smtClean="0"/>
              <a:t>and street </a:t>
            </a:r>
            <a:r>
              <a:rPr lang="en-GB" sz="1400" dirty="0"/>
              <a:t>lighting; office management and productive use</a:t>
            </a:r>
            <a:r>
              <a:rPr lang="en-GB" sz="1400" dirty="0" smtClean="0"/>
              <a:t>.</a:t>
            </a:r>
            <a:endParaRPr lang="en-GB" sz="1400" dirty="0"/>
          </a:p>
          <a:p>
            <a:pPr>
              <a:defRPr/>
            </a:pPr>
            <a:r>
              <a:rPr lang="en-GB" sz="1400" b="1" dirty="0">
                <a:solidFill>
                  <a:srgbClr val="00B0F0"/>
                </a:solidFill>
              </a:rPr>
              <a:t> </a:t>
            </a:r>
            <a:r>
              <a:rPr lang="en-GB" sz="1400" b="1" u="sng" dirty="0">
                <a:solidFill>
                  <a:srgbClr val="00B0F0"/>
                </a:solidFill>
              </a:rPr>
              <a:t>Increase use of Renewable Energy: </a:t>
            </a:r>
            <a:r>
              <a:rPr lang="en-GB" sz="1400" dirty="0" smtClean="0"/>
              <a:t>Replacing </a:t>
            </a:r>
            <a:r>
              <a:rPr lang="en-GB" sz="1400" dirty="0"/>
              <a:t>the use of non-sustainable biomass and fossil </a:t>
            </a:r>
            <a:r>
              <a:rPr lang="en-GB" sz="1400" dirty="0" smtClean="0"/>
              <a:t>fuels, expanding </a:t>
            </a:r>
            <a:r>
              <a:rPr lang="en-GB" sz="1400" dirty="0"/>
              <a:t>access through </a:t>
            </a:r>
            <a:r>
              <a:rPr lang="en-GB" sz="1400" dirty="0" smtClean="0"/>
              <a:t>renewable </a:t>
            </a:r>
            <a:r>
              <a:rPr lang="en-GB" sz="1400" dirty="0"/>
              <a:t>energy systems and increasing the contribution </a:t>
            </a:r>
            <a:r>
              <a:rPr lang="en-GB" sz="1400" dirty="0" smtClean="0"/>
              <a:t>of </a:t>
            </a:r>
            <a:r>
              <a:rPr lang="en-GB" sz="1400" dirty="0"/>
              <a:t>renewables in the total energy </a:t>
            </a:r>
            <a:r>
              <a:rPr lang="en-GB" sz="1400" b="1" dirty="0" smtClean="0"/>
              <a:t>mix </a:t>
            </a:r>
            <a:r>
              <a:rPr lang="en-GB" sz="1400" b="1" dirty="0"/>
              <a:t>for domestic use</a:t>
            </a:r>
            <a:r>
              <a:rPr lang="en-GB" sz="1400" dirty="0"/>
              <a:t>, community services </a:t>
            </a:r>
            <a:r>
              <a:rPr lang="en-GB" sz="1400" dirty="0" smtClean="0"/>
              <a:t>and productive </a:t>
            </a:r>
            <a:r>
              <a:rPr lang="en-GB" sz="1400" dirty="0"/>
              <a:t>use</a:t>
            </a:r>
            <a:r>
              <a:rPr lang="en-GB" sz="1400" b="1" dirty="0"/>
              <a:t>   </a:t>
            </a:r>
          </a:p>
          <a:p>
            <a:pPr>
              <a:defRPr/>
            </a:pPr>
            <a:r>
              <a:rPr lang="en-GB" sz="1400" b="1" dirty="0">
                <a:solidFill>
                  <a:schemeClr val="accent2"/>
                </a:solidFill>
              </a:rPr>
              <a:t> </a:t>
            </a:r>
            <a:r>
              <a:rPr lang="en-GB" sz="1400" b="1" u="sng" dirty="0">
                <a:solidFill>
                  <a:srgbClr val="00B0F0"/>
                </a:solidFill>
              </a:rPr>
              <a:t>Improve Energy Efficiency: </a:t>
            </a:r>
            <a:r>
              <a:rPr lang="en-GB" sz="1400" dirty="0" smtClean="0"/>
              <a:t>Improve </a:t>
            </a:r>
            <a:r>
              <a:rPr lang="en-GB" sz="1400" dirty="0"/>
              <a:t>energy conversion and end-use </a:t>
            </a:r>
            <a:r>
              <a:rPr lang="en-GB" sz="1400" dirty="0" smtClean="0"/>
              <a:t>efficiency</a:t>
            </a:r>
            <a:endParaRPr lang="en-GB" sz="1400" dirty="0"/>
          </a:p>
          <a:p>
            <a:pPr>
              <a:defRPr/>
            </a:pPr>
            <a:r>
              <a:rPr lang="en-GB" sz="1400" b="1" dirty="0">
                <a:solidFill>
                  <a:srgbClr val="00B050"/>
                </a:solidFill>
              </a:rPr>
              <a:t> </a:t>
            </a:r>
            <a:r>
              <a:rPr lang="en-GB" sz="1400" b="1" u="sng" dirty="0">
                <a:solidFill>
                  <a:srgbClr val="00B0F0"/>
                </a:solidFill>
              </a:rPr>
              <a:t>Sustainable </a:t>
            </a:r>
            <a:r>
              <a:rPr lang="en-GB" sz="1400" b="1" u="sng" dirty="0" smtClean="0">
                <a:solidFill>
                  <a:srgbClr val="00B0F0"/>
                </a:solidFill>
              </a:rPr>
              <a:t>Environment and </a:t>
            </a:r>
            <a:r>
              <a:rPr lang="en-GB" sz="1400" b="1" u="sng" dirty="0">
                <a:solidFill>
                  <a:srgbClr val="00B0F0"/>
                </a:solidFill>
              </a:rPr>
              <a:t>Natural Resource </a:t>
            </a:r>
            <a:r>
              <a:rPr lang="en-GB" sz="1400" b="1" u="sng" dirty="0" smtClean="0">
                <a:solidFill>
                  <a:srgbClr val="00B0F0"/>
                </a:solidFill>
              </a:rPr>
              <a:t>Management: </a:t>
            </a:r>
            <a:r>
              <a:rPr lang="en-GB" sz="1400" dirty="0" smtClean="0"/>
              <a:t>Ensuring </a:t>
            </a:r>
            <a:r>
              <a:rPr lang="en-GB" sz="1400" dirty="0"/>
              <a:t>sustainable management of </a:t>
            </a:r>
            <a:r>
              <a:rPr lang="en-GB" sz="1400" dirty="0" smtClean="0"/>
              <a:t>forest </a:t>
            </a:r>
            <a:r>
              <a:rPr lang="en-GB" sz="1400" dirty="0"/>
              <a:t>resources, </a:t>
            </a:r>
            <a:r>
              <a:rPr lang="en-GB" sz="1400" dirty="0" smtClean="0"/>
              <a:t>degraded </a:t>
            </a:r>
            <a:r>
              <a:rPr lang="en-GB" sz="1400" dirty="0"/>
              <a:t>land management and biodiversity </a:t>
            </a:r>
            <a:r>
              <a:rPr lang="en-GB" sz="1400" dirty="0" smtClean="0"/>
              <a:t>conservation</a:t>
            </a:r>
            <a:endParaRPr lang="en-GB" sz="1400" dirty="0"/>
          </a:p>
          <a:p>
            <a:pPr>
              <a:defRPr/>
            </a:pPr>
            <a:r>
              <a:rPr lang="en-GB" sz="1400" b="1" dirty="0">
                <a:solidFill>
                  <a:schemeClr val="accent2"/>
                </a:solidFill>
              </a:rPr>
              <a:t> </a:t>
            </a:r>
            <a:r>
              <a:rPr lang="en-GB" sz="1400" b="1" u="sng" dirty="0">
                <a:solidFill>
                  <a:srgbClr val="00B0F0"/>
                </a:solidFill>
              </a:rPr>
              <a:t>Unlock Business Potential for Energy </a:t>
            </a:r>
            <a:r>
              <a:rPr lang="en-GB" sz="1400" b="1" u="sng" dirty="0" smtClean="0">
                <a:solidFill>
                  <a:srgbClr val="00B0F0"/>
                </a:solidFill>
              </a:rPr>
              <a:t>Delivery: </a:t>
            </a:r>
            <a:r>
              <a:rPr lang="en-GB" sz="1400" dirty="0" smtClean="0"/>
              <a:t>Building </a:t>
            </a:r>
            <a:r>
              <a:rPr lang="en-GB" sz="1400" dirty="0"/>
              <a:t>a vibrant energy market by catalysing private </a:t>
            </a:r>
            <a:r>
              <a:rPr lang="en-GB" sz="1400" dirty="0" smtClean="0"/>
              <a:t>sector </a:t>
            </a:r>
            <a:r>
              <a:rPr lang="en-GB" sz="1400" dirty="0"/>
              <a:t>investment through </a:t>
            </a:r>
            <a:r>
              <a:rPr lang="en-GB" sz="1400" dirty="0" smtClean="0"/>
              <a:t>targeted </a:t>
            </a:r>
            <a:r>
              <a:rPr lang="en-GB" sz="1400" dirty="0"/>
              <a:t>business development services and </a:t>
            </a:r>
            <a:r>
              <a:rPr lang="en-GB" sz="1400" dirty="0" smtClean="0"/>
              <a:t>encouraging the </a:t>
            </a:r>
            <a:r>
              <a:rPr lang="en-GB" sz="1400" dirty="0"/>
              <a:t>development and </a:t>
            </a:r>
            <a:r>
              <a:rPr lang="en-GB" sz="1400" dirty="0" smtClean="0"/>
              <a:t>replication </a:t>
            </a:r>
            <a:r>
              <a:rPr lang="en-GB" sz="1400" dirty="0"/>
              <a:t>of innovative business </a:t>
            </a:r>
            <a:r>
              <a:rPr lang="en-GB" sz="1400" dirty="0" smtClean="0"/>
              <a:t>models</a:t>
            </a:r>
            <a:endParaRPr lang="en-GB" sz="1400" b="1" dirty="0"/>
          </a:p>
          <a:p>
            <a:pPr>
              <a:defRPr/>
            </a:pPr>
            <a:r>
              <a:rPr lang="en-GB" sz="1400" b="1" u="sng" dirty="0">
                <a:solidFill>
                  <a:srgbClr val="00B0F0"/>
                </a:solidFill>
              </a:rPr>
              <a:t>Capacity </a:t>
            </a:r>
            <a:r>
              <a:rPr lang="en-GB" sz="1400" b="1" u="sng" dirty="0" smtClean="0">
                <a:solidFill>
                  <a:srgbClr val="00B0F0"/>
                </a:solidFill>
              </a:rPr>
              <a:t>Building: </a:t>
            </a:r>
            <a:r>
              <a:rPr lang="en-GB" sz="1400" dirty="0" smtClean="0"/>
              <a:t>Strengthen </a:t>
            </a:r>
            <a:r>
              <a:rPr lang="en-GB" sz="1400" dirty="0"/>
              <a:t>the capacity of the UNHCR and partners to effectively manage this </a:t>
            </a:r>
            <a:r>
              <a:rPr lang="en-GB" sz="1400" dirty="0" smtClean="0"/>
              <a:t>Strategy through </a:t>
            </a:r>
            <a:r>
              <a:rPr lang="en-GB" sz="1400" dirty="0"/>
              <a:t>improved </a:t>
            </a:r>
            <a:r>
              <a:rPr lang="en-GB" sz="1400" dirty="0" smtClean="0"/>
              <a:t>staffing</a:t>
            </a:r>
            <a:r>
              <a:rPr lang="en-GB" sz="1400" dirty="0"/>
              <a:t>, staff training and implementation of an effective M&amp;E system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2DEA-7D46-4C79-A704-2F9CD6B6998D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88939"/>
            <a:ext cx="8754314" cy="263230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latin typeface="+mn-lt"/>
              </a:rPr>
              <a:t>Plantation expansion  </a:t>
            </a:r>
            <a:endParaRPr lang="en-GB" sz="14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488272"/>
            <a:ext cx="8754314" cy="4655228"/>
          </a:xfrm>
        </p:spPr>
        <p:txBody>
          <a:bodyPr>
            <a:normAutofit/>
          </a:bodyPr>
          <a:lstStyle/>
          <a:p>
            <a:r>
              <a:rPr lang="en-US" sz="1500" dirty="0"/>
              <a:t>Different types of tree species are being raised and planted across the camps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 smtClean="0"/>
              <a:t>To </a:t>
            </a:r>
            <a:r>
              <a:rPr lang="en-US" sz="1500" dirty="0"/>
              <a:t>date more than </a:t>
            </a:r>
            <a:r>
              <a:rPr lang="en-US" sz="1500" dirty="0" smtClean="0"/>
              <a:t>795 </a:t>
            </a:r>
            <a:r>
              <a:rPr lang="en-US" sz="1500" dirty="0"/>
              <a:t>hectares of land has been afforested </a:t>
            </a:r>
            <a:r>
              <a:rPr lang="en-US" sz="1500" dirty="0" smtClean="0"/>
              <a:t>mainly in </a:t>
            </a:r>
            <a:r>
              <a:rPr lang="en-US" sz="1500" dirty="0" err="1" smtClean="0"/>
              <a:t>Gambella</a:t>
            </a:r>
            <a:r>
              <a:rPr lang="en-US" sz="1500" dirty="0" smtClean="0"/>
              <a:t> and </a:t>
            </a:r>
            <a:r>
              <a:rPr lang="en-US" sz="1500" dirty="0" err="1" smtClean="0"/>
              <a:t>Assosa</a:t>
            </a:r>
            <a:r>
              <a:rPr lang="en-US" sz="1500" dirty="0" smtClean="0"/>
              <a:t> camps </a:t>
            </a:r>
            <a:endParaRPr lang="en-US" sz="1500" dirty="0"/>
          </a:p>
          <a:p>
            <a:r>
              <a:rPr lang="en-US" sz="1500" dirty="0"/>
              <a:t>This </a:t>
            </a:r>
            <a:r>
              <a:rPr lang="en-US" sz="1500" dirty="0" smtClean="0"/>
              <a:t>equates to about 4 Million trees seedlings raised and planted in and around refugees/host community impacted areas 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sz="200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4" y="808510"/>
            <a:ext cx="4691653" cy="26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88938"/>
            <a:ext cx="8754314" cy="399335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>
                <a:latin typeface="+mn-lt"/>
              </a:rPr>
              <a:t>Land development and area enclosure </a:t>
            </a:r>
            <a:endParaRPr lang="en-GB" sz="14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88273"/>
            <a:ext cx="9144000" cy="4655227"/>
          </a:xfrm>
        </p:spPr>
        <p:txBody>
          <a:bodyPr>
            <a:normAutofit/>
          </a:bodyPr>
          <a:lstStyle/>
          <a:p>
            <a:pPr algn="just"/>
            <a:r>
              <a:rPr lang="en-US" sz="1400" dirty="0" smtClean="0"/>
              <a:t>Soil and water conservation activities are ongoing in and around all camps </a:t>
            </a:r>
            <a:endParaRPr lang="en-US" sz="1400" dirty="0"/>
          </a:p>
          <a:p>
            <a:pPr algn="just"/>
            <a:r>
              <a:rPr lang="en-US" sz="1400" dirty="0"/>
              <a:t>Area </a:t>
            </a:r>
            <a:r>
              <a:rPr lang="en-US" sz="1400" dirty="0" smtClean="0"/>
              <a:t>enclosure and gabion walls have worked well for </a:t>
            </a:r>
            <a:r>
              <a:rPr lang="en-US" sz="1400" dirty="0"/>
              <a:t>degraded areas in </a:t>
            </a:r>
            <a:r>
              <a:rPr lang="en-US" sz="1400" dirty="0" smtClean="0"/>
              <a:t>Shire, </a:t>
            </a:r>
          </a:p>
          <a:p>
            <a:pPr algn="just"/>
            <a:r>
              <a:rPr lang="en-US" sz="1400" dirty="0" smtClean="0"/>
              <a:t>Check dams and gulley control measures have worked better in SOMEL, </a:t>
            </a:r>
            <a:r>
              <a:rPr lang="en-US" sz="1400" dirty="0" err="1" smtClean="0"/>
              <a:t>Jigjiga</a:t>
            </a:r>
            <a:r>
              <a:rPr lang="en-US" sz="1400" dirty="0" smtClean="0"/>
              <a:t>  and </a:t>
            </a:r>
            <a:r>
              <a:rPr lang="en-US" sz="1400" dirty="0" err="1" smtClean="0"/>
              <a:t>Assosa</a:t>
            </a:r>
            <a:r>
              <a:rPr lang="en-US" sz="1400" dirty="0" smtClean="0"/>
              <a:t> refugee camps </a:t>
            </a:r>
            <a:endParaRPr lang="en-US" sz="1400" dirty="0"/>
          </a:p>
          <a:p>
            <a:pPr algn="just"/>
            <a:r>
              <a:rPr lang="en-US" sz="1400" dirty="0" smtClean="0"/>
              <a:t>Biological control have effectively controlled lands from denudation and </a:t>
            </a:r>
            <a:r>
              <a:rPr lang="en-US" sz="1400" dirty="0" err="1" smtClean="0"/>
              <a:t>slidding</a:t>
            </a:r>
            <a:r>
              <a:rPr lang="en-US" sz="1400" dirty="0" smtClean="0"/>
              <a:t> by flood in </a:t>
            </a:r>
            <a:r>
              <a:rPr lang="en-US" sz="1400" dirty="0" err="1" smtClean="0"/>
              <a:t>Gambella</a:t>
            </a:r>
            <a:r>
              <a:rPr lang="en-US" sz="1400" dirty="0" smtClean="0"/>
              <a:t> and </a:t>
            </a:r>
            <a:r>
              <a:rPr lang="en-US" sz="1400" dirty="0" err="1" smtClean="0"/>
              <a:t>Assosa</a:t>
            </a:r>
            <a:r>
              <a:rPr lang="en-US" sz="1400" dirty="0" smtClean="0"/>
              <a:t> camps </a:t>
            </a:r>
          </a:p>
          <a:p>
            <a:pPr algn="just"/>
            <a:r>
              <a:rPr lang="en-US" sz="1400" dirty="0" smtClean="0"/>
              <a:t>Survival rate of re-forested areas being better in </a:t>
            </a:r>
            <a:r>
              <a:rPr lang="en-US" sz="1400" dirty="0" err="1" smtClean="0"/>
              <a:t>Gambella</a:t>
            </a:r>
            <a:r>
              <a:rPr lang="en-US" sz="1400" dirty="0" smtClean="0"/>
              <a:t> and </a:t>
            </a:r>
            <a:r>
              <a:rPr lang="en-US" sz="1400" dirty="0" err="1"/>
              <a:t>A</a:t>
            </a:r>
            <a:r>
              <a:rPr lang="en-US" sz="1400" dirty="0" err="1" smtClean="0"/>
              <a:t>ssosa</a:t>
            </a:r>
            <a:r>
              <a:rPr lang="en-US" sz="1400" dirty="0" smtClean="0"/>
              <a:t> camps as the rainfall </a:t>
            </a:r>
            <a:r>
              <a:rPr lang="en-US" sz="1400" dirty="0"/>
              <a:t>is relatively </a:t>
            </a:r>
            <a:r>
              <a:rPr lang="en-US" sz="1400" dirty="0" smtClean="0"/>
              <a:t>high</a:t>
            </a:r>
          </a:p>
          <a:p>
            <a:pPr algn="just"/>
            <a:r>
              <a:rPr lang="en-US" sz="1400" dirty="0"/>
              <a:t>Greening camps with various plant species </a:t>
            </a:r>
            <a:r>
              <a:rPr lang="en-US" sz="1400" dirty="0" smtClean="0"/>
              <a:t>has resulted well in all camps in institutions and around HHs where protection </a:t>
            </a:r>
            <a:r>
              <a:rPr lang="en-US" sz="1600" dirty="0" smtClean="0"/>
              <a:t>is ensured </a:t>
            </a:r>
            <a:endParaRPr lang="en-US" sz="16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US" sz="1600" dirty="0">
              <a:latin typeface="Garamond" panose="02020404030301010803" pitchFamily="18" charset="0"/>
            </a:endParaRPr>
          </a:p>
          <a:p>
            <a:endParaRPr lang="en-US" sz="1600" dirty="0">
              <a:latin typeface="Garamond" panose="02020404030301010803" pitchFamily="18" charset="0"/>
            </a:endParaRPr>
          </a:p>
          <a:p>
            <a:endParaRPr lang="en-US" sz="1600" dirty="0">
              <a:latin typeface="Garamond" panose="02020404030301010803" pitchFamily="18" charset="0"/>
            </a:endParaRPr>
          </a:p>
          <a:p>
            <a:endParaRPr lang="en-US" sz="1600" dirty="0">
              <a:latin typeface="Garamond" panose="02020404030301010803" pitchFamily="18" charset="0"/>
            </a:endParaRPr>
          </a:p>
          <a:p>
            <a:endParaRPr lang="en-US" sz="1600" dirty="0">
              <a:latin typeface="Garamond" panose="02020404030301010803" pitchFamily="18" charset="0"/>
            </a:endParaRPr>
          </a:p>
          <a:p>
            <a:endParaRPr lang="en-US" sz="1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6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sz="16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2552700"/>
            <a:ext cx="3928631" cy="23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11302"/>
            <a:ext cx="8754314" cy="399335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>
                <a:latin typeface="+mn-lt"/>
              </a:rPr>
              <a:t>Challenges of NRM and Environmental Rehabilitation program </a:t>
            </a:r>
            <a:endParaRPr lang="en-GB" sz="16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753537"/>
            <a:ext cx="8934968" cy="4181382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/>
              <a:t>Low priority </a:t>
            </a:r>
          </a:p>
          <a:p>
            <a:pPr algn="just"/>
            <a:r>
              <a:rPr lang="en-US" sz="1600" dirty="0" smtClean="0"/>
              <a:t>Shortage of alternative solution for fuel wood and construction materials </a:t>
            </a:r>
          </a:p>
          <a:p>
            <a:pPr algn="just"/>
            <a:r>
              <a:rPr lang="en-US" sz="1600" dirty="0" smtClean="0"/>
              <a:t>Scale of intervention limited against the massive natural resource and environmental degradation in and around the camps. </a:t>
            </a:r>
          </a:p>
          <a:p>
            <a:pPr algn="just"/>
            <a:r>
              <a:rPr lang="en-US" sz="1600" dirty="0" smtClean="0"/>
              <a:t>Excessive dependence on exotic tree species </a:t>
            </a:r>
          </a:p>
          <a:p>
            <a:pPr algn="just"/>
            <a:r>
              <a:rPr lang="en-US" sz="1600" dirty="0" smtClean="0"/>
              <a:t>Area enclosure not very well practiced </a:t>
            </a:r>
          </a:p>
          <a:p>
            <a:pPr algn="just"/>
            <a:r>
              <a:rPr lang="en-US" sz="1600" dirty="0" smtClean="0"/>
              <a:t>Weak refugee and host community mobilization in NRM and Environmental activities </a:t>
            </a:r>
          </a:p>
          <a:p>
            <a:pPr algn="just"/>
            <a:r>
              <a:rPr lang="en-US" sz="1600" dirty="0" smtClean="0"/>
              <a:t>Non-integration of fuel wood plantations with re-forestation and woodlots </a:t>
            </a:r>
          </a:p>
          <a:p>
            <a:pPr algn="just"/>
            <a:r>
              <a:rPr lang="en-US" sz="1600" dirty="0" smtClean="0"/>
              <a:t>Weak integration of livelihood activities with natural resource interventions</a:t>
            </a:r>
          </a:p>
          <a:p>
            <a:pPr algn="just"/>
            <a:r>
              <a:rPr lang="en-US" sz="1600" dirty="0" smtClean="0"/>
              <a:t>Climate change  </a:t>
            </a:r>
          </a:p>
          <a:p>
            <a:pPr marL="0" indent="0" algn="just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47626"/>
            <a:ext cx="8754312" cy="452334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Planned Budget and Allocation Gap: SAFE </a:t>
            </a:r>
            <a:r>
              <a:rPr lang="en-US" sz="2000" dirty="0" smtClean="0"/>
              <a:t>2015-2017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87751818"/>
              </p:ext>
            </p:extLst>
          </p:nvPr>
        </p:nvGraphicFramePr>
        <p:xfrm>
          <a:off x="1748482" y="729049"/>
          <a:ext cx="5449329" cy="345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183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latin typeface="+mn-lt"/>
              </a:rPr>
              <a:t>Where we stand </a:t>
            </a:r>
            <a:r>
              <a:rPr lang="en-US" sz="1600" dirty="0" smtClean="0">
                <a:latin typeface="+mn-lt"/>
              </a:rPr>
              <a:t>now in </a:t>
            </a:r>
            <a:r>
              <a:rPr lang="en-GB" sz="1600" dirty="0" smtClean="0">
                <a:latin typeface="+mn-lt"/>
              </a:rPr>
              <a:t>Reforestation </a:t>
            </a:r>
            <a:r>
              <a:rPr lang="en-GB" sz="1600" dirty="0">
                <a:latin typeface="+mn-lt"/>
              </a:rPr>
              <a:t>and </a:t>
            </a:r>
            <a:r>
              <a:rPr lang="en-GB" sz="1600" dirty="0" smtClean="0">
                <a:latin typeface="+mn-lt"/>
              </a:rPr>
              <a:t>Degraded </a:t>
            </a:r>
            <a:r>
              <a:rPr lang="en-GB" sz="1600" dirty="0">
                <a:latin typeface="+mn-lt"/>
              </a:rPr>
              <a:t>Land  </a:t>
            </a:r>
            <a:r>
              <a:rPr lang="en-GB" sz="1600" dirty="0" smtClean="0">
                <a:latin typeface="+mn-lt"/>
              </a:rPr>
              <a:t>rehabilitation:</a:t>
            </a:r>
            <a:r>
              <a:rPr lang="en-US" sz="1600" dirty="0" smtClean="0">
                <a:latin typeface="+mn-lt"/>
              </a:rPr>
              <a:t>2015-2017</a:t>
            </a:r>
            <a:endParaRPr lang="en-GB" sz="1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300320"/>
              </p:ext>
            </p:extLst>
          </p:nvPr>
        </p:nvGraphicFramePr>
        <p:xfrm>
          <a:off x="168220" y="381645"/>
          <a:ext cx="8753475" cy="412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84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5" descr="http://www.jobinterviewtools.com/blog/wp-content/uploads/2010/01/dreamstimemedium_19473030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30" y="130030"/>
            <a:ext cx="4441971" cy="444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D883-BBF0-40F4-95D7-D439723CDBDE}" type="datetime1">
              <a:rPr lang="en-US" smtClean="0"/>
              <a:t>1/15/2018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1"/>
            <a:ext cx="8754312" cy="44733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Mapping of E &amp; E Partners </a:t>
            </a:r>
            <a:r>
              <a:rPr lang="en-US" sz="2400" dirty="0" smtClean="0">
                <a:latin typeface="+mn-lt"/>
              </a:rPr>
              <a:t> </a:t>
            </a:r>
            <a:endParaRPr lang="en-GB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624950"/>
            <a:ext cx="8754312" cy="4091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7030A0"/>
                </a:solidFill>
              </a:rPr>
              <a:t>1. Somali Refugees in Ethiopia (Jijiga and Melkadida) </a:t>
            </a:r>
            <a:endParaRPr lang="en-GB" sz="1800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23141"/>
              </p:ext>
            </p:extLst>
          </p:nvPr>
        </p:nvGraphicFramePr>
        <p:xfrm>
          <a:off x="335031" y="1401204"/>
          <a:ext cx="8523060" cy="321035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30728"/>
                <a:gridCol w="1567216"/>
                <a:gridCol w="2489976"/>
                <a:gridCol w="2635140"/>
              </a:tblGrid>
              <a:tr h="6347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Implementing partner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Sector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Main activities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Plan for 2018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47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GAIA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Energy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Provision of </a:t>
                      </a:r>
                      <a:r>
                        <a:rPr lang="en-GB" sz="1300" dirty="0" smtClean="0">
                          <a:effectLst/>
                          <a:latin typeface="+mn-lt"/>
                        </a:rPr>
                        <a:t>ethanol</a:t>
                      </a:r>
                      <a:r>
                        <a:rPr lang="en-GB" sz="1300" baseline="0" dirty="0" smtClean="0">
                          <a:effectLst/>
                          <a:latin typeface="+mn-lt"/>
                        </a:rPr>
                        <a:t> in Jijiga, Installation of solar street lights and solar home systems in Melkadida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-Empower the</a:t>
                      </a:r>
                      <a:r>
                        <a:rPr lang="en-GB" sz="1300" baseline="0" dirty="0" smtClean="0">
                          <a:effectLst/>
                          <a:latin typeface="+mn-lt"/>
                        </a:rPr>
                        <a:t> refugee  committees to repair and maintain energy equipment's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47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SEE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Environment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Distribution of seedlings to the refugee and host</a:t>
                      </a:r>
                      <a:r>
                        <a:rPr lang="en-GB" sz="1300" baseline="0" dirty="0" smtClean="0">
                          <a:effectLst/>
                          <a:latin typeface="+mn-lt"/>
                        </a:rPr>
                        <a:t> communities, physical and biological rehabilitation of degraded lands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300" dirty="0" smtClean="0">
                          <a:effectLst/>
                          <a:latin typeface="+mn-lt"/>
                        </a:rPr>
                        <a:t>Management and training to increase</a:t>
                      </a:r>
                      <a:r>
                        <a:rPr lang="en-US" sz="1300" baseline="0" dirty="0" smtClean="0">
                          <a:effectLst/>
                          <a:latin typeface="+mn-lt"/>
                        </a:rPr>
                        <a:t> the survival rate of plantations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300" baseline="0" dirty="0" smtClean="0">
                          <a:effectLst/>
                          <a:latin typeface="+mn-lt"/>
                        </a:rPr>
                        <a:t>Promotion of gum &amp; resin producing trees, plastic recycling  (4Ds)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300" baseline="0" dirty="0" smtClean="0">
                          <a:effectLst/>
                          <a:latin typeface="+mn-lt"/>
                        </a:rPr>
                        <a:t>Pilot planting of fuel plants (like Jatropha)</a:t>
                      </a:r>
                      <a:endParaRPr lang="en-GB" sz="13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 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47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PWO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Environment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Seedling distribution, area enclosure</a:t>
                      </a:r>
                      <a:r>
                        <a:rPr lang="en-GB" sz="1300" baseline="0" dirty="0" smtClean="0">
                          <a:effectLst/>
                          <a:latin typeface="+mn-lt"/>
                        </a:rPr>
                        <a:t> and irrigated woodlot development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2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1"/>
            <a:ext cx="8754312" cy="4473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+mn-lt"/>
              </a:rPr>
              <a:t>Partners Mapping…</a:t>
            </a:r>
            <a:r>
              <a:rPr lang="en-US" sz="2400" dirty="0" err="1" smtClean="0">
                <a:latin typeface="+mn-lt"/>
              </a:rPr>
              <a:t>ctd</a:t>
            </a:r>
            <a:endParaRPr lang="en-GB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447333"/>
            <a:ext cx="8754312" cy="4091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1. South Sudanese Refugees in Ethiopia (Gambella) </a:t>
            </a:r>
            <a:endParaRPr lang="en-GB" sz="1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43750"/>
              </p:ext>
            </p:extLst>
          </p:nvPr>
        </p:nvGraphicFramePr>
        <p:xfrm>
          <a:off x="440286" y="894665"/>
          <a:ext cx="8523060" cy="388599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30728"/>
                <a:gridCol w="1567216"/>
                <a:gridCol w="2489976"/>
                <a:gridCol w="2635140"/>
              </a:tblGrid>
              <a:tr h="716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Implementing partner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Sector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Main activities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Plan for 2018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0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Briquette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production and distribution, biogas production and distribution. 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Establishment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energy cooperatives for management, maintenance and protection of solar lanterns and street lights 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Establishment of woodlot for fuel wood consumption 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</a:rPr>
                        <a:t>UNHCR, ARRA, AHADA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Energy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r>
                        <a:rPr lang="en-US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solar lanterns and installation of solar street lights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2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</a:rPr>
                        <a:t>NRDEP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300" dirty="0" smtClean="0">
                          <a:effectLst/>
                          <a:latin typeface="+mn-lt"/>
                        </a:rPr>
                        <a:t>Environment</a:t>
                      </a:r>
                      <a:r>
                        <a:rPr lang="en-GB" sz="1300" baseline="0" dirty="0" smtClean="0">
                          <a:effectLst/>
                          <a:latin typeface="+mn-lt"/>
                        </a:rPr>
                        <a:t>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300" dirty="0" smtClean="0">
                          <a:effectLst/>
                          <a:latin typeface="+mn-lt"/>
                        </a:rPr>
                        <a:t>Rehabilitation and reforestation of degraded</a:t>
                      </a:r>
                      <a:r>
                        <a:rPr lang="en-GB" sz="1300" baseline="0" dirty="0" smtClean="0">
                          <a:effectLst/>
                          <a:latin typeface="+mn-lt"/>
                        </a:rPr>
                        <a:t> lands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Community</a:t>
                      </a:r>
                      <a:r>
                        <a:rPr lang="en-US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based environmental management and establishment of woodlots 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Integration of livelihood and environmental management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7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1"/>
            <a:ext cx="8754312" cy="4473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+mn-lt"/>
              </a:rPr>
              <a:t>Partners Mapping…</a:t>
            </a:r>
            <a:r>
              <a:rPr lang="en-US" sz="2400" dirty="0" err="1" smtClean="0">
                <a:latin typeface="+mn-lt"/>
              </a:rPr>
              <a:t>ctd</a:t>
            </a:r>
            <a:r>
              <a:rPr lang="en-US" sz="2400" dirty="0" smtClean="0">
                <a:latin typeface="+mn-lt"/>
              </a:rPr>
              <a:t>.</a:t>
            </a:r>
            <a:endParaRPr lang="en-GB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624950"/>
            <a:ext cx="8754312" cy="4091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1. </a:t>
            </a:r>
            <a:r>
              <a:rPr lang="en-US" sz="1800" dirty="0" smtClean="0">
                <a:solidFill>
                  <a:srgbClr val="7030A0"/>
                </a:solidFill>
              </a:rPr>
              <a:t>Sudanese Refugees in Ethiopia (Assosa) </a:t>
            </a:r>
            <a:endParaRPr lang="en-GB" sz="1800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15685"/>
              </p:ext>
            </p:extLst>
          </p:nvPr>
        </p:nvGraphicFramePr>
        <p:xfrm>
          <a:off x="440286" y="1124910"/>
          <a:ext cx="8523060" cy="243790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30728"/>
                <a:gridCol w="1567216"/>
                <a:gridCol w="2489976"/>
                <a:gridCol w="2635140"/>
              </a:tblGrid>
              <a:tr h="716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Implementing partner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Sector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Main activities </a:t>
                      </a:r>
                      <a:endParaRPr lang="en-GB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Plan for 2018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GAIA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</a:rPr>
                        <a:t>Energy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Alternative energy provision (kerosene, ethanol and briquette)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Scale</a:t>
                      </a:r>
                      <a:r>
                        <a:rPr lang="en-GB" sz="1300" baseline="0" dirty="0" smtClean="0">
                          <a:effectLst/>
                          <a:latin typeface="+mn-lt"/>
                        </a:rPr>
                        <a:t> up the pilot projects and apply the energy mix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4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LWF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en-US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Biogas</a:t>
                      </a:r>
                      <a:r>
                        <a:rPr lang="en-GB" sz="1300" baseline="0" dirty="0" smtClean="0">
                          <a:effectLst/>
                          <a:latin typeface="+mn-lt"/>
                        </a:rPr>
                        <a:t> production from cow dung  </a:t>
                      </a:r>
                      <a:r>
                        <a:rPr lang="en-GB" sz="1300" dirty="0" smtClean="0">
                          <a:effectLst/>
                          <a:latin typeface="+mn-lt"/>
                        </a:rPr>
                        <a:t>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Ensure</a:t>
                      </a:r>
                      <a:r>
                        <a:rPr lang="en-US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the sustainable supply of feedstock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2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</a:rPr>
                        <a:t>NRDEP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300" dirty="0" smtClean="0">
                          <a:effectLst/>
                          <a:latin typeface="+mn-lt"/>
                        </a:rPr>
                        <a:t>Environment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Tree</a:t>
                      </a:r>
                      <a:r>
                        <a:rPr lang="en-US" sz="13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plantation, construction of firebreaks,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300" dirty="0" smtClean="0">
                          <a:effectLst/>
                          <a:latin typeface="+mn-lt"/>
                        </a:rPr>
                        <a:t>continue the forest protection and tree planting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0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1"/>
            <a:ext cx="8754312" cy="4473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Garamond" panose="02020404030301010803" pitchFamily="18" charset="0"/>
              </a:rPr>
              <a:t>Partners Mapping…</a:t>
            </a:r>
            <a:r>
              <a:rPr lang="en-US" sz="2400" dirty="0" err="1" smtClean="0">
                <a:latin typeface="Garamond" panose="02020404030301010803" pitchFamily="18" charset="0"/>
              </a:rPr>
              <a:t>ctd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624950"/>
            <a:ext cx="8754312" cy="4091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1</a:t>
            </a:r>
            <a:r>
              <a:rPr lang="en-US" sz="1800" dirty="0" smtClean="0">
                <a:solidFill>
                  <a:srgbClr val="7030A0"/>
                </a:solidFill>
              </a:rPr>
              <a:t>. Eritrean refugees in Ethiopia(Shire and Afar) </a:t>
            </a:r>
            <a:endParaRPr lang="en-GB" sz="1800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25773"/>
              </p:ext>
            </p:extLst>
          </p:nvPr>
        </p:nvGraphicFramePr>
        <p:xfrm>
          <a:off x="209550" y="1151223"/>
          <a:ext cx="8368706" cy="330778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65382"/>
                <a:gridCol w="1524827"/>
                <a:gridCol w="2424084"/>
                <a:gridCol w="2554413"/>
              </a:tblGrid>
              <a:tr h="520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Implementing partner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Sector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Main activities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Plan for 2018 </a:t>
                      </a:r>
                      <a:endParaRPr lang="en-GB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</a:tr>
              <a:tr h="571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OSD</a:t>
                      </a:r>
                      <a:endParaRPr lang="en-GB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</a:rPr>
                        <a:t>Energy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</a:rPr>
                        <a:t>Alternative energy (ethanol,</a:t>
                      </a:r>
                      <a:r>
                        <a:rPr lang="en-US" sz="1300" baseline="0" dirty="0" smtClean="0">
                          <a:effectLst/>
                          <a:latin typeface="+mn-lt"/>
                        </a:rPr>
                        <a:t> briquette and solar lanterns)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 rowSpan="4"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Briquette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production from </a:t>
                      </a:r>
                      <a:r>
                        <a:rPr lang="en-GB" sz="1300" i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Prosopis</a:t>
                      </a: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Barhale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Aysaita and continue the provision of ethanol </a:t>
                      </a:r>
                      <a:endParaRPr lang="en-GB" sz="13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Expansion of briquette distribution in Afar camps 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Expansion of grid connected communal kitchen in shire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grid connection for communal kitchen in Aysaita and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Barahle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</a:tr>
              <a:tr h="550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EECMY</a:t>
                      </a:r>
                      <a:endParaRPr lang="en-GB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Energy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Alternative </a:t>
                      </a:r>
                      <a:r>
                        <a:rPr lang="en-US" sz="1300" dirty="0" smtClean="0">
                          <a:effectLst/>
                          <a:latin typeface="+mn-lt"/>
                        </a:rPr>
                        <a:t>energy (ethanol and</a:t>
                      </a:r>
                      <a:r>
                        <a:rPr lang="en-US" sz="1300" baseline="0" dirty="0" smtClean="0">
                          <a:effectLst/>
                          <a:latin typeface="+mn-lt"/>
                        </a:rPr>
                        <a:t> solar lanterns)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</a:tr>
              <a:tr h="511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ZOA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Energy 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Briquette production from sesame husk 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</a:tr>
              <a:tr h="511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UNHCR,</a:t>
                      </a:r>
                      <a:r>
                        <a:rPr lang="en-US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ARRA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Energy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Grid Connected Electricity</a:t>
                      </a:r>
                      <a:r>
                        <a:rPr lang="en-GB" sz="1300" baseline="0" dirty="0" smtClean="0">
                          <a:effectLst/>
                          <a:latin typeface="+mn-lt"/>
                        </a:rPr>
                        <a:t>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</a:tr>
              <a:tr h="511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ARDO, OSD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Environmental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rehabilitation and area enclosure 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Seedling plantation and camp greening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Establishment of woodlots 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8" marR="50008" marT="673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7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1"/>
            <a:ext cx="8754312" cy="402805"/>
          </a:xfrm>
        </p:spPr>
        <p:txBody>
          <a:bodyPr>
            <a:normAutofit/>
          </a:bodyPr>
          <a:lstStyle/>
          <a:p>
            <a:r>
              <a:rPr lang="en-US" altLang="en-US" sz="2000" dirty="0" smtClean="0">
                <a:latin typeface="+mn-lt"/>
              </a:rPr>
              <a:t>The two </a:t>
            </a:r>
            <a:r>
              <a:rPr lang="en-US" altLang="en-US" sz="2000" dirty="0">
                <a:latin typeface="+mn-lt"/>
              </a:rPr>
              <a:t>way </a:t>
            </a:r>
            <a:r>
              <a:rPr lang="en-US" altLang="en-US" sz="2000" dirty="0" smtClean="0">
                <a:latin typeface="+mn-lt"/>
              </a:rPr>
              <a:t>Approaches and the main pillars in the Strategy   </a:t>
            </a:r>
            <a:endParaRPr lang="en-GB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463379"/>
            <a:ext cx="8934966" cy="468012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en-US" sz="1600" dirty="0" smtClean="0">
                <a:latin typeface="Gabriola" panose="04040605051002020D02" pitchFamily="82" charset="0"/>
              </a:rPr>
              <a:t>I.	</a:t>
            </a:r>
            <a:r>
              <a:rPr lang="en-US" altLang="en-US" sz="1600" b="1" dirty="0" smtClean="0"/>
              <a:t>ENERGY</a:t>
            </a:r>
            <a:r>
              <a:rPr lang="en-US" altLang="en-US" sz="1600" dirty="0" smtClean="0"/>
              <a:t>: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Scale up safe access to Energy and Domestic fuels for cooking and </a:t>
            </a:r>
            <a:r>
              <a:rPr lang="en-US" altLang="en-US" sz="1600" dirty="0"/>
              <a:t>fuel efficient </a:t>
            </a:r>
            <a:r>
              <a:rPr lang="en-US" altLang="en-US" sz="1600" dirty="0" smtClean="0"/>
              <a:t>	cook </a:t>
            </a:r>
            <a:r>
              <a:rPr lang="en-US" altLang="en-US" sz="1600" dirty="0"/>
              <a:t>stoves and </a:t>
            </a:r>
            <a:r>
              <a:rPr lang="en-US" altLang="en-US" sz="1600" dirty="0" smtClean="0"/>
              <a:t>cooking utensils </a:t>
            </a:r>
          </a:p>
          <a:p>
            <a:pPr marL="0" indent="0">
              <a:buNone/>
              <a:defRPr/>
            </a:pPr>
            <a:r>
              <a:rPr lang="en-US" altLang="en-US" sz="1600" dirty="0" smtClean="0"/>
              <a:t>II.</a:t>
            </a:r>
            <a:r>
              <a:rPr lang="en-US" altLang="en-US" sz="1600" b="1" dirty="0" smtClean="0"/>
              <a:t>	ENVIRONMENT</a:t>
            </a:r>
            <a:r>
              <a:rPr lang="en-US" altLang="en-US" sz="1600" dirty="0" smtClean="0"/>
              <a:t>: Shared rehabilitation </a:t>
            </a:r>
            <a:r>
              <a:rPr lang="en-US" altLang="en-US" sz="1600" dirty="0"/>
              <a:t>of refugee </a:t>
            </a:r>
            <a:r>
              <a:rPr lang="en-US" altLang="en-US" sz="1600" dirty="0" smtClean="0"/>
              <a:t>impacted areas and management </a:t>
            </a:r>
            <a:r>
              <a:rPr lang="en-US" altLang="en-US" sz="1600" dirty="0"/>
              <a:t>of the </a:t>
            </a:r>
            <a:r>
              <a:rPr lang="en-US" altLang="en-US" sz="1600" dirty="0" smtClean="0"/>
              <a:t>	natural resources and bio-diversity conservation  </a:t>
            </a:r>
          </a:p>
          <a:p>
            <a:pPr marL="0" indent="0">
              <a:buNone/>
              <a:defRPr/>
            </a:pPr>
            <a:r>
              <a:rPr lang="en-US" altLang="en-US" sz="1600" b="1" dirty="0" smtClean="0"/>
              <a:t>Why Energy </a:t>
            </a:r>
            <a:r>
              <a:rPr lang="en-US" altLang="en-US" sz="1600" b="1" dirty="0"/>
              <a:t>at </a:t>
            </a:r>
            <a:r>
              <a:rPr lang="en-US" altLang="en-US" sz="1600" b="1" dirty="0" smtClean="0"/>
              <a:t>the center</a:t>
            </a:r>
            <a:r>
              <a:rPr lang="en-US" altLang="en-US" sz="1600" b="1" dirty="0"/>
              <a:t>? </a:t>
            </a:r>
            <a:r>
              <a:rPr lang="en-US" altLang="en-US" sz="1600" dirty="0" smtClean="0"/>
              <a:t>b/c</a:t>
            </a:r>
            <a:r>
              <a:rPr lang="en-US" altLang="en-US" sz="1600" b="1" dirty="0" smtClean="0"/>
              <a:t> </a:t>
            </a:r>
            <a:r>
              <a:rPr lang="en-US" altLang="en-US" sz="1600" dirty="0"/>
              <a:t>Energy is a cross-cutting issue  touching the areas of: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400" dirty="0" smtClean="0"/>
              <a:t>Relief/Assistances</a:t>
            </a:r>
            <a:endParaRPr lang="en-US" altLang="en-US" sz="1400" dirty="0"/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400" dirty="0"/>
              <a:t>Protection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400" dirty="0"/>
              <a:t>Health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400" dirty="0"/>
              <a:t>Education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400" dirty="0"/>
              <a:t>Nutrition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400" dirty="0"/>
              <a:t>Shelter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400" dirty="0"/>
              <a:t>Environment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400" dirty="0"/>
              <a:t>WASH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400" dirty="0"/>
              <a:t>Livelihood, </a:t>
            </a:r>
            <a:r>
              <a:rPr lang="en-US" altLang="en-US" sz="1400" dirty="0" smtClean="0"/>
              <a:t>etc. </a:t>
            </a:r>
          </a:p>
          <a:p>
            <a:pPr marL="0" indent="0">
              <a:buNone/>
              <a:defRPr/>
            </a:pPr>
            <a:r>
              <a:rPr lang="en-US" altLang="en-US" sz="1400" dirty="0"/>
              <a:t>While </a:t>
            </a:r>
            <a:r>
              <a:rPr lang="en-US" altLang="en-US" sz="1400" b="1" dirty="0"/>
              <a:t>Environment</a:t>
            </a:r>
            <a:r>
              <a:rPr lang="en-US" altLang="en-US" sz="1400" dirty="0"/>
              <a:t> is the basis for favorable habitation and sustained supply of energy and alternative energy </a:t>
            </a:r>
            <a:r>
              <a:rPr lang="en-US" altLang="en-US" sz="1400" dirty="0" smtClean="0"/>
              <a:t>sources, water, shelter, livelihood etc. </a:t>
            </a:r>
            <a:r>
              <a:rPr lang="en-US" altLang="en-US" sz="1400" dirty="0"/>
              <a:t>Their criticality begins at emergency level stretching to </a:t>
            </a:r>
            <a:r>
              <a:rPr lang="en-US" altLang="en-US" sz="1400" b="1" dirty="0"/>
              <a:t>transition to mixed solutions</a:t>
            </a:r>
            <a:r>
              <a:rPr lang="en-US" altLang="en-US" sz="1400" dirty="0"/>
              <a:t>.  Direly </a:t>
            </a:r>
            <a:r>
              <a:rPr lang="en-US" altLang="en-US" sz="1400" dirty="0" smtClean="0"/>
              <a:t>needed </a:t>
            </a:r>
            <a:r>
              <a:rPr lang="en-US" altLang="en-US" sz="1400" dirty="0"/>
              <a:t>services but often </a:t>
            </a:r>
            <a:r>
              <a:rPr lang="en-US" altLang="en-US" sz="1400" b="1" dirty="0" smtClean="0"/>
              <a:t>marginalized</a:t>
            </a:r>
            <a:r>
              <a:rPr lang="en-US" altLang="en-US" sz="1400" b="1" dirty="0"/>
              <a:t> </a:t>
            </a:r>
            <a:r>
              <a:rPr lang="en-US" altLang="en-US" sz="1400" b="1" dirty="0" smtClean="0"/>
              <a:t>because of competing priorities and limited budgets.</a:t>
            </a:r>
            <a:endParaRPr lang="en-US" altLang="en-US" sz="1400" b="1" dirty="0"/>
          </a:p>
          <a:p>
            <a:pPr marL="0" indent="0">
              <a:buNone/>
              <a:defRPr/>
            </a:pPr>
            <a:endParaRPr lang="en-US" altLang="en-US" sz="1600" dirty="0" smtClean="0"/>
          </a:p>
          <a:p>
            <a:pPr>
              <a:buFont typeface="Arial" pitchFamily="34" charset="0"/>
              <a:buChar char="•"/>
              <a:defRPr/>
            </a:pPr>
            <a:endParaRPr lang="en-GB" sz="2000" dirty="0">
              <a:latin typeface="Gabriola" panose="04040605051002020D02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CCB7-6BB1-415E-ACD1-9810D6B53161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1"/>
            <a:ext cx="8754312" cy="4473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+mn-lt"/>
              </a:rPr>
              <a:t>Partners Mapping</a:t>
            </a:r>
            <a:endParaRPr lang="en-GB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624950"/>
            <a:ext cx="8754312" cy="4091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7030A0"/>
                </a:solidFill>
              </a:rPr>
              <a:t>1. Kenya </a:t>
            </a:r>
            <a:r>
              <a:rPr lang="en-US" sz="1800" dirty="0" err="1" smtClean="0">
                <a:solidFill>
                  <a:srgbClr val="7030A0"/>
                </a:solidFill>
              </a:rPr>
              <a:t>Borena</a:t>
            </a:r>
            <a:r>
              <a:rPr lang="en-US" sz="1800" dirty="0" smtClean="0">
                <a:solidFill>
                  <a:srgbClr val="7030A0"/>
                </a:solidFill>
              </a:rPr>
              <a:t> refugees in Ethiopia(Kenya </a:t>
            </a:r>
            <a:r>
              <a:rPr lang="en-US" sz="1800" dirty="0" err="1" smtClean="0">
                <a:solidFill>
                  <a:srgbClr val="7030A0"/>
                </a:solidFill>
              </a:rPr>
              <a:t>Borena</a:t>
            </a:r>
            <a:r>
              <a:rPr lang="en-US" sz="1800" dirty="0" smtClean="0">
                <a:solidFill>
                  <a:srgbClr val="7030A0"/>
                </a:solidFill>
              </a:rPr>
              <a:t>) </a:t>
            </a:r>
            <a:endParaRPr lang="en-GB" sz="1800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04477"/>
              </p:ext>
            </p:extLst>
          </p:nvPr>
        </p:nvGraphicFramePr>
        <p:xfrm>
          <a:off x="440286" y="1236743"/>
          <a:ext cx="8523060" cy="214822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30728"/>
                <a:gridCol w="1567216"/>
                <a:gridCol w="2489976"/>
                <a:gridCol w="2635140"/>
              </a:tblGrid>
              <a:tr h="716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Implementing partner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  <a:latin typeface="+mn-lt"/>
                        </a:rPr>
                        <a:t>Sector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Main activities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Plan for 2018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ANE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</a:rPr>
                        <a:t>Energy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Provision of alternative energy</a:t>
                      </a:r>
                      <a:r>
                        <a:rPr lang="en-US" sz="13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(fuel saving stoves and solar lanterns)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 training and</a:t>
                      </a:r>
                      <a:r>
                        <a:rPr lang="en-US" sz="13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management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ANE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en-US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Replanting</a:t>
                      </a:r>
                      <a:r>
                        <a:rPr lang="en-US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and protection of the environment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</a:rPr>
                        <a:t>Awareness creation and environmental</a:t>
                      </a:r>
                      <a:r>
                        <a:rPr lang="en-US" sz="1300" baseline="0" dirty="0" smtClean="0">
                          <a:effectLst/>
                          <a:latin typeface="+mn-lt"/>
                        </a:rPr>
                        <a:t> trainings 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6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1"/>
            <a:ext cx="8754312" cy="4473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Other </a:t>
            </a:r>
            <a:r>
              <a:rPr lang="en-US" sz="2800" dirty="0" smtClean="0">
                <a:latin typeface="+mn-lt"/>
              </a:rPr>
              <a:t>Initiatives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793386"/>
            <a:ext cx="8754312" cy="37154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latin typeface="+mj-lt"/>
              </a:rPr>
              <a:t>Jijiga: </a:t>
            </a:r>
            <a:r>
              <a:rPr lang="en-US" sz="2400" dirty="0" smtClean="0">
                <a:latin typeface="+mj-lt"/>
              </a:rPr>
              <a:t>Carbon Credit registration for clean Ethanol stoves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(GAIA)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7030A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latin typeface="+mj-lt"/>
              </a:rPr>
              <a:t>Afar: </a:t>
            </a:r>
            <a:r>
              <a:rPr lang="en-US" sz="2400" dirty="0" smtClean="0">
                <a:latin typeface="+mj-lt"/>
              </a:rPr>
              <a:t>Grid connected electricity for communal kitchen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(EECMY), Briquette (OSD)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7030A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latin typeface="+mj-lt"/>
              </a:rPr>
              <a:t>Shire: </a:t>
            </a:r>
            <a:r>
              <a:rPr lang="en-US" sz="2400" dirty="0" smtClean="0">
                <a:latin typeface="+mj-lt"/>
              </a:rPr>
              <a:t>Grid connected electricity for communal kitchen, street lights and productive use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  <a:latin typeface="+mj-lt"/>
              </a:rPr>
              <a:t>Alianza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 – Shire,  </a:t>
            </a:r>
            <a:r>
              <a:rPr lang="en-US" sz="2400" dirty="0" err="1" smtClean="0">
                <a:solidFill>
                  <a:srgbClr val="7030A0"/>
                </a:solidFill>
                <a:latin typeface="+mj-lt"/>
              </a:rPr>
              <a:t>i.t.d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 UPM), </a:t>
            </a:r>
            <a:r>
              <a:rPr lang="en-US" sz="2400" dirty="0" smtClean="0">
                <a:latin typeface="+mj-lt"/>
              </a:rPr>
              <a:t>Briquette production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(ZOA)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7030A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latin typeface="+mj-lt"/>
              </a:rPr>
              <a:t>Gambella: </a:t>
            </a:r>
            <a:r>
              <a:rPr lang="en-US" sz="2400" dirty="0" smtClean="0">
                <a:latin typeface="+mj-lt"/>
              </a:rPr>
              <a:t>Assessment of cooking fuel energy demand and alternative energy sources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(OSD), </a:t>
            </a:r>
            <a:r>
              <a:rPr lang="en-US" sz="2400" dirty="0" smtClean="0">
                <a:latin typeface="+mj-lt"/>
              </a:rPr>
              <a:t>Woodlot development in collaboration with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FAO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7030A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latin typeface="+mj-lt"/>
              </a:rPr>
              <a:t>Assosa:</a:t>
            </a:r>
            <a:r>
              <a:rPr lang="en-US" sz="2400" b="1" dirty="0" smtClean="0">
                <a:latin typeface="+mj-lt"/>
              </a:rPr>
              <a:t>  </a:t>
            </a:r>
            <a:r>
              <a:rPr lang="en-US" sz="2400" dirty="0" smtClean="0">
                <a:latin typeface="+mj-lt"/>
              </a:rPr>
              <a:t>Biogas production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(LWF), </a:t>
            </a:r>
            <a:r>
              <a:rPr lang="en-US" sz="2400" dirty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riquette production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(GAIA/PRM), </a:t>
            </a:r>
            <a:r>
              <a:rPr lang="en-US" sz="2400" dirty="0" smtClean="0">
                <a:latin typeface="+mj-lt"/>
              </a:rPr>
              <a:t>Grid connected communal kitchen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 (ARRA)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7030A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SOMEL: assessment and testing the potential for cooking energy options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(Gaia)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7030A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National Energy assessment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: Integration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560531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What is expected from the E&amp; E  WG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764879"/>
            <a:ext cx="8754312" cy="3555735"/>
          </a:xfrm>
        </p:spPr>
        <p:txBody>
          <a:bodyPr/>
          <a:lstStyle/>
          <a:p>
            <a:r>
              <a:rPr lang="en-US" dirty="0" smtClean="0"/>
              <a:t>Advocacy </a:t>
            </a:r>
          </a:p>
          <a:p>
            <a:r>
              <a:rPr lang="en-US" dirty="0" smtClean="0"/>
              <a:t>Coordination</a:t>
            </a:r>
          </a:p>
          <a:p>
            <a:r>
              <a:rPr lang="en-US" dirty="0" smtClean="0"/>
              <a:t>Fund raising</a:t>
            </a:r>
          </a:p>
          <a:p>
            <a:r>
              <a:rPr lang="en-US" dirty="0" smtClean="0"/>
              <a:t>Pressure group</a:t>
            </a:r>
          </a:p>
          <a:p>
            <a:r>
              <a:rPr lang="en-US" dirty="0" smtClean="0"/>
              <a:t>Monitoring and evaluation</a:t>
            </a:r>
          </a:p>
          <a:p>
            <a:r>
              <a:rPr lang="en-US" dirty="0" smtClean="0"/>
              <a:t>Cross-sectoral link </a:t>
            </a:r>
          </a:p>
          <a:p>
            <a:r>
              <a:rPr lang="en-US" dirty="0" smtClean="0"/>
              <a:t>Represent E &amp; E in all E &amp; E related affairs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5E9-CD54-4F09-BF22-AF41D9084C90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3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5" descr="http://www.jobinterviewtools.com/blog/wp-content/uploads/2010/01/dreamstimemedium_19473030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30" y="130030"/>
            <a:ext cx="4441971" cy="444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D883-BBF0-40F4-95D7-D439723CDBDE}" type="datetime1">
              <a:rPr lang="en-US" smtClean="0"/>
              <a:t>1/15/2018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40160"/>
            <a:ext cx="8754312" cy="96498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SAFE 2015-2018 Strategic Goal </a:t>
            </a:r>
            <a:r>
              <a:rPr lang="en-US" sz="2800" dirty="0">
                <a:latin typeface="+mn-lt"/>
              </a:rPr>
              <a:t>by 2018</a:t>
            </a:r>
            <a:br>
              <a:rPr lang="en-US" sz="2800" dirty="0">
                <a:latin typeface="+mn-lt"/>
              </a:rPr>
            </a:br>
            <a:endParaRPr lang="en-GB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451022"/>
            <a:ext cx="8754312" cy="4411361"/>
          </a:xfrm>
        </p:spPr>
        <p:txBody>
          <a:bodyPr>
            <a:noAutofit/>
          </a:bodyPr>
          <a:lstStyle/>
          <a:p>
            <a:pPr lvl="2"/>
            <a:endParaRPr lang="en-US" sz="1400" dirty="0" smtClean="0">
              <a:latin typeface="Gabriola" panose="04040605051002020D02" pitchFamily="82" charset="0"/>
            </a:endParaRPr>
          </a:p>
          <a:p>
            <a:r>
              <a:rPr lang="en-GB" sz="2000" b="1" dirty="0" smtClean="0"/>
              <a:t>70</a:t>
            </a:r>
            <a:r>
              <a:rPr lang="en-GB" sz="2000" b="1" dirty="0"/>
              <a:t>% </a:t>
            </a:r>
            <a:r>
              <a:rPr lang="en-GB" sz="2000" dirty="0"/>
              <a:t>of </a:t>
            </a:r>
            <a:r>
              <a:rPr lang="en-GB" sz="2000" dirty="0" smtClean="0"/>
              <a:t>refugee households </a:t>
            </a:r>
            <a:r>
              <a:rPr lang="en-GB" sz="2000" dirty="0"/>
              <a:t>have access to </a:t>
            </a:r>
            <a:r>
              <a:rPr lang="en-GB" sz="2000" dirty="0" smtClean="0"/>
              <a:t>energy/renewable </a:t>
            </a:r>
            <a:r>
              <a:rPr lang="en-GB" sz="2000" dirty="0"/>
              <a:t>energy sources </a:t>
            </a:r>
            <a:r>
              <a:rPr lang="en-GB" sz="2000" dirty="0" smtClean="0"/>
              <a:t>for cooking ,baking, heating, lighting and productive use </a:t>
            </a:r>
            <a:r>
              <a:rPr lang="en-GB" sz="2000" dirty="0"/>
              <a:t>displacing </a:t>
            </a:r>
            <a:r>
              <a:rPr lang="en-GB" sz="2000" dirty="0" smtClean="0"/>
              <a:t>the non-sustainable fuel-wood;</a:t>
            </a:r>
          </a:p>
          <a:p>
            <a:r>
              <a:rPr lang="en-GB" sz="2000" b="1" dirty="0" smtClean="0"/>
              <a:t>70</a:t>
            </a:r>
            <a:r>
              <a:rPr lang="en-GB" sz="2000" b="1" dirty="0"/>
              <a:t>% </a:t>
            </a:r>
            <a:r>
              <a:rPr lang="en-GB" sz="2000" dirty="0" smtClean="0"/>
              <a:t>of the refugee households </a:t>
            </a:r>
            <a:r>
              <a:rPr lang="en-GB" sz="2000" dirty="0"/>
              <a:t>have access to fuel saving </a:t>
            </a:r>
            <a:r>
              <a:rPr lang="en-GB" sz="2000" dirty="0" smtClean="0"/>
              <a:t>stoves;</a:t>
            </a:r>
          </a:p>
          <a:p>
            <a:r>
              <a:rPr lang="en-GB" sz="2000" b="1" dirty="0" smtClean="0"/>
              <a:t>70</a:t>
            </a:r>
            <a:r>
              <a:rPr lang="en-GB" sz="2000" b="1" dirty="0"/>
              <a:t>% </a:t>
            </a:r>
            <a:r>
              <a:rPr lang="en-GB" sz="2000" dirty="0"/>
              <a:t>of </a:t>
            </a:r>
            <a:r>
              <a:rPr lang="en-GB" sz="2000" dirty="0" smtClean="0"/>
              <a:t>the refugee households </a:t>
            </a:r>
            <a:r>
              <a:rPr lang="en-GB" sz="2000" dirty="0"/>
              <a:t>have access to modern energy (solar PV) </a:t>
            </a:r>
            <a:r>
              <a:rPr lang="en-GB" sz="2000" dirty="0" smtClean="0"/>
              <a:t>for domestic lighting;</a:t>
            </a:r>
          </a:p>
          <a:p>
            <a:r>
              <a:rPr lang="en-GB" sz="2000" b="1" dirty="0" smtClean="0"/>
              <a:t>50</a:t>
            </a:r>
            <a:r>
              <a:rPr lang="en-GB" sz="2000" b="1" dirty="0"/>
              <a:t>% </a:t>
            </a:r>
            <a:r>
              <a:rPr lang="en-GB" sz="2000" dirty="0"/>
              <a:t>of water supply schemes use renewable energy (solar, wind </a:t>
            </a:r>
            <a:r>
              <a:rPr lang="en-GB" sz="2000" dirty="0" smtClean="0"/>
              <a:t>or hybrid </a:t>
            </a:r>
            <a:r>
              <a:rPr lang="en-GB" sz="2000" dirty="0"/>
              <a:t>systems</a:t>
            </a:r>
            <a:r>
              <a:rPr lang="en-GB" sz="2000" dirty="0" smtClean="0"/>
              <a:t>);</a:t>
            </a:r>
          </a:p>
          <a:p>
            <a:r>
              <a:rPr lang="en-GB" sz="2000" b="1" dirty="0" smtClean="0"/>
              <a:t>50</a:t>
            </a:r>
            <a:r>
              <a:rPr lang="en-GB" sz="2000" b="1" dirty="0"/>
              <a:t>% </a:t>
            </a:r>
            <a:r>
              <a:rPr lang="en-GB" sz="2000" dirty="0"/>
              <a:t>of health </a:t>
            </a:r>
            <a:r>
              <a:rPr lang="en-GB" sz="2000" dirty="0" smtClean="0"/>
              <a:t>facilities, schools and office  services have </a:t>
            </a:r>
            <a:r>
              <a:rPr lang="en-GB" sz="2000" dirty="0"/>
              <a:t>access to </a:t>
            </a:r>
            <a:r>
              <a:rPr lang="en-GB" sz="2000" dirty="0" smtClean="0"/>
              <a:t>reliable electricity;</a:t>
            </a:r>
          </a:p>
          <a:p>
            <a:r>
              <a:rPr lang="en-GB" sz="2000" b="1" dirty="0" smtClean="0"/>
              <a:t>70</a:t>
            </a:r>
            <a:r>
              <a:rPr lang="en-GB" sz="2000" b="1" dirty="0"/>
              <a:t>% </a:t>
            </a:r>
            <a:r>
              <a:rPr lang="en-GB" sz="2000" dirty="0" smtClean="0"/>
              <a:t>of the refugee population </a:t>
            </a:r>
            <a:r>
              <a:rPr lang="en-GB" sz="2000" dirty="0"/>
              <a:t>has access to street </a:t>
            </a:r>
            <a:r>
              <a:rPr lang="en-GB" sz="2000" dirty="0" smtClean="0"/>
              <a:t>light</a:t>
            </a:r>
          </a:p>
          <a:p>
            <a:r>
              <a:rPr lang="en-US" sz="2000" b="1" dirty="0" smtClean="0"/>
              <a:t>50</a:t>
            </a:r>
            <a:r>
              <a:rPr lang="en-US" sz="2000" b="1" dirty="0"/>
              <a:t>% </a:t>
            </a:r>
            <a:r>
              <a:rPr lang="en-US" sz="2000" dirty="0"/>
              <a:t>of the refugee impacted degraded lands rehabilitated  </a:t>
            </a:r>
          </a:p>
          <a:p>
            <a:pPr marL="0" indent="0">
              <a:buNone/>
            </a:pPr>
            <a:endParaRPr lang="en-GB" sz="4400" dirty="0">
              <a:latin typeface="Gabriola" panose="04040605051002020D02" pitchFamily="82" charset="0"/>
            </a:endParaRPr>
          </a:p>
          <a:p>
            <a:endParaRPr lang="en-GB" sz="3200" dirty="0">
              <a:latin typeface="Gabriola" panose="04040605051002020D02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929068"/>
            <a:ext cx="652270" cy="155916"/>
          </a:xfrm>
        </p:spPr>
        <p:txBody>
          <a:bodyPr/>
          <a:lstStyle/>
          <a:p>
            <a:fld id="{989AF6F7-D5DC-4D27-9E87-7CD704337947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04" y="4929068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-28574"/>
            <a:ext cx="8754312" cy="619124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latin typeface="+mn-lt"/>
              </a:rPr>
              <a:t>SAFE 2015/2017 Baselines</a:t>
            </a:r>
            <a:r>
              <a:rPr lang="en-US" sz="1400" dirty="0">
                <a:latin typeface="+mn-lt"/>
              </a:rPr>
              <a:t>, Performance Indicators/progress  and </a:t>
            </a:r>
            <a:r>
              <a:rPr lang="en-US" sz="1400" dirty="0" smtClean="0">
                <a:latin typeface="+mn-lt"/>
              </a:rPr>
              <a:t>2018 Targets</a:t>
            </a:r>
            <a:r>
              <a:rPr lang="en-US" sz="14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for the supply of 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Fuel Saving stoves (FSS),  </a:t>
            </a:r>
            <a:r>
              <a:rPr lang="en-US" sz="1400" dirty="0">
                <a:latin typeface="+mn-lt"/>
              </a:rPr>
              <a:t>SL, </a:t>
            </a:r>
            <a:r>
              <a:rPr lang="en-US" sz="1400" dirty="0" smtClean="0">
                <a:latin typeface="+mn-lt"/>
              </a:rPr>
              <a:t>SSL,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Electrification:2015/2017</a:t>
            </a:r>
            <a:r>
              <a:rPr lang="en-GB" sz="1400" dirty="0">
                <a:latin typeface="Gabriola" panose="04040605051002020D02" pitchFamily="82" charset="0"/>
              </a:rPr>
              <a:t/>
            </a:r>
            <a:br>
              <a:rPr lang="en-GB" sz="1400" dirty="0">
                <a:latin typeface="Gabriola" panose="04040605051002020D02" pitchFamily="82" charset="0"/>
              </a:rPr>
            </a:br>
            <a:endParaRPr lang="en-GB" sz="1400" dirty="0">
              <a:latin typeface="Gabriola" panose="04040605051002020D02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4416"/>
              </p:ext>
            </p:extLst>
          </p:nvPr>
        </p:nvGraphicFramePr>
        <p:xfrm>
          <a:off x="209550" y="485775"/>
          <a:ext cx="8753475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6CC7-159C-462E-9CE2-2DA3B33408C4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8554"/>
            <a:ext cx="8754312" cy="271943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I</a:t>
            </a:r>
            <a:r>
              <a:rPr lang="en-GB" sz="1200" dirty="0" smtClean="0">
                <a:latin typeface="+mn-lt"/>
              </a:rPr>
              <a:t>institutions  involved in the supply of  </a:t>
            </a:r>
            <a:r>
              <a:rPr lang="en-US" sz="1200" dirty="0" smtClean="0">
                <a:latin typeface="+mn-lt"/>
              </a:rPr>
              <a:t>FSS, SL, SSL, and Electrification, </a:t>
            </a:r>
            <a:r>
              <a:rPr lang="en-GB" sz="1200" dirty="0" smtClean="0">
                <a:latin typeface="+mn-lt"/>
              </a:rPr>
              <a:t>Gaps and Actions Required</a:t>
            </a:r>
            <a:r>
              <a:rPr lang="en-US" sz="1200" dirty="0" smtClean="0">
                <a:latin typeface="+mn-lt"/>
              </a:rPr>
              <a:t> :2015/2017</a:t>
            </a:r>
            <a:r>
              <a:rPr lang="en-GB" sz="1200" dirty="0" smtClean="0">
                <a:latin typeface="+mn-lt"/>
              </a:rPr>
              <a:t> </a:t>
            </a:r>
            <a:endParaRPr lang="en-GB" sz="1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161443"/>
              </p:ext>
            </p:extLst>
          </p:nvPr>
        </p:nvGraphicFramePr>
        <p:xfrm>
          <a:off x="576265" y="415724"/>
          <a:ext cx="7824785" cy="46694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69472"/>
                <a:gridCol w="703193"/>
                <a:gridCol w="1025611"/>
                <a:gridCol w="741405"/>
                <a:gridCol w="976184"/>
                <a:gridCol w="939113"/>
                <a:gridCol w="1340708"/>
                <a:gridCol w="1129099"/>
              </a:tblGrid>
              <a:tr h="582196"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 smtClean="0"/>
                        <a:t>Strategic</a:t>
                      </a:r>
                    </a:p>
                    <a:p>
                      <a:pPr algn="ctr"/>
                      <a:r>
                        <a:rPr lang="en-US" sz="900" u="none" strike="noStrike" kern="1200" baseline="0" dirty="0" smtClean="0"/>
                        <a:t>goal: Access to energy……. 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Baseline (%)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Performance indicator (%)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Target (%)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Responsible Institution 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Gaps (%)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Action 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Remark* </a:t>
                      </a:r>
                      <a:endParaRPr lang="en-GB" sz="1100" dirty="0"/>
                    </a:p>
                  </a:txBody>
                  <a:tcPr/>
                </a:tc>
              </a:tr>
              <a:tr h="63700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Access to fuel saving stoves (FSS)</a:t>
                      </a:r>
                      <a:endParaRPr lang="en-GB" sz="800" b="0" dirty="0" smtClean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13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30.8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70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UNHCR, ZOA, GAIA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latin typeface="Garamond" panose="02020404030301010803" pitchFamily="18" charset="0"/>
                        </a:rPr>
                        <a:t>56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Institutions must continue providing FSS.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Provide training and promote local production of stove 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Accounts the damaged and the sold: The fig. does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not r</a:t>
                      </a: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eflect the current reality 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73331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latin typeface="Garamond" panose="02020404030301010803" pitchFamily="18" charset="0"/>
                        </a:rPr>
                        <a:t>PV-Domestic home lighting</a:t>
                      </a:r>
                      <a:endParaRPr lang="en-GB" sz="800" b="0" dirty="0" smtClean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12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56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70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UNHCR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20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UNHCR and its partners should continue providing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home light with raining and enforcing the implementation of the </a:t>
                      </a: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 SOP circulated 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Current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g</a:t>
                      </a: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aps are more than that indicated in this table The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info. Accounts </a:t>
                      </a: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the damaged and the sold. 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049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Solar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water pumping 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0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12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50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UNHCR,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IRC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76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UNHCR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and WASH partners shall continue replacing diesel run water pumping systems, irrigation systems and , office service etc. by PV-solar powers 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Training of staff, &amp;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maintenance kits must be availed all time 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6772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Electrification of School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and health centers</a:t>
                      </a:r>
                      <a:endParaRPr lang="en-US" sz="800" b="0" baseline="0" dirty="0" smtClean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0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9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50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UNHCR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, ARRA, </a:t>
                      </a:r>
                      <a:r>
                        <a:rPr lang="en-US" sz="800" baseline="0" dirty="0" err="1" smtClean="0">
                          <a:latin typeface="Garamond" panose="02020404030301010803" pitchFamily="18" charset="0"/>
                        </a:rPr>
                        <a:t>i.t.d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-UPM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82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UNHCR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&amp; its partners should continue providing the PV powered electrical services to all schools and health centers  </a:t>
                      </a:r>
                      <a:endParaRPr lang="en-US" sz="800" b="0" baseline="0" dirty="0" smtClean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communal kitchen (</a:t>
                      </a: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Miao-</a:t>
                      </a:r>
                      <a:r>
                        <a:rPr lang="en-US" sz="800" dirty="0" err="1" smtClean="0">
                          <a:latin typeface="Garamond" panose="02020404030301010803" pitchFamily="18" charset="0"/>
                        </a:rPr>
                        <a:t>Aini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, </a:t>
                      </a: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800" dirty="0" err="1" smtClean="0">
                          <a:latin typeface="Garamond" panose="02020404030301010803" pitchFamily="18" charset="0"/>
                        </a:rPr>
                        <a:t>Adi-Harush</a:t>
                      </a: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 &amp; Sherekole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) are connected to the National  grid 1 health center in SOMEL on process with PV.</a:t>
                      </a:r>
                      <a:endParaRPr lang="en-GB" sz="1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85943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Access to solar street lights(SSL)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21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31.4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70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UNHCR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55.2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UNHCR and its partners should continue providing the street lights, training on the management of </a:t>
                      </a:r>
                      <a:r>
                        <a:rPr lang="en-US" sz="800" dirty="0" err="1" smtClean="0">
                          <a:latin typeface="Garamond" panose="02020404030301010803" pitchFamily="18" charset="0"/>
                        </a:rPr>
                        <a:t>SSl</a:t>
                      </a: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 with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the </a:t>
                      </a: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SOP enforced 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Pertains to SSL-distributed in Jijigiga, Shire, </a:t>
                      </a:r>
                      <a:r>
                        <a:rPr lang="en-US" sz="800" dirty="0" err="1" smtClean="0">
                          <a:latin typeface="Garamond" panose="02020404030301010803" pitchFamily="18" charset="0"/>
                        </a:rPr>
                        <a:t>Gambella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and SOMEL camps. It accounts the damaged and the vandalized etc.  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7610-26C9-4BAD-9D4D-86FCCF38B865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87" y="95250"/>
            <a:ext cx="8754312" cy="287809"/>
          </a:xfrm>
        </p:spPr>
        <p:txBody>
          <a:bodyPr>
            <a:noAutofit/>
          </a:bodyPr>
          <a:lstStyle/>
          <a:p>
            <a:pPr algn="ctr"/>
            <a:r>
              <a:rPr lang="en-US" sz="1200" dirty="0">
                <a:latin typeface="+mn-lt"/>
              </a:rPr>
              <a:t>SAFE </a:t>
            </a:r>
            <a:r>
              <a:rPr lang="en-US" sz="1200" dirty="0" smtClean="0">
                <a:latin typeface="+mn-lt"/>
              </a:rPr>
              <a:t>2015-2018 </a:t>
            </a:r>
            <a:r>
              <a:rPr lang="en-US" sz="1200" dirty="0">
                <a:latin typeface="+mn-lt"/>
              </a:rPr>
              <a:t>Baselines, Performance Indicators/progress  and </a:t>
            </a:r>
            <a:r>
              <a:rPr lang="en-US" sz="1200" dirty="0" smtClean="0">
                <a:latin typeface="+mn-lt"/>
              </a:rPr>
              <a:t>2018 Targets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+mn-lt"/>
                <a:sym typeface="Wingdings" panose="05000000000000000000" pitchFamily="2" charset="2"/>
              </a:rPr>
              <a:t>for the supply of 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Ethanol, Kerosene, Briquette and Electricity</a:t>
            </a:r>
            <a:endParaRPr lang="en-GB" sz="1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242737"/>
              </p:ext>
            </p:extLst>
          </p:nvPr>
        </p:nvGraphicFramePr>
        <p:xfrm>
          <a:off x="210387" y="476250"/>
          <a:ext cx="8753475" cy="351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0456"/>
              </p:ext>
            </p:extLst>
          </p:nvPr>
        </p:nvGraphicFramePr>
        <p:xfrm>
          <a:off x="199186" y="3843021"/>
          <a:ext cx="8754312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531"/>
                <a:gridCol w="1961531"/>
                <a:gridCol w="2154216"/>
                <a:gridCol w="2677034"/>
              </a:tblGrid>
              <a:tr h="147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Type of fuel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Garamond" panose="02020404030301010803" pitchFamily="18" charset="0"/>
                        </a:rPr>
                        <a:t>Baseline:2015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Garamond" panose="02020404030301010803" pitchFamily="18" charset="0"/>
                        </a:rPr>
                        <a:t>Achievement: 2017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Garamond" panose="02020404030301010803" pitchFamily="18" charset="0"/>
                        </a:rPr>
                        <a:t>Target :2018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49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Ethanol 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4,276 </a:t>
                      </a:r>
                      <a:r>
                        <a:rPr lang="en-US" sz="1100" dirty="0" err="1" smtClean="0">
                          <a:effectLst/>
                          <a:latin typeface="Garamond" panose="02020404030301010803" pitchFamily="18" charset="0"/>
                        </a:rPr>
                        <a:t>hhs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Garamond" panose="02020404030301010803" pitchFamily="18" charset="0"/>
                        </a:rPr>
                        <a:t>9,377 </a:t>
                      </a:r>
                      <a:r>
                        <a:rPr lang="en-US" sz="1100" dirty="0" err="1" smtClean="0">
                          <a:effectLst/>
                          <a:latin typeface="Garamond" panose="02020404030301010803" pitchFamily="18" charset="0"/>
                        </a:rPr>
                        <a:t>hhs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17,033 </a:t>
                      </a:r>
                      <a:r>
                        <a:rPr lang="en-US" sz="1100" dirty="0" err="1" smtClean="0">
                          <a:effectLst/>
                          <a:latin typeface="Garamond" panose="02020404030301010803" pitchFamily="18" charset="0"/>
                        </a:rPr>
                        <a:t>hhs</a:t>
                      </a:r>
                      <a:r>
                        <a:rPr lang="en-US" sz="110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7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Kerosene 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19,466 </a:t>
                      </a:r>
                      <a:r>
                        <a:rPr lang="en-US" sz="1100" dirty="0" err="1" smtClean="0">
                          <a:effectLst/>
                          <a:latin typeface="Garamond" panose="02020404030301010803" pitchFamily="18" charset="0"/>
                        </a:rPr>
                        <a:t>hhs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13,914 </a:t>
                      </a:r>
                      <a:r>
                        <a:rPr lang="en-US" sz="1100" dirty="0" err="1" smtClean="0">
                          <a:effectLst/>
                          <a:latin typeface="Garamond" panose="02020404030301010803" pitchFamily="18" charset="0"/>
                        </a:rPr>
                        <a:t>hhs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9,850 </a:t>
                      </a:r>
                      <a:r>
                        <a:rPr lang="en-US" sz="1100" dirty="0" err="1" smtClean="0">
                          <a:effectLst/>
                          <a:latin typeface="Garamond" panose="02020404030301010803" pitchFamily="18" charset="0"/>
                        </a:rPr>
                        <a:t>hhs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7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Briquette 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0 </a:t>
                      </a:r>
                      <a:r>
                        <a:rPr lang="en-US" sz="1100" dirty="0" err="1" smtClean="0">
                          <a:effectLst/>
                          <a:latin typeface="Garamond" panose="02020404030301010803" pitchFamily="18" charset="0"/>
                        </a:rPr>
                        <a:t>hhs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Garamond" panose="02020404030301010803" pitchFamily="18" charset="0"/>
                        </a:rPr>
                        <a:t>2,120</a:t>
                      </a:r>
                      <a:r>
                        <a:rPr lang="en-US" sz="11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Garamond" panose="02020404030301010803" pitchFamily="18" charset="0"/>
                        </a:rPr>
                        <a:t>h</a:t>
                      </a:r>
                      <a:r>
                        <a:rPr lang="en-US" sz="1100" dirty="0" err="1" smtClean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57,614 </a:t>
                      </a:r>
                      <a:r>
                        <a:rPr lang="en-US" sz="1100" dirty="0" err="1" smtClean="0">
                          <a:effectLst/>
                          <a:latin typeface="Garamond" panose="02020404030301010803" pitchFamily="18" charset="0"/>
                        </a:rPr>
                        <a:t>hhs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7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Electricity</a:t>
                      </a:r>
                      <a:r>
                        <a:rPr lang="en-US" sz="1100" baseline="0" dirty="0" smtClean="0"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7,588 </a:t>
                      </a:r>
                      <a:r>
                        <a:rPr lang="en-US" sz="1100" dirty="0" err="1" smtClean="0">
                          <a:effectLst/>
                          <a:latin typeface="Garamond" panose="02020404030301010803" pitchFamily="18" charset="0"/>
                        </a:rPr>
                        <a:t>hhs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Garamond" panose="02020404030301010803" pitchFamily="18" charset="0"/>
                        </a:rPr>
                        <a:t>12,435 </a:t>
                      </a:r>
                      <a:r>
                        <a:rPr lang="en-US" sz="1100" dirty="0" err="1" smtClean="0">
                          <a:effectLst/>
                          <a:latin typeface="Garamond" panose="02020404030301010803" pitchFamily="18" charset="0"/>
                        </a:rPr>
                        <a:t>hhs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22,573 </a:t>
                      </a:r>
                      <a:r>
                        <a:rPr lang="en-US" sz="1100" dirty="0" err="1" smtClean="0">
                          <a:effectLst/>
                          <a:latin typeface="Garamond" panose="02020404030301010803" pitchFamily="18" charset="0"/>
                        </a:rPr>
                        <a:t>hhs</a:t>
                      </a:r>
                      <a:endParaRPr lang="en-GB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ED05-E1F3-492A-9AA7-FB899D5549AC}" type="datetime1">
              <a:rPr lang="en-US" smtClean="0"/>
              <a:t>1/15/2018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141754"/>
            <a:ext cx="8754312" cy="271943"/>
          </a:xfrm>
        </p:spPr>
        <p:txBody>
          <a:bodyPr>
            <a:no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  <a:latin typeface="+mn-lt"/>
              </a:rPr>
              <a:t>Institution </a:t>
            </a:r>
            <a:r>
              <a:rPr lang="en-GB" sz="1200" dirty="0">
                <a:solidFill>
                  <a:schemeClr val="bg2"/>
                </a:solidFill>
                <a:latin typeface="+mn-lt"/>
              </a:rPr>
              <a:t>involved in the supply of  Ethanol,  Kerosene, </a:t>
            </a:r>
            <a:r>
              <a:rPr lang="en-GB" sz="1200" dirty="0" smtClean="0">
                <a:solidFill>
                  <a:schemeClr val="bg2"/>
                </a:solidFill>
                <a:latin typeface="+mn-lt"/>
              </a:rPr>
              <a:t>Briquette, Electricity, Gaps and Actions Required </a:t>
            </a:r>
            <a:endParaRPr lang="en-GB" sz="1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917589"/>
              </p:ext>
            </p:extLst>
          </p:nvPr>
        </p:nvGraphicFramePr>
        <p:xfrm>
          <a:off x="52390" y="510234"/>
          <a:ext cx="8720907" cy="368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019"/>
                <a:gridCol w="951685"/>
                <a:gridCol w="1034560"/>
                <a:gridCol w="673443"/>
                <a:gridCol w="963827"/>
                <a:gridCol w="827903"/>
                <a:gridCol w="1550773"/>
                <a:gridCol w="1686697"/>
              </a:tblGrid>
              <a:tr h="582196">
                <a:tc>
                  <a:txBody>
                    <a:bodyPr/>
                    <a:lstStyle/>
                    <a:p>
                      <a:r>
                        <a:rPr lang="en-GB" sz="1000" b="1" i="0" u="none" strike="noStrike" kern="1200" baseline="0" dirty="0" smtClean="0">
                          <a:solidFill>
                            <a:schemeClr val="lt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Strategic</a:t>
                      </a:r>
                    </a:p>
                    <a:p>
                      <a:r>
                        <a:rPr lang="en-US" sz="1000" b="1" i="0" u="none" strike="noStrike" kern="1200" baseline="0" dirty="0" smtClean="0">
                          <a:solidFill>
                            <a:schemeClr val="lt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goal: Access to …</a:t>
                      </a:r>
                      <a:endParaRPr lang="en-GB" sz="1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Garamond" panose="02020404030301010803" pitchFamily="18" charset="0"/>
                        </a:rPr>
                        <a:t>Baseline (HHs)  </a:t>
                      </a:r>
                      <a:endParaRPr lang="en-GB" sz="1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Garamond" panose="02020404030301010803" pitchFamily="18" charset="0"/>
                        </a:rPr>
                        <a:t>Performance indicator (HHs)</a:t>
                      </a:r>
                      <a:endParaRPr lang="en-GB" sz="1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Garamond" panose="02020404030301010803" pitchFamily="18" charset="0"/>
                        </a:rPr>
                        <a:t>Target (HHs)</a:t>
                      </a:r>
                      <a:endParaRPr lang="en-GB" sz="1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Garamond" panose="02020404030301010803" pitchFamily="18" charset="0"/>
                        </a:rPr>
                        <a:t>Responsible Institution(s)</a:t>
                      </a:r>
                      <a:endParaRPr lang="en-GB" sz="1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Garamond" panose="02020404030301010803" pitchFamily="18" charset="0"/>
                        </a:rPr>
                        <a:t>Gaps (HHs)</a:t>
                      </a:r>
                      <a:endParaRPr lang="en-GB" sz="1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Garamond" panose="02020404030301010803" pitchFamily="18" charset="0"/>
                        </a:rPr>
                        <a:t>Action </a:t>
                      </a:r>
                      <a:endParaRPr lang="en-GB" sz="1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aramond" panose="02020404030301010803" pitchFamily="18" charset="0"/>
                        </a:rPr>
                        <a:t>Remark* </a:t>
                      </a:r>
                      <a:endParaRPr lang="en-GB" sz="12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6560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latin typeface="Garamond" panose="02020404030301010803" pitchFamily="18" charset="0"/>
                        </a:rPr>
                        <a:t>Ethanol</a:t>
                      </a:r>
                      <a:endParaRPr lang="en-GB" sz="800" b="0" dirty="0" smtClean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aramond" panose="02020404030301010803" pitchFamily="18" charset="0"/>
                        </a:rPr>
                        <a:t>4,276 </a:t>
                      </a:r>
                      <a:endParaRPr lang="en-GB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Garamond" panose="02020404030301010803" pitchFamily="18" charset="0"/>
                        </a:rPr>
                        <a:t>9,377 </a:t>
                      </a:r>
                      <a:endParaRPr lang="en-GB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aramond" panose="02020404030301010803" pitchFamily="18" charset="0"/>
                        </a:rPr>
                        <a:t>17,033 </a:t>
                      </a:r>
                      <a:endParaRPr lang="en-GB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aramond" panose="02020404030301010803" pitchFamily="18" charset="0"/>
                        </a:rPr>
                        <a:t>UNHCR, GAIA</a:t>
                      </a:r>
                      <a:endParaRPr lang="en-GB" sz="9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latin typeface="Garamond" panose="02020404030301010803" pitchFamily="18" charset="0"/>
                        </a:rPr>
                        <a:t>7656</a:t>
                      </a:r>
                      <a:endParaRPr lang="en-GB" sz="10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latin typeface="Garamond" panose="02020404030301010803" pitchFamily="18" charset="0"/>
                        </a:rPr>
                        <a:t>Institutions must continue providing Ethanol fuel and</a:t>
                      </a:r>
                      <a:r>
                        <a:rPr lang="en-US" sz="800" b="0" baseline="0" dirty="0" smtClean="0">
                          <a:latin typeface="Garamond" panose="02020404030301010803" pitchFamily="18" charset="0"/>
                        </a:rPr>
                        <a:t> ethanol stoves and  promote local maintenance and assembly  of the stoves on site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Expansion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of Ethanol cook  fuel to other camps such as SOMEL,Semara, Shire and Assossa   camps is recommended 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7333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smtClean="0">
                          <a:latin typeface="Garamond" panose="02020404030301010803" pitchFamily="18" charset="0"/>
                        </a:rPr>
                        <a:t>Kerosene</a:t>
                      </a:r>
                      <a:r>
                        <a:rPr lang="en-GB" sz="800" b="0" baseline="0" dirty="0" smtClean="0">
                          <a:latin typeface="Garamond" panose="02020404030301010803" pitchFamily="18" charset="0"/>
                        </a:rPr>
                        <a:t> </a:t>
                      </a:r>
                      <a:endParaRPr lang="en-GB" sz="800" b="0" dirty="0" smtClean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Garamond" panose="02020404030301010803" pitchFamily="18" charset="0"/>
                        </a:rPr>
                        <a:t>19,466</a:t>
                      </a:r>
                      <a:endParaRPr lang="en-GB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aramond" panose="02020404030301010803" pitchFamily="18" charset="0"/>
                        </a:rPr>
                        <a:t>13,914 </a:t>
                      </a:r>
                      <a:endParaRPr lang="en-GB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Garamond" panose="02020404030301010803" pitchFamily="18" charset="0"/>
                        </a:rPr>
                        <a:t>9,850</a:t>
                      </a:r>
                      <a:endParaRPr lang="en-GB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aramond" panose="02020404030301010803" pitchFamily="18" charset="0"/>
                        </a:rPr>
                        <a:t>UNHCR</a:t>
                      </a:r>
                      <a:endParaRPr lang="en-GB" sz="9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latin typeface="Garamond" panose="02020404030301010803" pitchFamily="18" charset="0"/>
                        </a:rPr>
                        <a:t>4064</a:t>
                      </a:r>
                      <a:endParaRPr lang="en-GB" sz="10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latin typeface="Garamond" panose="02020404030301010803" pitchFamily="18" charset="0"/>
                        </a:rPr>
                        <a:t>UNHCR and its partners should continue replacing Kerosene by clean fuels (ethanol)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Currently 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Kerosene is being supplied following the traditional fuel distribution system which would have been otherwise 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994887">
                <a:tc>
                  <a:txBody>
                    <a:bodyPr/>
                    <a:lstStyle/>
                    <a:p>
                      <a:r>
                        <a:rPr lang="en-US" sz="800" b="0" baseline="0" dirty="0" smtClean="0">
                          <a:latin typeface="Garamond" panose="02020404030301010803" pitchFamily="18" charset="0"/>
                        </a:rPr>
                        <a:t>Briquette  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aramond" panose="02020404030301010803" pitchFamily="18" charset="0"/>
                        </a:rPr>
                        <a:t>0 </a:t>
                      </a:r>
                      <a:endParaRPr lang="en-GB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2120</a:t>
                      </a:r>
                      <a:endParaRPr lang="en-GB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Garamond" panose="02020404030301010803" pitchFamily="18" charset="0"/>
                        </a:rPr>
                        <a:t>57,614</a:t>
                      </a:r>
                      <a:endParaRPr lang="en-GB" sz="1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aramond" panose="02020404030301010803" pitchFamily="18" charset="0"/>
                        </a:rPr>
                        <a:t>ZOA,</a:t>
                      </a:r>
                      <a:r>
                        <a:rPr lang="en-US" sz="900" b="0" baseline="0" dirty="0" smtClean="0">
                          <a:latin typeface="Garamond" panose="02020404030301010803" pitchFamily="18" charset="0"/>
                        </a:rPr>
                        <a:t> Gaia</a:t>
                      </a:r>
                      <a:endParaRPr lang="en-GB" sz="9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latin typeface="Garamond" panose="02020404030301010803" pitchFamily="18" charset="0"/>
                        </a:rPr>
                        <a:t>55,494</a:t>
                      </a:r>
                      <a:endParaRPr lang="en-GB" sz="10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latin typeface="Garamond" panose="02020404030301010803" pitchFamily="18" charset="0"/>
                        </a:rPr>
                        <a:t> Feasibility study on acceptability, resource availability,</a:t>
                      </a:r>
                      <a:r>
                        <a:rPr lang="en-US" sz="800" b="0" baseline="0" dirty="0" smtClean="0">
                          <a:latin typeface="Garamond" panose="02020404030301010803" pitchFamily="18" charset="0"/>
                        </a:rPr>
                        <a:t> sustainability and affordability study must be undertaken prior to the engagement.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Garamond" panose="02020404030301010803" pitchFamily="18" charset="0"/>
                        </a:rPr>
                        <a:t>The</a:t>
                      </a:r>
                      <a:r>
                        <a:rPr lang="en-US" sz="800" baseline="0" dirty="0" smtClean="0">
                          <a:latin typeface="Garamond" panose="02020404030301010803" pitchFamily="18" charset="0"/>
                        </a:rPr>
                        <a:t> plan was too ambitious and over emphasizes briquette supply as sole solution to the problem rather  consider “mixed solutions” particularly for Gamebella and Assosa camps.</a:t>
                      </a:r>
                      <a:endParaRPr lang="en-GB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677233"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latin typeface="Garamond" panose="02020404030301010803" pitchFamily="18" charset="0"/>
                        </a:rPr>
                        <a:t>Electricity</a:t>
                      </a:r>
                      <a:r>
                        <a:rPr lang="en-US" sz="800" b="0" baseline="0" dirty="0" smtClean="0"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Garamond" panose="02020404030301010803" pitchFamily="18" charset="0"/>
                        </a:rPr>
                        <a:t>7,588 </a:t>
                      </a:r>
                      <a:endParaRPr lang="en-GB" sz="105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Garamond" panose="02020404030301010803" pitchFamily="18" charset="0"/>
                        </a:rPr>
                        <a:t>12,465</a:t>
                      </a:r>
                      <a:endParaRPr lang="en-GB" sz="105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Garamond" panose="02020404030301010803" pitchFamily="18" charset="0"/>
                        </a:rPr>
                        <a:t>22,573</a:t>
                      </a:r>
                      <a:endParaRPr lang="en-GB" sz="105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aramond" panose="02020404030301010803" pitchFamily="18" charset="0"/>
                        </a:rPr>
                        <a:t>UNHCR</a:t>
                      </a:r>
                      <a:r>
                        <a:rPr lang="en-US" sz="900" b="0" baseline="0" dirty="0" smtClean="0">
                          <a:latin typeface="Garamond" panose="02020404030301010803" pitchFamily="18" charset="0"/>
                        </a:rPr>
                        <a:t>, ARRA, </a:t>
                      </a:r>
                      <a:r>
                        <a:rPr lang="en-US" sz="900" b="0" baseline="0" dirty="0" err="1" smtClean="0">
                          <a:latin typeface="Garamond" panose="02020404030301010803" pitchFamily="18" charset="0"/>
                        </a:rPr>
                        <a:t>i.t.d</a:t>
                      </a:r>
                      <a:r>
                        <a:rPr lang="en-US" sz="900" b="0" baseline="0" dirty="0" smtClean="0">
                          <a:latin typeface="Garamond" panose="02020404030301010803" pitchFamily="18" charset="0"/>
                        </a:rPr>
                        <a:t>-UPM</a:t>
                      </a:r>
                      <a:endParaRPr lang="en-GB" sz="9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Garamond" panose="02020404030301010803" pitchFamily="18" charset="0"/>
                        </a:rPr>
                        <a:t>10,108</a:t>
                      </a:r>
                      <a:endParaRPr lang="en-GB" sz="10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latin typeface="Garamond" panose="02020404030301010803" pitchFamily="18" charset="0"/>
                        </a:rPr>
                        <a:t>UNHCR</a:t>
                      </a:r>
                      <a:r>
                        <a:rPr lang="en-US" sz="800" b="0" baseline="0" dirty="0" smtClean="0">
                          <a:latin typeface="Garamond" panose="02020404030301010803" pitchFamily="18" charset="0"/>
                        </a:rPr>
                        <a:t> &amp; its partners shall continue providing the  service to cover all camps in Shire and </a:t>
                      </a:r>
                      <a:r>
                        <a:rPr lang="en-US" sz="800" b="0" baseline="0" dirty="0" err="1" smtClean="0">
                          <a:latin typeface="Garamond" panose="02020404030301010803" pitchFamily="18" charset="0"/>
                        </a:rPr>
                        <a:t>Assosa</a:t>
                      </a:r>
                      <a:r>
                        <a:rPr lang="en-US" sz="800" b="0" baseline="0" dirty="0" smtClean="0"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latin typeface="Garamond" panose="02020404030301010803" pitchFamily="18" charset="0"/>
                        </a:rPr>
                        <a:t>Grid</a:t>
                      </a:r>
                      <a:r>
                        <a:rPr lang="en-US" sz="800" b="0" baseline="0" dirty="0" smtClean="0">
                          <a:latin typeface="Garamond" panose="02020404030301010803" pitchFamily="18" charset="0"/>
                        </a:rPr>
                        <a:t> connection action shall extend its service to Camps closer to the national grid: such as in Gambella Samara , </a:t>
                      </a:r>
                      <a:r>
                        <a:rPr lang="en-US" sz="800" b="0" baseline="0" dirty="0" err="1" smtClean="0">
                          <a:latin typeface="Garamond" panose="02020404030301010803" pitchFamily="18" charset="0"/>
                        </a:rPr>
                        <a:t>Jigjiga</a:t>
                      </a:r>
                      <a:r>
                        <a:rPr lang="en-US" sz="800" b="0" baseline="0" dirty="0" smtClean="0">
                          <a:latin typeface="Garamond" panose="02020404030301010803" pitchFamily="18" charset="0"/>
                        </a:rPr>
                        <a:t> etc.</a:t>
                      </a:r>
                      <a:endParaRPr lang="en-GB" sz="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5EEF-8E66-43B6-B55A-F5525FE17AF9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16" y="175817"/>
            <a:ext cx="8754312" cy="252851"/>
          </a:xfrm>
        </p:spPr>
        <p:txBody>
          <a:bodyPr>
            <a:normAutofit/>
          </a:bodyPr>
          <a:lstStyle/>
          <a:p>
            <a:pPr algn="ctr"/>
            <a:r>
              <a:rPr lang="en-US" sz="1200" dirty="0" smtClean="0">
                <a:latin typeface="+mn-lt"/>
              </a:rPr>
              <a:t>What worked and what didn’t?  </a:t>
            </a:r>
            <a:endParaRPr lang="en-GB" sz="12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346626"/>
              </p:ext>
            </p:extLst>
          </p:nvPr>
        </p:nvGraphicFramePr>
        <p:xfrm>
          <a:off x="209550" y="619125"/>
          <a:ext cx="8753478" cy="386905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86784"/>
                <a:gridCol w="1031042"/>
                <a:gridCol w="1458913"/>
                <a:gridCol w="1458913"/>
                <a:gridCol w="1458913"/>
                <a:gridCol w="1458913"/>
              </a:tblGrid>
              <a:tr h="4312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Provision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Didn’t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Reason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Action</a:t>
                      </a:r>
                      <a:r>
                        <a:rPr lang="en-US" sz="1200" baseline="0" dirty="0" smtClean="0"/>
                        <a:t> required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Remark</a:t>
                      </a:r>
                      <a:endParaRPr lang="en-US" sz="1200" dirty="0"/>
                    </a:p>
                  </a:txBody>
                  <a:tcPr/>
                </a:tc>
              </a:tr>
              <a:tr h="7265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Access to fuel saving stoves (FSS)</a:t>
                      </a:r>
                      <a:endParaRPr lang="en-GB" sz="7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Partially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-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Being sold or damaged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Fulfill unmet needs. Institute repair and maintenance scheme on site with spare parts.</a:t>
                      </a:r>
                      <a:r>
                        <a:rPr lang="en-US" sz="700" baseline="0" dirty="0" smtClean="0"/>
                        <a:t> E</a:t>
                      </a:r>
                      <a:r>
                        <a:rPr lang="en-US" sz="700" dirty="0" smtClean="0"/>
                        <a:t>nforce the SOP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Most items are sold to purchase unmet needs fuel in particular</a:t>
                      </a:r>
                    </a:p>
                    <a:p>
                      <a:r>
                        <a:rPr lang="en-US" sz="700" dirty="0" smtClean="0"/>
                        <a:t>Repair and maintenance</a:t>
                      </a:r>
                      <a:r>
                        <a:rPr lang="en-US" sz="700" baseline="0" dirty="0" smtClean="0"/>
                        <a:t> </a:t>
                      </a:r>
                      <a:r>
                        <a:rPr lang="en-US" sz="700" dirty="0" smtClean="0"/>
                        <a:t>shops contribute to livelihood engagement </a:t>
                      </a:r>
                      <a:endParaRPr lang="en-US" sz="700" dirty="0"/>
                    </a:p>
                  </a:txBody>
                  <a:tcPr/>
                </a:tc>
              </a:tr>
              <a:tr h="7265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/>
                        <a:t>PV-Domestic home lighting</a:t>
                      </a:r>
                      <a:endParaRPr lang="en-GB" sz="7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Partially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-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Being sold or damaged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Fulfill</a:t>
                      </a:r>
                      <a:r>
                        <a:rPr lang="en-US" sz="700" baseline="0" dirty="0" smtClean="0"/>
                        <a:t> unmet needs. Institute repair and maintenance  scheme on site with spare parts and trained staff. Enforce the SOP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Most items are sold to purchase unmet needs.</a:t>
                      </a:r>
                    </a:p>
                    <a:p>
                      <a:r>
                        <a:rPr lang="en-US" sz="700" dirty="0" smtClean="0"/>
                        <a:t>Repair and maintenance</a:t>
                      </a:r>
                      <a:r>
                        <a:rPr lang="en-US" sz="700" baseline="0" dirty="0" smtClean="0"/>
                        <a:t> </a:t>
                      </a:r>
                      <a:r>
                        <a:rPr lang="en-US" sz="700" dirty="0" smtClean="0"/>
                        <a:t>shops contribute to livelihood engagement </a:t>
                      </a:r>
                      <a:endParaRPr lang="en-US" sz="700" dirty="0"/>
                    </a:p>
                  </a:txBody>
                  <a:tcPr/>
                </a:tc>
              </a:tr>
              <a:tr h="602509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Solar</a:t>
                      </a:r>
                      <a:r>
                        <a:rPr lang="en-US" sz="700" baseline="0" dirty="0" smtClean="0"/>
                        <a:t> water pumping </a:t>
                      </a:r>
                      <a:endParaRPr lang="en-GB" sz="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Worked 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n/a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n/a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Scale up, ensure</a:t>
                      </a:r>
                      <a:r>
                        <a:rPr lang="en-US" sz="700" baseline="0" dirty="0" smtClean="0"/>
                        <a:t>  the availability of spare parts and trained staff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Repair and maintenance</a:t>
                      </a:r>
                      <a:r>
                        <a:rPr lang="en-US" sz="700" baseline="0" dirty="0" smtClean="0"/>
                        <a:t> </a:t>
                      </a:r>
                      <a:r>
                        <a:rPr lang="en-US" sz="700" dirty="0" smtClean="0"/>
                        <a:t>shops contribute to livelihood engagement </a:t>
                      </a:r>
                    </a:p>
                    <a:p>
                      <a:endParaRPr lang="en-US" sz="700" dirty="0"/>
                    </a:p>
                  </a:txBody>
                  <a:tcPr/>
                </a:tc>
              </a:tr>
              <a:tr h="53162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Electrification of School</a:t>
                      </a:r>
                      <a:r>
                        <a:rPr lang="en-US" sz="700" baseline="0" dirty="0" smtClean="0"/>
                        <a:t> and health centers</a:t>
                      </a:r>
                      <a:endParaRPr lang="en-US" sz="7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Worked (only available in </a:t>
                      </a:r>
                      <a:r>
                        <a:rPr lang="en-US" sz="700" dirty="0" err="1" smtClean="0"/>
                        <a:t>Dolo</a:t>
                      </a:r>
                      <a:r>
                        <a:rPr lang="en-US" sz="700" dirty="0" smtClean="0"/>
                        <a:t>)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n/a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n/a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Scale-up, ensure the availability of spare parts , repair and maintenance schemes and trained staff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Repair and maintenance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dirty="0" smtClean="0"/>
                        <a:t>shops contribute to livelihood engagement </a:t>
                      </a:r>
                      <a:endParaRPr lang="en-US" dirty="0"/>
                    </a:p>
                  </a:txBody>
                  <a:tcPr/>
                </a:tc>
              </a:tr>
              <a:tr h="850602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Access to solar street lights(SSL)</a:t>
                      </a:r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Partially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-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Vandalized</a:t>
                      </a:r>
                      <a:r>
                        <a:rPr lang="en-US" sz="700" baseline="0" dirty="0" smtClean="0"/>
                        <a:t> or damaged 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 train staff, Institute repair and maintenance scheme on site with spare parts.</a:t>
                      </a:r>
                      <a:r>
                        <a:rPr lang="en-US" sz="700" baseline="0" dirty="0" smtClean="0"/>
                        <a:t> E</a:t>
                      </a:r>
                      <a:r>
                        <a:rPr lang="en-US" sz="700" dirty="0" smtClean="0"/>
                        <a:t>nforce the SOP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SSL</a:t>
                      </a:r>
                      <a:r>
                        <a:rPr lang="en-US" sz="700" baseline="0" dirty="0" smtClean="0"/>
                        <a:t> are vandalized; B/C poles are used as post for shelters and batteries to recharge mobile phones. </a:t>
                      </a:r>
                      <a:r>
                        <a:rPr lang="en-US" sz="700" dirty="0" smtClean="0"/>
                        <a:t>Repair and maintenance</a:t>
                      </a:r>
                      <a:r>
                        <a:rPr lang="en-US" sz="700" baseline="0" dirty="0" smtClean="0"/>
                        <a:t> </a:t>
                      </a:r>
                      <a:r>
                        <a:rPr lang="en-US" sz="700" dirty="0" smtClean="0"/>
                        <a:t>shops contribute to livelihood engagement </a:t>
                      </a:r>
                      <a:endParaRPr lang="en-US" sz="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HCR Presentation template [Read-Only]" id="{FB0BA112-EEF8-41BF-B2DD-693AD09356F1}" vid="{3386B33C-2C94-4F0E-8E7D-094CF4EC5D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3472</TotalTime>
  <Words>2794</Words>
  <Application>Microsoft Office PowerPoint</Application>
  <PresentationFormat>On-screen Show (16:9)</PresentationFormat>
  <Paragraphs>730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MS PGothic</vt:lpstr>
      <vt:lpstr>Arial</vt:lpstr>
      <vt:lpstr>Calibri</vt:lpstr>
      <vt:lpstr>Cambria</vt:lpstr>
      <vt:lpstr>Gabriola</vt:lpstr>
      <vt:lpstr>Garamond</vt:lpstr>
      <vt:lpstr>Times New Roman</vt:lpstr>
      <vt:lpstr>Wingdings</vt:lpstr>
      <vt:lpstr>UNHCR2016</vt:lpstr>
      <vt:lpstr>UNHCR Representation in Ethiopia</vt:lpstr>
      <vt:lpstr>The SAFE 2015-2018 Country Strategy at a Glance</vt:lpstr>
      <vt:lpstr>The two way Approaches and the main pillars in the Strategy   </vt:lpstr>
      <vt:lpstr>SAFE 2015-2018 Strategic Goal by 2018 </vt:lpstr>
      <vt:lpstr>SAFE 2015/2017 Baselines, Performance Indicators/progress  and 2018 Targets for the supply of  Fuel Saving stoves (FSS),  SL, SSL, and Electrification:2015/2017 </vt:lpstr>
      <vt:lpstr> Iinstitutions  involved in the supply of  FSS, SL, SSL, and Electrification, Gaps and Actions Required :2015/2017 </vt:lpstr>
      <vt:lpstr>SAFE 2015-2018 Baselines, Performance Indicators/progress  and 2018 Targets for the supply of  Ethanol, Kerosene, Briquette and Electricity</vt:lpstr>
      <vt:lpstr>Institution involved in the supply of  Ethanol,  Kerosene, Briquette, Electricity, Gaps and Actions Required </vt:lpstr>
      <vt:lpstr>What worked and what didn’t?  </vt:lpstr>
      <vt:lpstr>What worked and what didn’t? …cont’d</vt:lpstr>
      <vt:lpstr>Where we stand now (SAFE): Ethanol, Briquette, FSS and Kerosene supply: 2015-2017</vt:lpstr>
      <vt:lpstr>Where we stand now (SAFE):Lighting ,Electricity, SL,SSL supply:2015-2017</vt:lpstr>
      <vt:lpstr>Current Domestic Fuel Consumption  </vt:lpstr>
      <vt:lpstr>Proposed Mixed Energy Solution </vt:lpstr>
      <vt:lpstr>Mixed Energy Budget Requirement </vt:lpstr>
      <vt:lpstr>Investment Cost</vt:lpstr>
      <vt:lpstr>Planned Budget and Allocation Gap: SAFE 2015-2017</vt:lpstr>
      <vt:lpstr>PowerPoint Presentation</vt:lpstr>
      <vt:lpstr>Natural Resource Management and Environmental Rehabilitation Interventions </vt:lpstr>
      <vt:lpstr>Plantation expansion  </vt:lpstr>
      <vt:lpstr>Land development and area enclosure </vt:lpstr>
      <vt:lpstr>Challenges of NRM and Environmental Rehabilitation program </vt:lpstr>
      <vt:lpstr>Planned Budget and Allocation Gap: SAFE 2015-2017</vt:lpstr>
      <vt:lpstr>Where we stand now in Reforestation and Degraded Land  rehabilitation:2015-2017</vt:lpstr>
      <vt:lpstr>PowerPoint Presentation</vt:lpstr>
      <vt:lpstr>Mapping of E &amp; E Partners  </vt:lpstr>
      <vt:lpstr>Partners Mapping…ctd</vt:lpstr>
      <vt:lpstr>Partners Mapping…ctd.</vt:lpstr>
      <vt:lpstr>Partners Mapping…ctd</vt:lpstr>
      <vt:lpstr>Partners Mapping</vt:lpstr>
      <vt:lpstr>Other Initiatives</vt:lpstr>
      <vt:lpstr>What is expected from the E&amp; E  WG</vt:lpstr>
      <vt:lpstr>PowerPoint Presentation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UNHCR Representation in Ethiopia</dc:title>
  <dc:creator>Deribe Gurmu</dc:creator>
  <cp:lastModifiedBy>Getachew Muche</cp:lastModifiedBy>
  <cp:revision>321</cp:revision>
  <cp:lastPrinted>2017-10-23T08:49:49Z</cp:lastPrinted>
  <dcterms:created xsi:type="dcterms:W3CDTF">2017-04-23T07:39:04Z</dcterms:created>
  <dcterms:modified xsi:type="dcterms:W3CDTF">2018-01-15T13:01:39Z</dcterms:modified>
</cp:coreProperties>
</file>