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3" r:id="rId1"/>
  </p:sldMasterIdLst>
  <p:sldIdLst>
    <p:sldId id="256" r:id="rId2"/>
    <p:sldId id="259" r:id="rId3"/>
    <p:sldId id="260" r:id="rId4"/>
    <p:sldId id="262" r:id="rId5"/>
    <p:sldId id="257" r:id="rId6"/>
    <p:sldId id="258" r:id="rId7"/>
    <p:sldId id="282" r:id="rId8"/>
    <p:sldId id="286" r:id="rId9"/>
    <p:sldId id="285" r:id="rId10"/>
    <p:sldId id="284" r:id="rId11"/>
    <p:sldId id="287" r:id="rId12"/>
    <p:sldId id="283" r:id="rId13"/>
    <p:sldId id="277" r:id="rId14"/>
    <p:sldId id="278" r:id="rId15"/>
    <p:sldId id="279"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89" d="100"/>
          <a:sy n="89" d="100"/>
        </p:scale>
        <p:origin x="1310"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smtClean="0"/>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E7B928-FF05-4680-B9E6-9CBF46CCBEEC}" type="datetimeFigureOut">
              <a:rPr lang="en-US" smtClean="0"/>
              <a:t>7/5/2017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046921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E7B928-FF05-4680-B9E6-9CBF46CCBEEC}" type="datetimeFigureOut">
              <a:rPr lang="en-US" smtClean="0"/>
              <a:t>7/5/2017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88205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fld id="{60E7B928-FF05-4680-B9E6-9CBF46CCBEEC}" type="datetimeFigureOut">
              <a:rPr lang="en-US" smtClean="0"/>
              <a:t>7/5/2017</a:t>
            </a:fld>
            <a:endParaRPr lang="en-US"/>
          </a:p>
        </p:txBody>
      </p:sp>
      <p:sp>
        <p:nvSpPr>
          <p:cNvPr id="5" name="Footer Placeholder 4"/>
          <p:cNvSpPr>
            <a:spLocks noGrp="1"/>
          </p:cNvSpPr>
          <p:nvPr>
            <p:ph type="ftr" sz="quarter" idx="11"/>
          </p:nvPr>
        </p:nvSpPr>
        <p:spPr>
          <a:xfrm>
            <a:off x="2832102" y="6422855"/>
            <a:ext cx="3209752" cy="365125"/>
          </a:xfrm>
        </p:spPr>
        <p:txBody>
          <a:bodyPr/>
          <a:lstStyle/>
          <a:p>
            <a:endParaRPr lang="en-US"/>
          </a:p>
        </p:txBody>
      </p:sp>
      <p:sp>
        <p:nvSpPr>
          <p:cNvPr id="6" name="Slide Number Placeholder 5"/>
          <p:cNvSpPr>
            <a:spLocks noGrp="1"/>
          </p:cNvSpPr>
          <p:nvPr>
            <p:ph type="sldNum" sz="quarter" idx="12"/>
          </p:nvPr>
        </p:nvSpPr>
        <p:spPr>
          <a:xfrm>
            <a:off x="6054787" y="6422855"/>
            <a:ext cx="659819"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933905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E7B928-FF05-4680-B9E6-9CBF46CCBEEC}" type="datetimeFigureOut">
              <a:rPr lang="en-US" smtClean="0"/>
              <a:t>7/5/2017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716670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60E7B928-FF05-4680-B9E6-9CBF46CCBEEC}" type="datetimeFigureOut">
              <a:rPr lang="en-US" smtClean="0"/>
              <a:t>7/5/2017</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221713161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E7B928-FF05-4680-B9E6-9CBF46CCBEEC}"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39312937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E7B928-FF05-4680-B9E6-9CBF46CCBEEC}" type="datetimeFigureOut">
              <a:rPr lang="en-US" smtClean="0"/>
              <a:t>7/5/2017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84840933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0E7B928-FF05-4680-B9E6-9CBF46CCBEEC}" type="datetimeFigureOut">
              <a:rPr lang="en-US" smtClean="0"/>
              <a:t>7/5/2017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04446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7/5/2017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935517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37793638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7/5/2017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895208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60E7B928-FF05-4680-B9E6-9CBF46CCBEEC}" type="datetimeFigureOut">
              <a:rPr lang="en-US" smtClean="0"/>
              <a:t>7/5/2017</a:t>
            </a:fld>
            <a:endParaRPr 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2914275967"/>
      </p:ext>
    </p:extLst>
  </p:cSld>
  <p:clrMap bg1="dk1" tx1="lt1" bg2="dk2" tx2="lt2" accent1="accent1" accent2="accent2" accent3="accent3" accent4="accent4" accent5="accent5" accent6="accent6" hlink="hlink" folHlink="folHlink"/>
  <p:sldLayoutIdLst>
    <p:sldLayoutId id="2147484104" r:id="rId1"/>
    <p:sldLayoutId id="2147484105" r:id="rId2"/>
    <p:sldLayoutId id="2147484106" r:id="rId3"/>
    <p:sldLayoutId id="2147484107" r:id="rId4"/>
    <p:sldLayoutId id="2147484108" r:id="rId5"/>
    <p:sldLayoutId id="2147484109" r:id="rId6"/>
    <p:sldLayoutId id="2147484110" r:id="rId7"/>
    <p:sldLayoutId id="2147484111" r:id="rId8"/>
    <p:sldLayoutId id="2147484112" r:id="rId9"/>
    <p:sldLayoutId id="2147484113" r:id="rId10"/>
    <p:sldLayoutId id="2147484114"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latin typeface="Times New Roman" pitchFamily="18" charset="0"/>
                <a:cs typeface="Times New Roman" pitchFamily="18" charset="0"/>
              </a:rPr>
              <a:t>Education Outreach referral pathways </a:t>
            </a:r>
            <a:endParaRPr lang="en-US" sz="4000"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t>Back to School – July 2017</a:t>
            </a:r>
            <a:endParaRPr lang="en-US" dirty="0"/>
          </a:p>
        </p:txBody>
      </p:sp>
    </p:spTree>
    <p:extLst>
      <p:ext uri="{BB962C8B-B14F-4D97-AF65-F5344CB8AC3E}">
        <p14:creationId xmlns:p14="http://schemas.microsoft.com/office/powerpoint/2010/main" val="2046313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62200" y="1066800"/>
            <a:ext cx="4587220" cy="4876800"/>
          </a:xfrm>
          <a:prstGeom prst="rect">
            <a:avLst/>
          </a:prstGeom>
        </p:spPr>
      </p:pic>
    </p:spTree>
    <p:extLst>
      <p:ext uri="{BB962C8B-B14F-4D97-AF65-F5344CB8AC3E}">
        <p14:creationId xmlns:p14="http://schemas.microsoft.com/office/powerpoint/2010/main" val="2647645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895600" y="304800"/>
            <a:ext cx="3962400" cy="6421049"/>
          </a:xfrm>
          <a:prstGeom prst="rect">
            <a:avLst/>
          </a:prstGeom>
        </p:spPr>
      </p:pic>
    </p:spTree>
    <p:extLst>
      <p:ext uri="{BB962C8B-B14F-4D97-AF65-F5344CB8AC3E}">
        <p14:creationId xmlns:p14="http://schemas.microsoft.com/office/powerpoint/2010/main" val="35676978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33400" y="533400"/>
            <a:ext cx="4328366" cy="6096000"/>
          </a:xfrm>
          <a:prstGeom prst="rect">
            <a:avLst/>
          </a:prstGeom>
        </p:spPr>
      </p:pic>
      <p:sp>
        <p:nvSpPr>
          <p:cNvPr id="5" name="Rectangle 4"/>
          <p:cNvSpPr/>
          <p:nvPr/>
        </p:nvSpPr>
        <p:spPr>
          <a:xfrm>
            <a:off x="5943600" y="2819400"/>
            <a:ext cx="2765156" cy="2031325"/>
          </a:xfrm>
          <a:prstGeom prst="rect">
            <a:avLst/>
          </a:prstGeom>
        </p:spPr>
        <p:txBody>
          <a:bodyPr wrap="square">
            <a:spAutoFit/>
          </a:bodyPr>
          <a:lstStyle/>
          <a:p>
            <a:r>
              <a:rPr lang="en-GB" dirty="0">
                <a:latin typeface="Calibri" panose="020F0502020204030204" pitchFamily="34" charset="0"/>
                <a:ea typeface="Calibri" panose="020F0502020204030204" pitchFamily="34" charset="0"/>
                <a:cs typeface="Arial" panose="020B0604020202020204" pitchFamily="34" charset="0"/>
              </a:rPr>
              <a:t>For children at least 13 years of age and would like to enter the vocational route and not the academic one, please see the section below on YAD vocational referral pathway </a:t>
            </a:r>
            <a:endParaRPr lang="en-GB" dirty="0"/>
          </a:p>
        </p:txBody>
      </p:sp>
    </p:spTree>
    <p:extLst>
      <p:ext uri="{BB962C8B-B14F-4D97-AF65-F5344CB8AC3E}">
        <p14:creationId xmlns:p14="http://schemas.microsoft.com/office/powerpoint/2010/main" val="41463197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latin typeface="Times New Roman" pitchFamily="18" charset="0"/>
                <a:cs typeface="Times New Roman" pitchFamily="18" charset="0"/>
              </a:rPr>
              <a:t>Adolescents and Youth</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referral pathways </a:t>
            </a:r>
            <a:endParaRPr lang="en-US" sz="4000"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US" dirty="0" smtClean="0"/>
              <a:t>Back to School – July 2017</a:t>
            </a:r>
            <a:endParaRPr lang="en-US" dirty="0"/>
          </a:p>
        </p:txBody>
      </p:sp>
    </p:spTree>
    <p:extLst>
      <p:ext uri="{BB962C8B-B14F-4D97-AF65-F5344CB8AC3E}">
        <p14:creationId xmlns:p14="http://schemas.microsoft.com/office/powerpoint/2010/main" val="747498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this referral pathway start?</a:t>
            </a:r>
            <a:endParaRPr lang="en-US" dirty="0"/>
          </a:p>
        </p:txBody>
      </p:sp>
      <p:pic>
        <p:nvPicPr>
          <p:cNvPr id="5" name="Picture 4"/>
          <p:cNvPicPr>
            <a:picLocks noChangeAspect="1"/>
          </p:cNvPicPr>
          <p:nvPr/>
        </p:nvPicPr>
        <p:blipFill>
          <a:blip r:embed="rId2"/>
          <a:stretch>
            <a:fillRect/>
          </a:stretch>
        </p:blipFill>
        <p:spPr>
          <a:xfrm>
            <a:off x="289879" y="2438400"/>
            <a:ext cx="8562679" cy="2869319"/>
          </a:xfrm>
          <a:prstGeom prst="rect">
            <a:avLst/>
          </a:prstGeom>
        </p:spPr>
      </p:pic>
    </p:spTree>
    <p:extLst>
      <p:ext uri="{BB962C8B-B14F-4D97-AF65-F5344CB8AC3E}">
        <p14:creationId xmlns:p14="http://schemas.microsoft.com/office/powerpoint/2010/main" val="897198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1000" y="304800"/>
            <a:ext cx="8229600" cy="6371585"/>
          </a:xfrm>
          <a:prstGeom prst="rect">
            <a:avLst/>
          </a:prstGeom>
        </p:spPr>
      </p:pic>
    </p:spTree>
    <p:extLst>
      <p:ext uri="{BB962C8B-B14F-4D97-AF65-F5344CB8AC3E}">
        <p14:creationId xmlns:p14="http://schemas.microsoft.com/office/powerpoint/2010/main" val="3851108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7670" y="381000"/>
            <a:ext cx="8813518" cy="6324600"/>
          </a:xfrm>
          <a:prstGeom prst="rect">
            <a:avLst/>
          </a:prstGeom>
        </p:spPr>
      </p:pic>
    </p:spTree>
    <p:extLst>
      <p:ext uri="{BB962C8B-B14F-4D97-AF65-F5344CB8AC3E}">
        <p14:creationId xmlns:p14="http://schemas.microsoft.com/office/powerpoint/2010/main" val="3425763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Formal v/s non Formal education</a:t>
            </a:r>
            <a:endParaRPr lang="en-GB" dirty="0"/>
          </a:p>
        </p:txBody>
      </p:sp>
      <p:sp>
        <p:nvSpPr>
          <p:cNvPr id="3" name="Content Placeholder 2"/>
          <p:cNvSpPr>
            <a:spLocks noGrp="1"/>
          </p:cNvSpPr>
          <p:nvPr>
            <p:ph idx="1"/>
          </p:nvPr>
        </p:nvSpPr>
        <p:spPr>
          <a:xfrm>
            <a:off x="685019" y="2011680"/>
            <a:ext cx="7751615" cy="4206240"/>
          </a:xfrm>
        </p:spPr>
        <p:txBody>
          <a:bodyPr>
            <a:normAutofit/>
          </a:bodyPr>
          <a:lstStyle/>
          <a:p>
            <a:pPr marL="0" indent="0">
              <a:buNone/>
            </a:pPr>
            <a:r>
              <a:rPr lang="en-US" sz="2400" dirty="0" smtClean="0"/>
              <a:t>There are 2 main types of education programs within our Lebanese structure:</a:t>
            </a:r>
          </a:p>
          <a:p>
            <a:pPr marL="514350" indent="-514350">
              <a:buFont typeface="+mj-lt"/>
              <a:buAutoNum type="arabicPeriod"/>
            </a:pPr>
            <a:r>
              <a:rPr lang="en-US" sz="2400" b="1" dirty="0" smtClean="0"/>
              <a:t>Formal education program</a:t>
            </a:r>
            <a:r>
              <a:rPr lang="en-US" sz="2400" dirty="0" smtClean="0"/>
              <a:t>s or what is more commonly referred to as schooling and leads to accredited certifications</a:t>
            </a:r>
          </a:p>
          <a:p>
            <a:pPr marL="514350" indent="-514350">
              <a:buFont typeface="+mj-lt"/>
              <a:buAutoNum type="arabicPeriod"/>
            </a:pPr>
            <a:r>
              <a:rPr lang="en-US" sz="2400" b="1" dirty="0" smtClean="0"/>
              <a:t>Non formal education programs </a:t>
            </a:r>
            <a:r>
              <a:rPr lang="en-US" sz="2400" dirty="0" smtClean="0"/>
              <a:t>which are structured learning activities or trainings that are short term  and usually help build specific knowledge, skills and competencies</a:t>
            </a:r>
          </a:p>
          <a:p>
            <a:pPr marL="0" indent="0">
              <a:buNone/>
            </a:pPr>
            <a:endParaRPr lang="en-GB" dirty="0"/>
          </a:p>
        </p:txBody>
      </p:sp>
    </p:spTree>
    <p:extLst>
      <p:ext uri="{BB962C8B-B14F-4D97-AF65-F5344CB8AC3E}">
        <p14:creationId xmlns:p14="http://schemas.microsoft.com/office/powerpoint/2010/main" val="651098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057400"/>
            <a:ext cx="7772400" cy="4572000"/>
          </a:xfrm>
        </p:spPr>
        <p:txBody>
          <a:bodyPr>
            <a:normAutofit/>
          </a:bodyPr>
          <a:lstStyle/>
          <a:p>
            <a:r>
              <a:rPr lang="en-US" sz="2400" dirty="0" smtClean="0"/>
              <a:t>Since, basic education (Grades 1 – 9) is free  and compulsory in Lebanese and therefore most Lebanese children enter into formal education </a:t>
            </a:r>
          </a:p>
          <a:p>
            <a:r>
              <a:rPr lang="en-US" sz="2400" dirty="0" smtClean="0"/>
              <a:t>When it comes to the non-Lebanese, particularly the Syrian refugee community, many have dropped out of school due to the war and cannot cope (yet) in the regular Lebanese schooling system. </a:t>
            </a:r>
          </a:p>
          <a:p>
            <a:r>
              <a:rPr lang="en-US" sz="2400" dirty="0"/>
              <a:t>N</a:t>
            </a:r>
            <a:r>
              <a:rPr lang="en-US" sz="2400" dirty="0" smtClean="0"/>
              <a:t>on formal education programs have therefore been set in place to aid these children in their transition back to school. </a:t>
            </a:r>
            <a:endParaRPr lang="en-GB" sz="2400" dirty="0"/>
          </a:p>
        </p:txBody>
      </p:sp>
    </p:spTree>
    <p:extLst>
      <p:ext uri="{BB962C8B-B14F-4D97-AF65-F5344CB8AC3E}">
        <p14:creationId xmlns:p14="http://schemas.microsoft.com/office/powerpoint/2010/main" val="1556702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941" y="170602"/>
            <a:ext cx="8079581" cy="1658198"/>
          </a:xfrm>
        </p:spPr>
        <p:txBody>
          <a:bodyPr>
            <a:normAutofit/>
          </a:bodyPr>
          <a:lstStyle/>
          <a:p>
            <a:pPr algn="ctr"/>
            <a:r>
              <a:rPr lang="en-US" dirty="0" smtClean="0"/>
              <a:t>Current Formal and NFE programs</a:t>
            </a:r>
            <a:endParaRPr lang="en-GB" dirty="0"/>
          </a:p>
        </p:txBody>
      </p:sp>
      <p:sp>
        <p:nvSpPr>
          <p:cNvPr id="3" name="Content Placeholder 2"/>
          <p:cNvSpPr>
            <a:spLocks noGrp="1"/>
          </p:cNvSpPr>
          <p:nvPr>
            <p:ph idx="1"/>
          </p:nvPr>
        </p:nvSpPr>
        <p:spPr>
          <a:xfrm>
            <a:off x="540228" y="1981200"/>
            <a:ext cx="8065294" cy="3766185"/>
          </a:xfrm>
        </p:spPr>
        <p:txBody>
          <a:bodyPr>
            <a:noAutofit/>
          </a:bodyPr>
          <a:lstStyle/>
          <a:p>
            <a:r>
              <a:rPr lang="en-US" sz="2000" dirty="0" smtClean="0"/>
              <a:t>Formal Education Programs: </a:t>
            </a:r>
          </a:p>
          <a:p>
            <a:pPr lvl="1"/>
            <a:r>
              <a:rPr lang="en-US" dirty="0" smtClean="0"/>
              <a:t>Kindergarten </a:t>
            </a:r>
          </a:p>
          <a:p>
            <a:pPr lvl="1"/>
            <a:r>
              <a:rPr lang="en-US" dirty="0" smtClean="0"/>
              <a:t>MEHE prep ECE</a:t>
            </a:r>
          </a:p>
          <a:p>
            <a:pPr lvl="1"/>
            <a:r>
              <a:rPr lang="en-US" dirty="0" smtClean="0"/>
              <a:t>1</a:t>
            </a:r>
            <a:r>
              <a:rPr lang="en-US" baseline="30000" dirty="0" smtClean="0"/>
              <a:t>st</a:t>
            </a:r>
            <a:r>
              <a:rPr lang="en-US" dirty="0" smtClean="0"/>
              <a:t> and 2</a:t>
            </a:r>
            <a:r>
              <a:rPr lang="en-US" baseline="30000" dirty="0" smtClean="0"/>
              <a:t>nd</a:t>
            </a:r>
            <a:r>
              <a:rPr lang="en-US" dirty="0" smtClean="0"/>
              <a:t> shift public schools </a:t>
            </a:r>
          </a:p>
          <a:p>
            <a:pPr lvl="1"/>
            <a:r>
              <a:rPr lang="en-US" dirty="0" smtClean="0"/>
              <a:t>Private schools registered with MEHE </a:t>
            </a:r>
          </a:p>
          <a:p>
            <a:pPr lvl="1"/>
            <a:r>
              <a:rPr lang="en-US" dirty="0" smtClean="0"/>
              <a:t>Formal Vocational schools </a:t>
            </a:r>
          </a:p>
          <a:p>
            <a:pPr lvl="1"/>
            <a:r>
              <a:rPr lang="en-US" dirty="0" smtClean="0"/>
              <a:t>Universities </a:t>
            </a:r>
          </a:p>
          <a:p>
            <a:pPr lvl="1"/>
            <a:endParaRPr lang="en-US" dirty="0"/>
          </a:p>
          <a:p>
            <a:r>
              <a:rPr lang="en-US" sz="2000" dirty="0" smtClean="0"/>
              <a:t>Non-Formal Education Programs</a:t>
            </a:r>
            <a:r>
              <a:rPr lang="en-US" sz="2000" dirty="0"/>
              <a:t> </a:t>
            </a:r>
            <a:r>
              <a:rPr lang="en-US" sz="2000" dirty="0" smtClean="0"/>
              <a:t>(pathways endorsed by MEHE)</a:t>
            </a:r>
          </a:p>
          <a:p>
            <a:pPr lvl="1"/>
            <a:r>
              <a:rPr lang="en-US" dirty="0" smtClean="0"/>
              <a:t>Community Based Early Childhood Education (CBECE) </a:t>
            </a:r>
          </a:p>
          <a:p>
            <a:pPr lvl="1"/>
            <a:r>
              <a:rPr lang="en-US" dirty="0" smtClean="0"/>
              <a:t>Accelerated Learning Program (ALP)</a:t>
            </a:r>
          </a:p>
          <a:p>
            <a:pPr lvl="1"/>
            <a:r>
              <a:rPr lang="en-US" dirty="0" smtClean="0"/>
              <a:t>Basic Literacy and Numeracy (BLN)</a:t>
            </a:r>
            <a:endParaRPr lang="en-GB" dirty="0"/>
          </a:p>
        </p:txBody>
      </p:sp>
    </p:spTree>
    <p:extLst>
      <p:ext uri="{BB962C8B-B14F-4D97-AF65-F5344CB8AC3E}">
        <p14:creationId xmlns:p14="http://schemas.microsoft.com/office/powerpoint/2010/main" val="1310539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Referring Children to an Education Program</a:t>
            </a:r>
            <a:endParaRPr lang="en-GB" dirty="0"/>
          </a:p>
        </p:txBody>
      </p:sp>
      <p:sp>
        <p:nvSpPr>
          <p:cNvPr id="3" name="Content Placeholder 2"/>
          <p:cNvSpPr>
            <a:spLocks noGrp="1"/>
          </p:cNvSpPr>
          <p:nvPr>
            <p:ph idx="1"/>
          </p:nvPr>
        </p:nvSpPr>
        <p:spPr/>
        <p:txBody>
          <a:bodyPr>
            <a:normAutofit/>
          </a:bodyPr>
          <a:lstStyle/>
          <a:p>
            <a:r>
              <a:rPr lang="en-US" sz="2400" dirty="0" smtClean="0"/>
              <a:t>When it comes to referring children to an education program it is extremely important to keep 3 questions in mind: </a:t>
            </a:r>
          </a:p>
          <a:p>
            <a:pPr marL="0" indent="0">
              <a:buNone/>
            </a:pPr>
            <a:endParaRPr lang="en-US" sz="2400" dirty="0" smtClean="0"/>
          </a:p>
          <a:p>
            <a:pPr marL="228600" lvl="1" indent="0">
              <a:buNone/>
            </a:pPr>
            <a:r>
              <a:rPr lang="en-GB" sz="2400" b="1" dirty="0" smtClean="0"/>
              <a:t>1. How </a:t>
            </a:r>
            <a:r>
              <a:rPr lang="en-GB" sz="2400" b="1" dirty="0"/>
              <a:t>old is the child? </a:t>
            </a:r>
            <a:endParaRPr lang="en-GB" sz="2400" dirty="0"/>
          </a:p>
          <a:p>
            <a:pPr marL="228600" lvl="1" indent="0">
              <a:buNone/>
            </a:pPr>
            <a:r>
              <a:rPr lang="en-GB" sz="2400" b="1" dirty="0" smtClean="0"/>
              <a:t>2. </a:t>
            </a:r>
            <a:r>
              <a:rPr lang="en-GB" sz="2400" b="1" dirty="0"/>
              <a:t>When was the last time the child went to </a:t>
            </a:r>
            <a:r>
              <a:rPr lang="en-GB" sz="2400" b="1" dirty="0" smtClean="0"/>
              <a:t>school</a:t>
            </a:r>
            <a:r>
              <a:rPr lang="en-GB" sz="2400" dirty="0"/>
              <a:t>?</a:t>
            </a:r>
            <a:endParaRPr lang="en-GB" sz="2400" b="1" dirty="0" smtClean="0"/>
          </a:p>
          <a:p>
            <a:pPr marL="228600" lvl="1" indent="0">
              <a:buNone/>
            </a:pPr>
            <a:r>
              <a:rPr lang="en-GB" sz="2400" b="1" dirty="0" smtClean="0"/>
              <a:t>3. Has </a:t>
            </a:r>
            <a:r>
              <a:rPr lang="en-GB" sz="2400" b="1" dirty="0"/>
              <a:t>the child had any prior learning?</a:t>
            </a:r>
            <a:endParaRPr lang="en-GB" sz="2400" dirty="0"/>
          </a:p>
          <a:p>
            <a:pPr lvl="1"/>
            <a:endParaRPr lang="en-US" dirty="0"/>
          </a:p>
          <a:p>
            <a:pPr marL="457200" lvl="1" indent="0">
              <a:buNone/>
            </a:pPr>
            <a:endParaRPr lang="en-US" dirty="0" smtClean="0"/>
          </a:p>
        </p:txBody>
      </p:sp>
    </p:spTree>
    <p:extLst>
      <p:ext uri="{BB962C8B-B14F-4D97-AF65-F5344CB8AC3E}">
        <p14:creationId xmlns:p14="http://schemas.microsoft.com/office/powerpoint/2010/main" val="971982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Referring children to Programs that would lead to The Formal Academic Track </a:t>
            </a:r>
            <a:endParaRPr lang="en-GB" dirty="0"/>
          </a:p>
        </p:txBody>
      </p:sp>
      <p:pic>
        <p:nvPicPr>
          <p:cNvPr id="4" name="Content Placeholder 3"/>
          <p:cNvPicPr>
            <a:picLocks noGrp="1" noChangeAspect="1"/>
          </p:cNvPicPr>
          <p:nvPr>
            <p:ph idx="1"/>
          </p:nvPr>
        </p:nvPicPr>
        <p:blipFill>
          <a:blip r:embed="rId2"/>
          <a:stretch>
            <a:fillRect/>
          </a:stretch>
        </p:blipFill>
        <p:spPr>
          <a:xfrm>
            <a:off x="2467781" y="2133600"/>
            <a:ext cx="4206875" cy="4206875"/>
          </a:xfrm>
          <a:prstGeom prst="rect">
            <a:avLst/>
          </a:prstGeom>
        </p:spPr>
      </p:pic>
    </p:spTree>
    <p:extLst>
      <p:ext uri="{BB962C8B-B14F-4D97-AF65-F5344CB8AC3E}">
        <p14:creationId xmlns:p14="http://schemas.microsoft.com/office/powerpoint/2010/main" val="1254179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3465" y="426460"/>
            <a:ext cx="8657070" cy="6005080"/>
          </a:xfrm>
          <a:prstGeom prst="rect">
            <a:avLst/>
          </a:prstGeom>
        </p:spPr>
      </p:pic>
    </p:spTree>
    <p:extLst>
      <p:ext uri="{BB962C8B-B14F-4D97-AF65-F5344CB8AC3E}">
        <p14:creationId xmlns:p14="http://schemas.microsoft.com/office/powerpoint/2010/main" val="2281020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71800" y="1219200"/>
            <a:ext cx="3347375" cy="4462481"/>
          </a:xfrm>
          <a:prstGeom prst="rect">
            <a:avLst/>
          </a:prstGeom>
        </p:spPr>
      </p:pic>
      <p:pic>
        <p:nvPicPr>
          <p:cNvPr id="3" name="Picture 2"/>
          <p:cNvPicPr>
            <a:picLocks noChangeAspect="1"/>
          </p:cNvPicPr>
          <p:nvPr/>
        </p:nvPicPr>
        <p:blipFill>
          <a:blip r:embed="rId3"/>
          <a:stretch>
            <a:fillRect/>
          </a:stretch>
        </p:blipFill>
        <p:spPr>
          <a:xfrm>
            <a:off x="3048000" y="3276600"/>
            <a:ext cx="1219200" cy="773943"/>
          </a:xfrm>
          <a:prstGeom prst="rect">
            <a:avLst/>
          </a:prstGeom>
        </p:spPr>
      </p:pic>
    </p:spTree>
    <p:extLst>
      <p:ext uri="{BB962C8B-B14F-4D97-AF65-F5344CB8AC3E}">
        <p14:creationId xmlns:p14="http://schemas.microsoft.com/office/powerpoint/2010/main" val="651605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52600" y="609600"/>
            <a:ext cx="4038600" cy="6105065"/>
          </a:xfrm>
          <a:prstGeom prst="rect">
            <a:avLst/>
          </a:prstGeom>
        </p:spPr>
      </p:pic>
      <p:sp>
        <p:nvSpPr>
          <p:cNvPr id="3" name="Rectangle 2"/>
          <p:cNvSpPr/>
          <p:nvPr/>
        </p:nvSpPr>
        <p:spPr>
          <a:xfrm>
            <a:off x="6296699" y="3429000"/>
            <a:ext cx="2660560" cy="3139321"/>
          </a:xfrm>
          <a:prstGeom prst="rect">
            <a:avLst/>
          </a:prstGeom>
        </p:spPr>
        <p:txBody>
          <a:bodyPr wrap="square">
            <a:spAutoFit/>
          </a:bodyPr>
          <a:lstStyle/>
          <a:p>
            <a:r>
              <a:rPr lang="en-GB" dirty="0">
                <a:latin typeface="Calibri" panose="020F0502020204030204" pitchFamily="34" charset="0"/>
                <a:ea typeface="Calibri" panose="020F0502020204030204" pitchFamily="34" charset="0"/>
                <a:cs typeface="Arial" panose="020B0604020202020204" pitchFamily="34" charset="0"/>
              </a:rPr>
              <a:t>Note that 5-6 year olds can go to MEHE Prep ECE or Formal Education provided that they are 6.5 by Sept 14 for MEHE prep ECE or complete 6 by January 31 of the following year to go to Grade 1. This is to be decided upon at the discretion of principal</a:t>
            </a:r>
            <a:endParaRPr lang="en-GB" dirty="0"/>
          </a:p>
        </p:txBody>
      </p:sp>
    </p:spTree>
    <p:extLst>
      <p:ext uri="{BB962C8B-B14F-4D97-AF65-F5344CB8AC3E}">
        <p14:creationId xmlns:p14="http://schemas.microsoft.com/office/powerpoint/2010/main" val="23977328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Banded</Template>
  <TotalTime>662</TotalTime>
  <Words>381</Words>
  <Application>Microsoft Office PowerPoint</Application>
  <PresentationFormat>On-screen Show (4:3)</PresentationFormat>
  <Paragraphs>34</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Corbel</vt:lpstr>
      <vt:lpstr>Times New Roman</vt:lpstr>
      <vt:lpstr>Wingdings</vt:lpstr>
      <vt:lpstr>Banded</vt:lpstr>
      <vt:lpstr>Education Outreach referral pathways </vt:lpstr>
      <vt:lpstr>Formal v/s non Formal education</vt:lpstr>
      <vt:lpstr>PowerPoint Presentation</vt:lpstr>
      <vt:lpstr>Current Formal and NFE programs</vt:lpstr>
      <vt:lpstr>Referring Children to an Education Program</vt:lpstr>
      <vt:lpstr>Referring children to Programs that would lead to The Formal Academic Track </vt:lpstr>
      <vt:lpstr>PowerPoint Presentation</vt:lpstr>
      <vt:lpstr>PowerPoint Presentation</vt:lpstr>
      <vt:lpstr>PowerPoint Presentation</vt:lpstr>
      <vt:lpstr>PowerPoint Presentation</vt:lpstr>
      <vt:lpstr>PowerPoint Presentation</vt:lpstr>
      <vt:lpstr>PowerPoint Presentation</vt:lpstr>
      <vt:lpstr>Adolescents and Youth referral pathways </vt:lpstr>
      <vt:lpstr>Where does this referral pathway start?</vt:lpstr>
      <vt:lpstr>PowerPoint Presentation</vt:lpstr>
      <vt:lpstr>PowerPoint Presentation</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Outreeach referral pathways</dc:title>
  <dc:creator>Sarah Bou Ajram</dc:creator>
  <cp:lastModifiedBy>Sarah Bou Ajram</cp:lastModifiedBy>
  <cp:revision>42</cp:revision>
  <dcterms:created xsi:type="dcterms:W3CDTF">2017-07-04T11:53:05Z</dcterms:created>
  <dcterms:modified xsi:type="dcterms:W3CDTF">2017-07-05T15:33:37Z</dcterms:modified>
</cp:coreProperties>
</file>