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0" r:id="rId1"/>
  </p:sldMasterIdLst>
  <p:sldIdLst>
    <p:sldId id="258" r:id="rId2"/>
    <p:sldId id="284" r:id="rId3"/>
    <p:sldId id="285" r:id="rId4"/>
    <p:sldId id="286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8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eri Poghosyan" initials="MP" lastIdx="1" clrIdx="0">
    <p:extLst>
      <p:ext uri="{19B8F6BF-5375-455C-9EA6-DF929625EA0E}">
        <p15:presenceInfo xmlns:p15="http://schemas.microsoft.com/office/powerpoint/2012/main" userId="S-1-5-21-889838981-920820592-1903951286-27834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 varScale="1">
        <p:scale>
          <a:sx n="71" d="100"/>
          <a:sy n="71" d="100"/>
        </p:scale>
        <p:origin x="129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19" y="2166365"/>
            <a:ext cx="8603674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970315"/>
            <a:ext cx="6858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422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676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764484" y="0"/>
            <a:ext cx="20574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468" y="609600"/>
            <a:ext cx="1801785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09600"/>
            <a:ext cx="5979968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22855"/>
            <a:ext cx="2057397" cy="365125"/>
          </a:xfrm>
        </p:spPr>
        <p:txBody>
          <a:bodyPr/>
          <a:lstStyle/>
          <a:p>
            <a:fld id="{60E7B928-FF05-4680-B9E6-9CBF46CCBEEC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32102" y="6422855"/>
            <a:ext cx="320975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4787" y="6422855"/>
            <a:ext cx="659819" cy="365125"/>
          </a:xfrm>
        </p:spPr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131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825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893" y="2208879"/>
            <a:ext cx="78867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893" y="3984400"/>
            <a:ext cx="78867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0E7B928-FF05-4680-B9E6-9CBF46CCBEEC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5131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7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0034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656566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428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428" y="2656564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44271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106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846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48840"/>
            <a:ext cx="4572000" cy="38404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92568" y="2147487"/>
            <a:ext cx="256032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726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0" y="2211494"/>
            <a:ext cx="4754880" cy="384048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85351" y="2150621"/>
            <a:ext cx="256032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995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2" y="176109"/>
            <a:ext cx="9141714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019" y="2011680"/>
            <a:ext cx="777240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557" y="6422855"/>
            <a:ext cx="2595043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60E7B928-FF05-4680-B9E6-9CBF46CCBEEC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1000" y="6422855"/>
            <a:ext cx="40606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5139" y="6422855"/>
            <a:ext cx="70969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0400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Referring children to Programs that would lead to The Formal Academic Track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7019" y="457200"/>
            <a:ext cx="62484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17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477000" y="2743200"/>
            <a:ext cx="2438400" cy="236220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dirty="0"/>
              <a:t>آخر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705450" y="1792936"/>
            <a:ext cx="3733019" cy="44958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ar-LB" dirty="0" smtClean="0"/>
              <a:t>أمثلة</a:t>
            </a:r>
            <a:r>
              <a:rPr lang="en-US" dirty="0" smtClean="0"/>
              <a:t> </a:t>
            </a:r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ar-LB" dirty="0"/>
              <a:t>مشاكل الصحة العقلية / النفسية</a:t>
            </a:r>
            <a:endParaRPr lang="en-US" dirty="0" smtClean="0"/>
          </a:p>
          <a:p>
            <a:pPr algn="ctr"/>
            <a:endParaRPr lang="ar-LB" dirty="0" smtClean="0"/>
          </a:p>
          <a:p>
            <a:pPr algn="ctr"/>
            <a:endParaRPr lang="ar-LB" dirty="0" smtClean="0"/>
          </a:p>
          <a:p>
            <a:pPr algn="ctr"/>
            <a:endParaRPr lang="ar-LB" dirty="0"/>
          </a:p>
          <a:p>
            <a:pPr algn="ctr"/>
            <a:r>
              <a:rPr lang="ar-LB" dirty="0" smtClean="0"/>
              <a:t>المشاكل الصحية </a:t>
            </a:r>
            <a:r>
              <a:rPr lang="ar-LB" dirty="0"/>
              <a:t>الطبية / </a:t>
            </a:r>
            <a:r>
              <a:rPr lang="ar-LB" dirty="0" smtClean="0"/>
              <a:t>المزمنة (مثل </a:t>
            </a:r>
            <a:r>
              <a:rPr lang="ar-LB" dirty="0"/>
              <a:t>السكري الشديد، وسلس البول، وما إلى ذلك)</a:t>
            </a:r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1066800" y="3095364"/>
            <a:ext cx="1532878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dirty="0"/>
              <a:t>خدمة متخصصة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1074198" y="4343400"/>
            <a:ext cx="1532878" cy="914400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1600" dirty="0"/>
              <a:t>المسار الاعتيادي مع </a:t>
            </a:r>
            <a:r>
              <a:rPr lang="ar-LB" sz="1600" dirty="0" smtClean="0"/>
              <a:t>متابعة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44875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LB" dirty="0">
                <a:solidFill>
                  <a:schemeClr val="bg1"/>
                </a:solidFill>
              </a:rPr>
              <a:t>نقاط العمل آب/أغسطس 1-20 (سوري)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019" y="2011680"/>
            <a:ext cx="6934981" cy="4465320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ar-LB" dirty="0" smtClean="0">
                <a:solidFill>
                  <a:schemeClr val="bg1"/>
                </a:solidFill>
              </a:rPr>
              <a:t>إحالة مباشرة</a:t>
            </a:r>
            <a:endParaRPr lang="en-US" dirty="0" smtClean="0">
              <a:solidFill>
                <a:schemeClr val="bg1"/>
              </a:solidFill>
            </a:endParaRPr>
          </a:p>
          <a:p>
            <a:pPr marL="0" indent="0" algn="r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 algn="r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0" indent="0" algn="r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0" indent="0" algn="r">
              <a:buNone/>
            </a:pPr>
            <a:r>
              <a:rPr lang="ar-LB" dirty="0">
                <a:solidFill>
                  <a:schemeClr val="bg1"/>
                </a:solidFill>
              </a:rPr>
              <a:t>فرقة العمل الإقليمية</a:t>
            </a:r>
            <a:r>
              <a:rPr lang="en-US" dirty="0" smtClean="0">
                <a:solidFill>
                  <a:schemeClr val="bg1"/>
                </a:solidFill>
              </a:rPr>
              <a:t>                          </a:t>
            </a:r>
            <a:endParaRPr lang="en-US" dirty="0" smtClean="0">
              <a:solidFill>
                <a:schemeClr val="bg1"/>
              </a:solidFill>
            </a:endParaRPr>
          </a:p>
          <a:p>
            <a:pPr marL="0" indent="0" algn="r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 algn="r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0" indent="0" algn="r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 algn="r">
              <a:buNone/>
            </a:pPr>
            <a:r>
              <a:rPr lang="ar-LB" dirty="0" smtClean="0">
                <a:solidFill>
                  <a:schemeClr val="bg1"/>
                </a:solidFill>
              </a:rPr>
              <a:t>الخدمات المتخصصة للبنانيين، أعطي أرقام هواتف المراكز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514600" y="1792936"/>
            <a:ext cx="1532878" cy="9144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667000" y="3540460"/>
            <a:ext cx="1532878" cy="914400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" name="Rounded Rectangle 7"/>
          <p:cNvSpPr/>
          <p:nvPr/>
        </p:nvSpPr>
        <p:spPr>
          <a:xfrm>
            <a:off x="2667000" y="4800600"/>
            <a:ext cx="1532878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1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LB" dirty="0">
                <a:solidFill>
                  <a:schemeClr val="bg1"/>
                </a:solidFill>
              </a:rPr>
              <a:t>بطاقة الإعاقة والخدمات المتخصصة للأطفال اللبنانيين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981200"/>
            <a:ext cx="8839200" cy="3876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5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LB">
                <a:solidFill>
                  <a:schemeClr val="bg1"/>
                </a:solidFill>
              </a:rPr>
              <a:t>أهمية </a:t>
            </a:r>
            <a:r>
              <a:rPr lang="ar-LB" smtClean="0">
                <a:solidFill>
                  <a:schemeClr val="bg1"/>
                </a:solidFill>
              </a:rPr>
              <a:t>الدمج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 descr="inclusi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792936"/>
            <a:ext cx="5275231" cy="35307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43600" y="1988629"/>
            <a:ext cx="289559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LB" dirty="0">
                <a:solidFill>
                  <a:schemeClr val="bg1"/>
                </a:solidFill>
              </a:rPr>
              <a:t>لجميع الأطفال الحق في </a:t>
            </a:r>
            <a:r>
              <a:rPr lang="ar-LB" dirty="0" smtClean="0">
                <a:solidFill>
                  <a:schemeClr val="bg1"/>
                </a:solidFill>
              </a:rPr>
              <a:t>التعليم</a:t>
            </a:r>
            <a:endParaRPr lang="en-US" dirty="0" smtClean="0">
              <a:solidFill>
                <a:schemeClr val="bg1"/>
              </a:solidFill>
            </a:endParaRPr>
          </a:p>
          <a:p>
            <a:pPr marL="285750" indent="-285750" algn="r" rtl="1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bg1"/>
              </a:solidFill>
            </a:endParaRP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LB" dirty="0" smtClean="0">
                <a:solidFill>
                  <a:schemeClr val="bg1"/>
                </a:solidFill>
              </a:rPr>
              <a:t>جميع الأطفال يمكنهم ان يتعلموا</a:t>
            </a:r>
            <a:endParaRPr lang="en-US" dirty="0" smtClean="0">
              <a:solidFill>
                <a:schemeClr val="bg1"/>
              </a:solidFill>
            </a:endParaRPr>
          </a:p>
          <a:p>
            <a:pPr marL="285750" indent="-285750" algn="r" rtl="1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bg1"/>
              </a:solidFill>
            </a:endParaRP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LB" dirty="0">
                <a:solidFill>
                  <a:schemeClr val="bg1"/>
                </a:solidFill>
              </a:rPr>
              <a:t>الإدماج المبكر للأطفال أسهل وأقل تكلفة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 smtClean="0">
              <a:solidFill>
                <a:schemeClr val="bg1"/>
              </a:solidFill>
            </a:endParaRPr>
          </a:p>
          <a:p>
            <a:pPr marL="285750" indent="-285750" algn="r" rtl="1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LB" dirty="0">
                <a:solidFill>
                  <a:schemeClr val="bg1"/>
                </a:solidFill>
              </a:rPr>
              <a:t>التعليم الشامل يفيد الأطفال المعوقين وغير المعوقين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21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556901" y="2362200"/>
            <a:ext cx="2438400" cy="2362200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dirty="0"/>
              <a:t>صعوبة </a:t>
            </a:r>
            <a:r>
              <a:rPr lang="ar-LB" dirty="0" smtClean="0"/>
              <a:t>في المشي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819400" y="1447800"/>
            <a:ext cx="3733019" cy="44958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dirty="0"/>
              <a:t>يعرج، يسير مع العكازات أو الأطراف الاصطناعية، يستطيع المشي مسافات قصيرة فقط </a:t>
            </a:r>
            <a:r>
              <a:rPr lang="ar-LB" dirty="0" smtClean="0"/>
              <a:t>(100 متر مثلا)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 </a:t>
            </a:r>
            <a:r>
              <a:rPr lang="ar-LB" dirty="0"/>
              <a:t>يستخدم كرسي متحرك، ولكن يمكنه تحريك الجسم/اليدين</a:t>
            </a:r>
            <a:endParaRPr lang="en-US" dirty="0"/>
          </a:p>
          <a:p>
            <a:pPr algn="ctr"/>
            <a:endParaRPr lang="ar-LB" dirty="0" smtClean="0"/>
          </a:p>
          <a:p>
            <a:pPr algn="ctr"/>
            <a:endParaRPr lang="ar-LB" dirty="0"/>
          </a:p>
          <a:p>
            <a:pPr algn="ctr"/>
            <a:r>
              <a:rPr lang="ar-LB" dirty="0" smtClean="0"/>
              <a:t>لا يمكنه التحرك </a:t>
            </a:r>
            <a:r>
              <a:rPr lang="ar-LB" dirty="0"/>
              <a:t>على الإطلاق، يحتاج الدعم الكامل للرعاية الذاتية</a:t>
            </a:r>
            <a:endParaRPr lang="en-US" dirty="0"/>
          </a:p>
        </p:txBody>
      </p:sp>
      <p:pic>
        <p:nvPicPr>
          <p:cNvPr id="1026" name="Picture 2" descr="Image result for walking disability ic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76200"/>
            <a:ext cx="1533525" cy="15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ounded Rectangle 11"/>
          <p:cNvSpPr/>
          <p:nvPr/>
        </p:nvSpPr>
        <p:spPr>
          <a:xfrm>
            <a:off x="1286522" y="2286000"/>
            <a:ext cx="1532878" cy="9144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dirty="0" smtClean="0"/>
              <a:t>المسار ال</a:t>
            </a:r>
            <a:r>
              <a:rPr lang="ar-LB" dirty="0"/>
              <a:t>اعتيادي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1286522" y="3322320"/>
            <a:ext cx="153287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dirty="0"/>
              <a:t>مدرسة </a:t>
            </a:r>
            <a:r>
              <a:rPr lang="ar-LB" dirty="0" smtClean="0"/>
              <a:t>مع تسهيلات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1286522" y="4455464"/>
            <a:ext cx="1532878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dirty="0"/>
              <a:t>خدمة متخصصة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000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24600" y="2468880"/>
            <a:ext cx="2438400" cy="236220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dirty="0" smtClean="0"/>
              <a:t>صعوبة في الرؤية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590800" y="1447800"/>
            <a:ext cx="3733019" cy="44958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ar-LB" dirty="0"/>
              <a:t>لديه ضعف في </a:t>
            </a:r>
            <a:r>
              <a:rPr lang="ar-LB" dirty="0" smtClean="0"/>
              <a:t>النظر </a:t>
            </a:r>
            <a:r>
              <a:rPr lang="ar-LB" dirty="0"/>
              <a:t>ولكن </a:t>
            </a:r>
            <a:r>
              <a:rPr lang="ar-LB" dirty="0" smtClean="0"/>
              <a:t>يمكنه الرؤية والقراءة </a:t>
            </a:r>
            <a:r>
              <a:rPr lang="ar-LB" dirty="0"/>
              <a:t>مع </a:t>
            </a:r>
            <a:r>
              <a:rPr lang="ar-LB" dirty="0" smtClean="0"/>
              <a:t>نظارات</a:t>
            </a:r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ar-LB" dirty="0"/>
              <a:t>لديه رؤية منخفضة جدا (حتى مع النظارات أو العدسات اللاصقة)</a:t>
            </a:r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ar-LB" dirty="0"/>
              <a:t>لا يمكن أن </a:t>
            </a:r>
            <a:r>
              <a:rPr lang="ar-LB" dirty="0" smtClean="0"/>
              <a:t>يرى </a:t>
            </a:r>
            <a:r>
              <a:rPr lang="ar-LB" dirty="0"/>
              <a:t>على الإطلاق</a:t>
            </a:r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ar-LB" dirty="0" smtClean="0"/>
              <a:t>اسأل</a:t>
            </a:r>
            <a:r>
              <a:rPr lang="ar-LB" dirty="0"/>
              <a:t>: </a:t>
            </a:r>
            <a:r>
              <a:rPr lang="ar-LB" dirty="0">
                <a:solidFill>
                  <a:srgbClr val="FF0000"/>
                </a:solidFill>
              </a:rPr>
              <a:t>يمكنه قراءة </a:t>
            </a:r>
            <a:r>
              <a:rPr lang="ar-LB" dirty="0" smtClean="0">
                <a:solidFill>
                  <a:srgbClr val="FF0000"/>
                </a:solidFill>
              </a:rPr>
              <a:t>برايل، </a:t>
            </a:r>
            <a:r>
              <a:rPr lang="ar-LB" dirty="0">
                <a:solidFill>
                  <a:srgbClr val="FF0000"/>
                </a:solidFill>
              </a:rPr>
              <a:t>يمكنه استخدام </a:t>
            </a:r>
            <a:r>
              <a:rPr lang="ar-LB" dirty="0" smtClean="0">
                <a:solidFill>
                  <a:srgbClr val="FF0000"/>
                </a:solidFill>
              </a:rPr>
              <a:t>العصي</a:t>
            </a:r>
            <a:r>
              <a:rPr lang="ar-LB" dirty="0">
                <a:solidFill>
                  <a:srgbClr val="FF0000"/>
                </a:solidFill>
              </a:rPr>
              <a:t>؟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050" name="Picture 2" descr="Image result for blind disability ic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1" y="54292"/>
            <a:ext cx="1370239" cy="153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1057922" y="2209800"/>
            <a:ext cx="1532878" cy="9144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dirty="0"/>
              <a:t>المسار الاعتيادي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1057922" y="3429000"/>
            <a:ext cx="153287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1600" dirty="0"/>
              <a:t>المسار </a:t>
            </a:r>
            <a:r>
              <a:rPr lang="ar-LB" sz="1600" dirty="0" smtClean="0"/>
              <a:t>الاعتيادي</a:t>
            </a:r>
            <a:r>
              <a:rPr lang="ar-LB" sz="1600" dirty="0"/>
              <a:t> </a:t>
            </a:r>
            <a:r>
              <a:rPr lang="ar-LB" sz="1600" dirty="0" smtClean="0"/>
              <a:t>مع متابعة</a:t>
            </a:r>
            <a:endParaRPr lang="en-US" sz="1600" dirty="0"/>
          </a:p>
        </p:txBody>
      </p:sp>
      <p:sp>
        <p:nvSpPr>
          <p:cNvPr id="11" name="Rounded Rectangle 10"/>
          <p:cNvSpPr/>
          <p:nvPr/>
        </p:nvSpPr>
        <p:spPr>
          <a:xfrm>
            <a:off x="1057922" y="4697767"/>
            <a:ext cx="1532878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dirty="0"/>
              <a:t>خدمة متخصصة او </a:t>
            </a:r>
            <a:r>
              <a:rPr lang="en-US" dirty="0"/>
              <a:t>NFE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14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647156" y="2590800"/>
            <a:ext cx="2438400" cy="236220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dirty="0" smtClean="0"/>
              <a:t>الصعوبة في السمع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913356" y="1447800"/>
            <a:ext cx="3733019" cy="44958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ar-LB" dirty="0" smtClean="0"/>
              <a:t>يمكنه السماع </a:t>
            </a:r>
            <a:r>
              <a:rPr lang="ar-LB" dirty="0"/>
              <a:t>فقط عندما يتكلم الناس بصوت </a:t>
            </a:r>
            <a:r>
              <a:rPr lang="ar-LB" dirty="0" smtClean="0"/>
              <a:t>عال</a:t>
            </a:r>
          </a:p>
          <a:p>
            <a:pPr algn="ctr"/>
            <a:endParaRPr lang="ar-LB" dirty="0"/>
          </a:p>
          <a:p>
            <a:pPr algn="ctr"/>
            <a:endParaRPr lang="en-US" dirty="0"/>
          </a:p>
          <a:p>
            <a:pPr algn="ctr"/>
            <a:r>
              <a:rPr lang="ar-LB" dirty="0"/>
              <a:t>لا </a:t>
            </a:r>
            <a:r>
              <a:rPr lang="ar-LB" dirty="0" smtClean="0"/>
              <a:t>يمكنه </a:t>
            </a:r>
            <a:r>
              <a:rPr lang="ar-LB" dirty="0"/>
              <a:t>أن </a:t>
            </a:r>
            <a:r>
              <a:rPr lang="ar-LB" dirty="0" smtClean="0"/>
              <a:t>يسمع </a:t>
            </a:r>
            <a:r>
              <a:rPr lang="ar-LB" dirty="0"/>
              <a:t>جيدا ولكن </a:t>
            </a:r>
            <a:r>
              <a:rPr lang="ar-LB" dirty="0" smtClean="0"/>
              <a:t>يمكنه </a:t>
            </a:r>
            <a:r>
              <a:rPr lang="ar-LB" dirty="0"/>
              <a:t>قراءة الشفاه</a:t>
            </a:r>
            <a:endParaRPr lang="en-US" dirty="0"/>
          </a:p>
          <a:p>
            <a:pPr algn="ctr"/>
            <a:endParaRPr lang="ar-LB" dirty="0" smtClean="0"/>
          </a:p>
          <a:p>
            <a:pPr algn="ctr"/>
            <a:endParaRPr lang="en-US" dirty="0" smtClean="0"/>
          </a:p>
          <a:p>
            <a:pPr algn="ctr"/>
            <a:r>
              <a:rPr lang="ar-LB" dirty="0" smtClean="0"/>
              <a:t>لا يمكنه </a:t>
            </a:r>
            <a:r>
              <a:rPr lang="ar-LB" dirty="0"/>
              <a:t>سماع وفهم اللغة المنطوقة على </a:t>
            </a:r>
            <a:r>
              <a:rPr lang="ar-LB" dirty="0" smtClean="0"/>
              <a:t>الإطلاق</a:t>
            </a:r>
          </a:p>
          <a:p>
            <a:pPr algn="ctr"/>
            <a:endParaRPr lang="en-US" dirty="0"/>
          </a:p>
          <a:p>
            <a:pPr algn="ctr"/>
            <a:r>
              <a:rPr lang="ar-LB" dirty="0">
                <a:solidFill>
                  <a:srgbClr val="C00000"/>
                </a:solidFill>
              </a:rPr>
              <a:t>اسأل: لديه/يحتاج سماعة أذن، يعرف قراءة الشفاه، لغة </a:t>
            </a:r>
            <a:r>
              <a:rPr lang="ar-LB" dirty="0" smtClean="0">
                <a:solidFill>
                  <a:srgbClr val="C00000"/>
                </a:solidFill>
              </a:rPr>
              <a:t>الإشارة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6276"/>
            <a:ext cx="1143000" cy="2317316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1380478" y="2011680"/>
            <a:ext cx="1532878" cy="9144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dirty="0"/>
              <a:t>المسار الاعتيادي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1380478" y="3124200"/>
            <a:ext cx="153287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1600" dirty="0"/>
              <a:t>المسار الاعتيادي مع </a:t>
            </a:r>
            <a:r>
              <a:rPr lang="ar-LB" sz="1600" dirty="0" smtClean="0"/>
              <a:t>متابعة</a:t>
            </a:r>
            <a:endParaRPr lang="en-US" sz="1600" dirty="0"/>
          </a:p>
        </p:txBody>
      </p:sp>
      <p:sp>
        <p:nvSpPr>
          <p:cNvPr id="12" name="Rounded Rectangle 11"/>
          <p:cNvSpPr/>
          <p:nvPr/>
        </p:nvSpPr>
        <p:spPr>
          <a:xfrm>
            <a:off x="1371600" y="4191000"/>
            <a:ext cx="1532878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dirty="0"/>
              <a:t>خدمة متخصصة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88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477000" y="2667000"/>
            <a:ext cx="2438400" cy="236220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dirty="0"/>
              <a:t>صعوبة في </a:t>
            </a:r>
            <a:r>
              <a:rPr lang="ar-LB" dirty="0" smtClean="0"/>
              <a:t>الكلام / أن </a:t>
            </a:r>
            <a:r>
              <a:rPr lang="ar-LB" dirty="0"/>
              <a:t>يكون مفهوما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704709" y="1747068"/>
            <a:ext cx="3733019" cy="44958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dirty="0" smtClean="0"/>
              <a:t>يمكنه </a:t>
            </a:r>
            <a:r>
              <a:rPr lang="ar-LB" dirty="0"/>
              <a:t>التحدث بصعوبة ولكن من الممكن </a:t>
            </a:r>
            <a:r>
              <a:rPr lang="ar-LB" dirty="0" smtClean="0"/>
              <a:t>فهم ما يقوله</a:t>
            </a:r>
          </a:p>
          <a:p>
            <a:pPr algn="ctr"/>
            <a:endParaRPr lang="ar-LB" dirty="0"/>
          </a:p>
          <a:p>
            <a:pPr algn="ctr"/>
            <a:endParaRPr lang="ar-LB" dirty="0" smtClean="0"/>
          </a:p>
          <a:p>
            <a:pPr algn="ctr"/>
            <a:r>
              <a:rPr lang="ar-LB" dirty="0" smtClean="0"/>
              <a:t>يمكنه </a:t>
            </a:r>
            <a:r>
              <a:rPr lang="ar-LB" dirty="0"/>
              <a:t>التحدث بصعوبة ومن الصعب </a:t>
            </a:r>
            <a:r>
              <a:rPr lang="ar-LB" dirty="0" smtClean="0"/>
              <a:t>فهم </a:t>
            </a:r>
            <a:r>
              <a:rPr lang="ar-LB" dirty="0"/>
              <a:t>ما </a:t>
            </a:r>
            <a:r>
              <a:rPr lang="ar-LB" dirty="0" smtClean="0"/>
              <a:t>يقوله</a:t>
            </a:r>
          </a:p>
          <a:p>
            <a:pPr algn="ctr"/>
            <a:endParaRPr lang="ar-LB" dirty="0"/>
          </a:p>
          <a:p>
            <a:pPr algn="ctr"/>
            <a:endParaRPr lang="en-US" dirty="0"/>
          </a:p>
          <a:p>
            <a:pPr algn="ctr"/>
            <a:endParaRPr lang="ar-LB" dirty="0" smtClean="0"/>
          </a:p>
          <a:p>
            <a:pPr algn="ctr"/>
            <a:r>
              <a:rPr lang="ar-LB" dirty="0" smtClean="0"/>
              <a:t>لا يمكنه </a:t>
            </a:r>
            <a:r>
              <a:rPr lang="ar-LB" dirty="0"/>
              <a:t>التحدث على </a:t>
            </a:r>
            <a:r>
              <a:rPr lang="ar-LB" dirty="0" smtClean="0"/>
              <a:t>الإطلاق</a:t>
            </a:r>
          </a:p>
        </p:txBody>
      </p:sp>
      <p:pic>
        <p:nvPicPr>
          <p:cNvPr id="7170" name="Picture 2" descr="Image result for speech impairment ic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752600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904619" y="2590800"/>
            <a:ext cx="1532878" cy="9144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dirty="0"/>
              <a:t>المسار الاعتيادي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685800" y="3726180"/>
            <a:ext cx="195276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1600" dirty="0"/>
              <a:t>المسار الاعتيادي إذا لم يتم الدمج مع الإعاقة الذهنية</a:t>
            </a:r>
            <a:endParaRPr lang="en-US" sz="1600" dirty="0"/>
          </a:p>
        </p:txBody>
      </p:sp>
      <p:sp>
        <p:nvSpPr>
          <p:cNvPr id="11" name="Rounded Rectangle 10"/>
          <p:cNvSpPr/>
          <p:nvPr/>
        </p:nvSpPr>
        <p:spPr>
          <a:xfrm>
            <a:off x="943500" y="4861560"/>
            <a:ext cx="1532878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dirty="0"/>
              <a:t>خدمة متخصصة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43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553200" y="2514600"/>
            <a:ext cx="2438400" cy="236220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dirty="0"/>
              <a:t>صعوبة في العناية </a:t>
            </a:r>
            <a:r>
              <a:rPr lang="ar-LB" dirty="0" smtClean="0"/>
              <a:t>بالذات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753568" y="1524000"/>
            <a:ext cx="3733019" cy="44958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ar-LB" dirty="0" smtClean="0"/>
              <a:t>يمكنه الأكل، </a:t>
            </a:r>
            <a:r>
              <a:rPr lang="ar-LB" dirty="0"/>
              <a:t>واللباس، واستخدام الحمام بصعوبة ولكن من تلقاء </a:t>
            </a:r>
            <a:r>
              <a:rPr lang="ar-LB" dirty="0" smtClean="0"/>
              <a:t>نفسه</a:t>
            </a:r>
          </a:p>
          <a:p>
            <a:pPr algn="ctr"/>
            <a:endParaRPr lang="en-US" dirty="0"/>
          </a:p>
          <a:p>
            <a:pPr algn="ctr"/>
            <a:r>
              <a:rPr lang="ar-LB" dirty="0" smtClean="0"/>
              <a:t>يمكنه الأكل</a:t>
            </a:r>
            <a:r>
              <a:rPr lang="ar-LB" dirty="0"/>
              <a:t>، واللباس، واستخدام الحمام مع بعض المساعدة من الآخرين</a:t>
            </a:r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ar-LB" dirty="0"/>
              <a:t>يمكنه الأكل، واللباس، واستخدام الحمام مع الاعتماد الكامل على الآخرين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95101" y="6348816"/>
            <a:ext cx="6849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ar-LB" dirty="0">
                <a:solidFill>
                  <a:srgbClr val="C00000"/>
                </a:solidFill>
              </a:rPr>
              <a:t>من المرجح أن تترافق مع ضعف آخر، تحقق من المسار للضعف الرئيسي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151878" y="2359508"/>
            <a:ext cx="1532878" cy="9144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dirty="0"/>
              <a:t>المسار الاعتيادي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1151878" y="3472028"/>
            <a:ext cx="153287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1600" dirty="0"/>
              <a:t>خدمة متخصصة او </a:t>
            </a:r>
            <a:r>
              <a:rPr lang="en-US" sz="1600" dirty="0"/>
              <a:t>NFE</a:t>
            </a:r>
            <a:endParaRPr lang="en-US" sz="1600" dirty="0"/>
          </a:p>
        </p:txBody>
      </p:sp>
      <p:sp>
        <p:nvSpPr>
          <p:cNvPr id="12" name="Rounded Rectangle 11"/>
          <p:cNvSpPr/>
          <p:nvPr/>
        </p:nvSpPr>
        <p:spPr>
          <a:xfrm>
            <a:off x="1143000" y="4538828"/>
            <a:ext cx="1532878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dirty="0"/>
              <a:t>خدمة متخصصة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93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629400" y="2133600"/>
            <a:ext cx="2438400" cy="236220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dirty="0"/>
              <a:t>صعوبة تعلم أشياء جديدة (إعاقة ذهنية)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838635" y="457200"/>
            <a:ext cx="3733019" cy="60198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ar-LB" dirty="0" smtClean="0"/>
              <a:t>صعوبات </a:t>
            </a:r>
            <a:r>
              <a:rPr lang="ar-LB" dirty="0"/>
              <a:t>التعلم (عسر القراءة، اضطراب نقص الانتباه...الخ</a:t>
            </a:r>
            <a:r>
              <a:rPr lang="ar-LB" dirty="0" smtClean="0"/>
              <a:t>)</a:t>
            </a:r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ar-LB" dirty="0"/>
              <a:t>الطفل لديه بعض الصعوبة </a:t>
            </a:r>
            <a:r>
              <a:rPr lang="ar-LB" dirty="0" smtClean="0"/>
              <a:t>في التذكر</a:t>
            </a:r>
            <a:r>
              <a:rPr lang="ar-LB" dirty="0"/>
              <a:t>، والتركيز، واكتساب المعرفة، </a:t>
            </a:r>
            <a:r>
              <a:rPr lang="ar-LB" dirty="0" smtClean="0"/>
              <a:t>ينتج </a:t>
            </a:r>
            <a:r>
              <a:rPr lang="ar-LB" dirty="0"/>
              <a:t>ويفهم على الأقل الكلام الأساسي، </a:t>
            </a:r>
            <a:r>
              <a:rPr lang="ar-LB" dirty="0" smtClean="0"/>
              <a:t>ويمكنه </a:t>
            </a:r>
            <a:r>
              <a:rPr lang="ar-LB" dirty="0"/>
              <a:t>القيام بالمهام الأساسية (إعاقة ذهنية خفيفة أو متوسطة</a:t>
            </a:r>
            <a:r>
              <a:rPr lang="ar-LB" dirty="0" smtClean="0"/>
              <a:t>)</a:t>
            </a:r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ar-LB" dirty="0"/>
              <a:t>الطفل </a:t>
            </a:r>
            <a:r>
              <a:rPr lang="ar-LB" dirty="0" smtClean="0"/>
              <a:t>لديه الكثير من </a:t>
            </a:r>
            <a:r>
              <a:rPr lang="ar-LB" dirty="0"/>
              <a:t>الصعوبة في التذكر، والتركيز، واكتساب المعرفة، لا </a:t>
            </a:r>
            <a:r>
              <a:rPr lang="ar-LB" dirty="0" smtClean="0"/>
              <a:t>ينتج </a:t>
            </a:r>
            <a:r>
              <a:rPr lang="ar-LB" dirty="0"/>
              <a:t>أو فهم الكلام، لا </a:t>
            </a:r>
            <a:r>
              <a:rPr lang="ar-LB" dirty="0" smtClean="0"/>
              <a:t>يمكنه </a:t>
            </a:r>
            <a:r>
              <a:rPr lang="ar-LB" dirty="0"/>
              <a:t>أن </a:t>
            </a:r>
            <a:r>
              <a:rPr lang="ar-LB" dirty="0" smtClean="0"/>
              <a:t>يفعل </a:t>
            </a:r>
            <a:r>
              <a:rPr lang="ar-LB" dirty="0"/>
              <a:t>المهام الأساسية </a:t>
            </a:r>
            <a:r>
              <a:rPr lang="ar-LB" dirty="0" smtClean="0"/>
              <a:t>(إعاقة ذهنية شديدة</a:t>
            </a:r>
            <a:r>
              <a:rPr lang="ar-LB" dirty="0"/>
              <a:t>)</a:t>
            </a:r>
            <a:endParaRPr lang="en-US" dirty="0"/>
          </a:p>
          <a:p>
            <a:pPr algn="ctr"/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235" y="6658"/>
            <a:ext cx="1219200" cy="1230489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>
          <a:xfrm>
            <a:off x="1313854" y="2286000"/>
            <a:ext cx="1532878" cy="914400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1600" dirty="0"/>
              <a:t>المسار الاعتيادي مع </a:t>
            </a:r>
            <a:r>
              <a:rPr lang="ar-LB" sz="1600" dirty="0" smtClean="0"/>
              <a:t>متابعة</a:t>
            </a:r>
            <a:endParaRPr lang="en-US" sz="1600" dirty="0"/>
          </a:p>
        </p:txBody>
      </p:sp>
      <p:sp>
        <p:nvSpPr>
          <p:cNvPr id="14" name="Rounded Rectangle 13"/>
          <p:cNvSpPr/>
          <p:nvPr/>
        </p:nvSpPr>
        <p:spPr>
          <a:xfrm>
            <a:off x="1295400" y="3721639"/>
            <a:ext cx="1532878" cy="8763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1600" dirty="0"/>
              <a:t>خدمة متخصصة او </a:t>
            </a:r>
            <a:r>
              <a:rPr lang="en-US" sz="1600" dirty="0"/>
              <a:t>NFE</a:t>
            </a:r>
            <a:endParaRPr lang="en-US" sz="1600" dirty="0"/>
          </a:p>
        </p:txBody>
      </p:sp>
      <p:sp>
        <p:nvSpPr>
          <p:cNvPr id="15" name="Rounded Rectangle 14"/>
          <p:cNvSpPr/>
          <p:nvPr/>
        </p:nvSpPr>
        <p:spPr>
          <a:xfrm>
            <a:off x="1313854" y="5031604"/>
            <a:ext cx="1532878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dirty="0"/>
              <a:t>خدمة متخصصة</a:t>
            </a:r>
            <a:endParaRPr lang="en-US" dirty="0"/>
          </a:p>
        </p:txBody>
      </p:sp>
      <p:sp>
        <p:nvSpPr>
          <p:cNvPr id="16" name="Isosceles Triangle 15"/>
          <p:cNvSpPr/>
          <p:nvPr/>
        </p:nvSpPr>
        <p:spPr>
          <a:xfrm>
            <a:off x="647700" y="4154186"/>
            <a:ext cx="1295400" cy="457200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9-17</a:t>
            </a:r>
            <a:endParaRPr lang="en-US" dirty="0"/>
          </a:p>
        </p:txBody>
      </p:sp>
      <p:sp>
        <p:nvSpPr>
          <p:cNvPr id="17" name="Isosceles Triangle 16"/>
          <p:cNvSpPr/>
          <p:nvPr/>
        </p:nvSpPr>
        <p:spPr>
          <a:xfrm>
            <a:off x="685800" y="2743200"/>
            <a:ext cx="1295400" cy="457200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3-8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1313854" y="990600"/>
            <a:ext cx="1532878" cy="9144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dirty="0"/>
              <a:t>المسار الاعتيادي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13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477000" y="2286000"/>
            <a:ext cx="2438400" cy="236220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dirty="0"/>
              <a:t>صعوبة التفاعل مع الآخرين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667000" y="1219200"/>
            <a:ext cx="3733019" cy="44958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ar-LB" dirty="0"/>
              <a:t>الطفل لديه صعوبة في التفاعل (اللعب، والتحدث) مع الآخرين، لديه صعوبة في تكوين صداقات، وصعوبة السيطرة على </a:t>
            </a:r>
            <a:r>
              <a:rPr lang="ar-LB" dirty="0" smtClean="0"/>
              <a:t>السلوك (توحد وظيفي معتدل او عالي)</a:t>
            </a:r>
          </a:p>
          <a:p>
            <a:pPr algn="ctr"/>
            <a:endParaRPr lang="ar-LB" dirty="0"/>
          </a:p>
          <a:p>
            <a:pPr algn="ctr"/>
            <a:r>
              <a:rPr lang="ar-LB" dirty="0" smtClean="0"/>
              <a:t> </a:t>
            </a:r>
            <a:endParaRPr lang="en-US" dirty="0" smtClean="0"/>
          </a:p>
          <a:p>
            <a:pPr algn="ctr"/>
            <a:r>
              <a:rPr lang="ar-LB" dirty="0"/>
              <a:t>الطفل لا يتفاعل مع الآخرين و / أو </a:t>
            </a:r>
            <a:r>
              <a:rPr lang="ar-LB" dirty="0" smtClean="0"/>
              <a:t>عدواني جدا، لا يمكنه تكوين صداقات أو لا يمكنه السيطرة على سلوكه (توحد وظيفي منخفض)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1057182" y="2209800"/>
            <a:ext cx="153287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1600" dirty="0"/>
              <a:t>خدمة متخصصة او </a:t>
            </a:r>
            <a:r>
              <a:rPr lang="en-US" sz="1600" dirty="0"/>
              <a:t>NFE</a:t>
            </a:r>
            <a:endParaRPr lang="en-US" sz="1600" dirty="0"/>
          </a:p>
        </p:txBody>
      </p:sp>
      <p:sp>
        <p:nvSpPr>
          <p:cNvPr id="9" name="Rounded Rectangle 8"/>
          <p:cNvSpPr/>
          <p:nvPr/>
        </p:nvSpPr>
        <p:spPr>
          <a:xfrm>
            <a:off x="1057922" y="4114800"/>
            <a:ext cx="1532878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dirty="0"/>
              <a:t>خدمة متخصصة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817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Custom 3">
      <a:dk1>
        <a:srgbClr val="2C2C2C"/>
      </a:dk1>
      <a:lt1>
        <a:srgbClr val="FFFFFF"/>
      </a:lt1>
      <a:dk2>
        <a:srgbClr val="FFFFFF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TM03090430[[fn=Banded]]</Template>
  <TotalTime>1571</TotalTime>
  <Words>505</Words>
  <Application>Microsoft Office PowerPoint</Application>
  <PresentationFormat>On-screen Show (4:3)</PresentationFormat>
  <Paragraphs>125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Corbel</vt:lpstr>
      <vt:lpstr>Tahoma</vt:lpstr>
      <vt:lpstr>Wingdings</vt:lpstr>
      <vt:lpstr>Banded</vt:lpstr>
      <vt:lpstr>Referring children to Programs that would lead to The Formal Academic Track</vt:lpstr>
      <vt:lpstr>أهمية الدمج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نقاط العمل آب/أغسطس 1-20 (سوري)</vt:lpstr>
      <vt:lpstr>بطاقة الإعاقة والخدمات المتخصصة للأطفال اللبنانيين</vt:lpstr>
    </vt:vector>
  </TitlesOfParts>
  <Company>UNICEF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Education Outreeach referral pathways</dc:title>
  <dc:creator>Sarah Bou Ajram</dc:creator>
  <cp:lastModifiedBy>antoine</cp:lastModifiedBy>
  <cp:revision>71</cp:revision>
  <dcterms:created xsi:type="dcterms:W3CDTF">2017-07-04T11:53:05Z</dcterms:created>
  <dcterms:modified xsi:type="dcterms:W3CDTF">2017-07-07T12:22:28Z</dcterms:modified>
</cp:coreProperties>
</file>