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8" r:id="rId2"/>
    <p:sldId id="282" r:id="rId3"/>
    <p:sldId id="271" r:id="rId4"/>
    <p:sldId id="272" r:id="rId5"/>
    <p:sldId id="274" r:id="rId6"/>
    <p:sldId id="275" r:id="rId7"/>
    <p:sldId id="276" r:id="rId8"/>
    <p:sldId id="277" r:id="rId9"/>
    <p:sldId id="278" r:id="rId10"/>
    <p:sldId id="279" r:id="rId11"/>
    <p:sldId id="283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ri Poghosyan" initials="MP" lastIdx="1" clrIdx="0">
    <p:extLst>
      <p:ext uri="{19B8F6BF-5375-455C-9EA6-DF929625EA0E}">
        <p15:presenceInfo xmlns:p15="http://schemas.microsoft.com/office/powerpoint/2012/main" userId="S-1-5-21-889838981-920820592-1903951286-2783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2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7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3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25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13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03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7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0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46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26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0400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Referring children to Programs that would lead to The Formal Academic Track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019" y="457200"/>
            <a:ext cx="6248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7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6310" y="27432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05450" y="1792936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Examples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Mental health/psychiatric problems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Medical/chronic health problems (e.g. severe diabetes, incontinence, etc.) 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453265" y="309536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460663" y="434340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Regular pathway with </a:t>
            </a:r>
            <a:r>
              <a:rPr lang="en-US" sz="1600" dirty="0" err="1" smtClean="0"/>
              <a:t>followup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5770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Action points August 1-20 (Syrian)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Directly refer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Regional taskforce                         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Specialized services for Lebanese, give phone numbers of </a:t>
            </a:r>
            <a:r>
              <a:rPr lang="en-US" dirty="0" err="1" smtClean="0">
                <a:solidFill>
                  <a:schemeClr val="bg1"/>
                </a:solidFill>
              </a:rPr>
              <a:t>centres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4600" y="1792936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67000" y="354046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2667000" y="48006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524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DISABILITY CARD AND SPECIALIZED SERVICES FOR LEBANESE CHILDREN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981200"/>
            <a:ext cx="883920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IMPORTANCE OF INCLUSION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inclu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785538"/>
            <a:ext cx="5275231" cy="35307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2057400"/>
            <a:ext cx="28955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All children have right to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All children can learn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Early inclusion of children is easier and less costly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Inclusive education benefits children with and without disabilities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53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66204" y="2362200"/>
            <a:ext cx="2438400" cy="23622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Walking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194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Limping, walking with crutches or prosthesis; can only walk short distances (e.g. 100 meters)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Using wheelchair, but can move body/hands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Cannot move at all, needs full support for self-care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552419" y="22860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pathway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552419" y="332232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Accessible school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552419" y="445546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</a:t>
            </a:r>
            <a:endParaRPr lang="en-US" dirty="0"/>
          </a:p>
        </p:txBody>
      </p:sp>
      <p:pic>
        <p:nvPicPr>
          <p:cNvPr id="1026" name="Picture 2" descr="Image result for walking disability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6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19" y="1737360"/>
            <a:ext cx="7772400" cy="42062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246888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Seeing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5908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Has low vision but can see and read with glasses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Has very low vision (even with glasses or contact lenses)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Cannot see at all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Ask: </a:t>
            </a:r>
            <a:r>
              <a:rPr lang="en-US" dirty="0" smtClean="0">
                <a:solidFill>
                  <a:srgbClr val="C00000"/>
                </a:solidFill>
              </a:rPr>
              <a:t>can read braille? Can use cane?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323819" y="22098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pathway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323819" y="34290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Regular Pathway with follow-up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6323819" y="4697767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or NFE</a:t>
            </a:r>
            <a:endParaRPr lang="en-US" dirty="0"/>
          </a:p>
        </p:txBody>
      </p:sp>
      <p:pic>
        <p:nvPicPr>
          <p:cNvPr id="2050" name="Picture 2" descr="Image result for blind disability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" y="54292"/>
            <a:ext cx="1370239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71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25908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Hearing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0480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 hear only when people speak loudly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Cannot hear well but can read lips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Cannot hear and understand spoken language at all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Ask: has/needs hearing aid; knows lip-reading;  sign-language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35764" y="201168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pathway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835764" y="31242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Regular Pathway with follow-up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6826886" y="41910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276"/>
            <a:ext cx="1143000" cy="231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99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6670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Speaking/Being Understood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04709" y="1747068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 speak with difficulty but it is possible to understand what he/she is saying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 speak with difficulty and it is hard to understand what he/she is saying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Cannot speak at all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810241" y="25908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pathway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591422" y="3726180"/>
            <a:ext cx="1952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Regular Pathway if not combined with intellectual disability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6849122" y="486156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</a:t>
            </a:r>
            <a:endParaRPr lang="en-US" dirty="0"/>
          </a:p>
        </p:txBody>
      </p:sp>
      <p:pic>
        <p:nvPicPr>
          <p:cNvPr id="7170" name="Picture 2" descr="Image result for speech impairment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7526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3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6310" y="25146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with Self-Care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53568" y="15240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 eat, dress, use the bathroom with difficulty but on their own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Can eat, dress, use the bathroom with some help from others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Can </a:t>
            </a:r>
            <a:r>
              <a:rPr lang="en-US" dirty="0"/>
              <a:t>eat, dress, use the bathroom with </a:t>
            </a:r>
            <a:r>
              <a:rPr lang="en-US" dirty="0" smtClean="0"/>
              <a:t>full dependence on others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553200" y="2359508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pathway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553200" y="3472028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NFE or Specialized Service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6544322" y="4538828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1463" y="6348816"/>
            <a:ext cx="882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Likely to be associated with other impairment, check the pathway for the main impairment 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69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" y="21336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Learning New Things</a:t>
            </a:r>
          </a:p>
          <a:p>
            <a:pPr algn="ctr"/>
            <a:r>
              <a:rPr lang="en-US" dirty="0" smtClean="0"/>
              <a:t>(intellectual disability)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38635" y="457200"/>
            <a:ext cx="3733019" cy="6019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/>
              <a:t>Learning difficulties (dyslexia, attention deficit disorder, etc.)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</a:t>
            </a:r>
            <a:r>
              <a:rPr lang="en-US" dirty="0"/>
              <a:t>child has </a:t>
            </a:r>
            <a:r>
              <a:rPr lang="en-US" dirty="0" smtClean="0"/>
              <a:t>some difficulty </a:t>
            </a:r>
            <a:r>
              <a:rPr lang="en-US" dirty="0"/>
              <a:t>remembering, </a:t>
            </a:r>
            <a:r>
              <a:rPr lang="en-US" dirty="0" smtClean="0"/>
              <a:t>focusing, </a:t>
            </a:r>
            <a:r>
              <a:rPr lang="en-US" dirty="0"/>
              <a:t>acquiring knowledge, </a:t>
            </a:r>
            <a:r>
              <a:rPr lang="en-US" dirty="0" smtClean="0"/>
              <a:t>produces and understands at least basic speech, can do basic tasks (mild or moderate intellectual disability)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The child has a lot of difficulty remembering, focusing, acquiring knowledge, does not produce or understand speech, cannot do basic tasks </a:t>
            </a:r>
            <a:r>
              <a:rPr lang="en-US" dirty="0"/>
              <a:t>(severe intellectual disability)</a:t>
            </a:r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571654" y="228600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Regular pathway with </a:t>
            </a:r>
            <a:r>
              <a:rPr lang="en-US" sz="1600" dirty="0" err="1" smtClean="0"/>
              <a:t>followup</a:t>
            </a:r>
            <a:endParaRPr lang="en-US" sz="1600" dirty="0"/>
          </a:p>
        </p:txBody>
      </p:sp>
      <p:sp>
        <p:nvSpPr>
          <p:cNvPr id="7" name="Rounded Rectangle 6"/>
          <p:cNvSpPr/>
          <p:nvPr/>
        </p:nvSpPr>
        <p:spPr>
          <a:xfrm>
            <a:off x="6553200" y="3721639"/>
            <a:ext cx="1532878" cy="876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NFE or Specialized Service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6571654" y="503160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</a:t>
            </a:r>
            <a:endParaRPr lang="en-US" dirty="0"/>
          </a:p>
        </p:txBody>
      </p:sp>
      <p:sp>
        <p:nvSpPr>
          <p:cNvPr id="9" name="Isosceles Triangle 8"/>
          <p:cNvSpPr/>
          <p:nvPr/>
        </p:nvSpPr>
        <p:spPr>
          <a:xfrm>
            <a:off x="7620000" y="4114800"/>
            <a:ext cx="1295400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9-17</a:t>
            </a:r>
            <a:endParaRPr lang="en-US" dirty="0"/>
          </a:p>
        </p:txBody>
      </p:sp>
      <p:sp>
        <p:nvSpPr>
          <p:cNvPr id="10" name="Isosceles Triangle 9"/>
          <p:cNvSpPr/>
          <p:nvPr/>
        </p:nvSpPr>
        <p:spPr>
          <a:xfrm>
            <a:off x="7496453" y="2743200"/>
            <a:ext cx="1295400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3-8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571654" y="9906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pathway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35" y="6658"/>
            <a:ext cx="1219200" cy="123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76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22860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Difficulty Interacting with Others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667000" y="12192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The child has difficulty interacting (playing, talking) with others, has difficulty to make friends, difficulty controlling </a:t>
            </a:r>
            <a:r>
              <a:rPr lang="en-US" dirty="0" err="1" smtClean="0"/>
              <a:t>behaviour</a:t>
            </a:r>
            <a:r>
              <a:rPr lang="en-US" dirty="0" smtClean="0"/>
              <a:t> (moderate or high functioning autism)</a:t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child does not interact with others and/or is very aggressive, cannot make friends or cannot control behavior (e.g. low functioning autism) 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476219" y="22098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NFE or Specialized Service</a:t>
            </a:r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6476959" y="41148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Specialized Service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00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3">
      <a:dk1>
        <a:srgbClr val="2C2C2C"/>
      </a:dk1>
      <a:lt1>
        <a:srgbClr val="FFFFFF"/>
      </a:lt1>
      <a:dk2>
        <a:srgbClr val="FFFFFF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1505</TotalTime>
  <Words>504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Corbel</vt:lpstr>
      <vt:lpstr>Wingdings</vt:lpstr>
      <vt:lpstr>Banded</vt:lpstr>
      <vt:lpstr>Referring children to Programs that would lead to The Formal Academic Track</vt:lpstr>
      <vt:lpstr>THE IMPORTANCE OF INCLUSION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Action points August 1-20 (Syrian)</vt:lpstr>
      <vt:lpstr>DISABILITY CARD AND SPECIALIZED SERVICES FOR LEBANESE CHILDREN</vt:lpstr>
    </vt:vector>
  </TitlesOfParts>
  <Company>UNICEF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Outreeach referral pathways</dc:title>
  <dc:creator>Sarah Bou Ajram</dc:creator>
  <cp:lastModifiedBy>Joumana Kalot</cp:lastModifiedBy>
  <cp:revision>49</cp:revision>
  <dcterms:created xsi:type="dcterms:W3CDTF">2017-07-04T11:53:05Z</dcterms:created>
  <dcterms:modified xsi:type="dcterms:W3CDTF">2017-07-07T16:21:33Z</dcterms:modified>
</cp:coreProperties>
</file>