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0" r:id="rId6"/>
    <p:sldId id="261" r:id="rId7"/>
    <p:sldId id="262" r:id="rId8"/>
    <p:sldId id="263" r:id="rId9"/>
    <p:sldId id="285" r:id="rId10"/>
    <p:sldId id="264" r:id="rId11"/>
    <p:sldId id="265" r:id="rId12"/>
    <p:sldId id="266" r:id="rId13"/>
    <p:sldId id="267" r:id="rId14"/>
    <p:sldId id="268" r:id="rId15"/>
    <p:sldId id="269" r:id="rId16"/>
    <p:sldId id="270" r:id="rId17"/>
    <p:sldId id="271" r:id="rId18"/>
    <p:sldId id="272" r:id="rId19"/>
    <p:sldId id="273" r:id="rId20"/>
    <p:sldId id="274" r:id="rId21"/>
    <p:sldId id="275" r:id="rId22"/>
    <p:sldId id="276" r:id="rId23"/>
    <p:sldId id="277" r:id="rId24"/>
    <p:sldId id="278" r:id="rId25"/>
    <p:sldId id="279" r:id="rId26"/>
    <p:sldId id="280" r:id="rId27"/>
    <p:sldId id="281" r:id="rId28"/>
    <p:sldId id="282" r:id="rId29"/>
    <p:sldId id="283" r:id="rId30"/>
    <p:sldId id="284" r:id="rId3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81" d="100"/>
          <a:sy n="81" d="100"/>
        </p:scale>
        <p:origin x="1498" y="53"/>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7/12/2017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7/12/2017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7/12/2017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7/12/2017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7/12/2017</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7/12/2017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7/12/2017</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7/12/2017</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7/12/2017</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7/12/2017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7/12/2017</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7/12/2017</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ar-LB" dirty="0" smtClean="0"/>
              <a:t>حماية الطفل </a:t>
            </a:r>
            <a:br>
              <a:rPr lang="ar-LB" dirty="0" smtClean="0"/>
            </a:br>
            <a:r>
              <a:rPr lang="ar-LB" dirty="0" smtClean="0"/>
              <a:t>الرصد والإحالة</a:t>
            </a:r>
            <a:br>
              <a:rPr lang="ar-LB" dirty="0" smtClean="0"/>
            </a:br>
            <a:r>
              <a:rPr lang="ar-LB" dirty="0" smtClean="0"/>
              <a:t>العودة للمدرسة 2017</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الطفل المسؤول عن أسرة</a:t>
            </a:r>
            <a:endParaRPr lang="en-US" dirty="0"/>
          </a:p>
        </p:txBody>
      </p:sp>
      <p:sp>
        <p:nvSpPr>
          <p:cNvPr id="3" name="Content Placeholder 2"/>
          <p:cNvSpPr>
            <a:spLocks noGrp="1"/>
          </p:cNvSpPr>
          <p:nvPr>
            <p:ph idx="1"/>
          </p:nvPr>
        </p:nvSpPr>
        <p:spPr/>
        <p:txBody>
          <a:bodyPr>
            <a:normAutofit lnSpcReduction="10000"/>
          </a:bodyPr>
          <a:lstStyle/>
          <a:p>
            <a:pPr algn="r" rtl="1">
              <a:buFont typeface="Courier New" pitchFamily="49" charset="0"/>
              <a:buChar char="o"/>
            </a:pPr>
            <a:r>
              <a:rPr lang="ar-LB" dirty="0" smtClean="0"/>
              <a:t>أكثر هشاشة/ أكثر عرضة لسوء المعاملة </a:t>
            </a:r>
          </a:p>
          <a:p>
            <a:pPr algn="r" rtl="1">
              <a:buFont typeface="Courier New" pitchFamily="49" charset="0"/>
              <a:buChar char="o"/>
            </a:pPr>
            <a:r>
              <a:rPr lang="ar-LB" dirty="0" smtClean="0"/>
              <a:t>غالبا ما تواجه الأسر التي يرأسها أطفال صعوبات اقتصادية، وما إلى ذلك.</a:t>
            </a:r>
          </a:p>
          <a:p>
            <a:pPr algn="r" rtl="1">
              <a:buFont typeface="Courier New" pitchFamily="49" charset="0"/>
              <a:buChar char="o"/>
            </a:pPr>
            <a:r>
              <a:rPr lang="ar-LB" dirty="0" smtClean="0"/>
              <a:t>الطفل الذي هو رب الأسرة يتحمل مسؤوليات تتجاوز سنه ونضجه</a:t>
            </a:r>
            <a:br>
              <a:rPr lang="ar-LB" dirty="0" smtClean="0"/>
            </a:br>
            <a:r>
              <a:rPr lang="ar-LB" dirty="0" smtClean="0"/>
              <a:t/>
            </a:r>
            <a:br>
              <a:rPr lang="ar-LB" dirty="0" smtClean="0"/>
            </a:br>
            <a:r>
              <a:rPr lang="ar-LB" dirty="0" smtClean="0"/>
              <a:t>تحاول وكالات حماية الطفل إيجاد سبل لدعم الأطفال الذين يعيشون في أسر يعيلها أطفال، وإيجاد حلول مستدامة طويلة الأجل لحالتهم.</a:t>
            </a:r>
            <a:endParaRPr 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زواج الأطفال (الزواج المبكّر)</a:t>
            </a:r>
            <a:endParaRPr lang="en-US" dirty="0"/>
          </a:p>
        </p:txBody>
      </p:sp>
      <p:sp>
        <p:nvSpPr>
          <p:cNvPr id="3" name="Content Placeholder 2"/>
          <p:cNvSpPr>
            <a:spLocks noGrp="1"/>
          </p:cNvSpPr>
          <p:nvPr>
            <p:ph idx="1"/>
          </p:nvPr>
        </p:nvSpPr>
        <p:spPr/>
        <p:txBody>
          <a:bodyPr/>
          <a:lstStyle/>
          <a:p>
            <a:pPr algn="r" rtl="1"/>
            <a:r>
              <a:rPr lang="ar-LB" dirty="0" smtClean="0"/>
              <a:t>تحددها اليونيسيف على النحو التالي:</a:t>
            </a:r>
            <a:br>
              <a:rPr lang="ar-LB" dirty="0" smtClean="0"/>
            </a:br>
            <a:r>
              <a:rPr lang="ar-LB" dirty="0" smtClean="0"/>
              <a:t>  "زواج رسمي أو اتحاد غير رسمي قبل سن 18".</a:t>
            </a:r>
          </a:p>
          <a:p>
            <a:pPr algn="r" rtl="1"/>
            <a:r>
              <a:rPr lang="ar-LB" dirty="0" smtClean="0"/>
              <a:t>قد يجبر الأطفال على الزواج في سن مبكرة جدا.</a:t>
            </a:r>
          </a:p>
          <a:p>
            <a:pPr algn="r" rtl="1"/>
            <a:r>
              <a:rPr lang="ar-LB" dirty="0" smtClean="0"/>
              <a:t>قد يكون الأطفال أصغر من أن يتخذوا قرارا مستنيرا بشأن شريك زواجهم أو عن آثار الزواج نفسه </a:t>
            </a:r>
          </a:p>
          <a:p>
            <a:pPr algn="r" rtl="1"/>
            <a:r>
              <a:rPr lang="ar-LB" dirty="0" smtClean="0"/>
              <a:t>يمكن منح "موافقتهم" وفقا للعرف أو القانون، ولكن في الواقع، فإن الموافقة على اتحادهم الملزم قد أدلى بها آخرون نيابة عنهم.</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يعتبر </a:t>
            </a:r>
            <a:r>
              <a:rPr lang="ar-LB" dirty="0"/>
              <a:t>زواج الأطفال هو </a:t>
            </a:r>
            <a:r>
              <a:rPr lang="ar-LB" dirty="0" smtClean="0"/>
              <a:t>انتهاك لحقوق الإنسان</a:t>
            </a:r>
            <a:endParaRPr lang="en-US" dirty="0"/>
          </a:p>
        </p:txBody>
      </p:sp>
      <p:sp>
        <p:nvSpPr>
          <p:cNvPr id="3" name="Content Placeholder 2"/>
          <p:cNvSpPr>
            <a:spLocks noGrp="1"/>
          </p:cNvSpPr>
          <p:nvPr>
            <p:ph idx="1"/>
          </p:nvPr>
        </p:nvSpPr>
        <p:spPr/>
        <p:txBody>
          <a:bodyPr>
            <a:normAutofit fontScale="77500" lnSpcReduction="20000"/>
          </a:bodyPr>
          <a:lstStyle/>
          <a:p>
            <a:pPr algn="r" rtl="1">
              <a:buFont typeface="Wingdings" pitchFamily="2" charset="2"/>
              <a:buChar char="Ø"/>
            </a:pPr>
            <a:r>
              <a:rPr lang="ar-LB" dirty="0" smtClean="0"/>
              <a:t>زواج الأطفال </a:t>
            </a:r>
            <a:r>
              <a:rPr lang="ar-LB" dirty="0" smtClean="0"/>
              <a:t>له </a:t>
            </a:r>
            <a:r>
              <a:rPr lang="ar-LB" dirty="0" smtClean="0"/>
              <a:t>أشكال مختلفة كثيرة وأسباب متعددة.</a:t>
            </a:r>
          </a:p>
          <a:p>
            <a:pPr algn="r" rtl="1">
              <a:buFont typeface="Wingdings" pitchFamily="2" charset="2"/>
              <a:buChar char="Ø"/>
            </a:pPr>
            <a:r>
              <a:rPr lang="ar-LB" dirty="0" smtClean="0"/>
              <a:t>قضية شاملة (ما إذا كان يحدث لفتاة أو صبي)؛</a:t>
            </a:r>
          </a:p>
          <a:p>
            <a:pPr algn="r" rtl="1">
              <a:buFont typeface="Wingdings" pitchFamily="2" charset="2"/>
              <a:buChar char="Ø"/>
            </a:pPr>
            <a:r>
              <a:rPr lang="ar-LB" dirty="0" smtClean="0"/>
              <a:t> إنه انتهاك لحقوق الإنسان</a:t>
            </a:r>
          </a:p>
          <a:p>
            <a:pPr algn="r" rtl="1">
              <a:buFont typeface="Wingdings" pitchFamily="2" charset="2"/>
              <a:buChar char="Ø"/>
            </a:pPr>
            <a:r>
              <a:rPr lang="ar-LB" dirty="0" smtClean="0"/>
              <a:t>ويمكن أن يترتب على زواج الأطفال آثار تهدد الحياة على صعيد الصحة والحماية والتطور الاقتصادي والاجتماعي والنفسي ورفاههم.</a:t>
            </a:r>
            <a:br>
              <a:rPr lang="ar-LB" dirty="0" smtClean="0"/>
            </a:br>
            <a:endParaRPr lang="ar-LB" dirty="0" smtClean="0"/>
          </a:p>
          <a:p>
            <a:pPr algn="r" rtl="1">
              <a:buFont typeface="Wingdings" pitchFamily="2" charset="2"/>
              <a:buChar char="Ø"/>
            </a:pPr>
            <a:r>
              <a:rPr lang="ar-LB" dirty="0" smtClean="0"/>
              <a:t>على سبيل المثال، تزيد احتمال وفاة فتاة دون الخامسة عشرة عند الولادة أكثر لخمس مرات من المرأة الراشدة.</a:t>
            </a:r>
          </a:p>
          <a:p>
            <a:pPr algn="r" rtl="1">
              <a:buFont typeface="Wingdings" pitchFamily="2" charset="2"/>
              <a:buChar char="Ø"/>
            </a:pPr>
            <a:r>
              <a:rPr lang="ar-LB" dirty="0" smtClean="0"/>
              <a:t>الفتيات المتزوجات في سن مبكرة هن أكثر تعرضا للعنف الأسري من أولئك اللائي يتزوجن في وقت لاحق</a:t>
            </a:r>
          </a:p>
          <a:p>
            <a:pPr algn="r" rtl="1">
              <a:buFont typeface="Wingdings" pitchFamily="2" charset="2"/>
              <a:buChar char="Ø"/>
            </a:pPr>
            <a:r>
              <a:rPr lang="ar-LB" dirty="0" smtClean="0"/>
              <a:t>وكثيرا ما يحد زواج الأطفال أيضا من إمكانية حصول الأطفال على التعليم، ويزيد من عزلتهم</a:t>
            </a:r>
            <a:endParaRPr 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زواج الأطفال (في حال الزواج قد تم )</a:t>
            </a:r>
            <a:endParaRPr lang="en-US" dirty="0"/>
          </a:p>
        </p:txBody>
      </p:sp>
      <p:sp>
        <p:nvSpPr>
          <p:cNvPr id="3" name="Content Placeholder 2"/>
          <p:cNvSpPr>
            <a:spLocks noGrp="1"/>
          </p:cNvSpPr>
          <p:nvPr>
            <p:ph idx="1"/>
          </p:nvPr>
        </p:nvSpPr>
        <p:spPr/>
        <p:txBody>
          <a:bodyPr/>
          <a:lstStyle/>
          <a:p>
            <a:pPr algn="r" rtl="1">
              <a:buFont typeface="Wingdings" pitchFamily="2" charset="2"/>
              <a:buChar char="§"/>
            </a:pPr>
            <a:r>
              <a:rPr lang="ar-LB" dirty="0" smtClean="0"/>
              <a:t>تقوم وكالات حماية الطفل بإجراء تقييم لحالة الطفل</a:t>
            </a:r>
            <a:br>
              <a:rPr lang="ar-LB" dirty="0" smtClean="0"/>
            </a:br>
            <a:r>
              <a:rPr lang="ar-LB" dirty="0" smtClean="0"/>
              <a:t>تقييم إمكانية تقديم الدعم للطفل / الأسرة.</a:t>
            </a:r>
            <a:br>
              <a:rPr lang="ar-LB" dirty="0" smtClean="0"/>
            </a:br>
            <a:endParaRPr lang="ar-LB" dirty="0" smtClean="0"/>
          </a:p>
          <a:p>
            <a:pPr algn="r" rtl="1">
              <a:buFont typeface="Wingdings" pitchFamily="2" charset="2"/>
              <a:buChar char="§"/>
            </a:pPr>
            <a:r>
              <a:rPr lang="ar-LB" dirty="0" smtClean="0"/>
              <a:t>في مثل هذه الحالات تأخذ دائما بعين الاعتبار: </a:t>
            </a:r>
            <a:br>
              <a:rPr lang="ar-LB" dirty="0" smtClean="0"/>
            </a:br>
            <a:r>
              <a:rPr lang="ar-LB" dirty="0" smtClean="0"/>
              <a:t>1- مصلحة الطفل الفضلى،</a:t>
            </a:r>
            <a:br>
              <a:rPr lang="ar-LB" dirty="0" smtClean="0"/>
            </a:br>
            <a:r>
              <a:rPr lang="ar-LB" dirty="0" smtClean="0"/>
              <a:t>2- التزام بمبدأ عدم الإساءة</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مبدأ عدم الإساءة</a:t>
            </a:r>
            <a:endParaRPr lang="en-US" dirty="0"/>
          </a:p>
        </p:txBody>
      </p:sp>
      <p:sp>
        <p:nvSpPr>
          <p:cNvPr id="3" name="Content Placeholder 2"/>
          <p:cNvSpPr>
            <a:spLocks noGrp="1"/>
          </p:cNvSpPr>
          <p:nvPr>
            <p:ph idx="1"/>
          </p:nvPr>
        </p:nvSpPr>
        <p:spPr/>
        <p:txBody>
          <a:bodyPr>
            <a:normAutofit fontScale="85000" lnSpcReduction="10000"/>
          </a:bodyPr>
          <a:lstStyle/>
          <a:p>
            <a:pPr algn="r" rtl="1">
              <a:buFont typeface="Wingdings" pitchFamily="2" charset="2"/>
              <a:buChar char="ü"/>
            </a:pPr>
            <a:r>
              <a:rPr lang="ar-LB" dirty="0" smtClean="0"/>
              <a:t>التأكد من أن الإجراءات والتدخلات لدعم الطفل (وأسرته) لا تعرضهم لأي ضرر آخر.</a:t>
            </a:r>
          </a:p>
          <a:p>
            <a:pPr algn="r" rtl="1">
              <a:buFont typeface="Wingdings" pitchFamily="2" charset="2"/>
              <a:buChar char="ü"/>
            </a:pPr>
            <a:r>
              <a:rPr lang="ar-LB" dirty="0" smtClean="0"/>
              <a:t>يجب على أي شخص يعمل مع الأطفال الحرص على ضمان عدم إيذاء الأطفال أو أسرهم نتيجة لذلك؛</a:t>
            </a:r>
            <a:br>
              <a:rPr lang="ar-LB" dirty="0" smtClean="0"/>
            </a:br>
            <a:r>
              <a:rPr lang="ar-LB" dirty="0" smtClean="0"/>
              <a:t> -  سلوك الموظفين،</a:t>
            </a:r>
            <a:br>
              <a:rPr lang="ar-LB" dirty="0" smtClean="0"/>
            </a:br>
            <a:r>
              <a:rPr lang="ar-LB" dirty="0" smtClean="0"/>
              <a:t> - القرارات المتخذة،</a:t>
            </a:r>
            <a:br>
              <a:rPr lang="ar-LB" dirty="0" smtClean="0"/>
            </a:br>
            <a:r>
              <a:rPr lang="ar-LB" dirty="0" smtClean="0"/>
              <a:t> - أو الإجراءات المتخذة نيابة عن الطفل أو الأسرة.</a:t>
            </a:r>
            <a:br>
              <a:rPr lang="ar-LB" dirty="0" smtClean="0"/>
            </a:br>
            <a:endParaRPr lang="ar-LB" dirty="0" smtClean="0"/>
          </a:p>
          <a:p>
            <a:pPr algn="r" rtl="1">
              <a:buFont typeface="Wingdings" pitchFamily="2" charset="2"/>
              <a:buChar char="ü"/>
            </a:pPr>
            <a:r>
              <a:rPr lang="ar-LB" dirty="0" smtClean="0"/>
              <a:t>علی سبیل المثال، إذا لم یکن تدخل الجھات الفاعلة في مجال حمایة الطفل حذرا جدا، قد یحدث النزاع بین الأفراد والأسر والمجتمعات، وقد یتعرض الطفل وأسرته لأضرار إضافیة مثل أعمال الانتقام أو العنف.</a:t>
            </a:r>
            <a:endParaRPr 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مبدأ عدم الإساءة </a:t>
            </a:r>
            <a:endParaRPr lang="en-US" dirty="0"/>
          </a:p>
        </p:txBody>
      </p:sp>
      <p:sp>
        <p:nvSpPr>
          <p:cNvPr id="3" name="Content Placeholder 2"/>
          <p:cNvSpPr>
            <a:spLocks noGrp="1"/>
          </p:cNvSpPr>
          <p:nvPr>
            <p:ph idx="1"/>
          </p:nvPr>
        </p:nvSpPr>
        <p:spPr/>
        <p:txBody>
          <a:bodyPr/>
          <a:lstStyle/>
          <a:p>
            <a:pPr algn="r" rtl="1">
              <a:buNone/>
            </a:pPr>
            <a:r>
              <a:rPr lang="ar-LB" dirty="0" smtClean="0"/>
              <a:t>لا يسبب الضرر دائما ناس ذات نوايا سيئة (ضرر مقصود)</a:t>
            </a:r>
            <a:br>
              <a:rPr lang="ar-LB" dirty="0" smtClean="0"/>
            </a:br>
            <a:r>
              <a:rPr lang="ar-LB" dirty="0" smtClean="0"/>
              <a:t> </a:t>
            </a:r>
            <a:br>
              <a:rPr lang="ar-LB" dirty="0" smtClean="0"/>
            </a:br>
            <a:r>
              <a:rPr lang="ar-LB" dirty="0" smtClean="0"/>
              <a:t>وكثيرا ما يكون لدى الناس نوايا حسنة جدا ويريدون مساعدة الطفل، ولكنهم لا يفكرون بشكل كاف بالعواقب والمخاطر المحتملة لأعمالهم التي يمكن أن تسبب ضررا للطفل / الأسرة. </a:t>
            </a:r>
            <a:br>
              <a:rPr lang="ar-LB" dirty="0" smtClean="0"/>
            </a:br>
            <a:r>
              <a:rPr lang="ar-LB" dirty="0" smtClean="0"/>
              <a:t/>
            </a:r>
            <a:br>
              <a:rPr lang="ar-LB" dirty="0" smtClean="0"/>
            </a:br>
            <a:r>
              <a:rPr lang="ar-LB" dirty="0" smtClean="0"/>
              <a:t>سؤال: هل يمكنك التفكير في بعض الأمثلة على الضرر الذي يلحق بالطفل من قبل شخص لديه نوايا حسنة؟</a:t>
            </a:r>
            <a:endParaRPr 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أمثلة على الأفعال التي تسبب أذى</a:t>
            </a:r>
            <a:endParaRPr lang="en-US" dirty="0"/>
          </a:p>
        </p:txBody>
      </p:sp>
      <p:sp>
        <p:nvSpPr>
          <p:cNvPr id="3" name="Content Placeholder 2"/>
          <p:cNvSpPr>
            <a:spLocks noGrp="1"/>
          </p:cNvSpPr>
          <p:nvPr>
            <p:ph idx="1"/>
          </p:nvPr>
        </p:nvSpPr>
        <p:spPr/>
        <p:txBody>
          <a:bodyPr>
            <a:normAutofit fontScale="92500" lnSpcReduction="20000"/>
          </a:bodyPr>
          <a:lstStyle/>
          <a:p>
            <a:pPr algn="r" rtl="1">
              <a:buFont typeface="Wingdings" pitchFamily="2" charset="2"/>
              <a:buChar char="§"/>
            </a:pPr>
            <a:r>
              <a:rPr lang="ar-LB" dirty="0" smtClean="0"/>
              <a:t>موظف يدعم فتاة تتعرض لسوء معاملة يزورها دون وجود أقارب / أشخاص آخرين حاضرين </a:t>
            </a:r>
            <a:br>
              <a:rPr lang="ar-LB" dirty="0" smtClean="0"/>
            </a:br>
            <a:r>
              <a:rPr lang="ar-LB" dirty="0" smtClean="0"/>
              <a:t>- الشائعات يمكن أن تبدأ في المجتمع مما يؤدي إلى وصم الفتاة، وعواقب خطيرة أخرى </a:t>
            </a:r>
          </a:p>
          <a:p>
            <a:pPr algn="r" rtl="1">
              <a:buFont typeface="Wingdings" pitchFamily="2" charset="2"/>
              <a:buChar char="§"/>
            </a:pPr>
            <a:r>
              <a:rPr lang="ar-LB" dirty="0" smtClean="0"/>
              <a:t>تقديم الكثير من المساعدات المالية / المادية لطفل أو أسرة واحدة دون مراعاة معايير الضعف الشاملة / المبادئ التوجيهية </a:t>
            </a:r>
            <a:br>
              <a:rPr lang="ar-LB" dirty="0" smtClean="0"/>
            </a:br>
            <a:r>
              <a:rPr lang="ar-LB" dirty="0" smtClean="0"/>
              <a:t> -  الحسد / الاستياء من الجیران وأفراد المجتمع، یمکن أن یؤدي إلی نزاعات للطفل / الأسرة في المجتمع</a:t>
            </a:r>
            <a:br>
              <a:rPr lang="ar-LB" dirty="0" smtClean="0"/>
            </a:br>
            <a:r>
              <a:rPr lang="ar-LB" dirty="0" smtClean="0"/>
              <a:t>شخص يضع معلومات عن فتاة تم استغلالها جنسيا في الفيسبوك للحصول على الدعم لها (المالية والتعليمية وإعادة التوطين)</a:t>
            </a:r>
            <a:br>
              <a:rPr lang="ar-LB" dirty="0" smtClean="0"/>
            </a:br>
            <a:r>
              <a:rPr lang="ar-LB" dirty="0" smtClean="0"/>
              <a:t>- الوصم، وخطر جريمة الشرف، والعنف تجاه الفتاة، الخ</a:t>
            </a:r>
            <a:endParaRPr lang="en-US" dirty="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السرية</a:t>
            </a:r>
            <a:endParaRPr lang="en-US" dirty="0"/>
          </a:p>
        </p:txBody>
      </p:sp>
      <p:sp>
        <p:nvSpPr>
          <p:cNvPr id="3" name="Content Placeholder 2"/>
          <p:cNvSpPr>
            <a:spLocks noGrp="1"/>
          </p:cNvSpPr>
          <p:nvPr>
            <p:ph idx="1"/>
          </p:nvPr>
        </p:nvSpPr>
        <p:spPr/>
        <p:txBody>
          <a:bodyPr>
            <a:normAutofit fontScale="92500"/>
          </a:bodyPr>
          <a:lstStyle/>
          <a:p>
            <a:pPr algn="r" rtl="1">
              <a:buFont typeface="Wingdings" pitchFamily="2" charset="2"/>
              <a:buChar char="ü"/>
            </a:pPr>
            <a:r>
              <a:rPr lang="ar-LB" dirty="0" smtClean="0"/>
              <a:t>إن تبادل المعلومات حول الأطفال والأسر التي نعمل معها دون موافقتهم المستنيرة أمر لا يمكننا فعله على الاطلاق.</a:t>
            </a:r>
          </a:p>
          <a:p>
            <a:pPr algn="r" rtl="1">
              <a:buFont typeface="Wingdings" pitchFamily="2" charset="2"/>
              <a:buChar char="ü"/>
            </a:pPr>
            <a:r>
              <a:rPr lang="ar-LB" dirty="0" smtClean="0"/>
              <a:t>المعلومات التي نتلقاها لا تنتمي إلينا، ولكن للطفل / الأسرة، ونحن مسؤولون عن التعامل معها باحترام والحفاظ على السرية.</a:t>
            </a:r>
          </a:p>
          <a:p>
            <a:pPr algn="r" rtl="1">
              <a:buFont typeface="Wingdings" pitchFamily="2" charset="2"/>
              <a:buChar char="ü"/>
            </a:pPr>
            <a:r>
              <a:rPr lang="ar-LB" dirty="0" smtClean="0"/>
              <a:t>السرية تعني إبقاء المعلومات عن الطفل وأسرته آمنة وخاصة</a:t>
            </a:r>
            <a:br>
              <a:rPr lang="ar-LB" dirty="0" smtClean="0"/>
            </a:br>
            <a:r>
              <a:rPr lang="ar-LB" dirty="0" smtClean="0"/>
              <a:t>لا تدردش مع الآخرين حول الأشياء التي سمعناها من طفل</a:t>
            </a:r>
          </a:p>
          <a:p>
            <a:pPr algn="r" rtl="1">
              <a:buFont typeface="Wingdings" pitchFamily="2" charset="2"/>
              <a:buChar char="ü"/>
            </a:pPr>
            <a:r>
              <a:rPr lang="ar-LB" dirty="0" smtClean="0"/>
              <a:t>تعامل بحذروعناية جيدة (وفقا لسياسات وإجراءات محددة) مع أي ملاحظات تتخذها على صعيد المثال، أو أي وثائق قد تلقيتها</a:t>
            </a:r>
            <a:endParaRPr lang="en-US"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الموافقة المستنيرة</a:t>
            </a:r>
            <a:endParaRPr lang="en-US" dirty="0"/>
          </a:p>
        </p:txBody>
      </p:sp>
      <p:sp>
        <p:nvSpPr>
          <p:cNvPr id="3" name="Content Placeholder 2"/>
          <p:cNvSpPr>
            <a:spLocks noGrp="1"/>
          </p:cNvSpPr>
          <p:nvPr>
            <p:ph idx="1"/>
          </p:nvPr>
        </p:nvSpPr>
        <p:spPr/>
        <p:txBody>
          <a:bodyPr>
            <a:normAutofit fontScale="92500" lnSpcReduction="10000"/>
          </a:bodyPr>
          <a:lstStyle/>
          <a:p>
            <a:pPr algn="r" rtl="1">
              <a:buFont typeface="Courier New" pitchFamily="49" charset="0"/>
              <a:buChar char="o"/>
            </a:pPr>
            <a:r>
              <a:rPr lang="ar-LB" dirty="0" smtClean="0"/>
              <a:t>لا يمكن مشاركة أي معلومات عن عائلة / طفل إلا بعد أن يعطي الطفل / الأسرة موافقته المستنيرة</a:t>
            </a:r>
          </a:p>
          <a:p>
            <a:pPr algn="r" rtl="1">
              <a:buFont typeface="Courier New" pitchFamily="49" charset="0"/>
              <a:buChar char="o"/>
            </a:pPr>
            <a:r>
              <a:rPr lang="ar-LB" dirty="0" smtClean="0"/>
              <a:t>الحصول على الموافقة المستنيرة لمشاركة معلومات عن العائلة أو الطفل هي من مسؤولية المتطوعين</a:t>
            </a:r>
          </a:p>
          <a:p>
            <a:pPr algn="r" rtl="1">
              <a:buFont typeface="Courier New" pitchFamily="49" charset="0"/>
              <a:buChar char="o"/>
            </a:pPr>
            <a:r>
              <a:rPr lang="ar-LB" dirty="0" smtClean="0"/>
              <a:t>الموافقة المستنيرة؛ يعني أن على المتطوعين أن يفسروا للأسرة التي سيتم مشاركة المعلومات الخاصة بهم مع من؟ ما الهدف؟ وما هي المعلومات التي سيتم تقاسمها بالضبط)</a:t>
            </a:r>
          </a:p>
          <a:p>
            <a:pPr algn="r" rtl="1">
              <a:buFont typeface="Courier New" pitchFamily="49" charset="0"/>
              <a:buChar char="o"/>
            </a:pPr>
            <a:r>
              <a:rPr lang="ar-LB" dirty="0" smtClean="0"/>
              <a:t> تكون مشاركة المعلومات فقط مع الأشخاص الذين يحتاجون هذه المعلومات ليستطيعوا تقديم الحماية والدعم لهم على سبيل المثال وكالة حماية الطفل</a:t>
            </a:r>
            <a:endParaRPr lang="en-US" dirty="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أمثلة على الموافقة المستنيرة</a:t>
            </a:r>
            <a:endParaRPr lang="en-US" dirty="0"/>
          </a:p>
        </p:txBody>
      </p:sp>
      <p:sp>
        <p:nvSpPr>
          <p:cNvPr id="3" name="Content Placeholder 2"/>
          <p:cNvSpPr>
            <a:spLocks noGrp="1"/>
          </p:cNvSpPr>
          <p:nvPr>
            <p:ph idx="1"/>
          </p:nvPr>
        </p:nvSpPr>
        <p:spPr/>
        <p:txBody>
          <a:bodyPr>
            <a:normAutofit fontScale="85000" lnSpcReduction="20000"/>
          </a:bodyPr>
          <a:lstStyle/>
          <a:p>
            <a:pPr algn="r" rtl="1">
              <a:buNone/>
            </a:pPr>
            <a:r>
              <a:rPr lang="ar-LB" dirty="0" smtClean="0"/>
              <a:t>   في حالة عمل الأطفال / زواج الأطفال / طفل مسؤول عن أسرة </a:t>
            </a:r>
            <a:br>
              <a:rPr lang="ar-LB" dirty="0" smtClean="0"/>
            </a:br>
            <a:r>
              <a:rPr lang="ar-LB" dirty="0" smtClean="0"/>
              <a:t>وبهدف تقديم إحالة إلى وكالة حماية الطفل،</a:t>
            </a:r>
            <a:br>
              <a:rPr lang="ar-LB" dirty="0" smtClean="0"/>
            </a:br>
            <a:r>
              <a:rPr lang="ar-LB" dirty="0" smtClean="0"/>
              <a:t>يجب على المتطوع أن يطلب من الأسرة / الطفل الحصول على موافقتهم:</a:t>
            </a:r>
            <a:br>
              <a:rPr lang="ar-LB" dirty="0" smtClean="0"/>
            </a:br>
            <a:r>
              <a:rPr lang="ar-LB" dirty="0" smtClean="0"/>
              <a:t/>
            </a:r>
            <a:br>
              <a:rPr lang="ar-LB" dirty="0" smtClean="0"/>
            </a:br>
            <a:r>
              <a:rPr lang="ar-LB" dirty="0" smtClean="0"/>
              <a:t>"قد تكون هناك وكالة يمكن أن تساعدك في وضعك.</a:t>
            </a:r>
            <a:br>
              <a:rPr lang="ar-LB" dirty="0" smtClean="0"/>
            </a:br>
            <a:r>
              <a:rPr lang="ar-LB" dirty="0" smtClean="0"/>
              <a:t/>
            </a:r>
            <a:br>
              <a:rPr lang="ar-LB" dirty="0" smtClean="0"/>
            </a:br>
            <a:r>
              <a:rPr lang="ar-LB" dirty="0" smtClean="0"/>
              <a:t>من أجل معرفة ما إذا كان من الممكن بالنسبة لهم لمساعدتك، أنا بحاجة إلى مشاركة تفاصيل الاتصال الخاصة بك وغيرها من المعلومات ذات الصلة معهم.</a:t>
            </a:r>
            <a:br>
              <a:rPr lang="ar-LB" dirty="0" smtClean="0"/>
            </a:br>
            <a:r>
              <a:rPr lang="ar-LB" dirty="0" smtClean="0"/>
              <a:t/>
            </a:r>
            <a:br>
              <a:rPr lang="ar-LB" dirty="0" smtClean="0"/>
            </a:br>
            <a:r>
              <a:rPr lang="ar-LB" dirty="0" smtClean="0"/>
              <a:t>هل توافق علي أن أشارك هذه المعلومات معهم؟ "</a:t>
            </a:r>
          </a:p>
          <a:p>
            <a:pPr algn="r" rtl="1">
              <a:buNone/>
            </a:pPr>
            <a:endParaRPr 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ctr" rtl="1">
              <a:buNone/>
            </a:pPr>
            <a:r>
              <a:rPr lang="ar-LB" dirty="0" smtClean="0"/>
              <a:t>سؤال </a:t>
            </a:r>
          </a:p>
          <a:p>
            <a:pPr algn="ctr" rtl="1">
              <a:buNone/>
            </a:pPr>
            <a:endParaRPr lang="ar-LB" dirty="0" smtClean="0"/>
          </a:p>
          <a:p>
            <a:pPr algn="ctr" rtl="1">
              <a:buNone/>
            </a:pPr>
            <a:r>
              <a:rPr lang="ar-LB" dirty="0" smtClean="0"/>
              <a:t>ماذا نعني بحماية الطفل؟</a:t>
            </a:r>
            <a:endParaRPr lang="en-US"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الموافقة المستنيرة</a:t>
            </a:r>
            <a:endParaRPr lang="en-US" dirty="0"/>
          </a:p>
        </p:txBody>
      </p:sp>
      <p:sp>
        <p:nvSpPr>
          <p:cNvPr id="3" name="Content Placeholder 2"/>
          <p:cNvSpPr>
            <a:spLocks noGrp="1"/>
          </p:cNvSpPr>
          <p:nvPr>
            <p:ph idx="1"/>
          </p:nvPr>
        </p:nvSpPr>
        <p:spPr/>
        <p:txBody>
          <a:bodyPr>
            <a:normAutofit/>
          </a:bodyPr>
          <a:lstStyle/>
          <a:p>
            <a:pPr algn="r" rtl="1">
              <a:buNone/>
            </a:pPr>
            <a:r>
              <a:rPr lang="ar-LB" dirty="0" smtClean="0"/>
              <a:t>سيقوم المتطوعون بزيارة عدد كبير من الأسر كجزء من حملة العودة إلى المدرسة</a:t>
            </a:r>
            <a:br>
              <a:rPr lang="ar-LB" dirty="0" smtClean="0"/>
            </a:br>
            <a:r>
              <a:rPr lang="ar-LB" dirty="0" smtClean="0"/>
              <a:t/>
            </a:r>
            <a:br>
              <a:rPr lang="ar-LB" dirty="0" smtClean="0"/>
            </a:br>
            <a:r>
              <a:rPr lang="ar-LB" dirty="0" smtClean="0"/>
              <a:t>ومن المهم بالنسبة لهم أن يعرفوا ويحترموا مبدأ</a:t>
            </a:r>
            <a:br>
              <a:rPr lang="ar-LB" dirty="0" smtClean="0"/>
            </a:br>
            <a:r>
              <a:rPr lang="ar-LB" dirty="0" smtClean="0"/>
              <a:t>   السرية والموافقة المستنيرة</a:t>
            </a:r>
            <a:br>
              <a:rPr lang="ar-LB" dirty="0" smtClean="0"/>
            </a:br>
            <a:r>
              <a:rPr lang="ar-LB" dirty="0" smtClean="0"/>
              <a:t/>
            </a:r>
            <a:br>
              <a:rPr lang="ar-LB" dirty="0" smtClean="0"/>
            </a:br>
            <a:r>
              <a:rPr lang="ar-LB" dirty="0" smtClean="0"/>
              <a:t>كجزء من ضمان أننا "لا نسبب الأذى"</a:t>
            </a:r>
            <a:br>
              <a:rPr lang="ar-LB" dirty="0" smtClean="0"/>
            </a:br>
            <a:r>
              <a:rPr lang="ar-LB" dirty="0" smtClean="0"/>
              <a:t/>
            </a:r>
            <a:br>
              <a:rPr lang="ar-LB" dirty="0" smtClean="0"/>
            </a:br>
            <a:r>
              <a:rPr lang="ar-LB" dirty="0" smtClean="0"/>
              <a:t>إذا لم يتم إعطاء الموافقة، لا يمكن إجراء إحالة</a:t>
            </a:r>
            <a:endParaRPr lang="en-US" dirty="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en-US"/>
          </a:p>
        </p:txBody>
      </p:sp>
      <p:sp>
        <p:nvSpPr>
          <p:cNvPr id="3" name="Content Placeholder 2"/>
          <p:cNvSpPr>
            <a:spLocks noGrp="1"/>
          </p:cNvSpPr>
          <p:nvPr>
            <p:ph idx="1"/>
          </p:nvPr>
        </p:nvSpPr>
        <p:spPr/>
        <p:txBody>
          <a:bodyPr/>
          <a:lstStyle/>
          <a:p>
            <a:pPr algn="r" rtl="1"/>
            <a:r>
              <a:rPr lang="ar-LB" dirty="0" smtClean="0"/>
              <a:t>السرية محدودة عندما؛</a:t>
            </a:r>
            <a:br>
              <a:rPr lang="ar-LB" dirty="0" smtClean="0"/>
            </a:br>
            <a:r>
              <a:rPr lang="ar-LB" dirty="0" smtClean="0"/>
              <a:t> 1- هناك خوف مباشر على صحة وسلامة الطفل أو غيره</a:t>
            </a:r>
            <a:br>
              <a:rPr lang="ar-LB" dirty="0" smtClean="0"/>
            </a:br>
            <a:r>
              <a:rPr lang="ar-LB" dirty="0" smtClean="0"/>
              <a:t>2- يطلب من الجهات الفاعلة في مجال حماية الطفل بموجب القانون الإبلاغ عن الجرائم.</a:t>
            </a:r>
            <a:br>
              <a:rPr lang="ar-LB" dirty="0" smtClean="0"/>
            </a:br>
            <a:r>
              <a:rPr lang="ar-LB" dirty="0" smtClean="0"/>
              <a:t>على سبيل المثال. حالات تهدد الحياة</a:t>
            </a:r>
            <a:br>
              <a:rPr lang="ar-LB" dirty="0" smtClean="0"/>
            </a:br>
            <a:r>
              <a:rPr lang="ar-LB" dirty="0" smtClean="0"/>
              <a:t>- ويجب شرح هذه الحدود لألطفال وأولياء الأمور عند التحدث إليهم أولا.</a:t>
            </a:r>
            <a:br>
              <a:rPr lang="ar-LB" dirty="0" smtClean="0"/>
            </a:br>
            <a:r>
              <a:rPr lang="ar-LB" dirty="0" smtClean="0"/>
              <a:t>إذا كنت تأتي عبر حالة تهدد الحياة ......</a:t>
            </a:r>
            <a:endParaRPr lang="en-US" dirty="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كيف تكمل نموذج العودة للمدرسة</a:t>
            </a:r>
            <a:endParaRPr lang="en-US" dirty="0"/>
          </a:p>
        </p:txBody>
      </p:sp>
      <p:sp>
        <p:nvSpPr>
          <p:cNvPr id="3" name="Content Placeholder 2"/>
          <p:cNvSpPr>
            <a:spLocks noGrp="1"/>
          </p:cNvSpPr>
          <p:nvPr>
            <p:ph idx="1"/>
          </p:nvPr>
        </p:nvSpPr>
        <p:spPr/>
        <p:txBody>
          <a:bodyPr>
            <a:normAutofit lnSpcReduction="10000"/>
          </a:bodyPr>
          <a:lstStyle/>
          <a:p>
            <a:pPr algn="r" rtl="1">
              <a:buFont typeface="Wingdings" pitchFamily="2" charset="2"/>
              <a:buChar char="ü"/>
            </a:pPr>
            <a:r>
              <a:rPr lang="ar-LB" dirty="0" smtClean="0"/>
              <a:t>عمالة الأطفال نوع العمل: ...... العمل الزراعي.........</a:t>
            </a:r>
          </a:p>
          <a:p>
            <a:pPr algn="r" rtl="1">
              <a:buFont typeface="Wingdings" pitchFamily="2" charset="2"/>
              <a:buChar char="ü"/>
            </a:pPr>
            <a:r>
              <a:rPr lang="ar-LB" dirty="0" smtClean="0"/>
              <a:t>زواج الأطفال</a:t>
            </a:r>
          </a:p>
          <a:p>
            <a:pPr algn="r" rtl="1">
              <a:buFont typeface="Wingdings" pitchFamily="2" charset="2"/>
              <a:buChar char="ü"/>
            </a:pPr>
            <a:r>
              <a:rPr lang="ar-LB" dirty="0" smtClean="0"/>
              <a:t>طفل مسؤول عن أسرة </a:t>
            </a:r>
            <a:br>
              <a:rPr lang="ar-LB" dirty="0" smtClean="0"/>
            </a:br>
            <a:r>
              <a:rPr lang="ar-LB" dirty="0" smtClean="0"/>
              <a:t/>
            </a:r>
            <a:br>
              <a:rPr lang="ar-LB" dirty="0" smtClean="0"/>
            </a:br>
            <a:endParaRPr lang="ar-LB" dirty="0" smtClean="0"/>
          </a:p>
          <a:p>
            <a:pPr algn="r" rtl="1">
              <a:buFont typeface="Wingdings" pitchFamily="2" charset="2"/>
              <a:buChar char="ü"/>
            </a:pPr>
            <a:r>
              <a:rPr lang="ar-LB" dirty="0" smtClean="0"/>
              <a:t>قد تكون هناك وكالة في منطقتك يمكن أن تساعدك في وضعك. لمعرفة ما إذا كانت الوكالة قادرة على مساعدتك، هل توافق على تبادل المعلومات الخاصة بك وتفاصيل الاتصال معهم؟</a:t>
            </a:r>
            <a:endParaRPr lang="en-US" dirty="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من المهم أن تعرف</a:t>
            </a:r>
            <a:endParaRPr lang="en-US" dirty="0"/>
          </a:p>
        </p:txBody>
      </p:sp>
      <p:sp>
        <p:nvSpPr>
          <p:cNvPr id="3" name="Content Placeholder 2"/>
          <p:cNvSpPr>
            <a:spLocks noGrp="1"/>
          </p:cNvSpPr>
          <p:nvPr>
            <p:ph idx="1"/>
          </p:nvPr>
        </p:nvSpPr>
        <p:spPr/>
        <p:txBody>
          <a:bodyPr>
            <a:normAutofit fontScale="85000" lnSpcReduction="20000"/>
          </a:bodyPr>
          <a:lstStyle/>
          <a:p>
            <a:pPr algn="r" rtl="1">
              <a:buFont typeface="Wingdings" pitchFamily="2" charset="2"/>
              <a:buChar char="ü"/>
            </a:pPr>
            <a:r>
              <a:rPr lang="ar-LB" dirty="0" smtClean="0"/>
              <a:t>بسبب العدد المرتفع المحتمل لحالات حماية الطفل الواردة؛ قد لا تتلقى بعض الأسر متابعة من وكالة حماية الطفل</a:t>
            </a:r>
            <a:br>
              <a:rPr lang="ar-LB" dirty="0" smtClean="0"/>
            </a:br>
            <a:r>
              <a:rPr lang="ar-LB" dirty="0" smtClean="0"/>
              <a:t>تكون الأولوية للحالات الأكثر ضعفا.</a:t>
            </a:r>
            <a:br>
              <a:rPr lang="ar-LB" dirty="0" smtClean="0"/>
            </a:br>
            <a:r>
              <a:rPr lang="ar-LB" dirty="0" smtClean="0"/>
              <a:t/>
            </a:r>
            <a:br>
              <a:rPr lang="ar-LB" dirty="0" smtClean="0"/>
            </a:br>
            <a:endParaRPr lang="ar-LB" dirty="0" smtClean="0"/>
          </a:p>
          <a:p>
            <a:pPr algn="r" rtl="1">
              <a:buFont typeface="Wingdings" pitchFamily="2" charset="2"/>
              <a:buChar char="ü"/>
            </a:pPr>
            <a:r>
              <a:rPr lang="ar-LB" dirty="0" smtClean="0"/>
              <a:t>يجب على المتطوعين لا يعطوا وعد بأن: </a:t>
            </a:r>
            <a:br>
              <a:rPr lang="ar-LB" dirty="0" smtClean="0"/>
            </a:br>
            <a:r>
              <a:rPr lang="ar-LB" dirty="0" smtClean="0"/>
              <a:t> -  وكالة حماية الطفل ستقوم بمساعدتهم</a:t>
            </a:r>
            <a:br>
              <a:rPr lang="ar-LB" dirty="0" smtClean="0"/>
            </a:br>
            <a:r>
              <a:rPr lang="ar-LB" dirty="0" smtClean="0"/>
              <a:t> - ستزورهم وكالة لحماية الطفل</a:t>
            </a:r>
            <a:br>
              <a:rPr lang="ar-LB" dirty="0" smtClean="0"/>
            </a:br>
            <a:r>
              <a:rPr lang="ar-LB" dirty="0" smtClean="0"/>
              <a:t/>
            </a:r>
            <a:br>
              <a:rPr lang="ar-LB" dirty="0" smtClean="0"/>
            </a:br>
            <a:endParaRPr lang="ar-LB" dirty="0" smtClean="0"/>
          </a:p>
          <a:p>
            <a:pPr algn="r" rtl="1">
              <a:buFont typeface="Wingdings" pitchFamily="2" charset="2"/>
              <a:buChar char="ü"/>
            </a:pPr>
            <a:r>
              <a:rPr lang="ar-LB" dirty="0" smtClean="0"/>
              <a:t>وهذا جزء من مبدأ عدم الإساءة؛ تجنب إعطاء أمل كاذب / وضع توقعات غير واقعية للأسرة.</a:t>
            </a:r>
          </a:p>
          <a:p>
            <a:pPr algn="r" rtl="1">
              <a:buNone/>
            </a:pPr>
            <a:endParaRPr lang="en-US"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الإحالات التي لا يتم قبولها</a:t>
            </a:r>
            <a:endParaRPr lang="en-US" dirty="0"/>
          </a:p>
        </p:txBody>
      </p:sp>
      <p:sp>
        <p:nvSpPr>
          <p:cNvPr id="3" name="Content Placeholder 2"/>
          <p:cNvSpPr>
            <a:spLocks noGrp="1"/>
          </p:cNvSpPr>
          <p:nvPr>
            <p:ph idx="1"/>
          </p:nvPr>
        </p:nvSpPr>
        <p:spPr/>
        <p:txBody>
          <a:bodyPr/>
          <a:lstStyle/>
          <a:p>
            <a:pPr algn="r" rtl="1">
              <a:buFont typeface="Wingdings" pitchFamily="2" charset="2"/>
              <a:buChar char="v"/>
            </a:pPr>
            <a:r>
              <a:rPr lang="ar-LB" dirty="0" smtClean="0"/>
              <a:t> وكالات حماية الطفل نقبل فقط الأحالات المتعلقة ب: </a:t>
            </a:r>
          </a:p>
          <a:p>
            <a:pPr algn="r" rtl="1">
              <a:buFontTx/>
              <a:buChar char="-"/>
            </a:pPr>
            <a:r>
              <a:rPr lang="ar-LB" dirty="0" smtClean="0"/>
              <a:t>عمالة الأطفال</a:t>
            </a:r>
          </a:p>
          <a:p>
            <a:pPr algn="r" rtl="1">
              <a:buFontTx/>
              <a:buChar char="-"/>
            </a:pPr>
            <a:r>
              <a:rPr lang="ar-LB" dirty="0" smtClean="0"/>
              <a:t>زواج الاطفال </a:t>
            </a:r>
          </a:p>
          <a:p>
            <a:pPr algn="r" rtl="1">
              <a:buFontTx/>
              <a:buChar char="-"/>
            </a:pPr>
            <a:r>
              <a:rPr lang="ar-LB" dirty="0" smtClean="0"/>
              <a:t>طفل مسؤول عن أسرة</a:t>
            </a:r>
          </a:p>
          <a:p>
            <a:pPr algn="r" rtl="1">
              <a:buNone/>
            </a:pPr>
            <a:endParaRPr lang="ar-LB" dirty="0" smtClean="0"/>
          </a:p>
          <a:p>
            <a:pPr algn="r" rtl="1">
              <a:buFont typeface="Wingdings" pitchFamily="2" charset="2"/>
              <a:buChar char="v"/>
            </a:pPr>
            <a:r>
              <a:rPr lang="ar-LB" dirty="0" smtClean="0"/>
              <a:t>وكالات حماية الطفل لن تقبل / متابعة الإحالات المتعلقة</a:t>
            </a:r>
            <a:br>
              <a:rPr lang="ar-LB" dirty="0" smtClean="0"/>
            </a:br>
            <a:r>
              <a:rPr lang="ar-LB" dirty="0" smtClean="0"/>
              <a:t>بالقضايا الصحية، والصعوبات المالية، والإقامة وغيرها</a:t>
            </a:r>
            <a:endParaRPr lang="en-US" dirty="0"/>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r" rtl="1">
              <a:buNone/>
            </a:pPr>
            <a:endParaRPr lang="ar-LB" dirty="0" smtClean="0"/>
          </a:p>
          <a:p>
            <a:pPr algn="r" rtl="1">
              <a:buNone/>
            </a:pPr>
            <a:endParaRPr lang="ar-LB" dirty="0" smtClean="0"/>
          </a:p>
          <a:p>
            <a:pPr algn="r" rtl="1">
              <a:buNone/>
            </a:pPr>
            <a:r>
              <a:rPr lang="ar-LB" dirty="0" smtClean="0"/>
              <a:t>مسار الإحالة لحماية الطفل في حملة العودة للمدرسة </a:t>
            </a:r>
            <a:endParaRPr lang="en-US" dirty="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الخطوة الأولى </a:t>
            </a:r>
            <a:endParaRPr lang="en-US" dirty="0"/>
          </a:p>
        </p:txBody>
      </p:sp>
      <p:sp>
        <p:nvSpPr>
          <p:cNvPr id="3" name="Content Placeholder 2"/>
          <p:cNvSpPr>
            <a:spLocks noGrp="1"/>
          </p:cNvSpPr>
          <p:nvPr>
            <p:ph idx="1"/>
          </p:nvPr>
        </p:nvSpPr>
        <p:spPr/>
        <p:txBody>
          <a:bodyPr/>
          <a:lstStyle/>
          <a:p>
            <a:pPr algn="r" rtl="1">
              <a:buNone/>
            </a:pPr>
            <a:endParaRPr lang="ar-LB" dirty="0" smtClean="0"/>
          </a:p>
          <a:p>
            <a:pPr algn="r" rtl="1">
              <a:buNone/>
            </a:pPr>
            <a:r>
              <a:rPr lang="ar-LB" dirty="0" smtClean="0"/>
              <a:t>يرصد المتطوعون حالات حماية الطفل : </a:t>
            </a:r>
          </a:p>
          <a:p>
            <a:pPr algn="r" rtl="1">
              <a:buNone/>
            </a:pPr>
            <a:r>
              <a:rPr lang="ar-LB" dirty="0" smtClean="0"/>
              <a:t>1- عمالة الأطفال </a:t>
            </a:r>
          </a:p>
          <a:p>
            <a:pPr algn="r" rtl="1">
              <a:buNone/>
            </a:pPr>
            <a:r>
              <a:rPr lang="ar-LB" dirty="0" smtClean="0"/>
              <a:t>2- زواج الاطفال (الزواج المبكّر)</a:t>
            </a:r>
          </a:p>
          <a:p>
            <a:pPr algn="r" rtl="1">
              <a:buNone/>
            </a:pPr>
            <a:r>
              <a:rPr lang="ar-LB" dirty="0" smtClean="0"/>
              <a:t>3- الأطفال المسؤولين عن أسرة </a:t>
            </a:r>
            <a:endParaRPr lang="en-US" dirty="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الخطوة الثانية</a:t>
            </a:r>
            <a:endParaRPr lang="en-US" dirty="0"/>
          </a:p>
        </p:txBody>
      </p:sp>
      <p:sp>
        <p:nvSpPr>
          <p:cNvPr id="3" name="Content Placeholder 2"/>
          <p:cNvSpPr>
            <a:spLocks noGrp="1"/>
          </p:cNvSpPr>
          <p:nvPr>
            <p:ph idx="1"/>
          </p:nvPr>
        </p:nvSpPr>
        <p:spPr/>
        <p:txBody>
          <a:bodyPr/>
          <a:lstStyle/>
          <a:p>
            <a:pPr algn="r" rtl="1">
              <a:buNone/>
            </a:pPr>
            <a:endParaRPr lang="ar-LB" dirty="0" smtClean="0"/>
          </a:p>
          <a:p>
            <a:pPr algn="r" rtl="1">
              <a:buNone/>
            </a:pPr>
            <a:endParaRPr lang="ar-LB" dirty="0" smtClean="0"/>
          </a:p>
          <a:p>
            <a:pPr algn="r" rtl="1">
              <a:buNone/>
            </a:pPr>
            <a:r>
              <a:rPr lang="ar-LB" dirty="0" smtClean="0"/>
              <a:t>على المتطوعين الحصول على الموافقة المستنيرة لإحالة الحالة لوكالة حماية الطفل </a:t>
            </a:r>
            <a:endParaRPr lang="en-US" dirty="0"/>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الخطوة الثالثة</a:t>
            </a:r>
            <a:endParaRPr lang="en-US" dirty="0"/>
          </a:p>
        </p:txBody>
      </p:sp>
      <p:sp>
        <p:nvSpPr>
          <p:cNvPr id="3" name="Content Placeholder 2"/>
          <p:cNvSpPr>
            <a:spLocks noGrp="1"/>
          </p:cNvSpPr>
          <p:nvPr>
            <p:ph idx="1"/>
          </p:nvPr>
        </p:nvSpPr>
        <p:spPr/>
        <p:txBody>
          <a:bodyPr/>
          <a:lstStyle/>
          <a:p>
            <a:pPr algn="r" rtl="1">
              <a:buNone/>
            </a:pPr>
            <a:endParaRPr lang="ar-LB" dirty="0" smtClean="0"/>
          </a:p>
          <a:p>
            <a:pPr algn="r" rtl="1">
              <a:buNone/>
            </a:pPr>
            <a:r>
              <a:rPr lang="ar-LB" dirty="0" smtClean="0"/>
              <a:t>المعلومات تذهب إلى الوكالة الشريكة في التعليم</a:t>
            </a:r>
          </a:p>
          <a:p>
            <a:pPr algn="r" rtl="1">
              <a:buNone/>
            </a:pPr>
            <a:endParaRPr lang="ar-LB" dirty="0" smtClean="0"/>
          </a:p>
          <a:p>
            <a:pPr algn="r" rtl="1">
              <a:buNone/>
            </a:pPr>
            <a:r>
              <a:rPr lang="ar-LB" dirty="0" smtClean="0"/>
              <a:t>الشخص المسؤول في التعليم بقوم بتحديد حالات حماية الطفل مع الموافقة المستنيرة (تصفية عبر نظام </a:t>
            </a:r>
            <a:r>
              <a:rPr lang="en-US" dirty="0" smtClean="0"/>
              <a:t>Excel</a:t>
            </a:r>
            <a:r>
              <a:rPr lang="ar-LB" dirty="0" smtClean="0"/>
              <a:t>)</a:t>
            </a:r>
            <a:endParaRPr lang="en-US" dirty="0"/>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الخطوة الرابعة </a:t>
            </a:r>
            <a:endParaRPr lang="en-US" dirty="0"/>
          </a:p>
        </p:txBody>
      </p:sp>
      <p:sp>
        <p:nvSpPr>
          <p:cNvPr id="3" name="Content Placeholder 2"/>
          <p:cNvSpPr>
            <a:spLocks noGrp="1"/>
          </p:cNvSpPr>
          <p:nvPr>
            <p:ph idx="1"/>
          </p:nvPr>
        </p:nvSpPr>
        <p:spPr/>
        <p:txBody>
          <a:bodyPr/>
          <a:lstStyle/>
          <a:p>
            <a:pPr algn="r" rtl="1">
              <a:buNone/>
            </a:pPr>
            <a:endParaRPr lang="ar-LB" dirty="0" smtClean="0"/>
          </a:p>
          <a:p>
            <a:pPr algn="r" rtl="1">
              <a:buNone/>
            </a:pPr>
            <a:r>
              <a:rPr lang="ar-LB" dirty="0" smtClean="0"/>
              <a:t>الشخص المسؤول (الشريك في التعليم): </a:t>
            </a:r>
          </a:p>
          <a:p>
            <a:pPr algn="r" rtl="1">
              <a:buNone/>
            </a:pPr>
            <a:endParaRPr lang="ar-LB" dirty="0" smtClean="0"/>
          </a:p>
          <a:p>
            <a:pPr algn="r" rtl="1">
              <a:buNone/>
            </a:pPr>
            <a:r>
              <a:rPr lang="ar-LB" dirty="0" smtClean="0"/>
              <a:t>يقوم بأرسال الإحالات إلى وكالان حماية الطفل حسب مسار الإحالات في المنطقة </a:t>
            </a:r>
          </a:p>
          <a:p>
            <a:pPr algn="r" rtl="1">
              <a:buNone/>
            </a:pPr>
            <a:endParaRPr lang="ar-LB" dirty="0" smtClean="0"/>
          </a:p>
          <a:p>
            <a:pPr algn="r" rtl="1">
              <a:buNone/>
            </a:pPr>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r" rtl="1">
              <a:buNone/>
            </a:pPr>
            <a:r>
              <a:rPr lang="ar-LB" dirty="0" smtClean="0"/>
              <a:t>حماية الطفل هو: </a:t>
            </a:r>
          </a:p>
          <a:p>
            <a:pPr algn="r" rtl="1">
              <a:buNone/>
            </a:pPr>
            <a:endParaRPr lang="ar-LB" dirty="0" smtClean="0"/>
          </a:p>
          <a:p>
            <a:pPr algn="r" rtl="1">
              <a:buNone/>
            </a:pPr>
            <a:r>
              <a:rPr lang="ar-LB" dirty="0" smtClean="0"/>
              <a:t>الوقاية من والإستجابة لكل أشكال الإساءة، الإهمال، الإستغلال والعنف ضد الطفل.</a:t>
            </a:r>
          </a:p>
          <a:p>
            <a:pPr algn="r" rtl="1">
              <a:buNone/>
            </a:pPr>
            <a:endParaRPr lang="ar-LB" dirty="0" smtClean="0"/>
          </a:p>
          <a:p>
            <a:pPr algn="r" rtl="1">
              <a:buNone/>
            </a:pPr>
            <a:r>
              <a:rPr lang="ar-LB" sz="2400" dirty="0" smtClean="0"/>
              <a:t>( المعايير العالمية الدنيا لحماية الطفل)</a:t>
            </a:r>
            <a:endParaRPr lang="en-US" sz="2400"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algn="ctr" rtl="1">
              <a:buNone/>
            </a:pPr>
            <a:endParaRPr lang="ar-LB" dirty="0" smtClean="0"/>
          </a:p>
          <a:p>
            <a:pPr algn="ctr" rtl="1">
              <a:buNone/>
            </a:pPr>
            <a:endParaRPr lang="ar-LB" dirty="0" smtClean="0"/>
          </a:p>
          <a:p>
            <a:pPr algn="ctr" rtl="1">
              <a:buNone/>
            </a:pPr>
            <a:r>
              <a:rPr lang="ar-LB" dirty="0" smtClean="0"/>
              <a:t>أسئلة ؟؟؟</a:t>
            </a:r>
            <a:endParaRPr lang="en-US" dirty="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نموذج العودة إلى المدرسة </a:t>
            </a:r>
            <a:endParaRPr lang="en-US" dirty="0"/>
          </a:p>
        </p:txBody>
      </p:sp>
      <p:sp>
        <p:nvSpPr>
          <p:cNvPr id="3" name="Content Placeholder 2"/>
          <p:cNvSpPr>
            <a:spLocks noGrp="1"/>
          </p:cNvSpPr>
          <p:nvPr>
            <p:ph idx="1"/>
          </p:nvPr>
        </p:nvSpPr>
        <p:spPr/>
        <p:txBody>
          <a:bodyPr>
            <a:normAutofit lnSpcReduction="10000"/>
          </a:bodyPr>
          <a:lstStyle/>
          <a:p>
            <a:pPr algn="r" rtl="1">
              <a:buNone/>
            </a:pPr>
            <a:r>
              <a:rPr lang="ar-LB" dirty="0" smtClean="0"/>
              <a:t> ثلاثة أنواع مخاطر حماية الطفل التي تبقي الأطفال خارج المدرسةتم إدراجها في استمارة العودة الى المدرسة</a:t>
            </a:r>
            <a:r>
              <a:rPr lang="en-US" dirty="0" smtClean="0"/>
              <a:t> </a:t>
            </a:r>
            <a:r>
              <a:rPr lang="ar-LB" dirty="0" smtClean="0"/>
              <a:t>؛</a:t>
            </a:r>
            <a:br>
              <a:rPr lang="ar-LB" dirty="0" smtClean="0"/>
            </a:br>
            <a:r>
              <a:rPr lang="ar-LB" dirty="0" smtClean="0"/>
              <a:t/>
            </a:r>
            <a:br>
              <a:rPr lang="ar-LB" dirty="0" smtClean="0"/>
            </a:br>
            <a:r>
              <a:rPr lang="ar-LB" dirty="0" smtClean="0"/>
              <a:t>1- عمالة الأطفال</a:t>
            </a:r>
            <a:br>
              <a:rPr lang="ar-LB" dirty="0" smtClean="0"/>
            </a:br>
            <a:r>
              <a:rPr lang="ar-LB" dirty="0" smtClean="0"/>
              <a:t>2- زواج الأطفال</a:t>
            </a:r>
            <a:br>
              <a:rPr lang="ar-LB" dirty="0" smtClean="0"/>
            </a:br>
            <a:r>
              <a:rPr lang="ar-LB" dirty="0" smtClean="0"/>
              <a:t>3- الأسرة التي يرأسها الطفل </a:t>
            </a:r>
          </a:p>
          <a:p>
            <a:pPr algn="r" rtl="1">
              <a:buNone/>
            </a:pPr>
            <a:endParaRPr lang="ar-LB" dirty="0"/>
          </a:p>
          <a:p>
            <a:pPr algn="r" rtl="1">
              <a:buNone/>
            </a:pPr>
            <a:r>
              <a:rPr lang="ar-LB" dirty="0"/>
              <a:t>إذا تم التعرف على أ</a:t>
            </a:r>
            <a:r>
              <a:rPr lang="ar-LB" dirty="0" smtClean="0"/>
              <a:t>طفال تتعرض لهذه المخاطر</a:t>
            </a:r>
            <a:r>
              <a:rPr lang="ar-LB" smtClean="0"/>
              <a:t>، فقد يتم احالة الحالات إلى </a:t>
            </a:r>
            <a:r>
              <a:rPr lang="ar-LB" dirty="0"/>
              <a:t>وكالات حماية </a:t>
            </a:r>
            <a:r>
              <a:rPr lang="ar-LB" dirty="0" smtClean="0"/>
              <a:t>الطفل</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عمل الأطفال وعمالة الأطفال </a:t>
            </a:r>
            <a:endParaRPr lang="en-US" dirty="0"/>
          </a:p>
        </p:txBody>
      </p:sp>
      <p:sp>
        <p:nvSpPr>
          <p:cNvPr id="3" name="Content Placeholder 2"/>
          <p:cNvSpPr>
            <a:spLocks noGrp="1"/>
          </p:cNvSpPr>
          <p:nvPr>
            <p:ph idx="1"/>
          </p:nvPr>
        </p:nvSpPr>
        <p:spPr/>
        <p:txBody>
          <a:bodyPr>
            <a:normAutofit fontScale="92500" lnSpcReduction="10000"/>
          </a:bodyPr>
          <a:lstStyle/>
          <a:p>
            <a:pPr algn="r" rtl="1">
              <a:buFont typeface="Wingdings" pitchFamily="2" charset="2"/>
              <a:buChar char="§"/>
            </a:pPr>
            <a:r>
              <a:rPr lang="ar-LB" dirty="0" smtClean="0"/>
              <a:t>من المهم معرفة الفرق بين </a:t>
            </a:r>
            <a:r>
              <a:rPr lang="ar-LB" dirty="0" smtClean="0">
                <a:solidFill>
                  <a:srgbClr val="0070C0"/>
                </a:solidFill>
              </a:rPr>
              <a:t>عمل</a:t>
            </a:r>
            <a:r>
              <a:rPr lang="ar-LB" dirty="0" smtClean="0"/>
              <a:t> الأطفال و</a:t>
            </a:r>
            <a:r>
              <a:rPr lang="ar-LB" dirty="0" smtClean="0">
                <a:solidFill>
                  <a:srgbClr val="FF0000"/>
                </a:solidFill>
              </a:rPr>
              <a:t>عمالة</a:t>
            </a:r>
            <a:r>
              <a:rPr lang="ar-LB" dirty="0" smtClean="0"/>
              <a:t> الأطفال </a:t>
            </a:r>
          </a:p>
          <a:p>
            <a:pPr algn="r" rtl="1">
              <a:buFont typeface="Wingdings" pitchFamily="2" charset="2"/>
              <a:buChar char="§"/>
            </a:pPr>
            <a:r>
              <a:rPr lang="ar-LB" dirty="0" smtClean="0"/>
              <a:t>وليس كل عمل يعمل به الطفل هو مؤذي.</a:t>
            </a:r>
          </a:p>
          <a:p>
            <a:pPr algn="r" rtl="1">
              <a:buFont typeface="Wingdings" pitchFamily="2" charset="2"/>
              <a:buChar char="§"/>
            </a:pPr>
            <a:r>
              <a:rPr lang="ar-LB" dirty="0" smtClean="0"/>
              <a:t>العمل المناسب لعمرالطفل ونموه يمكن أن تسهم بشكل إيجابي في تطور الطفل.</a:t>
            </a:r>
            <a:br>
              <a:rPr lang="ar-LB" dirty="0" smtClean="0"/>
            </a:br>
            <a:r>
              <a:rPr lang="ar-LB" dirty="0" smtClean="0"/>
              <a:t>العمل الذي لا يتداخل مع المدرسة، يمكن أن يساهم في تطور مهارات وخبرات الأطفال والشباب. </a:t>
            </a:r>
            <a:br>
              <a:rPr lang="ar-LB" dirty="0" smtClean="0"/>
            </a:br>
            <a:r>
              <a:rPr lang="ar-LB" dirty="0" smtClean="0"/>
              <a:t/>
            </a:r>
            <a:br>
              <a:rPr lang="ar-LB" dirty="0" smtClean="0"/>
            </a:br>
            <a:r>
              <a:rPr lang="ar-LB" dirty="0" smtClean="0"/>
              <a:t>على سبيل المثال، طفل يبلغ من العمر 17 عاما يقوم بتدريب مهني في مخبز، حيث يتعلم مهنة ولا يتعرض لآلات خطرة، لا يعتبر سلبيا أو "</a:t>
            </a:r>
            <a:r>
              <a:rPr lang="ar-LB" dirty="0" smtClean="0">
                <a:solidFill>
                  <a:srgbClr val="FF0000"/>
                </a:solidFill>
              </a:rPr>
              <a:t>عمالة</a:t>
            </a:r>
            <a:r>
              <a:rPr lang="ar-LB" dirty="0" smtClean="0"/>
              <a:t> أطفال"، بل "</a:t>
            </a:r>
            <a:r>
              <a:rPr lang="ar-LB" dirty="0" smtClean="0">
                <a:solidFill>
                  <a:srgbClr val="0070C0"/>
                </a:solidFill>
              </a:rPr>
              <a:t>عمل</a:t>
            </a:r>
            <a:r>
              <a:rPr lang="ar-LB" dirty="0" smtClean="0"/>
              <a:t> أطفال".</a:t>
            </a:r>
            <a:endParaRPr 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يتحول عمل الأطفال إلى عمالة أطفال عندما: </a:t>
            </a:r>
            <a:endParaRPr lang="en-US" dirty="0"/>
          </a:p>
        </p:txBody>
      </p:sp>
      <p:sp>
        <p:nvSpPr>
          <p:cNvPr id="3" name="Content Placeholder 2"/>
          <p:cNvSpPr>
            <a:spLocks noGrp="1"/>
          </p:cNvSpPr>
          <p:nvPr>
            <p:ph idx="1"/>
          </p:nvPr>
        </p:nvSpPr>
        <p:spPr/>
        <p:txBody>
          <a:bodyPr/>
          <a:lstStyle/>
          <a:p>
            <a:pPr algn="r" rtl="1">
              <a:buFont typeface="Courier New" pitchFamily="49" charset="0"/>
              <a:buChar char="o"/>
            </a:pPr>
            <a:r>
              <a:rPr lang="ar-LB" dirty="0" smtClean="0"/>
              <a:t>إذا كان الطفل تحت العمر الأدنى القانوني للعمل </a:t>
            </a:r>
          </a:p>
          <a:p>
            <a:pPr algn="r" rtl="1">
              <a:buFont typeface="Courier New" pitchFamily="49" charset="0"/>
              <a:buChar char="o"/>
            </a:pPr>
            <a:r>
              <a:rPr lang="ar-LB" dirty="0" smtClean="0"/>
              <a:t>عندما يتضارب العمل مع ذهاب الطفل للمدرسة أو أي تعليم آخر</a:t>
            </a:r>
          </a:p>
          <a:p>
            <a:pPr algn="r" rtl="1">
              <a:buFont typeface="Courier New" pitchFamily="49" charset="0"/>
              <a:buChar char="o"/>
            </a:pPr>
            <a:r>
              <a:rPr lang="ar-LB" dirty="0" smtClean="0"/>
              <a:t>عندما يسبب العمل أي أذى لنمو وتطور الطفل الجسدي والعاطفي </a:t>
            </a:r>
          </a:p>
          <a:p>
            <a:pPr algn="r" rtl="1">
              <a:buNone/>
            </a:pPr>
            <a:r>
              <a:rPr lang="ar-LB" dirty="0" smtClean="0"/>
              <a:t>سؤال: </a:t>
            </a:r>
          </a:p>
          <a:p>
            <a:pPr algn="r" rtl="1">
              <a:buNone/>
            </a:pPr>
            <a:r>
              <a:rPr lang="ar-LB" dirty="0" smtClean="0"/>
              <a:t>هل يستطيع أحدكم التفكير بأي عمل ممكن أن يسبب أذى للنمو والتطور الجسدي والعاطفي للطفل؟ </a:t>
            </a:r>
            <a:endParaRPr 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أمثلة على عمالة الأطفال </a:t>
            </a:r>
            <a:endParaRPr lang="en-US" dirty="0"/>
          </a:p>
        </p:txBody>
      </p:sp>
      <p:sp>
        <p:nvSpPr>
          <p:cNvPr id="3" name="Content Placeholder 2"/>
          <p:cNvSpPr>
            <a:spLocks noGrp="1"/>
          </p:cNvSpPr>
          <p:nvPr>
            <p:ph idx="1"/>
          </p:nvPr>
        </p:nvSpPr>
        <p:spPr/>
        <p:txBody>
          <a:bodyPr/>
          <a:lstStyle/>
          <a:p>
            <a:pPr algn="r" rtl="1">
              <a:buFont typeface="Wingdings" pitchFamily="2" charset="2"/>
              <a:buChar char="q"/>
            </a:pPr>
            <a:r>
              <a:rPr lang="ar-LB" dirty="0" smtClean="0"/>
              <a:t> طفل يبيع الورود في الشارع مساءاً</a:t>
            </a:r>
          </a:p>
          <a:p>
            <a:pPr algn="r" rtl="1">
              <a:buFont typeface="Wingdings" pitchFamily="2" charset="2"/>
              <a:buChar char="q"/>
            </a:pPr>
            <a:r>
              <a:rPr lang="ar-LB" dirty="0" smtClean="0"/>
              <a:t> طفل يعمل بآلات خطرة أو رفع أوزان لا تناسب نموه الجسدي. </a:t>
            </a:r>
          </a:p>
          <a:p>
            <a:pPr algn="r" rtl="1">
              <a:buFont typeface="Wingdings" pitchFamily="2" charset="2"/>
              <a:buChar char="q"/>
            </a:pPr>
            <a:r>
              <a:rPr lang="ar-LB" dirty="0" smtClean="0"/>
              <a:t> طفل يتعرض خلال عمله لمواد خطرة (مبيدات حشرية وأسمدة زراعية. </a:t>
            </a:r>
          </a:p>
          <a:p>
            <a:pPr algn="r" rtl="1">
              <a:buFont typeface="Wingdings" pitchFamily="2" charset="2"/>
              <a:buChar char="q"/>
            </a:pPr>
            <a:r>
              <a:rPr lang="ar-LB" dirty="0" smtClean="0"/>
              <a:t> أطفال يعملون في الخدمة المنزلية (احتمال التعرض لكل أشكال الإساءة)</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ar-LB" dirty="0" smtClean="0"/>
              <a:t>الطفل المسؤول عن أسرة \ أسرة يرأسها طفل </a:t>
            </a:r>
            <a:endParaRPr lang="en-US" dirty="0"/>
          </a:p>
        </p:txBody>
      </p:sp>
      <p:sp>
        <p:nvSpPr>
          <p:cNvPr id="3" name="Content Placeholder 2"/>
          <p:cNvSpPr>
            <a:spLocks noGrp="1"/>
          </p:cNvSpPr>
          <p:nvPr>
            <p:ph idx="1"/>
          </p:nvPr>
        </p:nvSpPr>
        <p:spPr/>
        <p:txBody>
          <a:bodyPr/>
          <a:lstStyle/>
          <a:p>
            <a:pPr algn="r" rtl="1"/>
            <a:r>
              <a:rPr lang="ar-LB" dirty="0" smtClean="0"/>
              <a:t>هي الأسرة التي أصبح فيها قاصر (طفل دون سن 18) هو  رب الأسرة.</a:t>
            </a:r>
            <a:br>
              <a:rPr lang="ar-LB" dirty="0" smtClean="0"/>
            </a:br>
            <a:r>
              <a:rPr lang="ar-LB" dirty="0" smtClean="0"/>
              <a:t/>
            </a:r>
            <a:br>
              <a:rPr lang="ar-LB" dirty="0" smtClean="0"/>
            </a:br>
            <a:r>
              <a:rPr lang="ar-LB" dirty="0" smtClean="0"/>
              <a:t>على سبيل المثال: عائلة يعود الأب فيها إلى سوريا، توفيت الأم، والآن تقوم ابنتهما البالغة من العمر 16 عاما وحدها  برعاية أشقائها في لبنان.</a:t>
            </a:r>
            <a:br>
              <a:rPr lang="ar-LB" dirty="0" smtClean="0"/>
            </a:br>
            <a:r>
              <a:rPr lang="ar-LB" dirty="0" smtClean="0"/>
              <a:t/>
            </a:r>
            <a:br>
              <a:rPr lang="ar-LB" dirty="0" smtClean="0"/>
            </a:br>
            <a:r>
              <a:rPr lang="ar-LB" dirty="0" smtClean="0"/>
              <a:t>سؤال: لماذا تعتقد أننا نحاول رصد الأطفال المسؤولين عن الأسرة؟</a:t>
            </a:r>
            <a:endParaRPr 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228600"/>
            <a:ext cx="8229600" cy="6477000"/>
          </a:xfrm>
        </p:spPr>
        <p:txBody>
          <a:bodyPr>
            <a:normAutofit lnSpcReduction="10000"/>
          </a:bodyPr>
          <a:lstStyle/>
          <a:p>
            <a:pPr algn="r" rtl="1"/>
            <a:r>
              <a:rPr lang="ar-LB" b="1" dirty="0"/>
              <a:t>الطفل المسؤول عن أسرة \ أسرة يرأسها </a:t>
            </a:r>
            <a:r>
              <a:rPr lang="ar-LB" b="1" dirty="0" smtClean="0"/>
              <a:t>طفل </a:t>
            </a:r>
          </a:p>
          <a:p>
            <a:pPr marL="0" indent="0" algn="r" rtl="1">
              <a:buNone/>
            </a:pPr>
            <a:r>
              <a:rPr lang="ar-LB" dirty="0"/>
              <a:t>الأسرة </a:t>
            </a:r>
            <a:r>
              <a:rPr lang="ar-LB" dirty="0" smtClean="0"/>
              <a:t>التي </a:t>
            </a:r>
            <a:r>
              <a:rPr lang="ar-LB" dirty="0"/>
              <a:t>يكون فيها "رب الأسرة" طفلا دون سن الثامنة عشرة </a:t>
            </a:r>
            <a:r>
              <a:rPr lang="ar-LB" dirty="0" smtClean="0"/>
              <a:t>ويتحمل المسؤولية </a:t>
            </a:r>
            <a:r>
              <a:rPr lang="ar-LB" dirty="0"/>
              <a:t>الرئيسية </a:t>
            </a:r>
            <a:r>
              <a:rPr lang="ar-LB" dirty="0" smtClean="0"/>
              <a:t>بتوفير الرعاية للأطفال </a:t>
            </a:r>
            <a:r>
              <a:rPr lang="ar-LB" dirty="0"/>
              <a:t>الأصغر </a:t>
            </a:r>
            <a:r>
              <a:rPr lang="ar-LB" dirty="0" smtClean="0"/>
              <a:t>سنا. </a:t>
            </a:r>
            <a:r>
              <a:rPr lang="ar-LB" dirty="0"/>
              <a:t>في كثير من الأحيان </a:t>
            </a:r>
            <a:r>
              <a:rPr lang="ar-LB" dirty="0" smtClean="0"/>
              <a:t>الأخ </a:t>
            </a:r>
            <a:r>
              <a:rPr lang="ar-LB" dirty="0"/>
              <a:t>الأكبر </a:t>
            </a:r>
            <a:r>
              <a:rPr lang="ar-LB" dirty="0" smtClean="0"/>
              <a:t>سنا يقوم برعاية </a:t>
            </a:r>
            <a:r>
              <a:rPr lang="ar-LB" dirty="0"/>
              <a:t>الأشقاء الأصغر سنا. -&gt; </a:t>
            </a:r>
            <a:r>
              <a:rPr lang="ar-LB" dirty="0" smtClean="0"/>
              <a:t>لابالغين </a:t>
            </a:r>
            <a:r>
              <a:rPr lang="ar-LB" dirty="0"/>
              <a:t>في </a:t>
            </a:r>
            <a:r>
              <a:rPr lang="ar-LB" dirty="0" smtClean="0"/>
              <a:t>الأسرة.</a:t>
            </a:r>
          </a:p>
          <a:p>
            <a:pPr algn="r" rtl="1"/>
            <a:r>
              <a:rPr lang="ar-LB" b="1" dirty="0"/>
              <a:t>الطفل </a:t>
            </a:r>
            <a:r>
              <a:rPr lang="ar-LB" b="1" dirty="0" smtClean="0"/>
              <a:t>- مقدم الرعاية :</a:t>
            </a:r>
            <a:endParaRPr lang="ar-LB" b="1" dirty="0"/>
          </a:p>
          <a:p>
            <a:pPr marL="0" indent="0" algn="r" rtl="1">
              <a:buNone/>
            </a:pPr>
            <a:r>
              <a:rPr lang="ar-LB" dirty="0"/>
              <a:t>الطفل - مقدم الرعاية </a:t>
            </a:r>
            <a:r>
              <a:rPr lang="ar-LB" dirty="0" smtClean="0"/>
              <a:t>هو </a:t>
            </a:r>
            <a:r>
              <a:rPr lang="ar-LB" dirty="0"/>
              <a:t>شخص دون سن 18 عاما يعتني بشخص قد يكون مريضا أو معاقا لفترات طويلة من الزمن. في كثير من الأحيان هذا </a:t>
            </a:r>
            <a:r>
              <a:rPr lang="ar-LB" dirty="0" smtClean="0"/>
              <a:t>الطفل يرعى أحد </a:t>
            </a:r>
            <a:r>
              <a:rPr lang="ar-LB" dirty="0"/>
              <a:t>الوالدين </a:t>
            </a:r>
            <a:r>
              <a:rPr lang="ar-LB" dirty="0" smtClean="0"/>
              <a:t>(يعاني من</a:t>
            </a:r>
            <a:r>
              <a:rPr lang="en-US" dirty="0" smtClean="0"/>
              <a:t> </a:t>
            </a:r>
            <a:r>
              <a:rPr lang="ar-LB" dirty="0" smtClean="0"/>
              <a:t>مرض </a:t>
            </a:r>
            <a:r>
              <a:rPr lang="ar-LB" dirty="0"/>
              <a:t>طويل </a:t>
            </a:r>
            <a:r>
              <a:rPr lang="ar-LB" dirty="0" smtClean="0"/>
              <a:t>الأجل</a:t>
            </a:r>
            <a:r>
              <a:rPr lang="en-US" dirty="0" smtClean="0"/>
              <a:t>(</a:t>
            </a:r>
            <a:r>
              <a:rPr lang="ar-LB" dirty="0" smtClean="0"/>
              <a:t>. </a:t>
            </a:r>
            <a:r>
              <a:rPr lang="ar-LB" dirty="0"/>
              <a:t>-&gt; </a:t>
            </a:r>
            <a:r>
              <a:rPr lang="ar-LB" dirty="0" smtClean="0"/>
              <a:t>عادة يكون الاكبر </a:t>
            </a:r>
            <a:r>
              <a:rPr lang="ar-LB" dirty="0"/>
              <a:t>في الأسرة. </a:t>
            </a:r>
            <a:endParaRPr lang="ar-LB" dirty="0" smtClean="0"/>
          </a:p>
          <a:p>
            <a:pPr marL="0" indent="0" algn="r" rtl="1">
              <a:buNone/>
            </a:pPr>
            <a:r>
              <a:rPr lang="ar-LB" dirty="0" smtClean="0"/>
              <a:t/>
            </a:r>
            <a:br>
              <a:rPr lang="ar-LB" dirty="0" smtClean="0"/>
            </a:br>
            <a:r>
              <a:rPr lang="ar-LB" dirty="0" smtClean="0"/>
              <a:t>بالنسبة </a:t>
            </a:r>
            <a:r>
              <a:rPr lang="ar-LB" dirty="0"/>
              <a:t>لحملة العودة إلى المدرسة، سيتم جمع الإحالات فقط </a:t>
            </a:r>
            <a:r>
              <a:rPr lang="ar-LB" dirty="0" smtClean="0"/>
              <a:t>للأسر التي يرأسها أطفال</a:t>
            </a:r>
            <a:endParaRPr lang="en-US" dirty="0"/>
          </a:p>
        </p:txBody>
      </p:sp>
    </p:spTree>
    <p:extLst>
      <p:ext uri="{BB962C8B-B14F-4D97-AF65-F5344CB8AC3E}">
        <p14:creationId xmlns:p14="http://schemas.microsoft.com/office/powerpoint/2010/main" val="234100222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421</TotalTime>
  <Words>847</Words>
  <Application>Microsoft Office PowerPoint</Application>
  <PresentationFormat>On-screen Show (4:3)</PresentationFormat>
  <Paragraphs>121</Paragraphs>
  <Slides>30</Slides>
  <Notes>0</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30</vt:i4>
      </vt:variant>
    </vt:vector>
  </HeadingPairs>
  <TitlesOfParts>
    <vt:vector size="36" baseType="lpstr">
      <vt:lpstr>Arial</vt:lpstr>
      <vt:lpstr>Calibri</vt:lpstr>
      <vt:lpstr>Courier New</vt:lpstr>
      <vt:lpstr>Times New Roman</vt:lpstr>
      <vt:lpstr>Wingdings</vt:lpstr>
      <vt:lpstr>Office Theme</vt:lpstr>
      <vt:lpstr>حماية الطفل  الرصد والإحالة العودة للمدرسة 2017</vt:lpstr>
      <vt:lpstr>PowerPoint Presentation</vt:lpstr>
      <vt:lpstr>PowerPoint Presentation</vt:lpstr>
      <vt:lpstr>نموذج العودة إلى المدرسة </vt:lpstr>
      <vt:lpstr>عمل الأطفال وعمالة الأطفال </vt:lpstr>
      <vt:lpstr>يتحول عمل الأطفال إلى عمالة أطفال عندما: </vt:lpstr>
      <vt:lpstr>أمثلة على عمالة الأطفال </vt:lpstr>
      <vt:lpstr>الطفل المسؤول عن أسرة \ أسرة يرأسها طفل </vt:lpstr>
      <vt:lpstr>PowerPoint Presentation</vt:lpstr>
      <vt:lpstr>الطفل المسؤول عن أسرة</vt:lpstr>
      <vt:lpstr>زواج الأطفال (الزواج المبكّر)</vt:lpstr>
      <vt:lpstr>يعتبر زواج الأطفال هو انتهاك لحقوق الإنسان</vt:lpstr>
      <vt:lpstr>زواج الأطفال (في حال الزواج قد تم )</vt:lpstr>
      <vt:lpstr>مبدأ عدم الإساءة</vt:lpstr>
      <vt:lpstr>مبدأ عدم الإساءة </vt:lpstr>
      <vt:lpstr>أمثلة على الأفعال التي تسبب أذى</vt:lpstr>
      <vt:lpstr>السرية</vt:lpstr>
      <vt:lpstr>الموافقة المستنيرة</vt:lpstr>
      <vt:lpstr>أمثلة على الموافقة المستنيرة</vt:lpstr>
      <vt:lpstr>الموافقة المستنيرة</vt:lpstr>
      <vt:lpstr>PowerPoint Presentation</vt:lpstr>
      <vt:lpstr>كيف تكمل نموذج العودة للمدرسة</vt:lpstr>
      <vt:lpstr>من المهم أن تعرف</vt:lpstr>
      <vt:lpstr>الإحالات التي لا يتم قبولها</vt:lpstr>
      <vt:lpstr>PowerPoint Presentation</vt:lpstr>
      <vt:lpstr>الخطوة الأولى </vt:lpstr>
      <vt:lpstr>الخطوة الثانية</vt:lpstr>
      <vt:lpstr>الخطوة الثالثة</vt:lpstr>
      <vt:lpstr>الخطوة الرابعة </vt:lpstr>
      <vt:lpstr>PowerPoint Presentation</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حماية الطفل  الرصد والإحالة العودة للمدرسة 2017</dc:title>
  <dc:creator>Tania Khalil</dc:creator>
  <cp:lastModifiedBy>Carel El Hayek</cp:lastModifiedBy>
  <cp:revision>35</cp:revision>
  <dcterms:created xsi:type="dcterms:W3CDTF">2006-08-16T00:00:00Z</dcterms:created>
  <dcterms:modified xsi:type="dcterms:W3CDTF">2017-07-12T10:55:31Z</dcterms:modified>
</cp:coreProperties>
</file>

<file path=docProps/thumbnail.jpeg>
</file>