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0" r:id="rId1"/>
  </p:sldMasterIdLst>
  <p:notesMasterIdLst>
    <p:notesMasterId r:id="rId14"/>
  </p:notesMasterIdLst>
  <p:sldIdLst>
    <p:sldId id="258" r:id="rId2"/>
    <p:sldId id="282" r:id="rId3"/>
    <p:sldId id="271" r:id="rId4"/>
    <p:sldId id="272" r:id="rId5"/>
    <p:sldId id="274" r:id="rId6"/>
    <p:sldId id="275" r:id="rId7"/>
    <p:sldId id="276" r:id="rId8"/>
    <p:sldId id="277" r:id="rId9"/>
    <p:sldId id="278" r:id="rId10"/>
    <p:sldId id="279" r:id="rId11"/>
    <p:sldId id="283" r:id="rId12"/>
    <p:sldId id="280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ri Poghosyan" initials="MP" lastIdx="1" clrIdx="0">
    <p:extLst>
      <p:ext uri="{19B8F6BF-5375-455C-9EA6-DF929625EA0E}">
        <p15:presenceInfo xmlns:p15="http://schemas.microsoft.com/office/powerpoint/2012/main" userId="S-1-5-21-889838981-920820592-1903951286-27834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>
      <p:cViewPr varScale="1">
        <p:scale>
          <a:sx n="64" d="100"/>
          <a:sy n="64" d="100"/>
        </p:scale>
        <p:origin x="1364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9359DB-3DAD-4DB8-90E6-FC754B42ECC8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8193CE-4DE0-4DE1-AAFD-0D2CE88145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786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*Regular</a:t>
            </a:r>
            <a:r>
              <a:rPr lang="en-US" baseline="0" dirty="0"/>
              <a:t> pathway means the same pathways as all other children. ** </a:t>
            </a:r>
            <a:r>
              <a:rPr lang="en-US" dirty="0"/>
              <a:t>List of accessible schools will be provided by MEHE;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193CE-4DE0-4DE1-AAFD-0D2CE88145F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876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*follow up if a child needs braille instruction, materials,</a:t>
            </a:r>
            <a:r>
              <a:rPr lang="en-US" baseline="0" dirty="0"/>
              <a:t> homework support, transportation,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193CE-4DE0-4DE1-AAFD-0D2CE88145F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548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*follow up if a child needs hearing</a:t>
            </a:r>
            <a:r>
              <a:rPr lang="en-US" baseline="0" dirty="0"/>
              <a:t> aid</a:t>
            </a:r>
            <a:r>
              <a:rPr lang="en-US" dirty="0"/>
              <a:t>,</a:t>
            </a:r>
            <a:r>
              <a:rPr lang="en-US" baseline="0" dirty="0"/>
              <a:t> homework support, transportation, etc.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193CE-4DE0-4DE1-AAFD-0D2CE88145F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71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*specialized service will assess</a:t>
            </a:r>
            <a:r>
              <a:rPr lang="en-US" baseline="0" dirty="0"/>
              <a:t> and prepare the children for main-streaming if possible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193CE-4DE0-4DE1-AAFD-0D2CE88145F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606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*specialized service will assess</a:t>
            </a:r>
            <a:r>
              <a:rPr lang="en-US" baseline="0" dirty="0"/>
              <a:t> and prepare the children for main-streaming if possible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193CE-4DE0-4DE1-AAFD-0D2CE88145F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4127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*specialized service will assess</a:t>
            </a:r>
            <a:r>
              <a:rPr lang="en-US" baseline="0" dirty="0"/>
              <a:t> and prepare the children for main-streaming if possible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193CE-4DE0-4DE1-AAFD-0D2CE88145F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3225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(with UNICEF education, CP, health and community development officers, Caritas and possibly</a:t>
            </a:r>
            <a:r>
              <a:rPr lang="en-US" baseline="0" dirty="0">
                <a:solidFill>
                  <a:schemeClr val="bg1"/>
                </a:solidFill>
              </a:rPr>
              <a:t> HCR to review cases before referral</a:t>
            </a:r>
            <a:r>
              <a:rPr lang="en-US" dirty="0">
                <a:solidFill>
                  <a:schemeClr val="bg1"/>
                </a:solidFill>
              </a:rPr>
              <a:t>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8193CE-4DE0-4DE1-AAFD-0D2CE88145F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001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422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676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60E7B928-FF05-4680-B9E6-9CBF46CCBEEC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1318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825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0E7B928-FF05-4680-B9E6-9CBF46CCBEEC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13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0034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427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106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846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726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7B928-FF05-4680-B9E6-9CBF46CCBEEC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995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60E7B928-FF05-4680-B9E6-9CBF46CCBEEC}" type="datetimeFigureOut">
              <a:rPr lang="en-US" smtClean="0"/>
              <a:t>8/28/2017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011EA07C-EE9C-40C2-ADB5-5ED734F62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04009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Referring children to Programs that would lead to The Formal Academic Track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7019" y="457200"/>
            <a:ext cx="62484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179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66310" y="2743200"/>
            <a:ext cx="2438400" cy="23622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Other 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705450" y="1792936"/>
            <a:ext cx="3733019" cy="4495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Examples 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Mental health/psychiatric problems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Medical/chronic health problems (e.g. severe diabetes, incontinence, etc.) 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453265" y="3095364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Specialized Service 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460663" y="4343400"/>
            <a:ext cx="1532878" cy="9144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Regular pathway with </a:t>
            </a:r>
            <a:r>
              <a:rPr lang="en-US" sz="1600" dirty="0" err="1"/>
              <a:t>followup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15770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Action points August 1-20 (Syrian)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Directly refer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Regional taskforce*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514600" y="1792936"/>
            <a:ext cx="1532878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667000" y="3540460"/>
            <a:ext cx="1532878" cy="9144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" name="Rounded Rectangle 7"/>
          <p:cNvSpPr/>
          <p:nvPr/>
        </p:nvSpPr>
        <p:spPr>
          <a:xfrm>
            <a:off x="2667000" y="4800600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524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DISABILITY CARD AND SPECIALIZED SERVICES FOR </a:t>
            </a:r>
            <a:r>
              <a:rPr lang="en-US" u="sng" dirty="0">
                <a:solidFill>
                  <a:schemeClr val="bg1"/>
                </a:solidFill>
              </a:rPr>
              <a:t>LEBANESE</a:t>
            </a:r>
            <a:r>
              <a:rPr lang="en-US" dirty="0">
                <a:solidFill>
                  <a:schemeClr val="bg1"/>
                </a:solidFill>
              </a:rPr>
              <a:t> CHILDREN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209800"/>
            <a:ext cx="8466784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56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IMPORTANCE OF INCLUSION </a:t>
            </a:r>
          </a:p>
        </p:txBody>
      </p:sp>
      <p:pic>
        <p:nvPicPr>
          <p:cNvPr id="4" name="Picture 3" descr="inclus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1785538"/>
            <a:ext cx="5275231" cy="35307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1000" y="2057400"/>
            <a:ext cx="289559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All children have right to education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All children can learn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Early inclusion of children is easier and less costly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Inclusive education benefits children with and without disabilities</a:t>
            </a:r>
          </a:p>
        </p:txBody>
      </p:sp>
    </p:spTree>
    <p:extLst>
      <p:ext uri="{BB962C8B-B14F-4D97-AF65-F5344CB8AC3E}">
        <p14:creationId xmlns:p14="http://schemas.microsoft.com/office/powerpoint/2010/main" val="2157853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66204" y="2362200"/>
            <a:ext cx="2438400" cy="236220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Difficulty Walking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819400" y="1447800"/>
            <a:ext cx="3733019" cy="4495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Limping, walking with crutches or prosthesis; can only walk short distances (e.g. 100 meters)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 Using wheelchair, but can move body/hands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Cannot move at all, needs full support for self-care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552419" y="2286000"/>
            <a:ext cx="1532878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Regular pathway*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552419" y="3322320"/>
            <a:ext cx="153287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Accessible school**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552419" y="4455464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Specialized service</a:t>
            </a:r>
          </a:p>
        </p:txBody>
      </p:sp>
      <p:pic>
        <p:nvPicPr>
          <p:cNvPr id="1026" name="Picture 2" descr="Image result for walking disability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6200"/>
            <a:ext cx="1533525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68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1219" y="1737360"/>
            <a:ext cx="7772400" cy="420624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52400" y="2468880"/>
            <a:ext cx="2438400" cy="23622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Difficulty Seeing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590800" y="1447800"/>
            <a:ext cx="3733019" cy="4495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Has low vision but can see and read with glasses 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Has very low vision (even with glasses or contact lenses)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Cannot see at all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Ask: </a:t>
            </a:r>
            <a:r>
              <a:rPr lang="en-US" dirty="0">
                <a:solidFill>
                  <a:srgbClr val="C00000"/>
                </a:solidFill>
              </a:rPr>
              <a:t>can read braille? Can use cane?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323819" y="2209800"/>
            <a:ext cx="1532878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Regular pathway*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323819" y="3429000"/>
            <a:ext cx="153287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Regular Pathway with follow-up**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323819" y="4697767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Specialized Service</a:t>
            </a:r>
          </a:p>
        </p:txBody>
      </p:sp>
      <p:pic>
        <p:nvPicPr>
          <p:cNvPr id="2050" name="Picture 2" descr="Image result for blind disability ic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" y="54292"/>
            <a:ext cx="1370239" cy="153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711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78655" y="2590800"/>
            <a:ext cx="2438400" cy="23622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Difficulty Hearing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971800" y="1447800"/>
            <a:ext cx="3809219" cy="4495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Can hear only when people speak loudly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Cannot hear well but can read lips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Cannot hear and understand spoken language at all</a:t>
            </a:r>
          </a:p>
          <a:p>
            <a:pPr algn="ctr"/>
            <a:endParaRPr lang="en-US" dirty="0"/>
          </a:p>
          <a:p>
            <a:pPr algn="ctr"/>
            <a:r>
              <a:rPr lang="en-US" dirty="0">
                <a:solidFill>
                  <a:srgbClr val="C00000"/>
                </a:solidFill>
              </a:rPr>
              <a:t>Ask: has/needs hearing aid; knows lip-reading;  sign-language?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835764" y="2011680"/>
            <a:ext cx="1532878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Regular pathway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835764" y="3124200"/>
            <a:ext cx="153287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Regular Pathway with follow-up*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826886" y="4191000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Specialized Service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6276"/>
            <a:ext cx="1143000" cy="231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998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8600" y="2667000"/>
            <a:ext cx="2438400" cy="23622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Difficulty Speaking/Being Understood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704709" y="1747068"/>
            <a:ext cx="3733019" cy="4495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Can speak with difficulty but it is possible to understand what he/she is saying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Can speak with difficulty and it is hard to understand what he/she is saying 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Cannot speak at all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810241" y="2590800"/>
            <a:ext cx="1532878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Regular pathway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591422" y="3726180"/>
            <a:ext cx="195276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Regular Pathway if not combined with intellectual disability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849122" y="4861560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Specialized Service </a:t>
            </a:r>
          </a:p>
        </p:txBody>
      </p:sp>
      <p:pic>
        <p:nvPicPr>
          <p:cNvPr id="7170" name="Picture 2" descr="Image result for speech impairment ic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75260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1430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66310" y="2514600"/>
            <a:ext cx="2438400" cy="23622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Difficulty with Self-Care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753568" y="1524000"/>
            <a:ext cx="3733019" cy="4495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Can eat, dress, use the bathroom with difficulty but on their own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Can eat, dress, use the bathroom with some help from others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Can eat, dress, use the bathroom with full dependence on others</a:t>
            </a:r>
          </a:p>
          <a:p>
            <a:pPr algn="ctr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553200" y="2359508"/>
            <a:ext cx="1532878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Regular pathway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553200" y="3472028"/>
            <a:ext cx="153287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Specialized Service*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544322" y="4538828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Specialized Service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1463" y="6348816"/>
            <a:ext cx="882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Likely to be associated with other impairment, check the pathway for the main impairment  </a:t>
            </a:r>
          </a:p>
        </p:txBody>
      </p:sp>
    </p:spTree>
    <p:extLst>
      <p:ext uri="{BB962C8B-B14F-4D97-AF65-F5344CB8AC3E}">
        <p14:creationId xmlns:p14="http://schemas.microsoft.com/office/powerpoint/2010/main" val="4108693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81000" y="2133600"/>
            <a:ext cx="2438400" cy="23622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Difficulty Learning New Things</a:t>
            </a:r>
          </a:p>
          <a:p>
            <a:pPr algn="ctr"/>
            <a:r>
              <a:rPr lang="en-US" dirty="0"/>
              <a:t>(intellectual disability)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838635" y="457200"/>
            <a:ext cx="3733019" cy="6019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Learning difficulties (dyslexia, attention deficit disorder, etc.)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The child has some difficulty remembering, focusing, acquiring knowledge, produces and understands at least basic speech, can do basic tasks (mild or moderate intellectual disability)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The child has a lot of difficulty remembering, focusing, acquiring knowledge, does not produce or understand speech, cannot do basic tasks (severe intellectual disability)</a:t>
            </a:r>
          </a:p>
          <a:p>
            <a:pPr algn="ctr"/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6571654" y="2286000"/>
            <a:ext cx="1532878" cy="914400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Regular pathway with </a:t>
            </a:r>
            <a:r>
              <a:rPr lang="en-US" sz="1600" dirty="0" err="1"/>
              <a:t>followup</a:t>
            </a:r>
            <a:endParaRPr lang="en-US" sz="1600" dirty="0"/>
          </a:p>
        </p:txBody>
      </p:sp>
      <p:sp>
        <p:nvSpPr>
          <p:cNvPr id="7" name="Rounded Rectangle 6"/>
          <p:cNvSpPr/>
          <p:nvPr/>
        </p:nvSpPr>
        <p:spPr>
          <a:xfrm>
            <a:off x="6553200" y="3721639"/>
            <a:ext cx="1532878" cy="8763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Specialized Service*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571654" y="5031604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Specialized Service </a:t>
            </a:r>
          </a:p>
        </p:txBody>
      </p:sp>
      <p:sp>
        <p:nvSpPr>
          <p:cNvPr id="9" name="Isosceles Triangle 8"/>
          <p:cNvSpPr/>
          <p:nvPr/>
        </p:nvSpPr>
        <p:spPr>
          <a:xfrm>
            <a:off x="7620000" y="4114800"/>
            <a:ext cx="1295400" cy="4572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9-17</a:t>
            </a:r>
          </a:p>
        </p:txBody>
      </p:sp>
      <p:sp>
        <p:nvSpPr>
          <p:cNvPr id="10" name="Isosceles Triangle 9"/>
          <p:cNvSpPr/>
          <p:nvPr/>
        </p:nvSpPr>
        <p:spPr>
          <a:xfrm>
            <a:off x="7496453" y="2743200"/>
            <a:ext cx="1295400" cy="457200"/>
          </a:xfrm>
          <a:prstGeom prst="triangl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3-8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571654" y="990600"/>
            <a:ext cx="1532878" cy="91440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Regular pathway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9235" y="6658"/>
            <a:ext cx="1219200" cy="1230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776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52400" y="2286000"/>
            <a:ext cx="2438400" cy="23622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Difficulty Interacting with Others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2667000" y="1219200"/>
            <a:ext cx="3733019" cy="4495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The child has difficulty interacting (playing, talking) with others, has difficulty to make friends, difficulty controlling </a:t>
            </a:r>
            <a:r>
              <a:rPr lang="en-US" dirty="0" err="1"/>
              <a:t>behaviour</a:t>
            </a:r>
            <a:r>
              <a:rPr lang="en-US" dirty="0"/>
              <a:t> (moderate or high functioning autism)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The child does not interact with others and/or is very aggressive, cannot make friends or cannot control behavior (e.g. low functioning autism) </a:t>
            </a:r>
          </a:p>
          <a:p>
            <a:pPr algn="ctr"/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6476219" y="2209800"/>
            <a:ext cx="153287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Specialized Service*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476959" y="4114800"/>
            <a:ext cx="1532878" cy="9144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Specialized Service </a:t>
            </a:r>
          </a:p>
        </p:txBody>
      </p:sp>
    </p:spTree>
    <p:extLst>
      <p:ext uri="{BB962C8B-B14F-4D97-AF65-F5344CB8AC3E}">
        <p14:creationId xmlns:p14="http://schemas.microsoft.com/office/powerpoint/2010/main" val="15643003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Custom 3">
      <a:dk1>
        <a:srgbClr val="2C2C2C"/>
      </a:dk1>
      <a:lt1>
        <a:srgbClr val="FFFFFF"/>
      </a:lt1>
      <a:dk2>
        <a:srgbClr val="FFFFFF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Banded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2770</TotalTime>
  <Words>645</Words>
  <Application>Microsoft Office PowerPoint</Application>
  <PresentationFormat>On-screen Show (4:3)</PresentationFormat>
  <Paragraphs>127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Corbel</vt:lpstr>
      <vt:lpstr>Wingdings</vt:lpstr>
      <vt:lpstr>Banded</vt:lpstr>
      <vt:lpstr>Referring children to Programs that would lead to The Formal Academic Track</vt:lpstr>
      <vt:lpstr>THE IMPORTANCE OF INCLUSION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Action points August 1-20 (Syrian)</vt:lpstr>
      <vt:lpstr>DISABILITY CARD AND SPECIALIZED SERVICES FOR LEBANESE CHILDREN</vt:lpstr>
    </vt:vector>
  </TitlesOfParts>
  <Company>UNICEF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Outreeach referral pathways</dc:title>
  <dc:creator>Sarah Bou Ajram</dc:creator>
  <cp:lastModifiedBy>Jumma Khan</cp:lastModifiedBy>
  <cp:revision>55</cp:revision>
  <dcterms:created xsi:type="dcterms:W3CDTF">2017-07-04T11:53:05Z</dcterms:created>
  <dcterms:modified xsi:type="dcterms:W3CDTF">2017-08-28T09:57:19Z</dcterms:modified>
</cp:coreProperties>
</file>