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0" r:id="rId1"/>
  </p:sldMasterIdLst>
  <p:notesMasterIdLst>
    <p:notesMasterId r:id="rId14"/>
  </p:notesMasterIdLst>
  <p:handoutMasterIdLst>
    <p:handoutMasterId r:id="rId15"/>
  </p:handoutMasterIdLst>
  <p:sldIdLst>
    <p:sldId id="276" r:id="rId2"/>
    <p:sldId id="256" r:id="rId3"/>
    <p:sldId id="258" r:id="rId4"/>
    <p:sldId id="259" r:id="rId5"/>
    <p:sldId id="274" r:id="rId6"/>
    <p:sldId id="260" r:id="rId7"/>
    <p:sldId id="277" r:id="rId8"/>
    <p:sldId id="272" r:id="rId9"/>
    <p:sldId id="261" r:id="rId10"/>
    <p:sldId id="273" r:id="rId11"/>
    <p:sldId id="271" r:id="rId12"/>
    <p:sldId id="275" r:id="rId13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84" d="100"/>
          <a:sy n="84" d="100"/>
        </p:scale>
        <p:origin x="-155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35DD89C-0D60-4728-BE97-E1179FDB5445}" type="datetimeFigureOut">
              <a:rPr lang="ar-JO" smtClean="0"/>
              <a:pPr/>
              <a:t>12/02/1440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3AD2EA6-8708-4717-B525-EF5995E126AE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CBF4080-761A-4463-95F0-A6C2D45C3684}" type="datetimeFigureOut">
              <a:rPr lang="ar-JO" smtClean="0"/>
              <a:t>12/02/1440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3F5DC25-9CFD-4E7B-B7D8-FA0D063E298F}" type="slidenum">
              <a:rPr lang="ar-JO" smtClean="0"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8DDFAC-8015-4EFE-810F-1AB7BAA3667E}" type="slidenum">
              <a:rPr lang="ja-JP" altLang="en-GB" smtClean="0"/>
              <a:pPr/>
              <a:t>1</a:t>
            </a:fld>
            <a:endParaRPr lang="en-GB" altLang="ja-JP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solidFill>
            <a:srgbClr val="FFFFFF"/>
          </a:solidFill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87757" tIns="43879" rIns="87757" bIns="43879"/>
          <a:lstStyle/>
          <a:p>
            <a:pPr eaLnBrk="1" hangingPunct="1"/>
            <a:endParaRPr lang="ja-JP" alt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D70026A-5AB1-4821-A25E-76F1F52F309F}" type="datetimeFigureOut">
              <a:rPr lang="ar-JO" smtClean="0"/>
              <a:pPr/>
              <a:t>12/02/1440</a:t>
            </a:fld>
            <a:endParaRPr lang="ar-JO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JO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73FB68F-BEBD-4931-87AD-ED1A5B0EC968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70026A-5AB1-4821-A25E-76F1F52F309F}" type="datetimeFigureOut">
              <a:rPr lang="ar-JO" smtClean="0"/>
              <a:pPr/>
              <a:t>12/02/1440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3FB68F-BEBD-4931-87AD-ED1A5B0EC968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70026A-5AB1-4821-A25E-76F1F52F309F}" type="datetimeFigureOut">
              <a:rPr lang="ar-JO" smtClean="0"/>
              <a:pPr/>
              <a:t>12/02/1440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3FB68F-BEBD-4931-87AD-ED1A5B0EC968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70026A-5AB1-4821-A25E-76F1F52F309F}" type="datetimeFigureOut">
              <a:rPr lang="ar-JO" smtClean="0"/>
              <a:pPr/>
              <a:t>12/02/1440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3FB68F-BEBD-4931-87AD-ED1A5B0EC968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70026A-5AB1-4821-A25E-76F1F52F309F}" type="datetimeFigureOut">
              <a:rPr lang="ar-JO" smtClean="0"/>
              <a:pPr/>
              <a:t>12/02/1440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3FB68F-BEBD-4931-87AD-ED1A5B0EC968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70026A-5AB1-4821-A25E-76F1F52F309F}" type="datetimeFigureOut">
              <a:rPr lang="ar-JO" smtClean="0"/>
              <a:pPr/>
              <a:t>12/02/1440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3FB68F-BEBD-4931-87AD-ED1A5B0EC968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70026A-5AB1-4821-A25E-76F1F52F309F}" type="datetimeFigureOut">
              <a:rPr lang="ar-JO" smtClean="0"/>
              <a:pPr/>
              <a:t>12/02/1440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3FB68F-BEBD-4931-87AD-ED1A5B0EC968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70026A-5AB1-4821-A25E-76F1F52F309F}" type="datetimeFigureOut">
              <a:rPr lang="ar-JO" smtClean="0"/>
              <a:pPr/>
              <a:t>12/02/1440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3FB68F-BEBD-4931-87AD-ED1A5B0EC968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70026A-5AB1-4821-A25E-76F1F52F309F}" type="datetimeFigureOut">
              <a:rPr lang="ar-JO" smtClean="0"/>
              <a:pPr/>
              <a:t>12/02/1440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3FB68F-BEBD-4931-87AD-ED1A5B0EC968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D70026A-5AB1-4821-A25E-76F1F52F309F}" type="datetimeFigureOut">
              <a:rPr lang="ar-JO" smtClean="0"/>
              <a:pPr/>
              <a:t>12/02/1440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3FB68F-BEBD-4931-87AD-ED1A5B0EC968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D70026A-5AB1-4821-A25E-76F1F52F309F}" type="datetimeFigureOut">
              <a:rPr lang="ar-JO" smtClean="0"/>
              <a:pPr/>
              <a:t>12/02/1440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73FB68F-BEBD-4931-87AD-ED1A5B0EC968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D70026A-5AB1-4821-A25E-76F1F52F309F}" type="datetimeFigureOut">
              <a:rPr lang="ar-JO" smtClean="0"/>
              <a:pPr/>
              <a:t>12/02/1440</a:t>
            </a:fld>
            <a:endParaRPr lang="ar-JO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JO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73FB68F-BEBD-4931-87AD-ED1A5B0EC968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ChangeArrowheads="1"/>
          </p:cNvSpPr>
          <p:nvPr/>
        </p:nvSpPr>
        <p:spPr bwMode="auto">
          <a:xfrm>
            <a:off x="372534" y="620713"/>
            <a:ext cx="8602133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7200" indent="-457200" algn="ctr" rtl="1" eaLnBrk="1" hangingPunct="1"/>
            <a:r>
              <a:rPr lang="ar-JO" altLang="ja-JP" sz="4800" b="1">
                <a:solidFill>
                  <a:schemeClr val="tx2"/>
                </a:solidFill>
                <a:ea typeface="Majalla UI"/>
              </a:rPr>
              <a:t>«مساهمتنا في تشغيل الأشخاص ذوي الإعاقة»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41489" y="4714884"/>
            <a:ext cx="8602133" cy="142876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7200" indent="-457200" algn="ctr" rtl="1" eaLnBrk="1" hangingPunct="1"/>
            <a:r>
              <a:rPr lang="ar-JO" altLang="ja-JP" sz="4000" b="1" dirty="0">
                <a:ea typeface="Majalla UI"/>
              </a:rPr>
              <a:t>وزارة العمل</a:t>
            </a:r>
          </a:p>
          <a:p>
            <a:pPr marL="457200" indent="-457200" algn="ctr" rtl="1" eaLnBrk="1" hangingPunct="1"/>
            <a:r>
              <a:rPr lang="ar-JO" altLang="ja-JP" sz="4000" b="1" dirty="0">
                <a:ea typeface="Majalla UI"/>
              </a:rPr>
              <a:t>قسم تشغيل الأشخاص ذوي الإعاقة</a:t>
            </a:r>
          </a:p>
          <a:p>
            <a:pPr marL="457200" indent="-457200" algn="ctr" rtl="1" eaLnBrk="1" hangingPunct="1"/>
            <a:r>
              <a:rPr lang="ar-JO" altLang="ja-JP" sz="4000" b="1" dirty="0" smtClean="0">
                <a:ea typeface="Majalla UI"/>
              </a:rPr>
              <a:t>2018</a:t>
            </a:r>
            <a:endParaRPr lang="ar-JO" altLang="ja-JP" sz="4000" b="1" dirty="0">
              <a:ea typeface="Majalla UI"/>
            </a:endParaRPr>
          </a:p>
        </p:txBody>
      </p:sp>
      <p:pic>
        <p:nvPicPr>
          <p:cNvPr id="3076" name="図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01" y="2428876"/>
            <a:ext cx="1152877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図 6" descr="C:\Users\kamekame\Documents\2013-2016 JICAヨルダン\High Level Committee on Employment MOL\Guidebook development\Illustrations\Colored\Icon physical disabiliti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1" y="2571751"/>
            <a:ext cx="1261533" cy="127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図 7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0" y="2571751"/>
            <a:ext cx="1152878" cy="124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図 8" descr="C:\Users\kamekame\Documents\2013-2016 JICAヨルダン\High Level Committee on Employment MOL\Guidebook development\Illustrations\Colored\Icon visual impairments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72000" y="2571751"/>
            <a:ext cx="1306689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図 9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302000" y="2571751"/>
            <a:ext cx="1143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図 10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032000" y="2714625"/>
            <a:ext cx="1186745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00034" y="2000240"/>
            <a:ext cx="8043890" cy="3214711"/>
          </a:xfrm>
        </p:spPr>
        <p:txBody>
          <a:bodyPr>
            <a:normAutofit/>
          </a:bodyPr>
          <a:lstStyle/>
          <a:p>
            <a:pPr marL="441325" indent="-349250">
              <a:buClr>
                <a:schemeClr val="accent4"/>
              </a:buClr>
              <a:buNone/>
            </a:pPr>
            <a:r>
              <a:rPr lang="ar-JO" sz="2400" dirty="0" smtClean="0"/>
              <a:t>عدد النشرات التي قام القسم بتطويرها (23) نشرة</a:t>
            </a:r>
          </a:p>
          <a:p>
            <a:pPr marL="441325" indent="-349250">
              <a:buClr>
                <a:schemeClr val="accent4"/>
              </a:buClr>
              <a:buNone/>
            </a:pPr>
            <a:endParaRPr lang="ar-JO" dirty="0" smtClean="0"/>
          </a:p>
          <a:p>
            <a:pPr marL="441325" indent="-349250">
              <a:buClr>
                <a:schemeClr val="accent4"/>
              </a:buClr>
              <a:buNone/>
            </a:pPr>
            <a:endParaRPr lang="ar-JO" dirty="0" smtClean="0"/>
          </a:p>
          <a:p>
            <a:pPr marL="441325" indent="-349250">
              <a:buClr>
                <a:schemeClr val="accent4"/>
              </a:buClr>
              <a:buNone/>
            </a:pPr>
            <a:endParaRPr lang="ar-JO" dirty="0" smtClean="0"/>
          </a:p>
          <a:p>
            <a:pPr marL="441325" indent="-349250">
              <a:buClr>
                <a:schemeClr val="accent4"/>
              </a:buClr>
              <a:buNone/>
            </a:pPr>
            <a:endParaRPr lang="ar-JO" dirty="0" smtClean="0"/>
          </a:p>
          <a:p>
            <a:pPr marL="441325" indent="-349250">
              <a:buClr>
                <a:schemeClr val="accent4"/>
              </a:buClr>
              <a:buNone/>
            </a:pPr>
            <a:endParaRPr lang="ar-JO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8596" y="57148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ar-JO" dirty="0" smtClean="0"/>
              <a:t>تطوير نشرات شهرية</a:t>
            </a:r>
            <a:endParaRPr lang="ar-JO" dirty="0">
              <a:solidFill>
                <a:schemeClr val="accent1"/>
              </a:solidFill>
            </a:endParaRPr>
          </a:p>
        </p:txBody>
      </p:sp>
      <p:pic>
        <p:nvPicPr>
          <p:cNvPr id="6" name="Picture 5" descr="C:\Users\kamekame\Documents\2013-2016 JICAヨルダン\朝居赴任に関する書類\JICAロゴ高解像度\MOL logo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85786" y="357166"/>
            <a:ext cx="809625" cy="1019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 descr="C:\Users\DELL\Desktop\IMG_20180228_14250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3306" y="2857496"/>
            <a:ext cx="2411016" cy="32146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42910" y="2143116"/>
            <a:ext cx="8043890" cy="3649861"/>
          </a:xfrm>
        </p:spPr>
        <p:txBody>
          <a:bodyPr>
            <a:normAutofit/>
          </a:bodyPr>
          <a:lstStyle/>
          <a:p>
            <a:pPr marL="92075" indent="0">
              <a:buClr>
                <a:schemeClr val="accent4"/>
              </a:buClr>
              <a:buNone/>
            </a:pPr>
            <a:r>
              <a:rPr lang="ar-JO" dirty="0" smtClean="0"/>
              <a:t>يقوم قسم تشغيل الأشخاص ذوي الإعاقة بإبراز دور الوزارة في دعم تشغيل الأشخاص ذوي الإعاقة من خلال تسليط الضوء على تشغيل كافة فئات الإعاقة:</a:t>
            </a:r>
          </a:p>
          <a:p>
            <a:pPr marL="441325" indent="-349250">
              <a:buClr>
                <a:schemeClr val="accent4"/>
              </a:buClr>
              <a:buFontTx/>
              <a:buChar char="-"/>
            </a:pPr>
            <a:r>
              <a:rPr lang="ar-JO" dirty="0" smtClean="0"/>
              <a:t>الإعاقة الحركية</a:t>
            </a:r>
          </a:p>
          <a:p>
            <a:pPr marL="441325" indent="-349250">
              <a:buClr>
                <a:schemeClr val="accent4"/>
              </a:buClr>
              <a:buFontTx/>
              <a:buChar char="-"/>
            </a:pPr>
            <a:r>
              <a:rPr lang="ar-JO" dirty="0" smtClean="0"/>
              <a:t>السمعية</a:t>
            </a:r>
          </a:p>
          <a:p>
            <a:pPr marL="441325" indent="-349250">
              <a:buClr>
                <a:schemeClr val="accent4"/>
              </a:buClr>
              <a:buFontTx/>
              <a:buChar char="-"/>
            </a:pPr>
            <a:r>
              <a:rPr lang="ar-JO" dirty="0" smtClean="0"/>
              <a:t>البصرية</a:t>
            </a:r>
          </a:p>
          <a:p>
            <a:pPr marL="441325" indent="-349250">
              <a:buClr>
                <a:schemeClr val="accent4"/>
              </a:buClr>
              <a:buFontTx/>
              <a:buChar char="-"/>
            </a:pPr>
            <a:r>
              <a:rPr lang="ar-JO" dirty="0" smtClean="0"/>
              <a:t>الذهنية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714356"/>
            <a:ext cx="7801004" cy="928694"/>
          </a:xfrm>
        </p:spPr>
        <p:txBody>
          <a:bodyPr>
            <a:normAutofit fontScale="90000"/>
          </a:bodyPr>
          <a:lstStyle/>
          <a:p>
            <a:pPr algn="ctr"/>
            <a:r>
              <a:rPr lang="ar-JO" dirty="0" smtClean="0"/>
              <a:t>تطوير قصص نجاح حول جهود الوزارة </a:t>
            </a:r>
            <a:br>
              <a:rPr lang="ar-JO" dirty="0" smtClean="0"/>
            </a:br>
            <a:r>
              <a:rPr lang="ar-JO" dirty="0" smtClean="0"/>
              <a:t>في دعم تشغيل الأشخاص ذوي الإعاقة</a:t>
            </a:r>
            <a:br>
              <a:rPr lang="ar-JO" dirty="0" smtClean="0"/>
            </a:br>
            <a:endParaRPr lang="ar-JO" dirty="0">
              <a:solidFill>
                <a:schemeClr val="accent1"/>
              </a:solidFill>
            </a:endParaRPr>
          </a:p>
        </p:txBody>
      </p:sp>
      <p:pic>
        <p:nvPicPr>
          <p:cNvPr id="6" name="Picture 5" descr="C:\Users\kamekame\Documents\2013-2016 JICAヨルダン\朝居赴任に関する書類\JICAロゴ高解像度\MOL logo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85720" y="214290"/>
            <a:ext cx="809625" cy="1019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4780D60-03B6-40AB-AC01-9FC375EA57A6}" type="slidenum">
              <a:rPr lang="ja-JP" altLang="en-GB" smtClean="0"/>
              <a:pPr/>
              <a:t>12</a:t>
            </a:fld>
            <a:endParaRPr lang="en-GB" altLang="ja-JP" smtClean="0"/>
          </a:p>
        </p:txBody>
      </p:sp>
      <p:sp>
        <p:nvSpPr>
          <p:cNvPr id="3" name="Rounded Rectangle 2"/>
          <p:cNvSpPr/>
          <p:nvPr/>
        </p:nvSpPr>
        <p:spPr>
          <a:xfrm>
            <a:off x="1223963" y="1797050"/>
            <a:ext cx="6629400" cy="21764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JO" sz="3600" b="1" dirty="0">
                <a:solidFill>
                  <a:schemeClr val="tx1"/>
                </a:solidFill>
              </a:rPr>
              <a:t>لمزيد من المعلومات حول </a:t>
            </a:r>
          </a:p>
          <a:p>
            <a:pPr algn="ctr">
              <a:defRPr/>
            </a:pPr>
            <a:r>
              <a:rPr lang="ar-JO" sz="3600" b="1" dirty="0">
                <a:solidFill>
                  <a:schemeClr val="tx1"/>
                </a:solidFill>
              </a:rPr>
              <a:t>تشغيل الأشخاص ذوي الإعاقة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29700" name="Rectangle 3"/>
          <p:cNvSpPr>
            <a:spLocks noChangeArrowheads="1"/>
          </p:cNvSpPr>
          <p:nvPr/>
        </p:nvSpPr>
        <p:spPr bwMode="auto">
          <a:xfrm>
            <a:off x="1162050" y="4392613"/>
            <a:ext cx="69818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/>
              <a:t>http://www.mol.gov.jo/Pages/viewpage.aspx?pageID=216</a:t>
            </a:r>
            <a:endParaRPr lang="ar-JO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28803"/>
            <a:ext cx="8229600" cy="3857652"/>
          </a:xfrm>
        </p:spPr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ar-JO" dirty="0" smtClean="0"/>
              <a:t>خدمات التشغيل </a:t>
            </a:r>
          </a:p>
          <a:p>
            <a:pPr marL="624078" indent="-514350">
              <a:buFont typeface="+mj-lt"/>
              <a:buAutoNum type="arabicPeriod"/>
            </a:pPr>
            <a:r>
              <a:rPr lang="ar-JO" dirty="0" smtClean="0"/>
              <a:t>التدريب ورفع سوية الوعي</a:t>
            </a:r>
          </a:p>
          <a:p>
            <a:pPr marL="624078" indent="-514350">
              <a:buFont typeface="+mj-lt"/>
              <a:buAutoNum type="arabicPeriod"/>
            </a:pPr>
            <a:r>
              <a:rPr lang="ar-JO" dirty="0" smtClean="0"/>
              <a:t>متابعة مشروع التمكين الاقتصادي مع جايكا</a:t>
            </a:r>
          </a:p>
          <a:p>
            <a:pPr marL="624078" indent="-514350">
              <a:buFont typeface="+mj-lt"/>
              <a:buAutoNum type="arabicPeriod"/>
            </a:pPr>
            <a:r>
              <a:rPr lang="ar-JO" dirty="0" smtClean="0"/>
              <a:t>التشبيك والتعاون مع الجهات الداعمة لقضايا الإعاقة</a:t>
            </a:r>
          </a:p>
          <a:p>
            <a:pPr marL="624078" indent="-514350">
              <a:buFont typeface="+mj-lt"/>
              <a:buAutoNum type="arabicPeriod"/>
            </a:pPr>
            <a:r>
              <a:rPr lang="ar-JO" dirty="0" smtClean="0"/>
              <a:t>تطوير نشرات شهرية</a:t>
            </a:r>
          </a:p>
          <a:p>
            <a:pPr marL="624078" indent="-514350">
              <a:buFont typeface="+mj-lt"/>
              <a:buAutoNum type="arabicPeriod"/>
            </a:pPr>
            <a:r>
              <a:rPr lang="ar-JO" dirty="0" smtClean="0"/>
              <a:t>تطوير قصص نجاح حول جهود الوزارة في دعم تشغيل الأشخاص ذوي الإعاقة.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ar-JO" dirty="0" smtClean="0">
                <a:solidFill>
                  <a:schemeClr val="accent1"/>
                </a:solidFill>
              </a:rPr>
              <a:t>خدمات قسم تشغيل</a:t>
            </a:r>
            <a:br>
              <a:rPr lang="ar-JO" dirty="0" smtClean="0">
                <a:solidFill>
                  <a:schemeClr val="accent1"/>
                </a:solidFill>
              </a:rPr>
            </a:br>
            <a:r>
              <a:rPr lang="ar-JO" dirty="0" smtClean="0">
                <a:solidFill>
                  <a:schemeClr val="accent1"/>
                </a:solidFill>
              </a:rPr>
              <a:t> الاشخاص ذوي الإعاقة</a:t>
            </a:r>
            <a:endParaRPr lang="ar-JO" dirty="0">
              <a:solidFill>
                <a:schemeClr val="accent1"/>
              </a:solidFill>
            </a:endParaRPr>
          </a:p>
        </p:txBody>
      </p:sp>
      <p:pic>
        <p:nvPicPr>
          <p:cNvPr id="6" name="Picture 5" descr="C:\Users\kamekame\Documents\2013-2016 JICAヨルダン\朝居赴任に関する書類\JICAロゴ高解像度\MOL logo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85786" y="357166"/>
            <a:ext cx="809625" cy="1019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42910" y="1643050"/>
            <a:ext cx="8043890" cy="4149927"/>
          </a:xfrm>
        </p:spPr>
        <p:txBody>
          <a:bodyPr>
            <a:normAutofit/>
          </a:bodyPr>
          <a:lstStyle/>
          <a:p>
            <a:pPr marL="441325" indent="-349250">
              <a:lnSpc>
                <a:spcPct val="150000"/>
              </a:lnSpc>
              <a:buClr>
                <a:schemeClr val="accent4"/>
              </a:buClr>
              <a:buFont typeface="+mj-lt"/>
              <a:buAutoNum type="arabicParenR"/>
            </a:pPr>
            <a:r>
              <a:rPr lang="ar-JO" dirty="0" smtClean="0"/>
              <a:t>التنسيق مع مديرية التفتيش للتأكد من تحقيق المادة 13</a:t>
            </a:r>
          </a:p>
          <a:p>
            <a:pPr marL="441325" indent="-349250">
              <a:lnSpc>
                <a:spcPct val="150000"/>
              </a:lnSpc>
              <a:buClr>
                <a:schemeClr val="accent4"/>
              </a:buClr>
              <a:buFont typeface="+mj-lt"/>
              <a:buAutoNum type="arabicParenR"/>
            </a:pPr>
            <a:r>
              <a:rPr lang="ar-JO" dirty="0" smtClean="0"/>
              <a:t>تسمية ضباط ارتباط تشغيل وتفتيش في مديريات العمل والتشغيل</a:t>
            </a:r>
          </a:p>
          <a:p>
            <a:pPr marL="441325" indent="-349250">
              <a:lnSpc>
                <a:spcPct val="150000"/>
              </a:lnSpc>
              <a:buClr>
                <a:schemeClr val="accent4"/>
              </a:buClr>
              <a:buFont typeface="+mj-lt"/>
              <a:buAutoNum type="arabicParenR"/>
            </a:pPr>
            <a:r>
              <a:rPr lang="ar-JO" dirty="0" smtClean="0"/>
              <a:t>تنظيم معارض تشغيل ( آخر معرض كان مع أمريكانا)</a:t>
            </a:r>
          </a:p>
          <a:p>
            <a:pPr marL="441325" indent="-349250">
              <a:lnSpc>
                <a:spcPct val="150000"/>
              </a:lnSpc>
              <a:buClr>
                <a:schemeClr val="accent4"/>
              </a:buClr>
              <a:buFont typeface="+mj-lt"/>
              <a:buAutoNum type="arabicParenR"/>
            </a:pPr>
            <a:r>
              <a:rPr lang="ar-JO" dirty="0" smtClean="0"/>
              <a:t>إحالة باحثين عن عمل من ذوي الإعاقة</a:t>
            </a:r>
          </a:p>
          <a:p>
            <a:pPr marL="441325" indent="-349250">
              <a:lnSpc>
                <a:spcPct val="150000"/>
              </a:lnSpc>
              <a:buClr>
                <a:schemeClr val="accent4"/>
              </a:buClr>
              <a:buFont typeface="+mj-lt"/>
              <a:buAutoNum type="arabicParenR"/>
            </a:pPr>
            <a:r>
              <a:rPr lang="ar-JO" dirty="0" smtClean="0"/>
              <a:t>تقديم خدمات الإرشاد المهني</a:t>
            </a:r>
          </a:p>
          <a:p>
            <a:pPr marL="441325" indent="-349250">
              <a:buClr>
                <a:schemeClr val="accent4"/>
              </a:buClr>
              <a:buNone/>
            </a:pPr>
            <a:endParaRPr lang="ar-JO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ar-JO" dirty="0" smtClean="0"/>
              <a:t>خدمات التشغيل </a:t>
            </a:r>
            <a:endParaRPr lang="ar-JO" dirty="0">
              <a:solidFill>
                <a:schemeClr val="accent1"/>
              </a:solidFill>
            </a:endParaRPr>
          </a:p>
        </p:txBody>
      </p:sp>
      <p:pic>
        <p:nvPicPr>
          <p:cNvPr id="6" name="Picture 5" descr="C:\Users\kamekame\Documents\2013-2016 JICAヨルダン\朝居赴任に関する書類\JICAロゴ高解像度\MOL logo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85786" y="357166"/>
            <a:ext cx="809625" cy="1019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642910" y="2571744"/>
          <a:ext cx="8043862" cy="2225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021931"/>
                <a:gridCol w="4021931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السنة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المشتغلين</a:t>
                      </a:r>
                      <a:endParaRPr lang="ar-J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2014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77</a:t>
                      </a:r>
                      <a:endParaRPr lang="ar-J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2015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310</a:t>
                      </a:r>
                      <a:endParaRPr lang="ar-J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2016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189</a:t>
                      </a:r>
                      <a:endParaRPr lang="ar-J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2017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283</a:t>
                      </a:r>
                      <a:endParaRPr lang="ar-J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2018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257</a:t>
                      </a:r>
                      <a:endParaRPr lang="ar-JO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ar-JO" dirty="0" smtClean="0"/>
              <a:t>أعداد الأشخاص ذوي </a:t>
            </a:r>
            <a:br>
              <a:rPr lang="ar-JO" dirty="0" smtClean="0"/>
            </a:br>
            <a:r>
              <a:rPr lang="ar-JO" dirty="0" smtClean="0"/>
              <a:t>الإعاقة المشتغلين عن طريق الوزارة</a:t>
            </a:r>
            <a:endParaRPr lang="ar-JO" dirty="0"/>
          </a:p>
        </p:txBody>
      </p:sp>
      <p:pic>
        <p:nvPicPr>
          <p:cNvPr id="6" name="Picture 5" descr="C:\Users\kamekame\Documents\2013-2016 JICAヨルダン\朝居赴任に関する書類\JICAロゴ高解像度\MOL logo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571472" y="357166"/>
            <a:ext cx="809625" cy="1019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42910" y="1714488"/>
            <a:ext cx="8043890" cy="4078489"/>
          </a:xfrm>
        </p:spPr>
        <p:txBody>
          <a:bodyPr>
            <a:normAutofit/>
          </a:bodyPr>
          <a:lstStyle/>
          <a:p>
            <a:pPr marL="606425" indent="-514350">
              <a:buClr>
                <a:schemeClr val="accent4"/>
              </a:buClr>
              <a:buNone/>
            </a:pPr>
            <a:r>
              <a:rPr lang="ar-JO" sz="2000" dirty="0" smtClean="0">
                <a:solidFill>
                  <a:schemeClr val="accent1"/>
                </a:solidFill>
              </a:rPr>
              <a:t>1)   </a:t>
            </a:r>
            <a:r>
              <a:rPr lang="ar-JO" dirty="0" smtClean="0"/>
              <a:t>الدليل التدريبي لتشغيل الأشخاص ذوي الإعاقة</a:t>
            </a:r>
          </a:p>
          <a:p>
            <a:pPr marL="606425" indent="-514350">
              <a:buClr>
                <a:schemeClr val="accent4"/>
              </a:buClr>
              <a:buNone/>
            </a:pPr>
            <a:r>
              <a:rPr lang="ar-JO" dirty="0" smtClean="0"/>
              <a:t>      تم استهداف: </a:t>
            </a:r>
          </a:p>
          <a:p>
            <a:pPr marL="808038" indent="-182563">
              <a:buClrTx/>
              <a:buFont typeface="Times New Roman" pitchFamily="18" charset="0"/>
              <a:buChar char="-"/>
            </a:pPr>
            <a:r>
              <a:rPr lang="ar-JO" dirty="0" smtClean="0"/>
              <a:t>موظفي وزارة العمل والمديريات</a:t>
            </a:r>
          </a:p>
          <a:p>
            <a:pPr marL="808038" indent="-182563">
              <a:buClrTx/>
              <a:buFont typeface="Times New Roman" pitchFamily="18" charset="0"/>
              <a:buChar char="-"/>
            </a:pPr>
            <a:r>
              <a:rPr lang="ar-JO" dirty="0" smtClean="0"/>
              <a:t>أصحاب العمل</a:t>
            </a:r>
          </a:p>
          <a:p>
            <a:pPr marL="808038" indent="-182563">
              <a:buClrTx/>
              <a:buFont typeface="Times New Roman" pitchFamily="18" charset="0"/>
              <a:buChar char="-"/>
            </a:pPr>
            <a:r>
              <a:rPr lang="ar-JO" dirty="0" smtClean="0"/>
              <a:t>الأشخاص ذوي الإعاقة وأسرهم</a:t>
            </a:r>
          </a:p>
          <a:p>
            <a:pPr marL="606425" indent="-514350">
              <a:buClr>
                <a:schemeClr val="accent4"/>
              </a:buClr>
              <a:buAutoNum type="arabicParenR" startAt="2"/>
            </a:pPr>
            <a:r>
              <a:rPr lang="ar-JO" dirty="0" smtClean="0"/>
              <a:t>الدليل التدريبي حول مدرب العمل</a:t>
            </a:r>
          </a:p>
          <a:p>
            <a:pPr marL="606425" indent="-514350">
              <a:buClr>
                <a:schemeClr val="accent4"/>
              </a:buClr>
              <a:buNone/>
            </a:pPr>
            <a:endParaRPr lang="ar-JO" dirty="0" smtClean="0"/>
          </a:p>
          <a:p>
            <a:pPr marL="606425" indent="-514350">
              <a:buClr>
                <a:schemeClr val="accent4"/>
              </a:buClr>
              <a:buNone/>
            </a:pPr>
            <a:r>
              <a:rPr lang="ar-JO" sz="1800" dirty="0" smtClean="0">
                <a:solidFill>
                  <a:srgbClr val="0070C0"/>
                </a:solidFill>
              </a:rPr>
              <a:t>3)    </a:t>
            </a:r>
            <a:r>
              <a:rPr lang="ar-JO" sz="2400" dirty="0" smtClean="0"/>
              <a:t>تزويد موقع الصفحة الرسمية للوزارة بكل ما يتعلّق بقضايا الإعاقة</a:t>
            </a:r>
            <a:endParaRPr lang="ar-JO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ar-JO" dirty="0" smtClean="0"/>
              <a:t>التدريب ورفع سوية الوعي</a:t>
            </a:r>
            <a:endParaRPr lang="ar-JO" dirty="0"/>
          </a:p>
        </p:txBody>
      </p:sp>
      <p:pic>
        <p:nvPicPr>
          <p:cNvPr id="6" name="Picture 5" descr="C:\Users\kamekame\Documents\2013-2016 JICAヨルダン\朝居赴任に関する書類\JICAロゴ高解像度\MOL logo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85786" y="357166"/>
            <a:ext cx="809625" cy="1019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642910" y="2357430"/>
          <a:ext cx="8043861" cy="281088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681287"/>
                <a:gridCol w="2681287"/>
                <a:gridCol w="2681287"/>
              </a:tblGrid>
              <a:tr h="778525"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الفئة المستهدفة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عدد التدريبات 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إجمالي</a:t>
                      </a:r>
                      <a:r>
                        <a:rPr lang="ar-JO" baseline="0" dirty="0" smtClean="0"/>
                        <a:t> عدد المستهدفين</a:t>
                      </a:r>
                      <a:endParaRPr lang="ar-JO" dirty="0"/>
                    </a:p>
                  </a:txBody>
                  <a:tcPr/>
                </a:tc>
              </a:tr>
              <a:tr h="578797">
                <a:tc>
                  <a:txBody>
                    <a:bodyPr/>
                    <a:lstStyle/>
                    <a:p>
                      <a:pPr algn="ctr" rtl="1"/>
                      <a:r>
                        <a:rPr lang="ar-JO" b="1" dirty="0" smtClean="0"/>
                        <a:t>موظفي وزارة العمل</a:t>
                      </a:r>
                      <a:endParaRPr lang="ar-J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</a:t>
                      </a:r>
                      <a:endParaRPr lang="ar-J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10</a:t>
                      </a:r>
                      <a:endParaRPr lang="ar-JO" b="1" dirty="0"/>
                    </a:p>
                  </a:txBody>
                  <a:tcPr/>
                </a:tc>
              </a:tr>
              <a:tr h="443214">
                <a:tc>
                  <a:txBody>
                    <a:bodyPr/>
                    <a:lstStyle/>
                    <a:p>
                      <a:pPr algn="ctr" rtl="1"/>
                      <a:r>
                        <a:rPr lang="ar-JO" b="1" dirty="0" smtClean="0"/>
                        <a:t>أصحاب</a:t>
                      </a:r>
                      <a:r>
                        <a:rPr lang="ar-JO" b="1" baseline="0" dirty="0" smtClean="0"/>
                        <a:t> العمل</a:t>
                      </a:r>
                      <a:endParaRPr lang="ar-J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9</a:t>
                      </a:r>
                      <a:endParaRPr lang="ar-J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160</a:t>
                      </a:r>
                      <a:endParaRPr lang="ar-JO" b="1" dirty="0"/>
                    </a:p>
                  </a:txBody>
                  <a:tcPr/>
                </a:tc>
              </a:tr>
              <a:tr h="505173">
                <a:tc>
                  <a:txBody>
                    <a:bodyPr/>
                    <a:lstStyle/>
                    <a:p>
                      <a:pPr algn="ctr" rtl="1"/>
                      <a:r>
                        <a:rPr lang="ar-JO" b="1" dirty="0" smtClean="0"/>
                        <a:t>الأشخاص ذوي الإعاقة وأسرهم</a:t>
                      </a:r>
                      <a:endParaRPr lang="ar-J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4</a:t>
                      </a:r>
                      <a:endParaRPr lang="ar-J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50</a:t>
                      </a:r>
                      <a:endParaRPr lang="ar-JO" b="1" dirty="0"/>
                    </a:p>
                  </a:txBody>
                  <a:tcPr/>
                </a:tc>
              </a:tr>
              <a:tr h="505173">
                <a:tc>
                  <a:txBody>
                    <a:bodyPr/>
                    <a:lstStyle/>
                    <a:p>
                      <a:pPr algn="ctr" rtl="1"/>
                      <a:r>
                        <a:rPr lang="ar-JO" b="1" dirty="0" smtClean="0"/>
                        <a:t>جهات </a:t>
                      </a:r>
                      <a:r>
                        <a:rPr lang="ar-JO" b="1" dirty="0" err="1" smtClean="0"/>
                        <a:t>اخرى</a:t>
                      </a:r>
                      <a:endParaRPr lang="ar-J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3</a:t>
                      </a:r>
                      <a:endParaRPr lang="ar-J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50</a:t>
                      </a:r>
                      <a:endParaRPr lang="ar-JO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ar-JO" dirty="0" smtClean="0"/>
              <a:t>الدورات التدريبية التي نفذت</a:t>
            </a:r>
            <a:br>
              <a:rPr lang="ar-JO" dirty="0" smtClean="0"/>
            </a:br>
            <a:r>
              <a:rPr lang="ar-JO" dirty="0" smtClean="0"/>
              <a:t>حول دليل التشغيل</a:t>
            </a:r>
            <a:endParaRPr lang="ar-JO" dirty="0"/>
          </a:p>
        </p:txBody>
      </p:sp>
      <p:pic>
        <p:nvPicPr>
          <p:cNvPr id="6" name="Picture 5" descr="C:\Users\kamekame\Documents\2013-2016 JICAヨルダン\朝居赴任に関する書類\JICAロゴ高解像度\MOL logo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85786" y="357166"/>
            <a:ext cx="809625" cy="1019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642910" y="2357430"/>
          <a:ext cx="8043861" cy="186181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681287"/>
                <a:gridCol w="2681287"/>
                <a:gridCol w="2681287"/>
              </a:tblGrid>
              <a:tr h="778525"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الفئة المستهدفة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عدد التدريبات 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dirty="0" smtClean="0"/>
                        <a:t>إجمالي</a:t>
                      </a:r>
                      <a:r>
                        <a:rPr lang="ar-JO" baseline="0" dirty="0" smtClean="0"/>
                        <a:t> عدد المستهدفين</a:t>
                      </a:r>
                      <a:endParaRPr lang="ar-JO" dirty="0"/>
                    </a:p>
                  </a:txBody>
                  <a:tcPr/>
                </a:tc>
              </a:tr>
              <a:tr h="578797">
                <a:tc>
                  <a:txBody>
                    <a:bodyPr/>
                    <a:lstStyle/>
                    <a:p>
                      <a:pPr algn="ctr" rtl="1"/>
                      <a:r>
                        <a:rPr lang="ar-JO" b="1" dirty="0" smtClean="0"/>
                        <a:t>موظفي وزارة </a:t>
                      </a:r>
                      <a:r>
                        <a:rPr lang="ar-JO" b="1" dirty="0" smtClean="0"/>
                        <a:t>العمل وجهات حكومية وجمعيات</a:t>
                      </a:r>
                      <a:endParaRPr lang="ar-J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b="1" dirty="0" smtClean="0"/>
                        <a:t>3</a:t>
                      </a:r>
                      <a:endParaRPr lang="ar-J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b="1" dirty="0" smtClean="0"/>
                        <a:t>40</a:t>
                      </a:r>
                      <a:endParaRPr lang="ar-JO" b="1" dirty="0"/>
                    </a:p>
                  </a:txBody>
                  <a:tcPr/>
                </a:tc>
              </a:tr>
              <a:tr h="443214">
                <a:tc>
                  <a:txBody>
                    <a:bodyPr/>
                    <a:lstStyle/>
                    <a:p>
                      <a:pPr algn="ctr" rtl="1"/>
                      <a:r>
                        <a:rPr lang="ar-JO" b="1" dirty="0" smtClean="0"/>
                        <a:t>أصحاب</a:t>
                      </a:r>
                      <a:r>
                        <a:rPr lang="ar-JO" b="1" baseline="0" dirty="0" smtClean="0"/>
                        <a:t> العمل</a:t>
                      </a:r>
                      <a:endParaRPr lang="ar-J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b="1" dirty="0" smtClean="0"/>
                        <a:t>3</a:t>
                      </a:r>
                      <a:endParaRPr lang="ar-J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b="1" dirty="0" smtClean="0"/>
                        <a:t>49</a:t>
                      </a:r>
                      <a:endParaRPr lang="ar-JO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ar-JO" dirty="0" smtClean="0"/>
              <a:t>الدورات التدريبية التي نفذت</a:t>
            </a:r>
            <a:br>
              <a:rPr lang="ar-JO" dirty="0" smtClean="0"/>
            </a:br>
            <a:r>
              <a:rPr lang="ar-JO" dirty="0" smtClean="0"/>
              <a:t>حول مدرب العمل</a:t>
            </a:r>
            <a:endParaRPr lang="ar-JO" dirty="0"/>
          </a:p>
        </p:txBody>
      </p:sp>
      <p:pic>
        <p:nvPicPr>
          <p:cNvPr id="6" name="Picture 5" descr="C:\Users\kamekame\Documents\2013-2016 JICAヨルダン\朝居赴任に関する書類\JICAロゴ高解像度\MOL logo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85786" y="357166"/>
            <a:ext cx="809625" cy="1019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kamekame\Documents\2013-2016 JICAヨルダン\朝居赴任に関する書類\JICAロゴ高解像度\MOL logo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85786" y="357166"/>
            <a:ext cx="809625" cy="1019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681107" y="1596723"/>
            <a:ext cx="6034166" cy="41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42910" y="1643050"/>
            <a:ext cx="8043890" cy="4149927"/>
          </a:xfrm>
        </p:spPr>
        <p:txBody>
          <a:bodyPr>
            <a:normAutofit/>
          </a:bodyPr>
          <a:lstStyle/>
          <a:p>
            <a:pPr marL="441325" indent="-349250">
              <a:buClr>
                <a:schemeClr val="accent4"/>
              </a:buClr>
              <a:buNone/>
            </a:pPr>
            <a:r>
              <a:rPr lang="ar-JO" dirty="0" smtClean="0">
                <a:solidFill>
                  <a:schemeClr val="accent1"/>
                </a:solidFill>
              </a:rPr>
              <a:t>1) </a:t>
            </a:r>
            <a:r>
              <a:rPr lang="ar-JO" dirty="0" smtClean="0"/>
              <a:t>المجلس الأعلى لشؤون الأشخاص ذوي الإعاقة:</a:t>
            </a:r>
            <a:endParaRPr lang="ar-JO" dirty="0" smtClean="0">
              <a:solidFill>
                <a:schemeClr val="accent1"/>
              </a:solidFill>
            </a:endParaRPr>
          </a:p>
          <a:p>
            <a:pPr marL="808038" indent="-274638">
              <a:buClr>
                <a:schemeClr val="accent4"/>
              </a:buClr>
              <a:buFont typeface="Constantia" pitchFamily="18" charset="0"/>
              <a:buChar char="‐"/>
            </a:pPr>
            <a:r>
              <a:rPr lang="ar-JO" dirty="0" smtClean="0"/>
              <a:t>تسمية مندوب من القسم في لجنة تكافؤ الفرص</a:t>
            </a:r>
          </a:p>
          <a:p>
            <a:pPr marL="808038" indent="-274638">
              <a:buClr>
                <a:schemeClr val="accent4"/>
              </a:buClr>
              <a:buFont typeface="Constantia" pitchFamily="18" charset="0"/>
              <a:buChar char="‐"/>
            </a:pPr>
            <a:r>
              <a:rPr lang="ar-JO" dirty="0" smtClean="0"/>
              <a:t>تسمية مندوب في لجنة إمكانية الوصول</a:t>
            </a:r>
          </a:p>
          <a:p>
            <a:pPr marL="441325" indent="-349250">
              <a:buClr>
                <a:schemeClr val="accent4"/>
              </a:buClr>
              <a:buNone/>
            </a:pPr>
            <a:endParaRPr lang="ar-JO" dirty="0" smtClean="0"/>
          </a:p>
          <a:p>
            <a:pPr marL="441325" indent="-349250">
              <a:buClr>
                <a:schemeClr val="accent4"/>
              </a:buClr>
              <a:buNone/>
            </a:pPr>
            <a:r>
              <a:rPr lang="ar-JO" dirty="0" smtClean="0">
                <a:solidFill>
                  <a:schemeClr val="accent1"/>
                </a:solidFill>
              </a:rPr>
              <a:t>2) </a:t>
            </a:r>
            <a:r>
              <a:rPr lang="ar-JO" dirty="0" smtClean="0"/>
              <a:t>الجهات الحكومية</a:t>
            </a:r>
          </a:p>
          <a:p>
            <a:pPr marL="441325" indent="-349250">
              <a:buClr>
                <a:schemeClr val="accent4"/>
              </a:buClr>
              <a:buNone/>
            </a:pPr>
            <a:endParaRPr lang="ar-JO" dirty="0" smtClean="0">
              <a:solidFill>
                <a:schemeClr val="accent1"/>
              </a:solidFill>
            </a:endParaRPr>
          </a:p>
          <a:p>
            <a:pPr marL="441325" indent="-349250">
              <a:buClr>
                <a:schemeClr val="accent4"/>
              </a:buClr>
              <a:buNone/>
            </a:pPr>
            <a:r>
              <a:rPr lang="ar-JO" dirty="0" smtClean="0">
                <a:solidFill>
                  <a:schemeClr val="accent1"/>
                </a:solidFill>
              </a:rPr>
              <a:t>3) </a:t>
            </a:r>
            <a:r>
              <a:rPr lang="ar-JO" dirty="0" smtClean="0"/>
              <a:t>الجمعيات الخاصة بقضايا الإعاقة</a:t>
            </a:r>
            <a:endParaRPr lang="ar-JO" dirty="0" smtClean="0">
              <a:solidFill>
                <a:schemeClr val="accent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ar-JO" dirty="0" smtClean="0"/>
              <a:t>التشبيك والتعاون مع الجهات</a:t>
            </a:r>
            <a:br>
              <a:rPr lang="ar-JO" dirty="0" smtClean="0"/>
            </a:br>
            <a:r>
              <a:rPr lang="ar-JO" dirty="0" smtClean="0"/>
              <a:t> الداعمة لقضايا الإعاقة</a:t>
            </a:r>
            <a:endParaRPr lang="ar-JO" dirty="0">
              <a:solidFill>
                <a:schemeClr val="accent1"/>
              </a:solidFill>
            </a:endParaRPr>
          </a:p>
        </p:txBody>
      </p:sp>
      <p:pic>
        <p:nvPicPr>
          <p:cNvPr id="6" name="Picture 5" descr="C:\Users\kamekame\Documents\2013-2016 JICAヨルダン\朝居赴任に関する書類\JICAロゴ高解像度\MOL logo.pn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85786" y="357166"/>
            <a:ext cx="809625" cy="1019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90</TotalTime>
  <Words>305</Words>
  <Application>Microsoft Office PowerPoint</Application>
  <PresentationFormat>On-screen Show (4:3)</PresentationFormat>
  <Paragraphs>89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Slide 1</vt:lpstr>
      <vt:lpstr>خدمات قسم تشغيل  الاشخاص ذوي الإعاقة</vt:lpstr>
      <vt:lpstr>خدمات التشغيل </vt:lpstr>
      <vt:lpstr>أعداد الأشخاص ذوي  الإعاقة المشتغلين عن طريق الوزارة</vt:lpstr>
      <vt:lpstr>التدريب ورفع سوية الوعي</vt:lpstr>
      <vt:lpstr>الدورات التدريبية التي نفذت حول دليل التشغيل</vt:lpstr>
      <vt:lpstr>الدورات التدريبية التي نفذت حول مدرب العمل</vt:lpstr>
      <vt:lpstr>Slide 8</vt:lpstr>
      <vt:lpstr>التشبيك والتعاون مع الجهات  الداعمة لقضايا الإعاقة</vt:lpstr>
      <vt:lpstr>تطوير نشرات شهرية</vt:lpstr>
      <vt:lpstr>تطوير قصص نجاح حول جهود الوزارة  في دعم تشغيل الأشخاص ذوي الإعاقة 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خدمات قسم تشغيل  الاشخاص ذوي الإعاقة</dc:title>
  <dc:creator>DELL</dc:creator>
  <cp:lastModifiedBy>sumiaa</cp:lastModifiedBy>
  <cp:revision>12</cp:revision>
  <dcterms:created xsi:type="dcterms:W3CDTF">2018-02-28T11:26:05Z</dcterms:created>
  <dcterms:modified xsi:type="dcterms:W3CDTF">2018-10-22T11:39:34Z</dcterms:modified>
</cp:coreProperties>
</file>