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5"/>
  </p:sldMasterIdLst>
  <p:sldIdLst>
    <p:sldId id="256" r:id="rId6"/>
    <p:sldId id="258" r:id="rId7"/>
    <p:sldId id="259" r:id="rId8"/>
    <p:sldId id="261" r:id="rId9"/>
    <p:sldId id="262" r:id="rId10"/>
    <p:sldId id="263" r:id="rId11"/>
    <p:sldId id="264" r:id="rId12"/>
    <p:sldId id="265" r:id="rId13"/>
    <p:sldId id="267" r:id="rId14"/>
    <p:sldId id="268" r:id="rId1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557" autoAdjust="0"/>
    <p:restoredTop sz="94706"/>
  </p:normalViewPr>
  <p:slideViewPr>
    <p:cSldViewPr snapToGrid="0" snapToObjects="1">
      <p:cViewPr varScale="1">
        <p:scale>
          <a:sx n="116" d="100"/>
          <a:sy n="116" d="100"/>
        </p:scale>
        <p:origin x="896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B3CC-F982-40F9-8DD6-BCC9AFBF44BD}" type="datetime1">
              <a:rPr lang="en-US" smtClean="0"/>
              <a:pPr/>
              <a:t>3/5/19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E988-FB04-AB4E-BE5A-59F242AF7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3858055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3/5/19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31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3/5/19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996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3858055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3/5/19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E7B99-7C3F-4BC3-B7B8-7E1F8C620B24}" type="datetime1">
              <a:rPr lang="en-US" smtClean="0"/>
              <a:pPr/>
              <a:t>3/5/19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F2B4D-6B12-4EDF-87BB-2B55CECB66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394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3858055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3/5/19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3858055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3/5/19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3858055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3/5/19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12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3/5/19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224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3/5/19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3/5/19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98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2560D-EC28-3B41-86E8-18F1CE0113B4}" type="datetimeFigureOut">
              <a:rPr lang="en-US" smtClean="0"/>
              <a:t>3/5/19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Image 6" descr="Logo100Years_E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00" y="324000"/>
            <a:ext cx="1468800" cy="635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  <p:sldLayoutId id="2147493457" r:id="rId2"/>
    <p:sldLayoutId id="2147493458" r:id="rId3"/>
    <p:sldLayoutId id="2147493459" r:id="rId4"/>
    <p:sldLayoutId id="2147493460" r:id="rId5"/>
    <p:sldLayoutId id="2147493461" r:id="rId6"/>
    <p:sldLayoutId id="2147493462" r:id="rId7"/>
    <p:sldLayoutId id="2147493463" r:id="rId8"/>
    <p:sldLayoutId id="2147493464" r:id="rId9"/>
    <p:sldLayoutId id="2147493465" r:id="rId10"/>
    <p:sldLayoutId id="2147493466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5914" y="741785"/>
            <a:ext cx="7689715" cy="2808811"/>
          </a:xfrm>
        </p:spPr>
        <p:txBody>
          <a:bodyPr/>
          <a:lstStyle/>
          <a:p>
            <a:r>
              <a:rPr lang="en-US" sz="3600" b="1" dirty="0"/>
              <a:t>INCLUSIVE JOBS AND EDUCATION FOR HOST COMMUNITIES, REFUGEES AND OTHER FORCIBLY DISPLACED PERSONS - Kenya, Uganda, Ethiopia, Sudan, Egypt, Jordan, Lebanon, Iraq</a:t>
            </a:r>
            <a:endParaRPr lang="fr-FR" sz="36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288914" y="3829050"/>
            <a:ext cx="6400800" cy="1314450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tx1"/>
                </a:solidFill>
              </a:rPr>
              <a:t>The Partners: The Government of the Netherlands, ILO, UNHCR, UNICEF, WB and IFC</a:t>
            </a:r>
          </a:p>
          <a:p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5073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36" y="205979"/>
            <a:ext cx="6848273" cy="659783"/>
          </a:xfrm>
        </p:spPr>
        <p:txBody>
          <a:bodyPr/>
          <a:lstStyle/>
          <a:p>
            <a:r>
              <a:rPr lang="en-US" sz="3600" b="1" dirty="0"/>
              <a:t>GEOGRAPHICAL SCOPE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735" y="1079770"/>
            <a:ext cx="8667345" cy="3929975"/>
          </a:xfrm>
        </p:spPr>
        <p:txBody>
          <a:bodyPr>
            <a:normAutofit/>
          </a:bodyPr>
          <a:lstStyle/>
          <a:p>
            <a:r>
              <a:rPr lang="en-US" dirty="0"/>
              <a:t>All partners will work in Turkana and Garissa counties where the two refugee camps/settlement are located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dirty="0"/>
              <a:t> Questions and Answers 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Thank you.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80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4826"/>
            <a:ext cx="7198468" cy="690664"/>
          </a:xfrm>
        </p:spPr>
        <p:txBody>
          <a:bodyPr/>
          <a:lstStyle/>
          <a:p>
            <a:r>
              <a:rPr lang="en-US" sz="3600" b="1" dirty="0"/>
              <a:t>REFUGEE CONTEXT IN KENYA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821" y="1034781"/>
            <a:ext cx="8988358" cy="403333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Kenya is the 5</a:t>
            </a:r>
            <a:r>
              <a:rPr lang="en-US" baseline="30000" dirty="0"/>
              <a:t>th</a:t>
            </a:r>
            <a:r>
              <a:rPr lang="en-US" dirty="0"/>
              <a:t> largest asylum country in Africa and 11</a:t>
            </a:r>
            <a:r>
              <a:rPr lang="en-US" baseline="30000" dirty="0"/>
              <a:t>th</a:t>
            </a:r>
            <a:r>
              <a:rPr lang="en-US" dirty="0"/>
              <a:t> in the world;</a:t>
            </a:r>
          </a:p>
          <a:p>
            <a:r>
              <a:rPr lang="en-US" dirty="0"/>
              <a:t>The population of asylum seekers as at end of October stood at 468, 731;</a:t>
            </a:r>
          </a:p>
          <a:p>
            <a:r>
              <a:rPr lang="en-US" dirty="0"/>
              <a:t>A high encampment is a characteristic of the refugee situation in Kenya;</a:t>
            </a:r>
          </a:p>
          <a:p>
            <a:r>
              <a:rPr lang="en-US" dirty="0"/>
              <a:t>The total refugees population in camps is as follows;</a:t>
            </a:r>
          </a:p>
          <a:p>
            <a:pPr lvl="1"/>
            <a:r>
              <a:rPr lang="en-US" dirty="0" err="1"/>
              <a:t>Dadaab</a:t>
            </a:r>
            <a:r>
              <a:rPr lang="en-US" dirty="0"/>
              <a:t>			 	– 44%</a:t>
            </a:r>
          </a:p>
          <a:p>
            <a:pPr lvl="1"/>
            <a:r>
              <a:rPr lang="en-US" dirty="0" err="1"/>
              <a:t>Kakuma</a:t>
            </a:r>
            <a:r>
              <a:rPr lang="en-US" dirty="0"/>
              <a:t>			 	– 32%</a:t>
            </a:r>
          </a:p>
          <a:p>
            <a:pPr lvl="1"/>
            <a:r>
              <a:rPr lang="en-US" dirty="0" err="1"/>
              <a:t>Kalobeyei</a:t>
            </a:r>
            <a:r>
              <a:rPr lang="en-US" dirty="0"/>
              <a:t> settlement	 – 8%</a:t>
            </a:r>
          </a:p>
          <a:p>
            <a:r>
              <a:rPr lang="en-US" dirty="0"/>
              <a:t>Humanitarian assistance remains the main source of income and employment for most;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922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5979"/>
            <a:ext cx="7169285" cy="857250"/>
          </a:xfrm>
        </p:spPr>
        <p:txBody>
          <a:bodyPr/>
          <a:lstStyle/>
          <a:p>
            <a:r>
              <a:rPr lang="en-US" sz="3000" b="1" dirty="0"/>
              <a:t>EXPANDING LIVELIHOOD OPPORTUNITIES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277" y="1063230"/>
            <a:ext cx="8939719" cy="3975698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The partnership aims to enable host community and refugees become self reliant and lessen dependent on humanitarian assistance;</a:t>
            </a:r>
          </a:p>
          <a:p>
            <a:r>
              <a:rPr lang="en-US" dirty="0"/>
              <a:t>The Kenyan government has made a series of statements in support of greater self-reliance  and expanded socio-economic opportunities: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 dirty="0"/>
              <a:t>In September 2016, during the UNGA adoption of the New York Declaration for Refugees and Migrants, the </a:t>
            </a:r>
            <a:r>
              <a:rPr lang="en-US" dirty="0" err="1"/>
              <a:t>GoK</a:t>
            </a:r>
            <a:r>
              <a:rPr lang="en-US" dirty="0"/>
              <a:t> committed to enhance refugees self reliance and inclusion;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 dirty="0"/>
              <a:t>In March 2017, the Government of Kenya signed the Nairobi Declaration committing to enhance training, skills development for refugees to reduce their dependence on humanitarian assistance</a:t>
            </a:r>
          </a:p>
          <a:p>
            <a:r>
              <a:rPr lang="en-US" dirty="0"/>
              <a:t>The </a:t>
            </a:r>
            <a:r>
              <a:rPr lang="en-US" dirty="0" err="1"/>
              <a:t>GoK</a:t>
            </a:r>
            <a:r>
              <a:rPr lang="en-US" dirty="0"/>
              <a:t> has also prepared an implementation plan for adoption of the CRRF with a commitment to expand economic opportunities in refugee hosting areas.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38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74" y="80660"/>
            <a:ext cx="7142946" cy="619993"/>
          </a:xfrm>
        </p:spPr>
        <p:txBody>
          <a:bodyPr>
            <a:noAutofit/>
          </a:bodyPr>
          <a:lstStyle/>
          <a:p>
            <a:r>
              <a:rPr lang="en-US" sz="3600" b="1" dirty="0"/>
              <a:t>THEORY OF CHANGE</a:t>
            </a:r>
          </a:p>
        </p:txBody>
      </p:sp>
      <p:sp>
        <p:nvSpPr>
          <p:cNvPr id="4" name="Rectangle 3"/>
          <p:cNvSpPr/>
          <p:nvPr/>
        </p:nvSpPr>
        <p:spPr>
          <a:xfrm>
            <a:off x="502276" y="864496"/>
            <a:ext cx="8013074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b="1" dirty="0"/>
              <a:t>GOAL:</a:t>
            </a:r>
            <a:r>
              <a:rPr lang="en-US" sz="1350" dirty="0"/>
              <a:t> Increased access to education, skills development and livelihood opportunities for host communities and refugees</a:t>
            </a:r>
          </a:p>
        </p:txBody>
      </p:sp>
      <p:sp>
        <p:nvSpPr>
          <p:cNvPr id="5" name="Rectangle 4"/>
          <p:cNvSpPr/>
          <p:nvPr/>
        </p:nvSpPr>
        <p:spPr>
          <a:xfrm>
            <a:off x="260799" y="2182969"/>
            <a:ext cx="2603947" cy="10818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b="1" dirty="0"/>
              <a:t>Output 1:</a:t>
            </a:r>
          </a:p>
          <a:p>
            <a:pPr algn="ctr"/>
            <a:r>
              <a:rPr lang="en-US" sz="1350" dirty="0"/>
              <a:t>Inclusive livelihoods for host community and refugees strengthened</a:t>
            </a:r>
          </a:p>
        </p:txBody>
      </p:sp>
      <p:sp>
        <p:nvSpPr>
          <p:cNvPr id="6" name="Rectangle 5"/>
          <p:cNvSpPr/>
          <p:nvPr/>
        </p:nvSpPr>
        <p:spPr>
          <a:xfrm>
            <a:off x="3409682" y="2182969"/>
            <a:ext cx="2308538" cy="10818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b="1" dirty="0"/>
              <a:t>Output 2:</a:t>
            </a:r>
          </a:p>
          <a:p>
            <a:pPr algn="ctr"/>
            <a:r>
              <a:rPr lang="en-US" sz="1350" dirty="0"/>
              <a:t>Needs-based education and skills learning architecture strengthened</a:t>
            </a:r>
          </a:p>
        </p:txBody>
      </p:sp>
      <p:sp>
        <p:nvSpPr>
          <p:cNvPr id="7" name="Rectangle 6"/>
          <p:cNvSpPr/>
          <p:nvPr/>
        </p:nvSpPr>
        <p:spPr>
          <a:xfrm>
            <a:off x="6191520" y="2182969"/>
            <a:ext cx="2323830" cy="10818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b="1" dirty="0"/>
              <a:t>Output 3:</a:t>
            </a:r>
          </a:p>
          <a:p>
            <a:pPr algn="ctr"/>
            <a:r>
              <a:rPr lang="en-US" sz="1350" dirty="0"/>
              <a:t>Protection and policy environment for self-reliance strengthened</a:t>
            </a:r>
          </a:p>
        </p:txBody>
      </p:sp>
      <p:sp>
        <p:nvSpPr>
          <p:cNvPr id="8" name="Up Arrow 7"/>
          <p:cNvSpPr/>
          <p:nvPr/>
        </p:nvSpPr>
        <p:spPr>
          <a:xfrm>
            <a:off x="1198267" y="1550296"/>
            <a:ext cx="363474" cy="63267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Up Arrow 8"/>
          <p:cNvSpPr/>
          <p:nvPr/>
        </p:nvSpPr>
        <p:spPr>
          <a:xfrm>
            <a:off x="4326046" y="1550296"/>
            <a:ext cx="363474" cy="63267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Up Arrow 9"/>
          <p:cNvSpPr/>
          <p:nvPr/>
        </p:nvSpPr>
        <p:spPr>
          <a:xfrm>
            <a:off x="7107883" y="1550296"/>
            <a:ext cx="363474" cy="63267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1" name="Left-Right Arrow 10"/>
          <p:cNvSpPr/>
          <p:nvPr/>
        </p:nvSpPr>
        <p:spPr>
          <a:xfrm>
            <a:off x="2864746" y="2600099"/>
            <a:ext cx="544937" cy="36347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Left-Right Arrow 11"/>
          <p:cNvSpPr/>
          <p:nvPr/>
        </p:nvSpPr>
        <p:spPr>
          <a:xfrm>
            <a:off x="5718220" y="2542145"/>
            <a:ext cx="478934" cy="36347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3" name="Rectangle 12"/>
          <p:cNvSpPr/>
          <p:nvPr/>
        </p:nvSpPr>
        <p:spPr>
          <a:xfrm>
            <a:off x="77274" y="3709116"/>
            <a:ext cx="2787472" cy="13233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b="1" dirty="0"/>
              <a:t>Output 1 – ILO</a:t>
            </a:r>
          </a:p>
          <a:p>
            <a:pPr algn="ctr"/>
            <a:r>
              <a:rPr lang="en-US" sz="1350" dirty="0"/>
              <a:t>Capacity building of local authorities, contractors, and training institutions to develop EIIP, promote job matching, promotion of access to procurement opportunities</a:t>
            </a:r>
          </a:p>
        </p:txBody>
      </p:sp>
      <p:sp>
        <p:nvSpPr>
          <p:cNvPr id="14" name="Up Arrow 13"/>
          <p:cNvSpPr/>
          <p:nvPr/>
        </p:nvSpPr>
        <p:spPr>
          <a:xfrm>
            <a:off x="1233861" y="3284113"/>
            <a:ext cx="363474" cy="42500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5" name="Rectangle 14"/>
          <p:cNvSpPr/>
          <p:nvPr/>
        </p:nvSpPr>
        <p:spPr>
          <a:xfrm>
            <a:off x="3409682" y="3623970"/>
            <a:ext cx="2308538" cy="14084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b="1" dirty="0"/>
              <a:t>Output 2 – ILO</a:t>
            </a:r>
          </a:p>
          <a:p>
            <a:pPr algn="ctr"/>
            <a:r>
              <a:rPr lang="en-US" sz="1350" dirty="0"/>
              <a:t>Models for skills recognition, recognition of PRL, formal and informal skills upgrading, demand driven/on-job training and RPL adapted, SIYB training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263157" y="3709115"/>
            <a:ext cx="2719857" cy="14343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b="1" dirty="0"/>
              <a:t>Output 3 – ILO</a:t>
            </a:r>
          </a:p>
          <a:p>
            <a:pPr algn="ctr"/>
            <a:r>
              <a:rPr lang="en-US" sz="1350" dirty="0"/>
              <a:t>Awareness, sensitization and promotion of workers rights , improved capacities of tripartite partners, empowering women to participate in rural economy</a:t>
            </a:r>
          </a:p>
          <a:p>
            <a:pPr algn="ctr"/>
            <a:endParaRPr lang="en-US" sz="1350" dirty="0"/>
          </a:p>
        </p:txBody>
      </p:sp>
      <p:sp>
        <p:nvSpPr>
          <p:cNvPr id="18" name="Up Arrow 17"/>
          <p:cNvSpPr/>
          <p:nvPr/>
        </p:nvSpPr>
        <p:spPr>
          <a:xfrm>
            <a:off x="4326046" y="3264794"/>
            <a:ext cx="363474" cy="3591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9" name="Up Arrow 18"/>
          <p:cNvSpPr/>
          <p:nvPr/>
        </p:nvSpPr>
        <p:spPr>
          <a:xfrm>
            <a:off x="7220220" y="3264794"/>
            <a:ext cx="363474" cy="44432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0" name="Left-Right Arrow 19"/>
          <p:cNvSpPr/>
          <p:nvPr/>
        </p:nvSpPr>
        <p:spPr>
          <a:xfrm>
            <a:off x="2864746" y="4114437"/>
            <a:ext cx="544937" cy="36347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1" name="Left-Right Arrow 20"/>
          <p:cNvSpPr/>
          <p:nvPr/>
        </p:nvSpPr>
        <p:spPr>
          <a:xfrm>
            <a:off x="5675560" y="4114437"/>
            <a:ext cx="587597" cy="36347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8543313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731" y="69791"/>
            <a:ext cx="7179013" cy="766788"/>
          </a:xfrm>
        </p:spPr>
        <p:txBody>
          <a:bodyPr/>
          <a:lstStyle/>
          <a:p>
            <a:r>
              <a:rPr lang="en-US" sz="3600" b="1" dirty="0"/>
              <a:t>KEY CONSTRAINTS – Output 1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731" y="1070043"/>
            <a:ext cx="8871625" cy="3939702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Lack of private sector engagement/investment and access to markets;</a:t>
            </a:r>
          </a:p>
          <a:p>
            <a:r>
              <a:rPr lang="en-US" dirty="0"/>
              <a:t>Lack of alternative work opportunities;</a:t>
            </a:r>
          </a:p>
          <a:p>
            <a:r>
              <a:rPr lang="en-US" dirty="0"/>
              <a:t>Inadequate information and related costs/obstacles concerning business permits and licenses;</a:t>
            </a:r>
          </a:p>
          <a:p>
            <a:r>
              <a:rPr lang="en-US" dirty="0"/>
              <a:t>Weak infrastructure (environmental assets) to support enterprises;</a:t>
            </a:r>
          </a:p>
          <a:p>
            <a:r>
              <a:rPr lang="en-US" dirty="0"/>
              <a:t>Insufficient awareness of employment-intensive infrastructure investment technologies;</a:t>
            </a:r>
          </a:p>
          <a:p>
            <a:r>
              <a:rPr lang="en-US" dirty="0"/>
              <a:t>Poor public and community infrastructure coupled with public under-investment;</a:t>
            </a:r>
          </a:p>
          <a:p>
            <a:r>
              <a:rPr lang="en-US" dirty="0"/>
              <a:t>Weak intermediation services and associated institutions (public employment services and private employment agencies).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701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94" y="98974"/>
            <a:ext cx="7169285" cy="718149"/>
          </a:xfrm>
        </p:spPr>
        <p:txBody>
          <a:bodyPr/>
          <a:lstStyle/>
          <a:p>
            <a:r>
              <a:rPr lang="en-US" sz="3600" b="1" dirty="0"/>
              <a:t>KEY CONSTRAINTS– Output 2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93" y="1011676"/>
            <a:ext cx="8939719" cy="4027251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Limited post-primary education opportunities;</a:t>
            </a:r>
          </a:p>
          <a:p>
            <a:r>
              <a:rPr lang="en-US" dirty="0"/>
              <a:t>High number of out of school youth and adolescents;</a:t>
            </a:r>
          </a:p>
          <a:p>
            <a:r>
              <a:rPr lang="en-US" dirty="0"/>
              <a:t>Education-skills mismatch to employment market and placement opportunities;</a:t>
            </a:r>
          </a:p>
          <a:p>
            <a:r>
              <a:rPr lang="en-US" dirty="0"/>
              <a:t>High number of adolescents and youth without education and requisite skills;</a:t>
            </a:r>
          </a:p>
          <a:p>
            <a:r>
              <a:rPr lang="en-US" dirty="0"/>
              <a:t>Limited access to Technical and Vocational Education and Training (TVET) institutions;</a:t>
            </a:r>
          </a:p>
          <a:p>
            <a:r>
              <a:rPr lang="en-US" dirty="0"/>
              <a:t>Limited physical infrastructure;</a:t>
            </a:r>
          </a:p>
          <a:p>
            <a:r>
              <a:rPr lang="en-US" dirty="0"/>
              <a:t>Lack of relevant curricula;</a:t>
            </a:r>
          </a:p>
          <a:p>
            <a:r>
              <a:rPr lang="en-US" dirty="0"/>
              <a:t>High number of youths and adolescents at risk.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696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822" y="126461"/>
            <a:ext cx="7042826" cy="739302"/>
          </a:xfrm>
        </p:spPr>
        <p:txBody>
          <a:bodyPr/>
          <a:lstStyle/>
          <a:p>
            <a:r>
              <a:rPr lang="en-US" sz="3600" b="1" dirty="0"/>
              <a:t>KEY CONSTRAINTS– Output 3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822" y="1070043"/>
            <a:ext cx="8881352" cy="3920246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Constraints in legal framework and policy environment (particularly restricted movement from camps, requirement for issuance of work permits, business registration and KRA PIN, inaccessibility to financial services, </a:t>
            </a:r>
            <a:r>
              <a:rPr lang="en-US" dirty="0" err="1"/>
              <a:t>etc</a:t>
            </a:r>
            <a:r>
              <a:rPr lang="en-US" dirty="0"/>
              <a:t>);</a:t>
            </a:r>
          </a:p>
          <a:p>
            <a:r>
              <a:rPr lang="en-US" dirty="0"/>
              <a:t>Lack of documentation or delays in issuance of refugee ID cards;</a:t>
            </a:r>
          </a:p>
          <a:p>
            <a:r>
              <a:rPr lang="en-US" dirty="0"/>
              <a:t>Weak public employment/information systems;</a:t>
            </a:r>
          </a:p>
          <a:p>
            <a:r>
              <a:rPr lang="en-US" dirty="0"/>
              <a:t>Inadequate information and accessibility to work permits, business registration and licenses, KRA PIN;</a:t>
            </a:r>
          </a:p>
          <a:p>
            <a:r>
              <a:rPr lang="en-US" dirty="0"/>
              <a:t>Integrated Personal Registration System (IPRS) only holds </a:t>
            </a:r>
            <a:r>
              <a:rPr lang="en-US" dirty="0" err="1"/>
              <a:t>rdata</a:t>
            </a:r>
            <a:r>
              <a:rPr lang="en-US" dirty="0"/>
              <a:t> for whom refugee ID cards were issued.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447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26" y="168767"/>
            <a:ext cx="6819089" cy="857250"/>
          </a:xfrm>
        </p:spPr>
        <p:txBody>
          <a:bodyPr/>
          <a:lstStyle/>
          <a:p>
            <a:r>
              <a:rPr lang="en-US" sz="3600" b="1" dirty="0"/>
              <a:t>EIIP TESTIMONIES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4825" y="1026017"/>
            <a:ext cx="8764621" cy="397400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arenR"/>
            </a:pPr>
            <a:r>
              <a:rPr lang="en-US" sz="3400" dirty="0"/>
              <a:t>“We are grateful to ILO because providing opportunities to receive income with dignity and not based on handouts”. – </a:t>
            </a:r>
            <a:r>
              <a:rPr lang="en-US" sz="3400" b="1" dirty="0"/>
              <a:t>Contractor Irbid</a:t>
            </a:r>
            <a:r>
              <a:rPr lang="en-US" sz="3400" dirty="0"/>
              <a:t>;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3400" dirty="0"/>
              <a:t>“I wish that there was another program because I just got of the financial stress for three months and now I have to pay rent again and its stressful again”. – </a:t>
            </a:r>
            <a:r>
              <a:rPr lang="en-US" sz="3400" b="1" dirty="0"/>
              <a:t>Beneficiary </a:t>
            </a:r>
            <a:r>
              <a:rPr lang="en-US" sz="3400" b="1" dirty="0" err="1"/>
              <a:t>Mafraq</a:t>
            </a:r>
            <a:r>
              <a:rPr lang="en-US" sz="3400" b="1" dirty="0"/>
              <a:t>;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3400" dirty="0"/>
              <a:t>“The program has created the spirit of one team of bonding between the two cultures: Syrian and Jordanian”. – </a:t>
            </a:r>
            <a:r>
              <a:rPr lang="en-US" sz="3400" b="1" dirty="0"/>
              <a:t>Male </a:t>
            </a:r>
            <a:r>
              <a:rPr lang="en-US" sz="3400" b="1" dirty="0" err="1"/>
              <a:t>Labourer</a:t>
            </a:r>
            <a:r>
              <a:rPr lang="en-US" sz="3400" b="1" dirty="0"/>
              <a:t> Irbid</a:t>
            </a:r>
            <a:r>
              <a:rPr lang="en-US" sz="3400" dirty="0"/>
              <a:t>;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3400" dirty="0"/>
              <a:t>“At the beginning women were not so willing to work but at the end they had lines of female workers looking for work”. – </a:t>
            </a:r>
            <a:r>
              <a:rPr lang="en-US" sz="3400" b="1" dirty="0"/>
              <a:t>Beneficiary, </a:t>
            </a:r>
            <a:r>
              <a:rPr lang="en-US" sz="3400" b="1" dirty="0" err="1"/>
              <a:t>Hosha</a:t>
            </a:r>
            <a:r>
              <a:rPr lang="en-US" sz="3400" b="1" dirty="0"/>
              <a:t> Municipality </a:t>
            </a:r>
            <a:r>
              <a:rPr lang="en-US" sz="3400" b="1" dirty="0" err="1"/>
              <a:t>Mafraq</a:t>
            </a:r>
            <a:r>
              <a:rPr lang="en-US" sz="3400" b="1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992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employment intensive opportunities program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4352925" cy="3078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employment intensive opportunities progra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2926" y="0"/>
            <a:ext cx="4791074" cy="225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Related imag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2926" y="2257425"/>
            <a:ext cx="4791074" cy="2886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Related imag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78957"/>
            <a:ext cx="4352924" cy="2064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89541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mageCreateDate xmlns="B1D3474C-4FF6-48BD-8612-766E043571A3" xsi:nil="true"/>
    <PublishingExpirationDate xmlns="http://schemas.microsoft.com/sharepoint/v3" xsi:nil="true"/>
    <PublishingStartDate xmlns="http://schemas.microsoft.com/sharepoint/v3" xsi:nil="true"/>
    <wic_System_Copyright xmlns="http://schemas.microsoft.com/sharepoint/v3/fields" xsi:nil="true"/>
    <_dlc_DocId xmlns="878b0d21-155b-4ec0-b795-80adec0f3329">DOCID-2092872618-349</_dlc_DocId>
    <_dlc_DocIdUrl xmlns="878b0d21-155b-4ec0-b795-80adec0f3329">
      <Url>https://intranet.ilo.org/_layouts/15/DocIdRedir.aspx?ID=DOCID-2092872618-349</Url>
      <Description>DOCID-2092872618-349</Description>
    </_dlc_DocIdUrl>
    <_dlc_DocIdPersistId xmlns="878b0d21-155b-4ec0-b795-80adec0f3329">false</_dlc_DocIdPersistId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16D6D958AF16D74892666ECC7B9147BA" ma:contentTypeVersion="4" ma:contentTypeDescription="Upload an image." ma:contentTypeScope="" ma:versionID="b244ad6edcf15addcea36e7481c8f1ea">
  <xsd:schema xmlns:xsd="http://www.w3.org/2001/XMLSchema" xmlns:xs="http://www.w3.org/2001/XMLSchema" xmlns:p="http://schemas.microsoft.com/office/2006/metadata/properties" xmlns:ns1="http://schemas.microsoft.com/sharepoint/v3" xmlns:ns2="B1D3474C-4FF6-48BD-8612-766E043571A3" xmlns:ns3="http://schemas.microsoft.com/sharepoint/v3/fields" xmlns:ns4="878b0d21-155b-4ec0-b795-80adec0f3329" targetNamespace="http://schemas.microsoft.com/office/2006/metadata/properties" ma:root="true" ma:fieldsID="d0dc8fb347a220ea8f3426e94f6241da" ns1:_="" ns2:_="" ns3:_="" ns4:_="">
    <xsd:import namespace="http://schemas.microsoft.com/sharepoint/v3"/>
    <xsd:import namespace="B1D3474C-4FF6-48BD-8612-766E043571A3"/>
    <xsd:import namespace="http://schemas.microsoft.com/sharepoint/v3/fields"/>
    <xsd:import namespace="878b0d21-155b-4ec0-b795-80adec0f3329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1:PublishingStartDate" minOccurs="0"/>
                <xsd:element ref="ns1:PublishingExpirationDate" minOccurs="0"/>
                <xsd:element ref="ns4:_dlc_DocId" minOccurs="0"/>
                <xsd:element ref="ns4:_dlc_DocIdUrl" minOccurs="0"/>
                <xsd:element ref="ns4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PublishingStartDate" ma:index="27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28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D3474C-4FF6-48BD-8612-766E043571A3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description="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8b0d21-155b-4ec0-b795-80adec0f3329" elementFormDefault="qualified">
    <xsd:import namespace="http://schemas.microsoft.com/office/2006/documentManagement/types"/>
    <xsd:import namespace="http://schemas.microsoft.com/office/infopath/2007/PartnerControls"/>
    <xsd:element name="_dlc_DocId" ma:index="29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30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31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B6F2769-7194-4217-93D3-3AF3A4742282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sharepoint/v3"/>
    <ds:schemaRef ds:uri="878b0d21-155b-4ec0-b795-80adec0f3329"/>
    <ds:schemaRef ds:uri="http://purl.org/dc/terms/"/>
    <ds:schemaRef ds:uri="http://schemas.microsoft.com/sharepoint/v3/fields"/>
    <ds:schemaRef ds:uri="B1D3474C-4FF6-48BD-8612-766E043571A3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4069A97-59CD-4353-BB48-227A8EF6C2FD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A5D94BEF-6BEA-48DE-821E-14233DBB6C5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1D3474C-4FF6-48BD-8612-766E043571A3"/>
    <ds:schemaRef ds:uri="http://schemas.microsoft.com/sharepoint/v3/fields"/>
    <ds:schemaRef ds:uri="878b0d21-155b-4ec0-b795-80adec0f332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</TotalTime>
  <Words>757</Words>
  <Application>Microsoft Macintosh PowerPoint</Application>
  <PresentationFormat>On-screen Show (16:9)</PresentationFormat>
  <Paragraphs>65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INCLUSIVE JOBS AND EDUCATION FOR HOST COMMUNITIES, REFUGEES AND OTHER FORCIBLY DISPLACED PERSONS - Kenya, Uganda, Ethiopia, Sudan, Egypt, Jordan, Lebanon, Iraq</vt:lpstr>
      <vt:lpstr>REFUGEE CONTEXT IN KENYA</vt:lpstr>
      <vt:lpstr>EXPANDING LIVELIHOOD OPPORTUNITIES</vt:lpstr>
      <vt:lpstr>THEORY OF CHANGE</vt:lpstr>
      <vt:lpstr>KEY CONSTRAINTS – Output 1</vt:lpstr>
      <vt:lpstr>KEY CONSTRAINTS– Output 2</vt:lpstr>
      <vt:lpstr>KEY CONSTRAINTS– Output 3</vt:lpstr>
      <vt:lpstr>EIIP TESTIMONIES</vt:lpstr>
      <vt:lpstr>PowerPoint Presentation</vt:lpstr>
      <vt:lpstr>GEOGRAPHICAL SCOPE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Caroline Njuki</dc:creator>
  <cp:keywords/>
  <dc:description/>
  <cp:lastModifiedBy>Caroline Njuki</cp:lastModifiedBy>
  <cp:revision>19</cp:revision>
  <dcterms:created xsi:type="dcterms:W3CDTF">2019-03-04T13:32:40Z</dcterms:created>
  <dcterms:modified xsi:type="dcterms:W3CDTF">2019-03-05T11:11:48Z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0x0101009148F5A04DDD49CBA7127AADA5FB792B00AADE34325A8B49CDA8BB4DB53328F2140016D6D958AF16D74892666ECC7B9147BA</vt:lpwstr>
  </property>
  <property fmtid="{D5CDD505-2E9C-101B-9397-08002B2CF9AE}" pid="3" name="_dlc_DocIdItemGuid">
    <vt:lpwstr>f0e0b5d7-f2b8-4666-b5f7-8ce04bd35824</vt:lpwstr>
  </property>
  <property fmtid="{D5CDD505-2E9C-101B-9397-08002B2CF9AE}" pid="4" name="Order">
    <vt:r8>34900</vt:r8>
  </property>
  <property fmtid="{D5CDD505-2E9C-101B-9397-08002B2CF9AE}" pid="5" name="vti_imgdate">
    <vt:lpwstr/>
  </property>
  <property fmtid="{D5CDD505-2E9C-101B-9397-08002B2CF9AE}" pid="6" name="_SourceUrl">
    <vt:lpwstr/>
  </property>
  <property fmtid="{D5CDD505-2E9C-101B-9397-08002B2CF9AE}" pid="7" name="_SharedFileIndex">
    <vt:lpwstr/>
  </property>
</Properties>
</file>