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18"/>
  </p:notesMasterIdLst>
  <p:sldIdLst>
    <p:sldId id="256" r:id="rId2"/>
    <p:sldId id="258" r:id="rId3"/>
    <p:sldId id="267" r:id="rId4"/>
    <p:sldId id="278" r:id="rId5"/>
    <p:sldId id="280" r:id="rId6"/>
    <p:sldId id="281" r:id="rId7"/>
    <p:sldId id="274" r:id="rId8"/>
    <p:sldId id="271" r:id="rId9"/>
    <p:sldId id="272" r:id="rId10"/>
    <p:sldId id="276" r:id="rId11"/>
    <p:sldId id="282" r:id="rId12"/>
    <p:sldId id="283" r:id="rId13"/>
    <p:sldId id="269" r:id="rId14"/>
    <p:sldId id="275" r:id="rId15"/>
    <p:sldId id="277" r:id="rId16"/>
    <p:sldId id="265" r:id="rId17"/>
  </p:sldIdLst>
  <p:sldSz cx="7556500" cy="5334000"/>
  <p:notesSz cx="7556500" cy="533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ction par défaut" id="{1D22EC0B-D6CD-ED40-BDCB-5960306C7852}">
          <p14:sldIdLst>
            <p14:sldId id="256"/>
            <p14:sldId id="258"/>
            <p14:sldId id="267"/>
            <p14:sldId id="278"/>
            <p14:sldId id="280"/>
            <p14:sldId id="281"/>
            <p14:sldId id="274"/>
            <p14:sldId id="271"/>
            <p14:sldId id="272"/>
          </p14:sldIdLst>
        </p14:section>
        <p14:section name="Section sans titre" id="{8DCF86B5-1280-9848-BD0C-80553BCC0E53}">
          <p14:sldIdLst>
            <p14:sldId id="276"/>
            <p14:sldId id="282"/>
            <p14:sldId id="283"/>
            <p14:sldId id="269"/>
            <p14:sldId id="275"/>
            <p14:sldId id="277"/>
            <p14:sldId id="265"/>
          </p14:sldIdLst>
        </p14:section>
      </p14:sectionLst>
    </p:ext>
    <p:ext uri="{EFAFB233-063F-42B5-8137-9DF3F51BA10A}">
      <p15:sldGuideLst xmlns="" xmlns:p15="http://schemas.microsoft.com/office/powerpoint/2012/main" xmlns:mv="urn:schemas-microsoft-com:mac:vml" xmlns:mc="http://schemas.openxmlformats.org/markup-compatibility/2006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xavier Humaniterra" initials="" lastIdx="9" clrIdx="0"/>
  <p:cmAuthor id="1" name="HTI Head of mission" initials="HoM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5125" autoAdjust="0"/>
  </p:normalViewPr>
  <p:slideViewPr>
    <p:cSldViewPr snapToGrid="0">
      <p:cViewPr varScale="1">
        <p:scale>
          <a:sx n="112" d="100"/>
          <a:sy n="112" d="100"/>
        </p:scale>
        <p:origin x="-1560" y="-11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commentAuthors" Target="commentAuthor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operated\Treated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operated\Treated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operated\Treated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operated\Treated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issions\Data\operated\Treated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operated\Treat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[Treated.xlsx]Gender!PivotTable3</c:name>
    <c:fmtId val="-1"/>
  </c:pivotSource>
  <c:chart>
    <c:autoTitleDeleted val="1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 b="1">
                  <a:solidFill>
                    <a:schemeClr val="bg1"/>
                  </a:solidFill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1"/>
          <c:showBubbleSize val="0"/>
        </c:dLbl>
      </c:pivotFmt>
      <c:pivotFmt>
        <c:idx val="1"/>
        <c:spPr>
          <a:solidFill>
            <a:srgbClr val="C00000"/>
          </a:solidFill>
        </c:spPr>
        <c:dLbl>
          <c:idx val="0"/>
          <c:layout>
            <c:manualLayout>
              <c:x val="0.132424896887889"/>
              <c:y val="-0.159983622047244"/>
            </c:manualLayout>
          </c:layout>
          <c:showLegendKey val="0"/>
          <c:showVal val="0"/>
          <c:showCatName val="0"/>
          <c:showSerName val="0"/>
          <c:showPercent val="1"/>
          <c:showBubbleSize val="0"/>
        </c:dLbl>
      </c:pivotFmt>
      <c:pivotFmt>
        <c:idx val="2"/>
        <c:spPr>
          <a:solidFill>
            <a:srgbClr val="0070C0"/>
          </a:solidFill>
        </c:spPr>
        <c:dLbl>
          <c:idx val="0"/>
          <c:layout>
            <c:manualLayout>
              <c:x val="-0.16576062992126"/>
              <c:y val="0.112875590551181"/>
            </c:manualLayout>
          </c:layout>
          <c:showLegendKey val="0"/>
          <c:showVal val="0"/>
          <c:showCatName val="0"/>
          <c:showSerName val="0"/>
          <c:showPercent val="1"/>
          <c:showBubbleSize val="0"/>
        </c:dLbl>
      </c:pivotFmt>
      <c:pivotFmt>
        <c:idx val="3"/>
        <c:marker>
          <c:symbol val="none"/>
        </c:marker>
        <c:dLbl>
          <c:idx val="0"/>
          <c:spPr/>
          <c:txPr>
            <a:bodyPr/>
            <a:lstStyle/>
            <a:p>
              <a:pPr>
                <a:defRPr b="1">
                  <a:solidFill>
                    <a:schemeClr val="bg1"/>
                  </a:solidFill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1"/>
          <c:showBubbleSize val="0"/>
        </c:dLbl>
      </c:pivotFmt>
      <c:pivotFmt>
        <c:idx val="4"/>
        <c:spPr>
          <a:solidFill>
            <a:srgbClr val="0070C0"/>
          </a:solidFill>
        </c:spPr>
        <c:dLbl>
          <c:idx val="0"/>
          <c:layout>
            <c:manualLayout>
              <c:x val="-0.16576062992126"/>
              <c:y val="0.112875590551181"/>
            </c:manualLayout>
          </c:layout>
          <c:showLegendKey val="0"/>
          <c:showVal val="0"/>
          <c:showCatName val="0"/>
          <c:showSerName val="0"/>
          <c:showPercent val="1"/>
          <c:showBubbleSize val="0"/>
        </c:dLbl>
      </c:pivotFmt>
      <c:pivotFmt>
        <c:idx val="5"/>
        <c:spPr>
          <a:solidFill>
            <a:srgbClr val="C00000"/>
          </a:solidFill>
        </c:spPr>
        <c:dLbl>
          <c:idx val="0"/>
          <c:layout>
            <c:manualLayout>
              <c:x val="0.132424896887889"/>
              <c:y val="-0.159983622047244"/>
            </c:manualLayout>
          </c:layout>
          <c:showLegendKey val="0"/>
          <c:showVal val="0"/>
          <c:showCatName val="0"/>
          <c:showSerName val="0"/>
          <c:showPercent val="1"/>
          <c:showBubbleSize val="0"/>
        </c:dLbl>
      </c:pivotFmt>
    </c:pivotFmts>
    <c:plotArea>
      <c:layout/>
      <c:pieChart>
        <c:varyColors val="1"/>
        <c:ser>
          <c:idx val="0"/>
          <c:order val="0"/>
          <c:tx>
            <c:strRef>
              <c:f>Gender!$B$3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</c:spPr>
          </c:dPt>
          <c:dPt>
            <c:idx val="1"/>
            <c:bubble3D val="0"/>
            <c:explosion val="19"/>
            <c:spPr>
              <a:solidFill>
                <a:srgbClr val="C00000"/>
              </a:solidFill>
            </c:spPr>
          </c:dPt>
          <c:dLbls>
            <c:dLbl>
              <c:idx val="0"/>
              <c:layout>
                <c:manualLayout>
                  <c:x val="-0.0970492235768409"/>
                  <c:y val="0.1128756993204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25905848245588"/>
                  <c:y val="-0.15380622980435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Gender!$A$4:$A$6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Gender!$B$4:$B$6</c:f>
              <c:numCache>
                <c:formatCode>General</c:formatCode>
                <c:ptCount val="2"/>
                <c:pt idx="0">
                  <c:v>179.0</c:v>
                </c:pt>
                <c:pt idx="1">
                  <c:v>425.0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0.324415580949135"/>
          <c:y val="0.161702808650728"/>
          <c:w val="0.330052343457068"/>
          <c:h val="0.0964422047244094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[Treated.xlsx]Type!PivotTable4</c:name>
    <c:fmtId val="-1"/>
  </c:pivotSource>
  <c:chart>
    <c:autoTitleDeleted val="1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 b="1">
                  <a:solidFill>
                    <a:schemeClr val="bg1"/>
                  </a:solidFill>
                </a:defRPr>
              </a:pPr>
              <a:endParaRPr lang="fr-FR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"/>
        <c:spPr>
          <a:solidFill>
            <a:srgbClr val="C00000"/>
          </a:solidFill>
        </c:spPr>
      </c:pivotFmt>
      <c:pivotFmt>
        <c:idx val="2"/>
        <c:spPr>
          <a:solidFill>
            <a:srgbClr val="00B0F0"/>
          </a:solidFill>
        </c:spPr>
      </c:pivotFmt>
      <c:pivotFmt>
        <c:idx val="3"/>
        <c:spPr>
          <a:solidFill>
            <a:srgbClr val="002060"/>
          </a:solidFill>
        </c:spPr>
        <c:dLbl>
          <c:idx val="0"/>
          <c:layout>
            <c:manualLayout>
              <c:x val="4.20002784594478E-17"/>
              <c:y val="-0.086486535567304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4"/>
        <c:marker>
          <c:symbol val="none"/>
        </c:marker>
        <c:dLbl>
          <c:idx val="0"/>
          <c:spPr/>
          <c:txPr>
            <a:bodyPr/>
            <a:lstStyle/>
            <a:p>
              <a:pPr>
                <a:defRPr b="1">
                  <a:solidFill>
                    <a:schemeClr val="bg1"/>
                  </a:solidFill>
                </a:defRPr>
              </a:pPr>
              <a:endParaRPr lang="fr-FR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5"/>
        <c:spPr>
          <a:solidFill>
            <a:srgbClr val="C00000"/>
          </a:solidFill>
        </c:spPr>
      </c:pivotFmt>
      <c:pivotFmt>
        <c:idx val="6"/>
        <c:spPr>
          <a:solidFill>
            <a:srgbClr val="00B0F0"/>
          </a:solidFill>
        </c:spPr>
      </c:pivotFmt>
      <c:pivotFmt>
        <c:idx val="7"/>
        <c:spPr>
          <a:solidFill>
            <a:srgbClr val="002060"/>
          </a:solidFill>
        </c:spPr>
        <c:dLbl>
          <c:idx val="0"/>
          <c:layout>
            <c:manualLayout>
              <c:x val="4.20002784594478E-17"/>
              <c:y val="-0.086486535567304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</c:dLbl>
      </c:pivotFmt>
    </c:pivotFmts>
    <c:plotArea>
      <c:layout>
        <c:manualLayout>
          <c:layoutTarget val="inner"/>
          <c:xMode val="edge"/>
          <c:yMode val="edge"/>
          <c:x val="0.150978628947326"/>
          <c:y val="0.100347749286899"/>
          <c:w val="0.788225299708797"/>
          <c:h val="0.72107100810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Type!$B$3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2060"/>
              </a:solidFill>
            </c:spPr>
          </c:dPt>
          <c:dLbls>
            <c:dLbl>
              <c:idx val="2"/>
              <c:layout>
                <c:manualLayout>
                  <c:x val="-0.00772941449989471"/>
                  <c:y val="-0.017110521898914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Type!$A$4:$A$7</c:f>
              <c:strCache>
                <c:ptCount val="3"/>
                <c:pt idx="0">
                  <c:v>Pediatric Surgery</c:v>
                </c:pt>
                <c:pt idx="1">
                  <c:v>Plastic Surgery</c:v>
                </c:pt>
                <c:pt idx="2">
                  <c:v>Orthopedic Surgery</c:v>
                </c:pt>
              </c:strCache>
            </c:strRef>
          </c:cat>
          <c:val>
            <c:numRef>
              <c:f>Type!$B$4:$B$7</c:f>
              <c:numCache>
                <c:formatCode>General</c:formatCode>
                <c:ptCount val="3"/>
                <c:pt idx="0">
                  <c:v>387.0</c:v>
                </c:pt>
                <c:pt idx="1">
                  <c:v>156.0</c:v>
                </c:pt>
                <c:pt idx="2">
                  <c:v>61.0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084769208"/>
        <c:axId val="2053511096"/>
      </c:barChart>
      <c:valAx>
        <c:axId val="2053511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84769208"/>
        <c:crosses val="autoZero"/>
        <c:crossBetween val="between"/>
      </c:valAx>
      <c:catAx>
        <c:axId val="2084769208"/>
        <c:scaling>
          <c:orientation val="minMax"/>
        </c:scaling>
        <c:delete val="0"/>
        <c:axPos val="b"/>
        <c:majorTickMark val="out"/>
        <c:minorTickMark val="none"/>
        <c:tickLblPos val="nextTo"/>
        <c:crossAx val="205351109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[Treated.xlsx]Location!PivotTable5</c:name>
    <c:fmtId val="-1"/>
  </c:pivotSource>
  <c:chart>
    <c:autoTitleDeleted val="1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 b="1">
                  <a:solidFill>
                    <a:schemeClr val="bg1"/>
                  </a:solidFill>
                </a:defRPr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"/>
        <c:spPr>
          <a:solidFill>
            <a:srgbClr val="0070C0"/>
          </a:solidFill>
        </c:spPr>
      </c:pivotFmt>
      <c:pivotFmt>
        <c:idx val="2"/>
        <c:spPr>
          <a:solidFill>
            <a:srgbClr val="C00000"/>
          </a:solidFill>
        </c:spPr>
      </c:pivotFmt>
      <c:pivotFmt>
        <c:idx val="3"/>
        <c:spPr>
          <a:solidFill>
            <a:srgbClr val="FFFF00"/>
          </a:solidFill>
        </c:spPr>
        <c:dLbl>
          <c:idx val="0"/>
          <c:delete val="1"/>
        </c:dLbl>
      </c:pivotFmt>
      <c:pivotFmt>
        <c:idx val="4"/>
        <c:marker>
          <c:symbol val="none"/>
        </c:marker>
        <c:dLbl>
          <c:idx val="0"/>
          <c:spPr/>
          <c:txPr>
            <a:bodyPr/>
            <a:lstStyle/>
            <a:p>
              <a:pPr>
                <a:defRPr b="1">
                  <a:solidFill>
                    <a:schemeClr val="bg1"/>
                  </a:solidFill>
                </a:defRPr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5"/>
        <c:spPr>
          <a:solidFill>
            <a:srgbClr val="0070C0"/>
          </a:solidFill>
        </c:spPr>
      </c:pivotFmt>
      <c:pivotFmt>
        <c:idx val="6"/>
        <c:spPr>
          <a:solidFill>
            <a:srgbClr val="C00000"/>
          </a:solidFill>
        </c:spPr>
      </c:pivotFmt>
      <c:pivotFmt>
        <c:idx val="7"/>
        <c:spPr>
          <a:solidFill>
            <a:srgbClr val="FFFF00"/>
          </a:solidFill>
        </c:spPr>
        <c:dLbl>
          <c:idx val="0"/>
          <c:delete val="1"/>
        </c:dLbl>
      </c:pivotFmt>
    </c:pivotFmts>
    <c:plotArea>
      <c:layout>
        <c:manualLayout>
          <c:layoutTarget val="inner"/>
          <c:xMode val="edge"/>
          <c:yMode val="edge"/>
          <c:x val="0.136872474500033"/>
          <c:y val="0.0783620321411255"/>
          <c:w val="0.822387069906772"/>
          <c:h val="0.7728138926089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Location!$B$3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1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</c:spPr>
          </c:dPt>
          <c:dLbls>
            <c:dLbl>
              <c:idx val="2"/>
              <c:delete val="1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Location!$A$4:$A$7</c:f>
              <c:strCache>
                <c:ptCount val="3"/>
                <c:pt idx="0">
                  <c:v>Urban</c:v>
                </c:pt>
                <c:pt idx="1">
                  <c:v>Camps</c:v>
                </c:pt>
                <c:pt idx="2">
                  <c:v>Rukban</c:v>
                </c:pt>
              </c:strCache>
            </c:strRef>
          </c:cat>
          <c:val>
            <c:numRef>
              <c:f>Location!$B$4:$B$7</c:f>
              <c:numCache>
                <c:formatCode>General</c:formatCode>
                <c:ptCount val="3"/>
                <c:pt idx="0">
                  <c:v>519.0</c:v>
                </c:pt>
                <c:pt idx="1">
                  <c:v>80.0</c:v>
                </c:pt>
                <c:pt idx="2">
                  <c:v>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095706040"/>
        <c:axId val="2036899880"/>
      </c:barChart>
      <c:valAx>
        <c:axId val="20368998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5706040"/>
        <c:crosses val="autoZero"/>
        <c:crossBetween val="between"/>
      </c:valAx>
      <c:catAx>
        <c:axId val="2095706040"/>
        <c:scaling>
          <c:orientation val="minMax"/>
        </c:scaling>
        <c:delete val="0"/>
        <c:axPos val="b"/>
        <c:majorTickMark val="out"/>
        <c:minorTickMark val="none"/>
        <c:tickLblPos val="nextTo"/>
        <c:crossAx val="203689988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[Treated.xlsx]Nation!PivotTable2</c:name>
    <c:fmtId val="-1"/>
  </c:pivotSource>
  <c:chart>
    <c:autoTitleDeleted val="1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 b="1">
                  <a:solidFill>
                    <a:schemeClr val="bg1"/>
                  </a:solidFill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1"/>
          <c:showBubbleSize val="0"/>
        </c:dLbl>
      </c:pivotFmt>
      <c:pivotFmt>
        <c:idx val="1"/>
        <c:spPr>
          <a:solidFill>
            <a:srgbClr val="C00000"/>
          </a:solidFill>
        </c:spPr>
        <c:dLbl>
          <c:idx val="0"/>
          <c:layout>
            <c:manualLayout>
              <c:x val="0.175061242344707"/>
              <c:y val="-0.132287839020123"/>
            </c:manualLayout>
          </c:layout>
          <c:spPr/>
          <c:txPr>
            <a:bodyPr/>
            <a:lstStyle/>
            <a:p>
              <a:pPr>
                <a:defRPr sz="1800" b="1">
                  <a:solidFill>
                    <a:schemeClr val="bg1"/>
                  </a:solidFill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1"/>
          <c:showBubbleSize val="0"/>
        </c:dLbl>
      </c:pivotFmt>
      <c:pivotFmt>
        <c:idx val="2"/>
        <c:spPr>
          <a:solidFill>
            <a:srgbClr val="002060"/>
          </a:solidFill>
        </c:spPr>
        <c:dLbl>
          <c:idx val="0"/>
          <c:layout>
            <c:manualLayout>
              <c:x val="-0.178224190726159"/>
              <c:y val="0.129672645086031"/>
            </c:manualLayout>
          </c:layout>
          <c:spPr/>
          <c:txPr>
            <a:bodyPr/>
            <a:lstStyle/>
            <a:p>
              <a:pPr>
                <a:defRPr sz="1800" b="1">
                  <a:solidFill>
                    <a:schemeClr val="bg1"/>
                  </a:solidFill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1"/>
          <c:showBubbleSize val="0"/>
        </c:dLbl>
      </c:pivotFmt>
      <c:pivotFmt>
        <c:idx val="3"/>
        <c:marker>
          <c:symbol val="none"/>
        </c:marker>
        <c:dLbl>
          <c:idx val="0"/>
          <c:spPr/>
          <c:txPr>
            <a:bodyPr/>
            <a:lstStyle/>
            <a:p>
              <a:pPr>
                <a:defRPr b="1">
                  <a:solidFill>
                    <a:schemeClr val="bg1"/>
                  </a:solidFill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1"/>
          <c:showBubbleSize val="0"/>
        </c:dLbl>
      </c:pivotFmt>
      <c:pivotFmt>
        <c:idx val="4"/>
        <c:spPr>
          <a:solidFill>
            <a:srgbClr val="002060"/>
          </a:solidFill>
        </c:spPr>
        <c:dLbl>
          <c:idx val="0"/>
          <c:layout>
            <c:manualLayout>
              <c:x val="-0.178224190726159"/>
              <c:y val="0.129672645086031"/>
            </c:manualLayout>
          </c:layout>
          <c:spPr/>
          <c:txPr>
            <a:bodyPr/>
            <a:lstStyle/>
            <a:p>
              <a:pPr>
                <a:defRPr sz="1800" b="1">
                  <a:solidFill>
                    <a:schemeClr val="bg1"/>
                  </a:solidFill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1"/>
          <c:showBubbleSize val="0"/>
        </c:dLbl>
      </c:pivotFmt>
      <c:pivotFmt>
        <c:idx val="5"/>
        <c:spPr>
          <a:solidFill>
            <a:srgbClr val="C00000"/>
          </a:solidFill>
        </c:spPr>
        <c:dLbl>
          <c:idx val="0"/>
          <c:layout>
            <c:manualLayout>
              <c:x val="0.175061242344707"/>
              <c:y val="-0.132287839020123"/>
            </c:manualLayout>
          </c:layout>
          <c:spPr/>
          <c:txPr>
            <a:bodyPr/>
            <a:lstStyle/>
            <a:p>
              <a:pPr>
                <a:defRPr sz="1800" b="1">
                  <a:solidFill>
                    <a:schemeClr val="bg1"/>
                  </a:solidFill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1"/>
          <c:showBubbleSize val="0"/>
        </c:dLbl>
      </c:pivotFmt>
    </c:pivotFmts>
    <c:plotArea>
      <c:layout>
        <c:manualLayout>
          <c:layoutTarget val="inner"/>
          <c:xMode val="edge"/>
          <c:yMode val="edge"/>
          <c:x val="0.0742380731820287"/>
          <c:y val="0.368228815148106"/>
          <c:w val="0.327154370409581"/>
          <c:h val="0.579335864266967"/>
        </c:manualLayout>
      </c:layout>
      <c:pieChart>
        <c:varyColors val="1"/>
        <c:ser>
          <c:idx val="0"/>
          <c:order val="0"/>
          <c:tx>
            <c:strRef>
              <c:f>Nation!$B$3</c:f>
              <c:strCache>
                <c:ptCount val="1"/>
                <c:pt idx="0">
                  <c:v>Total</c:v>
                </c:pt>
              </c:strCache>
            </c:strRef>
          </c:tx>
          <c:explosion val="6"/>
          <c:dPt>
            <c:idx val="0"/>
            <c:bubble3D val="0"/>
            <c:spPr>
              <a:solidFill>
                <a:srgbClr val="002060"/>
              </a:solidFill>
            </c:spPr>
          </c:dPt>
          <c:dPt>
            <c:idx val="1"/>
            <c:bubble3D val="0"/>
            <c:spPr>
              <a:solidFill>
                <a:srgbClr val="C00000"/>
              </a:solidFill>
            </c:spPr>
          </c:dPt>
          <c:dLbls>
            <c:dLbl>
              <c:idx val="0"/>
              <c:layout>
                <c:manualLayout>
                  <c:x val="-0.151333553893999"/>
                  <c:y val="0.093958567679040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28002382055184"/>
                  <c:y val="-0.13228768278965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Nation!$A$4:$A$6</c:f>
              <c:strCache>
                <c:ptCount val="2"/>
                <c:pt idx="0">
                  <c:v>Jordanian</c:v>
                </c:pt>
                <c:pt idx="1">
                  <c:v>Refugees</c:v>
                </c:pt>
              </c:strCache>
            </c:strRef>
          </c:cat>
          <c:val>
            <c:numRef>
              <c:f>Nation!$B$4:$B$6</c:f>
              <c:numCache>
                <c:formatCode>General</c:formatCode>
                <c:ptCount val="2"/>
                <c:pt idx="0">
                  <c:v>212.0</c:v>
                </c:pt>
                <c:pt idx="1">
                  <c:v>392.0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0.417116125190234"/>
          <c:y val="0.711640419947506"/>
          <c:w val="0.339530735128697"/>
          <c:h val="0.18716910386201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[Treated.xlsx]Age!PivotTable6</c:name>
    <c:fmtId val="6"/>
  </c:pivotSource>
  <c:chart>
    <c:autoTitleDeleted val="1"/>
    <c:pivotFmts>
      <c:pivotFmt>
        <c:idx val="0"/>
        <c:marker>
          <c:symbol val="none"/>
        </c:marker>
      </c:pivotFmt>
      <c:pivotFmt>
        <c:idx val="1"/>
        <c:spPr>
          <a:solidFill>
            <a:schemeClr val="accent2"/>
          </a:solidFill>
        </c:spPr>
      </c:pivotFmt>
      <c:pivotFmt>
        <c:idx val="2"/>
        <c:spPr>
          <a:solidFill>
            <a:srgbClr val="C00000"/>
          </a:solidFill>
        </c:spPr>
      </c:pivotFmt>
      <c:pivotFmt>
        <c:idx val="3"/>
        <c:spPr>
          <a:solidFill>
            <a:srgbClr val="00B0F0"/>
          </a:solidFill>
        </c:spPr>
      </c:pivotFmt>
      <c:pivotFmt>
        <c:idx val="4"/>
        <c:spPr>
          <a:solidFill>
            <a:schemeClr val="tx2">
              <a:lumMod val="75000"/>
            </a:schemeClr>
          </a:solidFill>
        </c:spPr>
      </c:pivotFmt>
      <c:pivotFmt>
        <c:idx val="5"/>
        <c:marker>
          <c:symbol val="none"/>
        </c:marker>
      </c:pivotFmt>
      <c:pivotFmt>
        <c:idx val="6"/>
        <c:spPr>
          <a:solidFill>
            <a:srgbClr val="00B0F0"/>
          </a:solidFill>
        </c:spPr>
      </c:pivotFmt>
      <c:pivotFmt>
        <c:idx val="7"/>
        <c:spPr>
          <a:solidFill>
            <a:schemeClr val="accent2"/>
          </a:solidFill>
        </c:spPr>
      </c:pivotFmt>
      <c:pivotFmt>
        <c:idx val="8"/>
        <c:spPr>
          <a:solidFill>
            <a:srgbClr val="C00000"/>
          </a:solidFill>
        </c:spPr>
      </c:pivotFmt>
      <c:pivotFmt>
        <c:idx val="9"/>
        <c:spPr>
          <a:solidFill>
            <a:schemeClr val="tx2">
              <a:lumMod val="75000"/>
            </a:schemeClr>
          </a:solidFill>
        </c:spP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Age!$B$3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3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cat>
            <c:strRef>
              <c:f>Age!$A$4:$A$9</c:f>
              <c:strCache>
                <c:ptCount val="5"/>
                <c:pt idx="0">
                  <c:v>0 - 1</c:v>
                </c:pt>
                <c:pt idx="1">
                  <c:v>1 - 3</c:v>
                </c:pt>
                <c:pt idx="2">
                  <c:v>3 - 6</c:v>
                </c:pt>
                <c:pt idx="3">
                  <c:v>6 - 12</c:v>
                </c:pt>
                <c:pt idx="4">
                  <c:v>12 - 18</c:v>
                </c:pt>
              </c:strCache>
            </c:strRef>
          </c:cat>
          <c:val>
            <c:numRef>
              <c:f>Age!$B$4:$B$9</c:f>
              <c:numCache>
                <c:formatCode>General</c:formatCode>
                <c:ptCount val="5"/>
                <c:pt idx="0">
                  <c:v>37.0</c:v>
                </c:pt>
                <c:pt idx="1">
                  <c:v>109.0</c:v>
                </c:pt>
                <c:pt idx="2">
                  <c:v>100.0</c:v>
                </c:pt>
                <c:pt idx="3">
                  <c:v>115.0</c:v>
                </c:pt>
                <c:pt idx="4">
                  <c:v>47.0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0481848"/>
        <c:axId val="2095087816"/>
      </c:barChart>
      <c:catAx>
        <c:axId val="2090481848"/>
        <c:scaling>
          <c:orientation val="minMax"/>
        </c:scaling>
        <c:delete val="0"/>
        <c:axPos val="b"/>
        <c:majorTickMark val="out"/>
        <c:minorTickMark val="none"/>
        <c:tickLblPos val="nextTo"/>
        <c:crossAx val="2095087816"/>
        <c:crosses val="autoZero"/>
        <c:auto val="1"/>
        <c:lblAlgn val="ctr"/>
        <c:lblOffset val="100"/>
        <c:noMultiLvlLbl val="0"/>
      </c:catAx>
      <c:valAx>
        <c:axId val="20950878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04818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[Treated.xlsx]Source!PivotTable9</c:name>
    <c:fmtId val="-1"/>
  </c:pivotSource>
  <c:chart>
    <c:autoTitleDeleted val="1"/>
    <c:pivotFmts>
      <c:pivotFmt>
        <c:idx val="0"/>
        <c:spPr>
          <a:solidFill>
            <a:srgbClr val="C00000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b="1">
                  <a:solidFill>
                    <a:schemeClr val="bg1"/>
                  </a:solidFill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1"/>
          <c:showBubbleSize val="0"/>
        </c:dLbl>
      </c:pivotFmt>
      <c:pivotFmt>
        <c:idx val="1"/>
        <c:spPr>
          <a:solidFill>
            <a:srgbClr val="0070C0"/>
          </a:solidFill>
        </c:spPr>
        <c:dLbl>
          <c:idx val="0"/>
          <c:layout>
            <c:manualLayout>
              <c:x val="0.0887038801678453"/>
              <c:y val="0.169710748613761"/>
            </c:manualLayout>
          </c:layout>
          <c:showLegendKey val="0"/>
          <c:showVal val="0"/>
          <c:showCatName val="0"/>
          <c:showSerName val="0"/>
          <c:showPercent val="1"/>
          <c:showBubbleSize val="0"/>
        </c:dLbl>
      </c:pivotFmt>
      <c:pivotFmt>
        <c:idx val="2"/>
        <c:dLbl>
          <c:idx val="0"/>
          <c:layout>
            <c:manualLayout>
              <c:x val="-0.148135647056857"/>
              <c:y val="-0.19018784767945"/>
            </c:manualLayout>
          </c:layout>
          <c:showLegendKey val="0"/>
          <c:showVal val="0"/>
          <c:showCatName val="0"/>
          <c:showSerName val="0"/>
          <c:showPercent val="1"/>
          <c:showBubbleSize val="0"/>
        </c:dLbl>
      </c:pivotFmt>
      <c:pivotFmt>
        <c:idx val="3"/>
        <c:spPr>
          <a:solidFill>
            <a:srgbClr val="C00000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b="1">
                  <a:solidFill>
                    <a:schemeClr val="bg1"/>
                  </a:solidFill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1"/>
          <c:showBubbleSize val="0"/>
        </c:dLbl>
      </c:pivotFmt>
      <c:pivotFmt>
        <c:idx val="4"/>
        <c:dLbl>
          <c:idx val="0"/>
          <c:layout>
            <c:manualLayout>
              <c:x val="-0.148135647056857"/>
              <c:y val="-0.19018784767945"/>
            </c:manualLayout>
          </c:layout>
          <c:showLegendKey val="0"/>
          <c:showVal val="0"/>
          <c:showCatName val="0"/>
          <c:showSerName val="0"/>
          <c:showPercent val="1"/>
          <c:showBubbleSize val="0"/>
        </c:dLbl>
      </c:pivotFmt>
      <c:pivotFmt>
        <c:idx val="5"/>
        <c:spPr>
          <a:solidFill>
            <a:srgbClr val="0070C0"/>
          </a:solidFill>
        </c:spPr>
        <c:dLbl>
          <c:idx val="0"/>
          <c:layout>
            <c:manualLayout>
              <c:x val="0.0887038801678453"/>
              <c:y val="0.169710748613761"/>
            </c:manualLayout>
          </c:layout>
          <c:showLegendKey val="0"/>
          <c:showVal val="0"/>
          <c:showCatName val="0"/>
          <c:showSerName val="0"/>
          <c:showPercent val="1"/>
          <c:showBubbleSize val="0"/>
        </c:dLbl>
      </c:pivotFmt>
    </c:pivotFmts>
    <c:plotArea>
      <c:layout/>
      <c:pieChart>
        <c:varyColors val="1"/>
        <c:ser>
          <c:idx val="0"/>
          <c:order val="0"/>
          <c:tx>
            <c:strRef>
              <c:f>Source!$B$3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C00000"/>
            </a:solidFill>
          </c:spPr>
          <c:dPt>
            <c:idx val="0"/>
            <c:bubble3D val="0"/>
            <c:explosion val="14"/>
          </c:dPt>
          <c:dPt>
            <c:idx val="1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-0.0276083619427685"/>
                  <c:y val="-0.36796430676028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0558880206897819"/>
                  <c:y val="0.14183579315545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Source!$A$4:$A$6</c:f>
              <c:strCache>
                <c:ptCount val="2"/>
                <c:pt idx="0">
                  <c:v>Hotline</c:v>
                </c:pt>
                <c:pt idx="1">
                  <c:v>Referrals</c:v>
                </c:pt>
              </c:strCache>
            </c:strRef>
          </c:cat>
          <c:val>
            <c:numRef>
              <c:f>Source!$B$4:$B$6</c:f>
              <c:numCache>
                <c:formatCode>General</c:formatCode>
                <c:ptCount val="2"/>
                <c:pt idx="0">
                  <c:v>530.0</c:v>
                </c:pt>
                <c:pt idx="1">
                  <c:v>74.0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538529613434533"/>
          <c:y val="0.852071282688247"/>
          <c:w val="0.448606583412743"/>
          <c:h val="0.0848962755919281"/>
        </c:manualLayout>
      </c:layout>
      <c:overlay val="0"/>
      <c:txPr>
        <a:bodyPr/>
        <a:lstStyle/>
        <a:p>
          <a:pPr>
            <a:defRPr sz="120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7-11T12:32:22.274" idx="2">
    <p:pos x="6000" y="0"/>
    <p:text>Une photo d'un soignant en compagnie d'un patient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275013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4279900" y="0"/>
            <a:ext cx="3275013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360613" y="400050"/>
            <a:ext cx="2835275" cy="20002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55650" y="2533650"/>
            <a:ext cx="604520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5065713"/>
            <a:ext cx="3275013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4279900" y="5065713"/>
            <a:ext cx="3275013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40404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755650" y="2533650"/>
            <a:ext cx="6045200" cy="24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400050"/>
            <a:ext cx="2835275" cy="20002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755650" y="2533650"/>
            <a:ext cx="6045200" cy="24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400050"/>
            <a:ext cx="2835275" cy="20002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400050"/>
            <a:ext cx="2835275" cy="20002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755650" y="2533650"/>
            <a:ext cx="604520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countries. Cox </a:t>
            </a:r>
            <a:r>
              <a:rPr lang="fr-FR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Bazaar</a:t>
            </a:r>
            <a:r>
              <a:rPr lang="fr-F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refugee camp – </a:t>
            </a:r>
            <a:r>
              <a:rPr lang="fr-FR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Woman</a:t>
            </a:r>
            <a:r>
              <a:rPr lang="fr-F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health in Burkina Faso - Jordan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4279900" y="5065713"/>
            <a:ext cx="3275013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6333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76206" indent="-276206" defTabSz="736549">
              <a:spcBef>
                <a:spcPct val="20000"/>
              </a:spcBef>
              <a:buClrTx/>
              <a:defRPr/>
            </a:pPr>
            <a:endParaRPr lang="en-US" sz="11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6D414-A063-4539-B2CD-8D1E049C8066}" type="slidenum">
              <a:rPr lang="ar-JO" smtClean="0"/>
              <a:pPr/>
              <a:t>8</a:t>
            </a:fld>
            <a:endParaRPr lang="ar-JO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6D414-A063-4539-B2CD-8D1E049C8066}" type="slidenum">
              <a:rPr lang="ar-JO" smtClean="0"/>
              <a:pPr/>
              <a:t>9</a:t>
            </a:fld>
            <a:endParaRPr lang="ar-JO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756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 smtClean="0"/>
          </a:p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858125" y="282638"/>
            <a:ext cx="5846599" cy="58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50209" y="1961652"/>
            <a:ext cx="6662430" cy="2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2571369" y="4960620"/>
            <a:ext cx="2420112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378142" y="4960620"/>
            <a:ext cx="1739455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5445252" y="4960620"/>
            <a:ext cx="1739455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567213" y="1653540"/>
            <a:ext cx="6428422" cy="112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ubTitle" idx="1"/>
          </p:nvPr>
        </p:nvSpPr>
        <p:spPr>
          <a:xfrm>
            <a:off x="1134427" y="2987040"/>
            <a:ext cx="5293995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2571369" y="4960620"/>
            <a:ext cx="2420112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378142" y="4960620"/>
            <a:ext cx="1739455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5445252" y="4960620"/>
            <a:ext cx="1739455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858125" y="282638"/>
            <a:ext cx="5846599" cy="58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378142" y="1226820"/>
            <a:ext cx="3289839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3894867" y="1226820"/>
            <a:ext cx="3289839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2571369" y="4960620"/>
            <a:ext cx="2420112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378142" y="4960620"/>
            <a:ext cx="1739455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5445252" y="4960620"/>
            <a:ext cx="1739455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1378803" y="7471"/>
            <a:ext cx="6181188" cy="532053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Shape 36"/>
          <p:cNvSpPr/>
          <p:nvPr/>
        </p:nvSpPr>
        <p:spPr>
          <a:xfrm>
            <a:off x="0" y="2"/>
            <a:ext cx="2378075" cy="5328285"/>
          </a:xfrm>
          <a:custGeom>
            <a:avLst/>
            <a:gdLst/>
            <a:ahLst/>
            <a:cxnLst/>
            <a:rect l="0" t="0" r="0" b="0"/>
            <a:pathLst>
              <a:path w="2378075" h="5328285" extrusionOk="0">
                <a:moveTo>
                  <a:pt x="2377909" y="0"/>
                </a:moveTo>
                <a:lnTo>
                  <a:pt x="0" y="0"/>
                </a:lnTo>
                <a:lnTo>
                  <a:pt x="0" y="5315038"/>
                </a:lnTo>
                <a:lnTo>
                  <a:pt x="1058379" y="5328005"/>
                </a:lnTo>
                <a:lnTo>
                  <a:pt x="1059307" y="5328005"/>
                </a:lnTo>
                <a:lnTo>
                  <a:pt x="237790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Shape 37"/>
          <p:cNvSpPr/>
          <p:nvPr/>
        </p:nvSpPr>
        <p:spPr>
          <a:xfrm>
            <a:off x="1063091" y="11506"/>
            <a:ext cx="1617065" cy="531649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hape 38"/>
          <p:cNvSpPr/>
          <p:nvPr/>
        </p:nvSpPr>
        <p:spPr>
          <a:xfrm>
            <a:off x="1570689" y="11506"/>
            <a:ext cx="804545" cy="3250565"/>
          </a:xfrm>
          <a:custGeom>
            <a:avLst/>
            <a:gdLst/>
            <a:ahLst/>
            <a:cxnLst/>
            <a:rect l="0" t="0" r="0" b="0"/>
            <a:pathLst>
              <a:path w="804544" h="3250565" extrusionOk="0">
                <a:moveTo>
                  <a:pt x="804367" y="0"/>
                </a:moveTo>
                <a:lnTo>
                  <a:pt x="798410" y="0"/>
                </a:lnTo>
                <a:lnTo>
                  <a:pt x="0" y="3250184"/>
                </a:lnTo>
                <a:lnTo>
                  <a:pt x="804367" y="0"/>
                </a:lnTo>
                <a:close/>
              </a:path>
            </a:pathLst>
          </a:custGeom>
          <a:solidFill>
            <a:srgbClr val="99A5C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Shape 39"/>
          <p:cNvSpPr/>
          <p:nvPr/>
        </p:nvSpPr>
        <p:spPr>
          <a:xfrm>
            <a:off x="80060" y="762754"/>
            <a:ext cx="1793062" cy="114688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858125" y="282638"/>
            <a:ext cx="5846599" cy="58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2571369" y="4960620"/>
            <a:ext cx="2420112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378142" y="4960620"/>
            <a:ext cx="1739455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5445252" y="4960620"/>
            <a:ext cx="1739455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2571369" y="4960620"/>
            <a:ext cx="2420112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378142" y="4960620"/>
            <a:ext cx="1739455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5445252" y="4960620"/>
            <a:ext cx="1739455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58125" y="282638"/>
            <a:ext cx="5846599" cy="58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0209" y="1961652"/>
            <a:ext cx="6662430" cy="2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2571369" y="4960620"/>
            <a:ext cx="2420112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378142" y="4960620"/>
            <a:ext cx="1739455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5445252" y="4960620"/>
            <a:ext cx="1739455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5" Type="http://schemas.openxmlformats.org/officeDocument/2006/relationships/image" Target="../media/image5.png"/><Relationship Id="rId6" Type="http://schemas.openxmlformats.org/officeDocument/2006/relationships/comments" Target="../comments/comment1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4.jpe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microsoft.com/office/2007/relationships/hdphoto" Target="../media/hdphoto2.wdp"/><Relationship Id="rId5" Type="http://schemas.openxmlformats.org/officeDocument/2006/relationships/image" Target="../media/image27.jpeg"/><Relationship Id="rId6" Type="http://schemas.microsoft.com/office/2007/relationships/hdphoto" Target="../media/hdphoto3.wdp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5.png"/><Relationship Id="rId9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jpe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NUL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image" Target="../media/image5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5" Type="http://schemas.openxmlformats.org/officeDocument/2006/relationships/chart" Target="../charts/chart5.xml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image" Target="../media/image5.pn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-20180604-WA0000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r="37245"/>
          <a:stretch/>
        </p:blipFill>
        <p:spPr>
          <a:xfrm>
            <a:off x="3093488" y="0"/>
            <a:ext cx="4463012" cy="5334000"/>
          </a:xfrm>
          <a:prstGeom prst="rect">
            <a:avLst/>
          </a:prstGeom>
        </p:spPr>
      </p:pic>
      <p:cxnSp>
        <p:nvCxnSpPr>
          <p:cNvPr id="52" name="Shape 52"/>
          <p:cNvCxnSpPr/>
          <p:nvPr/>
        </p:nvCxnSpPr>
        <p:spPr>
          <a:xfrm>
            <a:off x="3213928" y="0"/>
            <a:ext cx="0" cy="5334000"/>
          </a:xfrm>
          <a:prstGeom prst="straightConnector1">
            <a:avLst/>
          </a:prstGeom>
          <a:noFill/>
          <a:ln w="273050" cap="flat" cmpd="sng">
            <a:solidFill>
              <a:srgbClr val="366092">
                <a:alpha val="51764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54" name="Shape 54"/>
          <p:cNvSpPr txBox="1"/>
          <p:nvPr/>
        </p:nvSpPr>
        <p:spPr>
          <a:xfrm>
            <a:off x="317510" y="1997882"/>
            <a:ext cx="2655704" cy="945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Improving Access </a:t>
            </a:r>
            <a:r>
              <a:rPr lang="fr-FR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rgbClr val="BD161B"/>
                </a:solidFill>
                <a:latin typeface="Calibri"/>
                <a:ea typeface="Calibri"/>
                <a:cs typeface="Calibri"/>
                <a:sym typeface="Calibri"/>
              </a:rPr>
              <a:t>Overall </a:t>
            </a:r>
            <a:r>
              <a:rPr lang="en-US" sz="2000" b="1" dirty="0">
                <a:solidFill>
                  <a:srgbClr val="BD161B"/>
                </a:solidFill>
                <a:latin typeface="Calibri"/>
                <a:ea typeface="Calibri"/>
                <a:cs typeface="Calibri"/>
                <a:sym typeface="Calibri"/>
              </a:rPr>
              <a:t>Surgical</a:t>
            </a:r>
            <a:r>
              <a:rPr lang="fr-FR" sz="2000" b="1" dirty="0">
                <a:solidFill>
                  <a:srgbClr val="BD161B"/>
                </a:solidFill>
                <a:latin typeface="Calibri"/>
                <a:ea typeface="Calibri"/>
                <a:cs typeface="Calibri"/>
                <a:sym typeface="Calibri"/>
              </a:rPr>
              <a:t> Care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lang="fr-FR" sz="20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Vulnerable</a:t>
            </a:r>
            <a:r>
              <a:rPr lang="fr-FR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000" dirty="0"/>
              <a:t> </a:t>
            </a:r>
            <a:r>
              <a:rPr lang="fr-FR" sz="20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Children</a:t>
            </a: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C15361A0-A6ED-49AE-8007-9D6AB62E0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068" y="718096"/>
            <a:ext cx="2663179" cy="603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28983" y="190694"/>
            <a:ext cx="4751112" cy="1120140"/>
          </a:xfrm>
        </p:spPr>
        <p:txBody>
          <a:bodyPr/>
          <a:lstStyle/>
          <a:p>
            <a:pPr algn="ctr"/>
            <a:r>
              <a:rPr lang="en-US" sz="1600" dirty="0" smtClean="0">
                <a:solidFill>
                  <a:schemeClr val="dk2"/>
                </a:solidFill>
                <a:latin typeface="+mj-lt"/>
              </a:rPr>
              <a:t>BEST PRACTICES</a:t>
            </a:r>
            <a:br>
              <a:rPr lang="en-US" sz="1600" dirty="0" smtClean="0">
                <a:solidFill>
                  <a:schemeClr val="dk2"/>
                </a:solidFill>
                <a:latin typeface="+mj-lt"/>
              </a:rPr>
            </a:br>
            <a:r>
              <a:rPr lang="en-US" sz="1600" dirty="0" smtClean="0">
                <a:solidFill>
                  <a:schemeClr val="dk2"/>
                </a:solidFill>
                <a:latin typeface="+mj-lt"/>
              </a:rPr>
              <a:t>Pre </a:t>
            </a:r>
            <a:r>
              <a:rPr lang="en-US" sz="1600" dirty="0" smtClean="0">
                <a:solidFill>
                  <a:srgbClr val="C0504D"/>
                </a:solidFill>
                <a:latin typeface="+mj-lt"/>
              </a:rPr>
              <a:t>&amp;</a:t>
            </a:r>
            <a:r>
              <a:rPr lang="en-US" sz="1600" dirty="0" smtClean="0">
                <a:solidFill>
                  <a:schemeClr val="dk2"/>
                </a:solidFill>
                <a:latin typeface="+mj-lt"/>
              </a:rPr>
              <a:t> post operation care</a:t>
            </a:r>
            <a:endParaRPr lang="en-US" sz="1600" dirty="0">
              <a:solidFill>
                <a:schemeClr val="dk2"/>
              </a:solidFill>
              <a:latin typeface="+mj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38135" y="975231"/>
            <a:ext cx="3050382" cy="4241118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US" sz="110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Between </a:t>
            </a:r>
            <a:r>
              <a:rPr lang="en-US" sz="1100" dirty="0" smtClean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35 – 40% </a:t>
            </a:r>
            <a:r>
              <a:rPr lang="en-US" sz="110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of the patients seen </a:t>
            </a:r>
            <a:r>
              <a:rPr lang="en-US" sz="120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during the consultation day, require only conservative treatment/medicaments </a:t>
            </a:r>
            <a:r>
              <a:rPr lang="en-US" sz="1200" dirty="0" smtClean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(provided)</a:t>
            </a:r>
          </a:p>
          <a:p>
            <a:pPr marL="228600" indent="0"/>
            <a:endParaRPr lang="en-US" sz="1200" dirty="0" smtClean="0">
              <a:solidFill>
                <a:srgbClr val="C0504D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Font typeface="Arial"/>
              <a:buChar char="•"/>
            </a:pPr>
            <a:r>
              <a:rPr lang="en-US" sz="1200" dirty="0" smtClean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Pre-op physical therapy – </a:t>
            </a:r>
            <a:r>
              <a:rPr lang="en-US" sz="120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mainly for orthopedic and plastic reconstructive surgery patients – </a:t>
            </a:r>
            <a:r>
              <a:rPr lang="en-US" sz="1200" dirty="0" smtClean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is provided;</a:t>
            </a:r>
          </a:p>
          <a:p>
            <a:pPr marL="228600" indent="0"/>
            <a:endParaRPr lang="en-US" sz="1200" dirty="0" smtClean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Font typeface="Arial"/>
              <a:buChar char="•"/>
            </a:pPr>
            <a:r>
              <a:rPr lang="en-US" sz="1200" dirty="0" smtClean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Post-op physical therapy- </a:t>
            </a:r>
            <a:r>
              <a:rPr lang="en-US" sz="120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for plastic reconstructive (scars and contractures) and </a:t>
            </a:r>
            <a:r>
              <a:rPr lang="en-US" sz="1200" dirty="0" err="1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orthopeadic</a:t>
            </a:r>
            <a:r>
              <a:rPr lang="en-US" sz="120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1200" dirty="0" smtClean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is provided </a:t>
            </a:r>
            <a:r>
              <a:rPr lang="en-US" sz="120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and includes: </a:t>
            </a:r>
            <a:endParaRPr lang="en-US" sz="1200" dirty="0" smtClean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indent="0"/>
            <a:r>
              <a:rPr lang="en-US" sz="1200" dirty="0" smtClean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  - </a:t>
            </a:r>
            <a:r>
              <a:rPr lang="en-US" sz="120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Exercises </a:t>
            </a:r>
            <a:r>
              <a:rPr lang="en-US" sz="1200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to strengthen </a:t>
            </a:r>
            <a:r>
              <a:rPr lang="en-US" sz="120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muscles</a:t>
            </a:r>
          </a:p>
          <a:p>
            <a:pPr marL="228600" lvl="0" indent="0"/>
            <a:r>
              <a:rPr lang="en-US" sz="120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1200" dirty="0" smtClean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20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 Posture/balance/coordination training</a:t>
            </a:r>
          </a:p>
          <a:p>
            <a:pPr marL="0" lvl="0" indent="0">
              <a:buSzTx/>
            </a:pPr>
            <a:r>
              <a:rPr lang="en-US" sz="1200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r>
              <a:rPr lang="en-US" sz="1200" dirty="0" smtClean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20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 Gait </a:t>
            </a:r>
            <a:r>
              <a:rPr lang="en-US" sz="1200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analysis and </a:t>
            </a:r>
            <a:r>
              <a:rPr lang="en-US" sz="120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training</a:t>
            </a:r>
          </a:p>
          <a:p>
            <a:pPr marL="0" lvl="0" indent="0">
              <a:buSzTx/>
            </a:pPr>
            <a:r>
              <a:rPr lang="en-US" sz="1200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r>
              <a:rPr lang="en-US" sz="1200" dirty="0" smtClean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20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 Manual </a:t>
            </a:r>
            <a:r>
              <a:rPr lang="en-US" sz="1200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therapy </a:t>
            </a:r>
            <a:r>
              <a:rPr lang="en-US" sz="120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techniques</a:t>
            </a:r>
          </a:p>
          <a:p>
            <a:pPr marL="0" lvl="0" indent="0">
              <a:buSzTx/>
            </a:pPr>
            <a:r>
              <a:rPr lang="en-US" sz="1200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r>
              <a:rPr lang="en-US" sz="1200" dirty="0" smtClean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20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 Self</a:t>
            </a:r>
            <a:r>
              <a:rPr lang="en-US" sz="1200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-care </a:t>
            </a:r>
            <a:r>
              <a:rPr lang="en-US" sz="120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training</a:t>
            </a:r>
          </a:p>
          <a:p>
            <a:pPr marL="0" lvl="0" indent="0">
              <a:buSzTx/>
            </a:pPr>
            <a:r>
              <a:rPr lang="en-US" sz="120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          </a:t>
            </a:r>
            <a:r>
              <a:rPr lang="en-US" sz="1200" dirty="0" smtClean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20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 Home exercise instruction</a:t>
            </a:r>
            <a:endParaRPr lang="en-US" sz="1200" dirty="0" smtClean="0">
              <a:solidFill>
                <a:srgbClr val="C0504D"/>
              </a:solidFill>
              <a:latin typeface="Arial"/>
              <a:ea typeface="Arial"/>
              <a:cs typeface="Arial"/>
            </a:endParaRPr>
          </a:p>
          <a:p>
            <a:pPr marL="0" lvl="0" indent="0">
              <a:buSzTx/>
            </a:pPr>
            <a:endParaRPr lang="en-US" sz="1200" dirty="0" smtClean="0">
              <a:solidFill>
                <a:srgbClr val="C0504D"/>
              </a:solidFill>
              <a:latin typeface="Arial"/>
              <a:ea typeface="Arial"/>
              <a:cs typeface="Arial"/>
            </a:endParaRPr>
          </a:p>
          <a:p>
            <a:pPr marL="171450" lvl="0" indent="-171450">
              <a:buSzTx/>
              <a:buFont typeface="Arial"/>
              <a:buChar char="•"/>
            </a:pPr>
            <a:r>
              <a:rPr lang="en-US" sz="1200" dirty="0" smtClean="0">
                <a:solidFill>
                  <a:srgbClr val="C0504D"/>
                </a:solidFill>
                <a:latin typeface="Arial"/>
                <a:ea typeface="Arial"/>
                <a:cs typeface="Arial"/>
              </a:rPr>
              <a:t> Post</a:t>
            </a:r>
            <a:r>
              <a:rPr lang="en-US" sz="1200" dirty="0">
                <a:solidFill>
                  <a:srgbClr val="C0504D"/>
                </a:solidFill>
                <a:latin typeface="Arial"/>
                <a:ea typeface="Arial"/>
                <a:cs typeface="Arial"/>
              </a:rPr>
              <a:t>-op </a:t>
            </a:r>
            <a:r>
              <a:rPr lang="en-US" sz="1200" dirty="0" smtClean="0">
                <a:solidFill>
                  <a:srgbClr val="C0504D"/>
                </a:solidFill>
                <a:latin typeface="Arial"/>
                <a:ea typeface="Arial"/>
                <a:cs typeface="Arial"/>
              </a:rPr>
              <a:t>care</a:t>
            </a:r>
            <a:r>
              <a:rPr lang="en-US" sz="1200" dirty="0" smtClean="0">
                <a:solidFill>
                  <a:schemeClr val="bg2"/>
                </a:solidFill>
                <a:latin typeface="Arial"/>
                <a:ea typeface="Arial"/>
                <a:cs typeface="Arial"/>
              </a:rPr>
              <a:t> - </a:t>
            </a:r>
            <a:r>
              <a:rPr lang="en-US" sz="1200" dirty="0">
                <a:solidFill>
                  <a:schemeClr val="bg2"/>
                </a:solidFill>
                <a:latin typeface="Arial"/>
                <a:ea typeface="Arial"/>
                <a:cs typeface="Arial"/>
              </a:rPr>
              <a:t>dressing and follow</a:t>
            </a:r>
            <a:r>
              <a:rPr lang="en-US" sz="1200" dirty="0" smtClean="0">
                <a:solidFill>
                  <a:schemeClr val="bg2"/>
                </a:solidFill>
                <a:latin typeface="Arial"/>
                <a:ea typeface="Arial"/>
                <a:cs typeface="Arial"/>
              </a:rPr>
              <a:t>-  up checks - </a:t>
            </a:r>
            <a:r>
              <a:rPr lang="en-US" sz="1200" dirty="0" smtClean="0">
                <a:solidFill>
                  <a:srgbClr val="C0504D"/>
                </a:solidFill>
                <a:latin typeface="Arial"/>
                <a:ea typeface="Arial"/>
                <a:cs typeface="Arial"/>
              </a:rPr>
              <a:t>is </a:t>
            </a:r>
            <a:r>
              <a:rPr lang="en-US" sz="1200" dirty="0">
                <a:solidFill>
                  <a:srgbClr val="C0504D"/>
                </a:solidFill>
                <a:latin typeface="Arial"/>
                <a:ea typeface="Arial"/>
                <a:cs typeface="Arial"/>
              </a:rPr>
              <a:t>provided.</a:t>
            </a:r>
            <a:endParaRPr lang="en-US" sz="1200" dirty="0">
              <a:solidFill>
                <a:srgbClr val="C0504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buSzTx/>
            </a:pPr>
            <a:endParaRPr lang="en-US" sz="1100" dirty="0" smtClean="0">
              <a:solidFill>
                <a:schemeClr val="bg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buSzTx/>
            </a:pPr>
            <a:endParaRPr lang="en-US" sz="1100" dirty="0">
              <a:solidFill>
                <a:schemeClr val="bg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buSzTx/>
            </a:pP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1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Font typeface="Arial"/>
              <a:buChar char="•"/>
            </a:pPr>
            <a:endParaRPr lang="en-US" sz="1100" b="1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Font typeface="Arial"/>
              <a:buChar char="•"/>
            </a:pPr>
            <a:endParaRPr lang="en-US" sz="1100" dirty="0" smtClean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US" sz="1100" dirty="0" smtClean="0">
                <a:solidFill>
                  <a:schemeClr val="bg2"/>
                </a:solidFill>
                <a:latin typeface="Arial"/>
                <a:ea typeface="Arial"/>
                <a:cs typeface="Arial"/>
              </a:rPr>
              <a:t> </a:t>
            </a:r>
            <a:endParaRPr lang="en-US" sz="1100" dirty="0">
              <a:solidFill>
                <a:schemeClr val="bg2"/>
              </a:solidFill>
              <a:latin typeface="Arial"/>
              <a:ea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100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accent2"/>
              </a:solidFill>
            </a:endParaRPr>
          </a:p>
        </p:txBody>
      </p:sp>
      <p:pic>
        <p:nvPicPr>
          <p:cNvPr id="4" name="Picture 1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0A7D24C2-4A4C-4174-A837-052EEB1EF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16" y="227752"/>
            <a:ext cx="1989211" cy="451121"/>
          </a:xfrm>
          <a:prstGeom prst="rect">
            <a:avLst/>
          </a:prstGeom>
        </p:spPr>
      </p:pic>
      <p:pic>
        <p:nvPicPr>
          <p:cNvPr id="6" name="Image 5" descr="IMG_20190107_13503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969" y="952550"/>
            <a:ext cx="3844164" cy="331124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898755" y="4377198"/>
            <a:ext cx="14029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err="1" smtClean="0"/>
              <a:t>Pre</a:t>
            </a:r>
            <a:r>
              <a:rPr lang="fr-FR" sz="900" dirty="0" smtClean="0"/>
              <a:t>-op </a:t>
            </a:r>
            <a:r>
              <a:rPr lang="fr-FR" sz="900" dirty="0" err="1" smtClean="0"/>
              <a:t>physical</a:t>
            </a:r>
            <a:r>
              <a:rPr lang="fr-FR" sz="900" dirty="0" smtClean="0"/>
              <a:t> </a:t>
            </a:r>
            <a:r>
              <a:rPr lang="fr-FR" sz="900" dirty="0" err="1" smtClean="0"/>
              <a:t>therapy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4105988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4910" y="328613"/>
            <a:ext cx="5058991" cy="850735"/>
          </a:xfrm>
        </p:spPr>
        <p:txBody>
          <a:bodyPr/>
          <a:lstStyle/>
          <a:p>
            <a:pPr lvl="0" algn="ctr"/>
            <a:r>
              <a:rPr lang="en-US" sz="1600" dirty="0" smtClean="0">
                <a:solidFill>
                  <a:schemeClr val="dk2"/>
                </a:solidFill>
                <a:latin typeface="+mj-lt"/>
              </a:rPr>
              <a:t>BEST PRACTICES</a:t>
            </a:r>
            <a:br>
              <a:rPr lang="en-US" sz="1600" dirty="0" smtClean="0">
                <a:solidFill>
                  <a:schemeClr val="dk2"/>
                </a:solidFill>
                <a:latin typeface="+mj-lt"/>
              </a:rPr>
            </a:br>
            <a:r>
              <a:rPr lang="en-US" sz="1600" dirty="0" smtClean="0">
                <a:solidFill>
                  <a:schemeClr val="dk2"/>
                </a:solidFill>
                <a:latin typeface="+mj-lt"/>
              </a:rPr>
              <a:t>Practice </a:t>
            </a:r>
            <a:r>
              <a:rPr lang="en-US" sz="1600" dirty="0">
                <a:solidFill>
                  <a:schemeClr val="dk2"/>
                </a:solidFill>
                <a:latin typeface="+mj-lt"/>
              </a:rPr>
              <a:t>sharing </a:t>
            </a:r>
            <a:r>
              <a:rPr lang="en-US" sz="1600" dirty="0">
                <a:solidFill>
                  <a:srgbClr val="BD161B"/>
                </a:solidFill>
                <a:latin typeface="+mj-lt"/>
                <a:sym typeface="Arial"/>
              </a:rPr>
              <a:t>&amp;</a:t>
            </a:r>
            <a:r>
              <a:rPr lang="en-US" sz="1600" dirty="0">
                <a:solidFill>
                  <a:schemeClr val="dk2"/>
                </a:solidFill>
                <a:latin typeface="+mj-lt"/>
              </a:rPr>
              <a:t> Medical training in advanced surgical techniques </a:t>
            </a:r>
            <a:r>
              <a:rPr lang="en-US" sz="1600" dirty="0">
                <a:solidFill>
                  <a:schemeClr val="dk2"/>
                </a:solidFill>
              </a:rPr>
              <a:t/>
            </a:r>
            <a:br>
              <a:rPr lang="en-US" sz="1600" dirty="0">
                <a:solidFill>
                  <a:schemeClr val="dk2"/>
                </a:solidFill>
              </a:rPr>
            </a:br>
            <a:endParaRPr lang="ar-JO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80325" y="3665009"/>
            <a:ext cx="2441709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dk2"/>
                </a:solidFill>
                <a:latin typeface="+mj-lt"/>
                <a:ea typeface="Calibri"/>
                <a:cs typeface="Calibri"/>
                <a:sym typeface="Calibri"/>
              </a:rPr>
              <a:t>Operating in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dk2"/>
                </a:solidFill>
                <a:latin typeface="+mj-lt"/>
                <a:ea typeface="Calibri"/>
                <a:cs typeface="Calibri"/>
                <a:sym typeface="Calibri"/>
              </a:rPr>
              <a:t>Al-Basher Public Hospital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Sharing practice with the</a:t>
            </a:r>
            <a:r>
              <a:rPr kumimoji="0" lang="en-US" sz="1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surgeons &amp; scrub nurses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Training surgery-interns by observation and discussion</a:t>
            </a:r>
            <a:endParaRPr kumimoji="0" 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IMG-20180421-WA0019.jpg"/>
          <p:cNvPicPr/>
          <p:nvPr/>
        </p:nvPicPr>
        <p:blipFill>
          <a:blip r:embed="rId3" cstate="print"/>
          <a:srcRect l="6522" t="5730" b="10715"/>
          <a:stretch>
            <a:fillRect/>
          </a:stretch>
        </p:blipFill>
        <p:spPr>
          <a:xfrm>
            <a:off x="4455563" y="1362409"/>
            <a:ext cx="2894035" cy="2205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195944" y="1592130"/>
            <a:ext cx="2194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3588" y="3737753"/>
            <a:ext cx="3039963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chemeClr val="dk2"/>
                </a:solidFill>
                <a:latin typeface="+mj-lt"/>
                <a:ea typeface="Calibri"/>
                <a:cs typeface="Calibri"/>
              </a:rPr>
              <a:t>Collaborating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dk2"/>
                </a:solidFill>
                <a:latin typeface="+mj-lt"/>
                <a:ea typeface="Calibri"/>
                <a:cs typeface="Calibri"/>
              </a:rPr>
              <a:t>with </a:t>
            </a:r>
          </a:p>
          <a:p>
            <a:r>
              <a:rPr lang="en-US" b="1" dirty="0">
                <a:solidFill>
                  <a:schemeClr val="dk2"/>
                </a:solidFill>
                <a:latin typeface="+mj-lt"/>
                <a:ea typeface="Calibri"/>
                <a:cs typeface="Calibri"/>
              </a:rPr>
              <a:t>The Jordan University</a:t>
            </a:r>
          </a:p>
          <a:p>
            <a:endParaRPr lang="en-US" sz="8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Students invitation to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Assist Physiotherapist during consultation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en-US" sz="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Sharing practice on Splints technics and Rehabilitations exercises</a:t>
            </a:r>
          </a:p>
        </p:txBody>
      </p:sp>
      <p:sp>
        <p:nvSpPr>
          <p:cNvPr id="15" name="Oval 14"/>
          <p:cNvSpPr/>
          <p:nvPr/>
        </p:nvSpPr>
        <p:spPr>
          <a:xfrm>
            <a:off x="2599529" y="1671949"/>
            <a:ext cx="1793574" cy="1613647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00" i="1" dirty="0">
                <a:solidFill>
                  <a:schemeClr val="accent1">
                    <a:lumMod val="75000"/>
                  </a:schemeClr>
                </a:solidFill>
              </a:rPr>
              <a:t>Experienced professionals share their medical knowledge and skills with Resident doctors &amp; Students</a:t>
            </a:r>
            <a:endParaRPr lang="ar-JO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Image 2" descr="36301829_10156758370268949_70209143192944640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05" y="1330776"/>
            <a:ext cx="2265252" cy="2174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2812F44B-F955-4651-9224-57AD991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152" y="341625"/>
            <a:ext cx="1919713" cy="43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21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4910" y="328613"/>
            <a:ext cx="5058991" cy="703317"/>
          </a:xfrm>
        </p:spPr>
        <p:txBody>
          <a:bodyPr/>
          <a:lstStyle/>
          <a:p>
            <a:pPr lvl="0" algn="ctr"/>
            <a:r>
              <a:rPr lang="en-US" sz="1600" dirty="0" smtClean="0">
                <a:solidFill>
                  <a:schemeClr val="dk2"/>
                </a:solidFill>
                <a:latin typeface="+mj-lt"/>
              </a:rPr>
              <a:t>BEST PRACTICES</a:t>
            </a:r>
            <a:br>
              <a:rPr lang="en-US" sz="1600" dirty="0" smtClean="0">
                <a:solidFill>
                  <a:schemeClr val="dk2"/>
                </a:solidFill>
                <a:latin typeface="+mj-lt"/>
              </a:rPr>
            </a:br>
            <a:r>
              <a:rPr lang="en-US" sz="1600" dirty="0" smtClean="0">
                <a:solidFill>
                  <a:schemeClr val="dk2"/>
                </a:solidFill>
                <a:latin typeface="+mj-lt"/>
              </a:rPr>
              <a:t>Practice </a:t>
            </a:r>
            <a:r>
              <a:rPr lang="en-US" sz="1600" dirty="0">
                <a:solidFill>
                  <a:schemeClr val="dk2"/>
                </a:solidFill>
                <a:latin typeface="+mj-lt"/>
              </a:rPr>
              <a:t>sharing </a:t>
            </a:r>
            <a:r>
              <a:rPr lang="en-US" sz="1600" dirty="0" smtClean="0">
                <a:solidFill>
                  <a:srgbClr val="BD161B"/>
                </a:solidFill>
                <a:latin typeface="+mj-lt"/>
                <a:sym typeface="Arial"/>
              </a:rPr>
              <a:t>&amp;</a:t>
            </a:r>
            <a:r>
              <a:rPr lang="en-US" sz="1600" dirty="0">
                <a:solidFill>
                  <a:schemeClr val="dk2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dk2"/>
                </a:solidFill>
                <a:latin typeface="+mj-lt"/>
              </a:rPr>
              <a:t>nursing training</a:t>
            </a:r>
            <a:endParaRPr lang="ar-JO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765875" y="3746002"/>
            <a:ext cx="2441709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dk2"/>
                </a:solidFill>
                <a:latin typeface="+mj-lt"/>
                <a:ea typeface="Calibri"/>
                <a:cs typeface="Calibri"/>
                <a:sym typeface="Calibri"/>
              </a:rPr>
              <a:t>Nurse training in </a:t>
            </a:r>
            <a:endParaRPr lang="en-US" dirty="0">
              <a:solidFill>
                <a:schemeClr val="dk2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dk2"/>
                </a:solidFill>
                <a:latin typeface="+mj-lt"/>
                <a:ea typeface="Calibri"/>
                <a:cs typeface="Calibri"/>
                <a:sym typeface="Calibri"/>
              </a:rPr>
              <a:t>Al- </a:t>
            </a:r>
            <a:r>
              <a:rPr lang="en-US" b="1" dirty="0" err="1" smtClean="0">
                <a:solidFill>
                  <a:schemeClr val="dk2"/>
                </a:solidFill>
                <a:latin typeface="+mj-lt"/>
                <a:ea typeface="Calibri"/>
                <a:cs typeface="Calibri"/>
                <a:sym typeface="Calibri"/>
              </a:rPr>
              <a:t>Hanan</a:t>
            </a:r>
            <a:r>
              <a:rPr lang="en-US" b="1" dirty="0" smtClean="0">
                <a:solidFill>
                  <a:schemeClr val="dk2"/>
                </a:solidFill>
                <a:latin typeface="+mj-lt"/>
                <a:ea typeface="Calibri"/>
                <a:cs typeface="Calibri"/>
                <a:sym typeface="Calibri"/>
              </a:rPr>
              <a:t> Hospital</a:t>
            </a:r>
            <a:endParaRPr lang="en-US" b="1" dirty="0">
              <a:solidFill>
                <a:schemeClr val="dk2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Sharing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practices with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scrub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nurses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600" b="0" i="0" u="none" strike="noStrike" cap="none" normalizeH="0" baseline="0" dirty="0">
              <a:ln>
                <a:noFill/>
              </a:ln>
              <a:solidFill>
                <a:srgbClr val="1F497D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</a:t>
            </a:r>
            <a:r>
              <a:rPr lang="en-US" sz="1200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re-op, post-op and hygiene protocols</a:t>
            </a:r>
            <a:endParaRPr kumimoji="0" lang="en-US" sz="600" b="0" i="0" u="none" strike="noStrike" cap="none" normalizeH="0" baseline="0" dirty="0">
              <a:ln>
                <a:noFill/>
              </a:ln>
              <a:solidFill>
                <a:srgbClr val="1F497D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195944" y="1592130"/>
            <a:ext cx="2194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0717" y="3726413"/>
            <a:ext cx="3039963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chemeClr val="dk2"/>
                </a:solidFill>
                <a:latin typeface="+mj-lt"/>
                <a:ea typeface="Calibri"/>
                <a:cs typeface="Calibri"/>
              </a:rPr>
              <a:t>Anesthesiologist training in </a:t>
            </a:r>
          </a:p>
          <a:p>
            <a:r>
              <a:rPr lang="en-US" b="1" dirty="0" smtClean="0">
                <a:solidFill>
                  <a:schemeClr val="dk2"/>
                </a:solidFill>
                <a:latin typeface="+mj-lt"/>
                <a:ea typeface="Calibri"/>
                <a:cs typeface="Calibri"/>
              </a:rPr>
              <a:t>Al </a:t>
            </a:r>
            <a:r>
              <a:rPr lang="en-US" b="1" dirty="0" err="1" smtClean="0">
                <a:solidFill>
                  <a:schemeClr val="dk2"/>
                </a:solidFill>
                <a:latin typeface="+mj-lt"/>
                <a:ea typeface="Calibri"/>
                <a:cs typeface="Calibri"/>
              </a:rPr>
              <a:t>Basheer</a:t>
            </a:r>
            <a:r>
              <a:rPr lang="en-US" b="1" dirty="0" smtClean="0">
                <a:solidFill>
                  <a:schemeClr val="dk2"/>
                </a:solidFill>
                <a:latin typeface="+mj-lt"/>
                <a:ea typeface="Calibri"/>
                <a:cs typeface="Calibri"/>
              </a:rPr>
              <a:t> public hospital</a:t>
            </a:r>
          </a:p>
          <a:p>
            <a:endParaRPr lang="en-US" sz="8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sz="1200" dirty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Sharing practice with the </a:t>
            </a:r>
            <a:r>
              <a:rPr lang="en-US" sz="1200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surgeons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en-US" sz="6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sz="1200" dirty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Training surgery-interns by observation and discussion</a:t>
            </a:r>
            <a:endParaRPr lang="en-US" sz="6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2812F44B-F955-4651-9224-57AD99197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52" y="341625"/>
            <a:ext cx="1919713" cy="435360"/>
          </a:xfrm>
          <a:prstGeom prst="rect">
            <a:avLst/>
          </a:prstGeom>
        </p:spPr>
      </p:pic>
      <p:pic>
        <p:nvPicPr>
          <p:cNvPr id="3" name="Image 2" descr="WhatsApp Image 2018-12-13 at 1.19.56 PM (3)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50" y="974215"/>
            <a:ext cx="3084401" cy="2586510"/>
          </a:xfrm>
          <a:prstGeom prst="rect">
            <a:avLst/>
          </a:prstGeom>
        </p:spPr>
      </p:pic>
      <p:pic>
        <p:nvPicPr>
          <p:cNvPr id="8" name="Image 7" descr="Photo from HumaniTerra _ Chiar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162" y="952550"/>
            <a:ext cx="3447327" cy="258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07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2170" y="132402"/>
            <a:ext cx="5163456" cy="964913"/>
          </a:xfrm>
        </p:spPr>
        <p:txBody>
          <a:bodyPr/>
          <a:lstStyle/>
          <a:p>
            <a:pPr lvl="0" algn="ctr"/>
            <a:r>
              <a:rPr lang="en-US" sz="1600" dirty="0" smtClean="0">
                <a:solidFill>
                  <a:schemeClr val="dk2"/>
                </a:solidFill>
                <a:latin typeface="+mj-lt"/>
              </a:rPr>
              <a:t>BEST PRACTICES</a:t>
            </a:r>
            <a:br>
              <a:rPr lang="en-US" sz="1600" dirty="0" smtClean="0">
                <a:solidFill>
                  <a:schemeClr val="dk2"/>
                </a:solidFill>
                <a:latin typeface="+mj-lt"/>
              </a:rPr>
            </a:br>
            <a:r>
              <a:rPr lang="en-US" sz="1600" dirty="0" smtClean="0">
                <a:solidFill>
                  <a:schemeClr val="dk2"/>
                </a:solidFill>
                <a:latin typeface="+mj-lt"/>
              </a:rPr>
              <a:t>Collaboration </a:t>
            </a:r>
            <a:r>
              <a:rPr lang="en-US" sz="1600" dirty="0">
                <a:solidFill>
                  <a:schemeClr val="dk2"/>
                </a:solidFill>
                <a:latin typeface="+mj-lt"/>
              </a:rPr>
              <a:t>with local services to </a:t>
            </a:r>
            <a:br>
              <a:rPr lang="en-US" sz="1600" dirty="0">
                <a:solidFill>
                  <a:schemeClr val="dk2"/>
                </a:solidFill>
                <a:latin typeface="+mj-lt"/>
              </a:rPr>
            </a:br>
            <a:r>
              <a:rPr lang="en-US" sz="1600" dirty="0">
                <a:solidFill>
                  <a:srgbClr val="BD161B"/>
                </a:solidFill>
                <a:latin typeface="+mj-lt"/>
              </a:rPr>
              <a:t>strengthen the assistance </a:t>
            </a:r>
            <a:r>
              <a:rPr lang="en-US" sz="1600" dirty="0">
                <a:solidFill>
                  <a:schemeClr val="dk2"/>
                </a:solidFill>
                <a:latin typeface="+mj-lt"/>
              </a:rPr>
              <a:t/>
            </a:r>
            <a:br>
              <a:rPr lang="en-US" sz="1600" dirty="0">
                <a:solidFill>
                  <a:schemeClr val="dk2"/>
                </a:solidFill>
                <a:latin typeface="+mj-lt"/>
              </a:rPr>
            </a:br>
            <a:r>
              <a:rPr lang="en-US" sz="1600" dirty="0">
                <a:solidFill>
                  <a:schemeClr val="dk2"/>
                </a:solidFill>
                <a:latin typeface="+mj-lt"/>
              </a:rPr>
              <a:t>to </a:t>
            </a:r>
            <a:r>
              <a:rPr lang="en-US" sz="1600" dirty="0" smtClean="0">
                <a:solidFill>
                  <a:schemeClr val="dk2"/>
                </a:solidFill>
                <a:latin typeface="+mj-lt"/>
              </a:rPr>
              <a:t>refugees and vulnerable people</a:t>
            </a:r>
            <a:endParaRPr lang="ar-JO" sz="1600" dirty="0">
              <a:latin typeface="+mj-lt"/>
            </a:endParaRPr>
          </a:p>
        </p:txBody>
      </p:sp>
      <p:pic>
        <p:nvPicPr>
          <p:cNvPr id="4" name="Picture 3" descr="40530771_1035850056622359_2338253536803946496_n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231" y="2192728"/>
            <a:ext cx="2646534" cy="20508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2715" y="1351349"/>
            <a:ext cx="688113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</a:rPr>
              <a:t>In order to ensure self-sufficiency, local medical services must have adequate hospital structures. </a:t>
            </a:r>
            <a:r>
              <a:rPr lang="en-US" sz="1200" dirty="0" smtClean="0">
                <a:solidFill>
                  <a:srgbClr val="002060"/>
                </a:solidFill>
              </a:rPr>
              <a:t>HumaniTerra </a:t>
            </a:r>
            <a:r>
              <a:rPr lang="en-US" sz="1200" dirty="0">
                <a:solidFill>
                  <a:srgbClr val="002060"/>
                </a:solidFill>
              </a:rPr>
              <a:t>provides expertise in hospital infrastructure building, rehabilitates existing buildings and equipment (operating rooms, anesthesia, radiology…), adapting to the local environment     </a:t>
            </a:r>
            <a:endParaRPr lang="ar-JO" sz="1200" dirty="0">
              <a:solidFill>
                <a:srgbClr val="00206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75983" y="4286478"/>
            <a:ext cx="1978617" cy="925633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dirty="0">
                <a:solidFill>
                  <a:schemeClr val="dk2"/>
                </a:solidFill>
                <a:latin typeface="+mj-lt"/>
                <a:ea typeface="Calibri"/>
                <a:cs typeface="Calibri"/>
                <a:sym typeface="Calibri"/>
              </a:rPr>
              <a:t>Donation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solidFill>
                  <a:schemeClr val="dk2"/>
                </a:solidFill>
                <a:latin typeface="+mj-lt"/>
                <a:ea typeface="Calibri"/>
                <a:cs typeface="Calibri"/>
              </a:rPr>
              <a:t>of surgical material</a:t>
            </a:r>
            <a:endParaRPr lang="ar-JO" sz="1200" dirty="0">
              <a:solidFill>
                <a:schemeClr val="dk2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774246" y="4128373"/>
            <a:ext cx="2086278" cy="1061853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dirty="0">
                <a:solidFill>
                  <a:schemeClr val="dk2"/>
                </a:solidFill>
                <a:latin typeface="+mj-lt"/>
                <a:ea typeface="Calibri"/>
                <a:cs typeface="Calibri"/>
              </a:rPr>
              <a:t>Consultations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+mj-cs"/>
              </a:rPr>
              <a:t> </a:t>
            </a:r>
            <a:r>
              <a:rPr lang="en-US" sz="1200" dirty="0">
                <a:solidFill>
                  <a:schemeClr val="dk2"/>
                </a:solidFill>
                <a:latin typeface="+mj-lt"/>
                <a:ea typeface="Calibri"/>
                <a:cs typeface="Calibri"/>
              </a:rPr>
              <a:t>in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+mj-cs"/>
              </a:rPr>
              <a:t> </a:t>
            </a:r>
            <a:r>
              <a:rPr lang="en-US" sz="1200" dirty="0">
                <a:solidFill>
                  <a:schemeClr val="dk2"/>
                </a:solidFill>
                <a:latin typeface="+mj-lt"/>
                <a:ea typeface="Calibri"/>
                <a:cs typeface="Calibri"/>
              </a:rPr>
              <a:t>refugee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+mj-cs"/>
              </a:rPr>
              <a:t> </a:t>
            </a:r>
            <a:r>
              <a:rPr lang="en-US" sz="1200" dirty="0">
                <a:solidFill>
                  <a:schemeClr val="dk2"/>
                </a:solidFill>
                <a:latin typeface="+mj-lt"/>
                <a:ea typeface="Calibri"/>
                <a:cs typeface="Calibri"/>
              </a:rPr>
              <a:t>camps</a:t>
            </a:r>
            <a:endParaRPr lang="ar-JO" sz="1200" dirty="0">
              <a:solidFill>
                <a:schemeClr val="dk2"/>
              </a:solidFill>
              <a:latin typeface="+mj-lt"/>
              <a:ea typeface="Calibri"/>
              <a:cs typeface="Calibri"/>
            </a:endParaRPr>
          </a:p>
        </p:txBody>
      </p:sp>
      <p:pic>
        <p:nvPicPr>
          <p:cNvPr id="11" name="Picture 10" descr="40535933_2109968735923592_5451308513697464320_n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0405" y="2243837"/>
            <a:ext cx="3275722" cy="18498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0A7D24C2-4A4C-4174-A837-052EEB1EF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716" y="227752"/>
            <a:ext cx="1989211" cy="451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44533" y="814388"/>
            <a:ext cx="6428422" cy="648458"/>
          </a:xfrm>
        </p:spPr>
        <p:txBody>
          <a:bodyPr/>
          <a:lstStyle/>
          <a:p>
            <a:pPr algn="ctr"/>
            <a:r>
              <a:rPr lang="fr-FR" sz="2000" dirty="0" smtClean="0">
                <a:solidFill>
                  <a:schemeClr val="accent2"/>
                </a:solidFill>
              </a:rPr>
              <a:t>MAIN CHALLANGES</a:t>
            </a:r>
            <a:endParaRPr lang="fr-FR" sz="2000" dirty="0">
              <a:solidFill>
                <a:schemeClr val="accent2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34427" y="1576244"/>
            <a:ext cx="5293995" cy="2744296"/>
          </a:xfrm>
        </p:spPr>
        <p:txBody>
          <a:bodyPr/>
          <a:lstStyle/>
          <a:p>
            <a:pPr marL="514350" indent="-285750">
              <a:buFont typeface="Arial"/>
              <a:buChar char="•"/>
            </a:pPr>
            <a:r>
              <a:rPr lang="en-GB" dirty="0" smtClean="0">
                <a:solidFill>
                  <a:srgbClr val="1F497D"/>
                </a:solidFill>
              </a:rPr>
              <a:t>Administrative</a:t>
            </a:r>
            <a:r>
              <a:rPr lang="en-US" dirty="0" smtClean="0">
                <a:solidFill>
                  <a:srgbClr val="1F497D"/>
                </a:solidFill>
              </a:rPr>
              <a:t> approval at government level</a:t>
            </a:r>
          </a:p>
          <a:p>
            <a:pPr marL="228600" indent="0"/>
            <a:endParaRPr lang="en-US" dirty="0" smtClean="0">
              <a:solidFill>
                <a:srgbClr val="1F497D"/>
              </a:solidFill>
            </a:endParaRPr>
          </a:p>
          <a:p>
            <a:pPr marL="514350" indent="-285750"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High number of patients compared to funding</a:t>
            </a:r>
          </a:p>
          <a:p>
            <a:pPr marL="228600" indent="0"/>
            <a:endParaRPr lang="en-US" dirty="0">
              <a:solidFill>
                <a:srgbClr val="1F497D"/>
              </a:solidFill>
            </a:endParaRPr>
          </a:p>
          <a:p>
            <a:pPr marL="514350" indent="-285750"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Size of our organization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4" name="Picture 1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0A7D24C2-4A4C-4174-A837-052EEB1EF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16" y="227752"/>
            <a:ext cx="1989211" cy="45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23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7213" y="1653539"/>
            <a:ext cx="6428422" cy="2848397"/>
          </a:xfrm>
        </p:spPr>
        <p:txBody>
          <a:bodyPr anchor="ctr"/>
          <a:lstStyle/>
          <a:p>
            <a:pPr algn="ctr"/>
            <a:r>
              <a:rPr lang="fr-FR" sz="2000" dirty="0" smtClean="0">
                <a:solidFill>
                  <a:schemeClr val="bg2"/>
                </a:solidFill>
              </a:rPr>
              <a:t>COORDINATION</a:t>
            </a:r>
            <a:br>
              <a:rPr lang="fr-FR" sz="2000" dirty="0" smtClean="0">
                <a:solidFill>
                  <a:schemeClr val="bg2"/>
                </a:solidFill>
              </a:rPr>
            </a:br>
            <a:r>
              <a:rPr lang="fr-FR" sz="2000" dirty="0" smtClean="0">
                <a:solidFill>
                  <a:schemeClr val="bg2"/>
                </a:solidFill>
              </a:rPr>
              <a:t> </a:t>
            </a:r>
            <a:br>
              <a:rPr lang="fr-FR" sz="2000" dirty="0" smtClean="0">
                <a:solidFill>
                  <a:schemeClr val="bg2"/>
                </a:solidFill>
              </a:rPr>
            </a:br>
            <a:r>
              <a:rPr lang="fr-FR" sz="2000" dirty="0" smtClean="0">
                <a:solidFill>
                  <a:schemeClr val="bg2"/>
                </a:solidFill>
              </a:rPr>
              <a:t>EXCHANGE OF INFORMATION</a:t>
            </a:r>
            <a:br>
              <a:rPr lang="fr-FR" sz="2000" dirty="0" smtClean="0">
                <a:solidFill>
                  <a:schemeClr val="bg2"/>
                </a:solidFill>
              </a:rPr>
            </a:br>
            <a:r>
              <a:rPr lang="fr-FR" sz="2000" dirty="0" smtClean="0">
                <a:solidFill>
                  <a:schemeClr val="bg2"/>
                </a:solidFill>
              </a:rPr>
              <a:t/>
            </a:r>
            <a:br>
              <a:rPr lang="fr-FR" sz="2000" dirty="0" smtClean="0">
                <a:solidFill>
                  <a:schemeClr val="bg2"/>
                </a:solidFill>
              </a:rPr>
            </a:br>
            <a:r>
              <a:rPr lang="fr-FR" sz="2000" dirty="0" smtClean="0">
                <a:solidFill>
                  <a:schemeClr val="bg2"/>
                </a:solidFill>
              </a:rPr>
              <a:t>SECTOR SUPPORT </a:t>
            </a:r>
            <a:endParaRPr lang="fr-FR" sz="2000" dirty="0">
              <a:solidFill>
                <a:schemeClr val="bg2"/>
              </a:solidFill>
            </a:endParaRPr>
          </a:p>
        </p:txBody>
      </p:sp>
      <p:pic>
        <p:nvPicPr>
          <p:cNvPr id="4" name="Picture 1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0A7D24C2-4A4C-4174-A837-052EEB1EF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16" y="227752"/>
            <a:ext cx="1989211" cy="451121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544533" y="814388"/>
            <a:ext cx="6428422" cy="64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1" i="0" u="none" strike="noStrike" cap="none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2000" dirty="0" smtClean="0">
                <a:solidFill>
                  <a:srgbClr val="C0504D"/>
                </a:solidFill>
              </a:rPr>
              <a:t>LESSONS LEARNT</a:t>
            </a:r>
            <a:endParaRPr lang="fr-FR" sz="2000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988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/>
        </p:nvSpPr>
        <p:spPr>
          <a:xfrm>
            <a:off x="5021127" y="4765795"/>
            <a:ext cx="1880832" cy="568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0" marR="0" lvl="0" indent="0" algn="ctr" rtl="0">
              <a:lnSpc>
                <a:spcPct val="119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HUMANITERRA INTERNATIONAL</a:t>
            </a:r>
            <a:endParaRPr sz="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9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14, rue Raphael 13008 </a:t>
            </a:r>
            <a:r>
              <a:rPr lang="fr-FR" sz="800" dirty="0" smtClean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Marseille, France</a:t>
            </a:r>
            <a:endParaRPr sz="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Shape 224"/>
          <p:cNvSpPr/>
          <p:nvPr/>
        </p:nvSpPr>
        <p:spPr>
          <a:xfrm>
            <a:off x="0" y="0"/>
            <a:ext cx="4068838" cy="532316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4068851" y="7315"/>
            <a:ext cx="387350" cy="5321300"/>
          </a:xfrm>
          <a:custGeom>
            <a:avLst/>
            <a:gdLst/>
            <a:ahLst/>
            <a:cxnLst/>
            <a:rect l="0" t="0" r="0" b="0"/>
            <a:pathLst>
              <a:path w="387350" h="5321300" extrusionOk="0">
                <a:moveTo>
                  <a:pt x="0" y="5320690"/>
                </a:moveTo>
                <a:lnTo>
                  <a:pt x="387350" y="5320690"/>
                </a:lnTo>
                <a:lnTo>
                  <a:pt x="387350" y="0"/>
                </a:lnTo>
                <a:lnTo>
                  <a:pt x="0" y="0"/>
                </a:lnTo>
                <a:lnTo>
                  <a:pt x="0" y="5320690"/>
                </a:lnTo>
                <a:close/>
              </a:path>
            </a:pathLst>
          </a:custGeom>
          <a:solidFill>
            <a:srgbClr val="99A5D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Shape 226" descr="New-logo-CDC_-_JPEG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78342" y="1446703"/>
            <a:ext cx="609600" cy="60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 descr="téléchargement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49480" y="1407487"/>
            <a:ext cx="994409" cy="710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 descr="logo-Molham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22300" y="2452907"/>
            <a:ext cx="780288" cy="780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 rotWithShape="1">
          <a:blip r:embed="rId7">
            <a:alphaModFix/>
          </a:blip>
          <a:srcRect l="4132" t="38710" r="40177" b="22319"/>
          <a:stretch/>
        </p:blipFill>
        <p:spPr>
          <a:xfrm>
            <a:off x="4921250" y="3503976"/>
            <a:ext cx="840740" cy="32702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Shape 230"/>
          <p:cNvSpPr txBox="1"/>
          <p:nvPr/>
        </p:nvSpPr>
        <p:spPr>
          <a:xfrm>
            <a:off x="57669" y="242371"/>
            <a:ext cx="4006850" cy="92333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TIMELY ACCESS TO SURGICAL CARE SAVES LIVES AND PREVENT DISABILITY </a:t>
            </a:r>
            <a:r>
              <a:rPr lang="fr-FR" sz="1600" b="1" dirty="0">
                <a:solidFill>
                  <a:srgbClr val="BD161B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600" b="1" dirty="0">
                <a:solidFill>
                  <a:srgbClr val="BD161B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1" dirty="0">
              <a:solidFill>
                <a:srgbClr val="BD16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A4F41C92-7BD5-4E85-94EF-B38FA12C86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1915" y="365466"/>
            <a:ext cx="1919713" cy="4353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FAD3D7F1-ABBF-4EF1-B2EA-091ADAEED9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2456" y="2592113"/>
            <a:ext cx="971433" cy="47512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976217" y="4416669"/>
            <a:ext cx="2123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 smtClean="0"/>
              <a:t>Contact in Jordan: Chiara Lorenzini – HoM</a:t>
            </a:r>
          </a:p>
          <a:p>
            <a:pPr algn="ctr"/>
            <a:r>
              <a:rPr lang="fr-FR" sz="800" dirty="0" smtClean="0"/>
              <a:t>0798794301</a:t>
            </a:r>
            <a:endParaRPr lang="fr-FR" sz="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0" y="0"/>
            <a:ext cx="7559992" cy="532491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Shape 75"/>
          <p:cNvSpPr/>
          <p:nvPr/>
        </p:nvSpPr>
        <p:spPr>
          <a:xfrm>
            <a:off x="577850" y="990600"/>
            <a:ext cx="6057074" cy="250206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Shape 76"/>
          <p:cNvSpPr/>
          <p:nvPr/>
        </p:nvSpPr>
        <p:spPr>
          <a:xfrm>
            <a:off x="6625843" y="987615"/>
            <a:ext cx="865797" cy="416605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Shape 77"/>
          <p:cNvSpPr/>
          <p:nvPr/>
        </p:nvSpPr>
        <p:spPr>
          <a:xfrm>
            <a:off x="574865" y="3483597"/>
            <a:ext cx="6057074" cy="1670088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Shape 78"/>
          <p:cNvSpPr txBox="1"/>
          <p:nvPr/>
        </p:nvSpPr>
        <p:spPr>
          <a:xfrm>
            <a:off x="6063767" y="709569"/>
            <a:ext cx="1307045" cy="5151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800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50" dirty="0">
                <a:solidFill>
                  <a:srgbClr val="D52328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fr-FR" sz="1350" dirty="0" smtClean="0">
                <a:solidFill>
                  <a:srgbClr val="D52328"/>
                </a:solidFill>
                <a:latin typeface="Calibri"/>
                <a:ea typeface="Calibri"/>
                <a:cs typeface="Calibri"/>
                <a:sym typeface="Calibri"/>
              </a:rPr>
              <a:t>2018/19  </a:t>
            </a:r>
            <a:r>
              <a:rPr lang="fr-FR" sz="1350" dirty="0">
                <a:solidFill>
                  <a:srgbClr val="D52328"/>
                </a:solidFill>
                <a:latin typeface="Calibri"/>
                <a:ea typeface="Calibri"/>
                <a:cs typeface="Calibri"/>
                <a:sym typeface="Calibri"/>
              </a:rPr>
              <a:t>MISSIONS</a:t>
            </a: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Shape 79"/>
          <p:cNvSpPr/>
          <p:nvPr/>
        </p:nvSpPr>
        <p:spPr>
          <a:xfrm>
            <a:off x="244919" y="0"/>
            <a:ext cx="329946" cy="5324424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Shape 80"/>
          <p:cNvSpPr/>
          <p:nvPr/>
        </p:nvSpPr>
        <p:spPr>
          <a:xfrm>
            <a:off x="248234" y="987628"/>
            <a:ext cx="326618" cy="4166057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Shape 81"/>
          <p:cNvSpPr/>
          <p:nvPr/>
        </p:nvSpPr>
        <p:spPr>
          <a:xfrm>
            <a:off x="2309268" y="2151735"/>
            <a:ext cx="2505529" cy="853828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Shape 82"/>
          <p:cNvSpPr/>
          <p:nvPr/>
        </p:nvSpPr>
        <p:spPr>
          <a:xfrm>
            <a:off x="5658174" y="2920798"/>
            <a:ext cx="601345" cy="207645"/>
          </a:xfrm>
          <a:custGeom>
            <a:avLst/>
            <a:gdLst/>
            <a:ahLst/>
            <a:cxnLst/>
            <a:rect l="0" t="0" r="0" b="0"/>
            <a:pathLst>
              <a:path w="601345" h="207644" extrusionOk="0">
                <a:moveTo>
                  <a:pt x="597001" y="0"/>
                </a:moveTo>
                <a:lnTo>
                  <a:pt x="0" y="195224"/>
                </a:lnTo>
                <a:lnTo>
                  <a:pt x="3949" y="207302"/>
                </a:lnTo>
                <a:lnTo>
                  <a:pt x="600951" y="12077"/>
                </a:lnTo>
                <a:lnTo>
                  <a:pt x="59700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Shape 83"/>
          <p:cNvSpPr/>
          <p:nvPr/>
        </p:nvSpPr>
        <p:spPr>
          <a:xfrm>
            <a:off x="5995517" y="3405530"/>
            <a:ext cx="314325" cy="0"/>
          </a:xfrm>
          <a:custGeom>
            <a:avLst/>
            <a:gdLst/>
            <a:ahLst/>
            <a:cxnLst/>
            <a:rect l="0" t="0" r="0" b="0"/>
            <a:pathLst>
              <a:path w="314325" h="120000" extrusionOk="0">
                <a:moveTo>
                  <a:pt x="0" y="0"/>
                </a:moveTo>
                <a:lnTo>
                  <a:pt x="314058" y="0"/>
                </a:lnTo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Shape 84"/>
          <p:cNvSpPr txBox="1"/>
          <p:nvPr/>
        </p:nvSpPr>
        <p:spPr>
          <a:xfrm>
            <a:off x="3005028" y="3820515"/>
            <a:ext cx="1085215" cy="326390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4450" rIns="0" bIns="0" anchor="t" anchorCtr="0">
            <a:noAutofit/>
          </a:bodyPr>
          <a:lstStyle/>
          <a:p>
            <a:pPr marL="1574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5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Cameroun</a:t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Shape 85"/>
          <p:cNvSpPr txBox="1"/>
          <p:nvPr/>
        </p:nvSpPr>
        <p:spPr>
          <a:xfrm>
            <a:off x="4305836" y="3558895"/>
            <a:ext cx="1085215" cy="250710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2525" rIns="0" bIns="0" anchor="t" anchorCtr="0">
            <a:noAutofit/>
          </a:bodyPr>
          <a:lstStyle/>
          <a:p>
            <a:pPr marL="8064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5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Central </a:t>
            </a:r>
            <a:r>
              <a:rPr lang="en-US" sz="135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Africa</a:t>
            </a:r>
            <a:endParaRPr lang="en-US" dirty="0"/>
          </a:p>
        </p:txBody>
      </p:sp>
      <p:sp>
        <p:nvSpPr>
          <p:cNvPr id="86" name="Shape 86"/>
          <p:cNvSpPr txBox="1"/>
          <p:nvPr/>
        </p:nvSpPr>
        <p:spPr>
          <a:xfrm>
            <a:off x="5117700" y="2045055"/>
            <a:ext cx="1085215" cy="325120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8875" rIns="0" bIns="0" anchor="t" anchorCtr="0">
            <a:noAutofit/>
          </a:bodyPr>
          <a:lstStyle/>
          <a:p>
            <a:pPr marL="9779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Afghanistan</a:t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2160285" y="3119475"/>
            <a:ext cx="1085215" cy="325120"/>
          </a:xfrm>
          <a:prstGeom prst="rect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3800" rIns="0" bIns="0" anchor="t" anchorCtr="0">
            <a:noAutofit/>
          </a:bodyPr>
          <a:lstStyle/>
          <a:p>
            <a:pPr marL="7747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Burkina Faso</a:t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2586254" y="3215688"/>
            <a:ext cx="19685" cy="19685"/>
          </a:xfrm>
          <a:custGeom>
            <a:avLst/>
            <a:gdLst/>
            <a:ahLst/>
            <a:cxnLst/>
            <a:rect l="0" t="0" r="0" b="0"/>
            <a:pathLst>
              <a:path w="19685" h="19685" extrusionOk="0">
                <a:moveTo>
                  <a:pt x="9715" y="0"/>
                </a:moveTo>
                <a:lnTo>
                  <a:pt x="4064" y="0"/>
                </a:lnTo>
                <a:lnTo>
                  <a:pt x="0" y="4241"/>
                </a:lnTo>
                <a:lnTo>
                  <a:pt x="0" y="9715"/>
                </a:lnTo>
                <a:lnTo>
                  <a:pt x="0" y="15011"/>
                </a:lnTo>
                <a:lnTo>
                  <a:pt x="3886" y="19240"/>
                </a:lnTo>
                <a:lnTo>
                  <a:pt x="9359" y="19240"/>
                </a:lnTo>
                <a:lnTo>
                  <a:pt x="15532" y="19240"/>
                </a:lnTo>
                <a:lnTo>
                  <a:pt x="19418" y="15011"/>
                </a:lnTo>
                <a:lnTo>
                  <a:pt x="19240" y="9715"/>
                </a:lnTo>
                <a:lnTo>
                  <a:pt x="19240" y="4241"/>
                </a:lnTo>
                <a:lnTo>
                  <a:pt x="15532" y="0"/>
                </a:lnTo>
                <a:lnTo>
                  <a:pt x="9715" y="0"/>
                </a:lnTo>
                <a:close/>
              </a:path>
            </a:pathLst>
          </a:custGeom>
          <a:noFill/>
          <a:ln w="12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Shape 89"/>
          <p:cNvSpPr/>
          <p:nvPr/>
        </p:nvSpPr>
        <p:spPr>
          <a:xfrm>
            <a:off x="2736282" y="3291228"/>
            <a:ext cx="36195" cy="34290"/>
          </a:xfrm>
          <a:custGeom>
            <a:avLst/>
            <a:gdLst/>
            <a:ahLst/>
            <a:cxnLst/>
            <a:rect l="0" t="0" r="0" b="0"/>
            <a:pathLst>
              <a:path w="36194" h="34289" extrusionOk="0">
                <a:moveTo>
                  <a:pt x="36182" y="14833"/>
                </a:moveTo>
                <a:lnTo>
                  <a:pt x="36182" y="16421"/>
                </a:lnTo>
                <a:lnTo>
                  <a:pt x="35826" y="18186"/>
                </a:lnTo>
                <a:lnTo>
                  <a:pt x="35293" y="19773"/>
                </a:lnTo>
                <a:lnTo>
                  <a:pt x="32816" y="27012"/>
                </a:lnTo>
                <a:lnTo>
                  <a:pt x="25768" y="34074"/>
                </a:lnTo>
                <a:lnTo>
                  <a:pt x="14643" y="34074"/>
                </a:lnTo>
                <a:lnTo>
                  <a:pt x="6705" y="34074"/>
                </a:lnTo>
                <a:lnTo>
                  <a:pt x="0" y="29298"/>
                </a:lnTo>
                <a:lnTo>
                  <a:pt x="0" y="19240"/>
                </a:lnTo>
                <a:lnTo>
                  <a:pt x="3269" y="9188"/>
                </a:lnTo>
                <a:lnTo>
                  <a:pt x="11733" y="3271"/>
                </a:lnTo>
                <a:lnTo>
                  <a:pt x="23376" y="529"/>
                </a:lnTo>
                <a:lnTo>
                  <a:pt x="36182" y="0"/>
                </a:lnTo>
                <a:lnTo>
                  <a:pt x="36182" y="14833"/>
                </a:lnTo>
                <a:close/>
              </a:path>
            </a:pathLst>
          </a:custGeom>
          <a:noFill/>
          <a:ln w="12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Shape 90"/>
          <p:cNvSpPr txBox="1"/>
          <p:nvPr/>
        </p:nvSpPr>
        <p:spPr>
          <a:xfrm>
            <a:off x="1148748" y="3868775"/>
            <a:ext cx="957580" cy="232115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4125" rIns="0" bIns="0" anchor="t" anchorCtr="0">
            <a:noAutofit/>
          </a:bodyPr>
          <a:lstStyle/>
          <a:p>
            <a:pPr marL="14414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Équator</a:t>
            </a:r>
            <a:endParaRPr/>
          </a:p>
        </p:txBody>
      </p:sp>
      <p:sp>
        <p:nvSpPr>
          <p:cNvPr id="91" name="Shape 91"/>
          <p:cNvSpPr txBox="1"/>
          <p:nvPr/>
        </p:nvSpPr>
        <p:spPr>
          <a:xfrm>
            <a:off x="6259306" y="2744825"/>
            <a:ext cx="1037590" cy="311150"/>
          </a:xfrm>
          <a:prstGeom prst="rect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60950" rIns="0" bIns="0" anchor="t" anchorCtr="0">
            <a:noAutofit/>
          </a:bodyPr>
          <a:lstStyle/>
          <a:p>
            <a:pPr marL="7556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Bangladesh</a:t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Shape 92"/>
          <p:cNvSpPr/>
          <p:nvPr/>
        </p:nvSpPr>
        <p:spPr>
          <a:xfrm>
            <a:off x="6348299" y="2857396"/>
            <a:ext cx="75565" cy="121285"/>
          </a:xfrm>
          <a:custGeom>
            <a:avLst/>
            <a:gdLst/>
            <a:ahLst/>
            <a:cxnLst/>
            <a:rect l="0" t="0" r="0" b="0"/>
            <a:pathLst>
              <a:path w="75564" h="121285" extrusionOk="0">
                <a:moveTo>
                  <a:pt x="0" y="119494"/>
                </a:moveTo>
                <a:lnTo>
                  <a:pt x="5118" y="120205"/>
                </a:lnTo>
                <a:lnTo>
                  <a:pt x="13233" y="120903"/>
                </a:lnTo>
                <a:lnTo>
                  <a:pt x="23825" y="120903"/>
                </a:lnTo>
                <a:lnTo>
                  <a:pt x="64947" y="109791"/>
                </a:lnTo>
                <a:lnTo>
                  <a:pt x="75006" y="85953"/>
                </a:lnTo>
                <a:lnTo>
                  <a:pt x="72762" y="74248"/>
                </a:lnTo>
                <a:lnTo>
                  <a:pt x="66978" y="65485"/>
                </a:lnTo>
                <a:lnTo>
                  <a:pt x="59077" y="59502"/>
                </a:lnTo>
                <a:lnTo>
                  <a:pt x="50482" y="56133"/>
                </a:lnTo>
                <a:lnTo>
                  <a:pt x="50482" y="55778"/>
                </a:lnTo>
                <a:lnTo>
                  <a:pt x="58908" y="51376"/>
                </a:lnTo>
                <a:lnTo>
                  <a:pt x="65236" y="45302"/>
                </a:lnTo>
                <a:lnTo>
                  <a:pt x="69216" y="37935"/>
                </a:lnTo>
                <a:lnTo>
                  <a:pt x="70599" y="29654"/>
                </a:lnTo>
                <a:lnTo>
                  <a:pt x="70599" y="20307"/>
                </a:lnTo>
                <a:lnTo>
                  <a:pt x="28067" y="0"/>
                </a:lnTo>
                <a:lnTo>
                  <a:pt x="20081" y="188"/>
                </a:lnTo>
                <a:lnTo>
                  <a:pt x="12509" y="709"/>
                </a:lnTo>
                <a:lnTo>
                  <a:pt x="5699" y="1494"/>
                </a:lnTo>
                <a:lnTo>
                  <a:pt x="0" y="2476"/>
                </a:lnTo>
                <a:lnTo>
                  <a:pt x="0" y="119494"/>
                </a:lnTo>
                <a:close/>
              </a:path>
            </a:pathLst>
          </a:custGeom>
          <a:noFill/>
          <a:ln w="12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Shape 93"/>
          <p:cNvSpPr/>
          <p:nvPr/>
        </p:nvSpPr>
        <p:spPr>
          <a:xfrm>
            <a:off x="6363653" y="2869232"/>
            <a:ext cx="40005" cy="39370"/>
          </a:xfrm>
          <a:custGeom>
            <a:avLst/>
            <a:gdLst/>
            <a:ahLst/>
            <a:cxnLst/>
            <a:rect l="0" t="0" r="0" b="0"/>
            <a:pathLst>
              <a:path w="40004" h="39369" extrusionOk="0">
                <a:moveTo>
                  <a:pt x="0" y="1054"/>
                </a:moveTo>
                <a:lnTo>
                  <a:pt x="2476" y="520"/>
                </a:lnTo>
                <a:lnTo>
                  <a:pt x="6527" y="0"/>
                </a:lnTo>
                <a:lnTo>
                  <a:pt x="13588" y="0"/>
                </a:lnTo>
                <a:lnTo>
                  <a:pt x="24223" y="1071"/>
                </a:lnTo>
                <a:lnTo>
                  <a:pt x="32475" y="4473"/>
                </a:lnTo>
                <a:lnTo>
                  <a:pt x="37815" y="10490"/>
                </a:lnTo>
                <a:lnTo>
                  <a:pt x="39712" y="19405"/>
                </a:lnTo>
                <a:lnTo>
                  <a:pt x="37970" y="27366"/>
                </a:lnTo>
                <a:lnTo>
                  <a:pt x="32919" y="33686"/>
                </a:lnTo>
                <a:lnTo>
                  <a:pt x="24823" y="37854"/>
                </a:lnTo>
                <a:lnTo>
                  <a:pt x="13944" y="39357"/>
                </a:lnTo>
                <a:lnTo>
                  <a:pt x="0" y="39357"/>
                </a:lnTo>
                <a:lnTo>
                  <a:pt x="0" y="1054"/>
                </a:lnTo>
                <a:close/>
              </a:path>
            </a:pathLst>
          </a:custGeom>
          <a:noFill/>
          <a:ln w="12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Shape 94"/>
          <p:cNvSpPr/>
          <p:nvPr/>
        </p:nvSpPr>
        <p:spPr>
          <a:xfrm>
            <a:off x="6363653" y="2920235"/>
            <a:ext cx="43815" cy="46355"/>
          </a:xfrm>
          <a:custGeom>
            <a:avLst/>
            <a:gdLst/>
            <a:ahLst/>
            <a:cxnLst/>
            <a:rect l="0" t="0" r="0" b="0"/>
            <a:pathLst>
              <a:path w="43814" h="46355" extrusionOk="0">
                <a:moveTo>
                  <a:pt x="0" y="0"/>
                </a:moveTo>
                <a:lnTo>
                  <a:pt x="12712" y="0"/>
                </a:lnTo>
                <a:lnTo>
                  <a:pt x="24583" y="1301"/>
                </a:lnTo>
                <a:lnTo>
                  <a:pt x="34353" y="5383"/>
                </a:lnTo>
                <a:lnTo>
                  <a:pt x="40980" y="12510"/>
                </a:lnTo>
                <a:lnTo>
                  <a:pt x="43421" y="22948"/>
                </a:lnTo>
                <a:lnTo>
                  <a:pt x="40883" y="33857"/>
                </a:lnTo>
                <a:lnTo>
                  <a:pt x="34109" y="40992"/>
                </a:lnTo>
                <a:lnTo>
                  <a:pt x="24358" y="44883"/>
                </a:lnTo>
                <a:lnTo>
                  <a:pt x="12890" y="46062"/>
                </a:lnTo>
                <a:lnTo>
                  <a:pt x="7416" y="46062"/>
                </a:lnTo>
                <a:lnTo>
                  <a:pt x="2997" y="45885"/>
                </a:lnTo>
                <a:lnTo>
                  <a:pt x="0" y="45364"/>
                </a:lnTo>
                <a:lnTo>
                  <a:pt x="0" y="0"/>
                </a:lnTo>
                <a:close/>
              </a:path>
            </a:pathLst>
          </a:custGeom>
          <a:noFill/>
          <a:ln w="12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/>
          <p:nvPr/>
        </p:nvSpPr>
        <p:spPr>
          <a:xfrm>
            <a:off x="6436729" y="2889880"/>
            <a:ext cx="68580" cy="89535"/>
          </a:xfrm>
          <a:custGeom>
            <a:avLst/>
            <a:gdLst/>
            <a:ahLst/>
            <a:cxnLst/>
            <a:rect l="0" t="0" r="0" b="0"/>
            <a:pathLst>
              <a:path w="68579" h="89535" extrusionOk="0">
                <a:moveTo>
                  <a:pt x="68122" y="87363"/>
                </a:moveTo>
                <a:lnTo>
                  <a:pt x="67068" y="81533"/>
                </a:lnTo>
                <a:lnTo>
                  <a:pt x="66713" y="74307"/>
                </a:lnTo>
                <a:lnTo>
                  <a:pt x="66713" y="66890"/>
                </a:lnTo>
                <a:lnTo>
                  <a:pt x="66713" y="34937"/>
                </a:lnTo>
                <a:lnTo>
                  <a:pt x="65310" y="22256"/>
                </a:lnTo>
                <a:lnTo>
                  <a:pt x="60267" y="11048"/>
                </a:lnTo>
                <a:lnTo>
                  <a:pt x="50328" y="3051"/>
                </a:lnTo>
                <a:lnTo>
                  <a:pt x="34239" y="0"/>
                </a:lnTo>
                <a:lnTo>
                  <a:pt x="26303" y="539"/>
                </a:lnTo>
                <a:lnTo>
                  <a:pt x="18815" y="2071"/>
                </a:lnTo>
                <a:lnTo>
                  <a:pt x="12022" y="4463"/>
                </a:lnTo>
                <a:lnTo>
                  <a:pt x="6172" y="7581"/>
                </a:lnTo>
                <a:lnTo>
                  <a:pt x="9702" y="17818"/>
                </a:lnTo>
                <a:lnTo>
                  <a:pt x="15697" y="13944"/>
                </a:lnTo>
                <a:lnTo>
                  <a:pt x="24002" y="11468"/>
                </a:lnTo>
                <a:lnTo>
                  <a:pt x="31940" y="11468"/>
                </a:lnTo>
                <a:lnTo>
                  <a:pt x="42346" y="13564"/>
                </a:lnTo>
                <a:lnTo>
                  <a:pt x="48202" y="18707"/>
                </a:lnTo>
                <a:lnTo>
                  <a:pt x="50782" y="25173"/>
                </a:lnTo>
                <a:lnTo>
                  <a:pt x="51358" y="31241"/>
                </a:lnTo>
                <a:lnTo>
                  <a:pt x="51358" y="33007"/>
                </a:lnTo>
                <a:lnTo>
                  <a:pt x="29409" y="34991"/>
                </a:lnTo>
                <a:lnTo>
                  <a:pt x="13301" y="41078"/>
                </a:lnTo>
                <a:lnTo>
                  <a:pt x="3383" y="51070"/>
                </a:lnTo>
                <a:lnTo>
                  <a:pt x="0" y="64769"/>
                </a:lnTo>
                <a:lnTo>
                  <a:pt x="1647" y="73816"/>
                </a:lnTo>
                <a:lnTo>
                  <a:pt x="6569" y="81672"/>
                </a:lnTo>
                <a:lnTo>
                  <a:pt x="14733" y="87210"/>
                </a:lnTo>
                <a:lnTo>
                  <a:pt x="26111" y="89306"/>
                </a:lnTo>
                <a:lnTo>
                  <a:pt x="34661" y="88263"/>
                </a:lnTo>
                <a:lnTo>
                  <a:pt x="41954" y="85464"/>
                </a:lnTo>
                <a:lnTo>
                  <a:pt x="47856" y="81408"/>
                </a:lnTo>
                <a:lnTo>
                  <a:pt x="52235" y="76593"/>
                </a:lnTo>
                <a:lnTo>
                  <a:pt x="52768" y="76593"/>
                </a:lnTo>
                <a:lnTo>
                  <a:pt x="54000" y="87363"/>
                </a:lnTo>
                <a:lnTo>
                  <a:pt x="68122" y="87363"/>
                </a:lnTo>
                <a:close/>
              </a:path>
            </a:pathLst>
          </a:custGeom>
          <a:noFill/>
          <a:ln w="12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/>
          <p:nvPr/>
        </p:nvSpPr>
        <p:spPr>
          <a:xfrm>
            <a:off x="6452261" y="2933644"/>
            <a:ext cx="36195" cy="34290"/>
          </a:xfrm>
          <a:custGeom>
            <a:avLst/>
            <a:gdLst/>
            <a:ahLst/>
            <a:cxnLst/>
            <a:rect l="0" t="0" r="0" b="0"/>
            <a:pathLst>
              <a:path w="36195" h="34289" extrusionOk="0">
                <a:moveTo>
                  <a:pt x="36182" y="14833"/>
                </a:moveTo>
                <a:lnTo>
                  <a:pt x="36182" y="16421"/>
                </a:lnTo>
                <a:lnTo>
                  <a:pt x="35826" y="18186"/>
                </a:lnTo>
                <a:lnTo>
                  <a:pt x="35293" y="19773"/>
                </a:lnTo>
                <a:lnTo>
                  <a:pt x="32816" y="27012"/>
                </a:lnTo>
                <a:lnTo>
                  <a:pt x="25768" y="34074"/>
                </a:lnTo>
                <a:lnTo>
                  <a:pt x="14643" y="34074"/>
                </a:lnTo>
                <a:lnTo>
                  <a:pt x="6705" y="34074"/>
                </a:lnTo>
                <a:lnTo>
                  <a:pt x="0" y="29298"/>
                </a:lnTo>
                <a:lnTo>
                  <a:pt x="0" y="19240"/>
                </a:lnTo>
                <a:lnTo>
                  <a:pt x="3269" y="9188"/>
                </a:lnTo>
                <a:lnTo>
                  <a:pt x="11733" y="3271"/>
                </a:lnTo>
                <a:lnTo>
                  <a:pt x="23376" y="529"/>
                </a:lnTo>
                <a:lnTo>
                  <a:pt x="36182" y="0"/>
                </a:lnTo>
                <a:lnTo>
                  <a:pt x="36182" y="14833"/>
                </a:lnTo>
                <a:close/>
              </a:path>
            </a:pathLst>
          </a:custGeom>
          <a:noFill/>
          <a:ln w="12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Shape 97"/>
          <p:cNvSpPr/>
          <p:nvPr/>
        </p:nvSpPr>
        <p:spPr>
          <a:xfrm>
            <a:off x="6527789" y="2889880"/>
            <a:ext cx="73660" cy="87630"/>
          </a:xfrm>
          <a:custGeom>
            <a:avLst/>
            <a:gdLst/>
            <a:ahLst/>
            <a:cxnLst/>
            <a:rect l="0" t="0" r="0" b="0"/>
            <a:pathLst>
              <a:path w="73659" h="87630" extrusionOk="0">
                <a:moveTo>
                  <a:pt x="711" y="87363"/>
                </a:moveTo>
                <a:lnTo>
                  <a:pt x="16243" y="87363"/>
                </a:lnTo>
                <a:lnTo>
                  <a:pt x="16243" y="36004"/>
                </a:lnTo>
                <a:lnTo>
                  <a:pt x="16243" y="33350"/>
                </a:lnTo>
                <a:lnTo>
                  <a:pt x="38125" y="12877"/>
                </a:lnTo>
                <a:lnTo>
                  <a:pt x="47397" y="14886"/>
                </a:lnTo>
                <a:lnTo>
                  <a:pt x="53508" y="20339"/>
                </a:lnTo>
                <a:lnTo>
                  <a:pt x="56870" y="28372"/>
                </a:lnTo>
                <a:lnTo>
                  <a:pt x="57899" y="38125"/>
                </a:lnTo>
                <a:lnTo>
                  <a:pt x="57899" y="87363"/>
                </a:lnTo>
                <a:lnTo>
                  <a:pt x="73431" y="87363"/>
                </a:lnTo>
                <a:lnTo>
                  <a:pt x="73431" y="36360"/>
                </a:lnTo>
                <a:lnTo>
                  <a:pt x="70377" y="18318"/>
                </a:lnTo>
                <a:lnTo>
                  <a:pt x="62771" y="7192"/>
                </a:lnTo>
                <a:lnTo>
                  <a:pt x="52948" y="1561"/>
                </a:lnTo>
                <a:lnTo>
                  <a:pt x="43243" y="0"/>
                </a:lnTo>
                <a:lnTo>
                  <a:pt x="33469" y="1367"/>
                </a:lnTo>
                <a:lnTo>
                  <a:pt x="25417" y="4983"/>
                </a:lnTo>
                <a:lnTo>
                  <a:pt x="19220" y="10120"/>
                </a:lnTo>
                <a:lnTo>
                  <a:pt x="15011" y="16052"/>
                </a:lnTo>
                <a:lnTo>
                  <a:pt x="14655" y="16052"/>
                </a:lnTo>
                <a:lnTo>
                  <a:pt x="13766" y="1943"/>
                </a:lnTo>
                <a:lnTo>
                  <a:pt x="0" y="1943"/>
                </a:lnTo>
                <a:lnTo>
                  <a:pt x="533" y="9004"/>
                </a:lnTo>
                <a:lnTo>
                  <a:pt x="711" y="16230"/>
                </a:lnTo>
                <a:lnTo>
                  <a:pt x="711" y="25057"/>
                </a:lnTo>
                <a:lnTo>
                  <a:pt x="711" y="87363"/>
                </a:lnTo>
                <a:close/>
              </a:path>
            </a:pathLst>
          </a:custGeom>
          <a:noFill/>
          <a:ln w="12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6620272" y="2889876"/>
            <a:ext cx="80010" cy="124460"/>
          </a:xfrm>
          <a:custGeom>
            <a:avLst/>
            <a:gdLst/>
            <a:ahLst/>
            <a:cxnLst/>
            <a:rect l="0" t="0" r="0" b="0"/>
            <a:pathLst>
              <a:path w="80009" h="124460" extrusionOk="0">
                <a:moveTo>
                  <a:pt x="66192" y="1943"/>
                </a:moveTo>
                <a:lnTo>
                  <a:pt x="65481" y="14833"/>
                </a:lnTo>
                <a:lnTo>
                  <a:pt x="65138" y="14833"/>
                </a:lnTo>
                <a:lnTo>
                  <a:pt x="61492" y="9536"/>
                </a:lnTo>
                <a:lnTo>
                  <a:pt x="55976" y="4768"/>
                </a:lnTo>
                <a:lnTo>
                  <a:pt x="48377" y="1324"/>
                </a:lnTo>
                <a:lnTo>
                  <a:pt x="38480" y="0"/>
                </a:lnTo>
                <a:lnTo>
                  <a:pt x="24206" y="3018"/>
                </a:lnTo>
                <a:lnTo>
                  <a:pt x="11896" y="11828"/>
                </a:lnTo>
                <a:lnTo>
                  <a:pt x="3258" y="26065"/>
                </a:lnTo>
                <a:lnTo>
                  <a:pt x="0" y="45364"/>
                </a:lnTo>
                <a:lnTo>
                  <a:pt x="2704" y="61849"/>
                </a:lnTo>
                <a:lnTo>
                  <a:pt x="10240" y="75060"/>
                </a:lnTo>
                <a:lnTo>
                  <a:pt x="21747" y="83837"/>
                </a:lnTo>
                <a:lnTo>
                  <a:pt x="36360" y="87020"/>
                </a:lnTo>
                <a:lnTo>
                  <a:pt x="45525" y="85902"/>
                </a:lnTo>
                <a:lnTo>
                  <a:pt x="53132" y="82846"/>
                </a:lnTo>
                <a:lnTo>
                  <a:pt x="59150" y="78303"/>
                </a:lnTo>
                <a:lnTo>
                  <a:pt x="63550" y="72720"/>
                </a:lnTo>
                <a:lnTo>
                  <a:pt x="63893" y="72720"/>
                </a:lnTo>
                <a:lnTo>
                  <a:pt x="63893" y="82245"/>
                </a:lnTo>
                <a:lnTo>
                  <a:pt x="61825" y="95993"/>
                </a:lnTo>
                <a:lnTo>
                  <a:pt x="56084" y="105238"/>
                </a:lnTo>
                <a:lnTo>
                  <a:pt x="47364" y="110445"/>
                </a:lnTo>
                <a:lnTo>
                  <a:pt x="36360" y="112077"/>
                </a:lnTo>
                <a:lnTo>
                  <a:pt x="28776" y="111526"/>
                </a:lnTo>
                <a:lnTo>
                  <a:pt x="21983" y="110048"/>
                </a:lnTo>
                <a:lnTo>
                  <a:pt x="16114" y="107909"/>
                </a:lnTo>
                <a:lnTo>
                  <a:pt x="11302" y="105371"/>
                </a:lnTo>
                <a:lnTo>
                  <a:pt x="7416" y="117195"/>
                </a:lnTo>
                <a:lnTo>
                  <a:pt x="13322" y="120233"/>
                </a:lnTo>
                <a:lnTo>
                  <a:pt x="20370" y="122445"/>
                </a:lnTo>
                <a:lnTo>
                  <a:pt x="28047" y="123798"/>
                </a:lnTo>
                <a:lnTo>
                  <a:pt x="35839" y="124256"/>
                </a:lnTo>
                <a:lnTo>
                  <a:pt x="44063" y="123748"/>
                </a:lnTo>
                <a:lnTo>
                  <a:pt x="76103" y="99082"/>
                </a:lnTo>
                <a:lnTo>
                  <a:pt x="79082" y="75018"/>
                </a:lnTo>
                <a:lnTo>
                  <a:pt x="79082" y="25412"/>
                </a:lnTo>
                <a:lnTo>
                  <a:pt x="79082" y="14998"/>
                </a:lnTo>
                <a:lnTo>
                  <a:pt x="79425" y="8115"/>
                </a:lnTo>
                <a:lnTo>
                  <a:pt x="79781" y="1943"/>
                </a:lnTo>
                <a:lnTo>
                  <a:pt x="66192" y="1943"/>
                </a:lnTo>
                <a:close/>
              </a:path>
            </a:pathLst>
          </a:custGeom>
          <a:noFill/>
          <a:ln w="12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Shape 99"/>
          <p:cNvSpPr/>
          <p:nvPr/>
        </p:nvSpPr>
        <p:spPr>
          <a:xfrm>
            <a:off x="6635982" y="2902055"/>
            <a:ext cx="48260" cy="63500"/>
          </a:xfrm>
          <a:custGeom>
            <a:avLst/>
            <a:gdLst/>
            <a:ahLst/>
            <a:cxnLst/>
            <a:rect l="0" t="0" r="0" b="0"/>
            <a:pathLst>
              <a:path w="48259" h="63500" extrusionOk="0">
                <a:moveTo>
                  <a:pt x="48006" y="38823"/>
                </a:moveTo>
                <a:lnTo>
                  <a:pt x="48006" y="41478"/>
                </a:lnTo>
                <a:lnTo>
                  <a:pt x="47663" y="44475"/>
                </a:lnTo>
                <a:lnTo>
                  <a:pt x="25247" y="63004"/>
                </a:lnTo>
                <a:lnTo>
                  <a:pt x="14224" y="60565"/>
                </a:lnTo>
                <a:lnTo>
                  <a:pt x="6332" y="53941"/>
                </a:lnTo>
                <a:lnTo>
                  <a:pt x="1585" y="44171"/>
                </a:lnTo>
                <a:lnTo>
                  <a:pt x="0" y="32296"/>
                </a:lnTo>
                <a:lnTo>
                  <a:pt x="1886" y="18913"/>
                </a:lnTo>
                <a:lnTo>
                  <a:pt x="7150" y="8737"/>
                </a:lnTo>
                <a:lnTo>
                  <a:pt x="15194" y="2267"/>
                </a:lnTo>
                <a:lnTo>
                  <a:pt x="25425" y="0"/>
                </a:lnTo>
                <a:lnTo>
                  <a:pt x="33183" y="1299"/>
                </a:lnTo>
                <a:lnTo>
                  <a:pt x="48006" y="20827"/>
                </a:lnTo>
                <a:lnTo>
                  <a:pt x="48006" y="23469"/>
                </a:lnTo>
                <a:lnTo>
                  <a:pt x="48006" y="38823"/>
                </a:lnTo>
                <a:close/>
              </a:path>
            </a:pathLst>
          </a:custGeom>
          <a:noFill/>
          <a:ln w="12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Shape 100"/>
          <p:cNvSpPr/>
          <p:nvPr/>
        </p:nvSpPr>
        <p:spPr>
          <a:xfrm>
            <a:off x="6732882" y="2845626"/>
            <a:ext cx="0" cy="138430"/>
          </a:xfrm>
          <a:custGeom>
            <a:avLst/>
            <a:gdLst/>
            <a:ahLst/>
            <a:cxnLst/>
            <a:rect l="0" t="0" r="0" b="0"/>
            <a:pathLst>
              <a:path w="120000" h="138430" extrusionOk="0">
                <a:moveTo>
                  <a:pt x="0" y="0"/>
                </a:moveTo>
                <a:lnTo>
                  <a:pt x="0" y="137921"/>
                </a:lnTo>
              </a:path>
            </a:pathLst>
          </a:custGeom>
          <a:noFill/>
          <a:ln w="281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Shape 101"/>
          <p:cNvSpPr/>
          <p:nvPr/>
        </p:nvSpPr>
        <p:spPr>
          <a:xfrm>
            <a:off x="6760064" y="2889880"/>
            <a:ext cx="68580" cy="89535"/>
          </a:xfrm>
          <a:custGeom>
            <a:avLst/>
            <a:gdLst/>
            <a:ahLst/>
            <a:cxnLst/>
            <a:rect l="0" t="0" r="0" b="0"/>
            <a:pathLst>
              <a:path w="68579" h="89535" extrusionOk="0">
                <a:moveTo>
                  <a:pt x="68122" y="87363"/>
                </a:moveTo>
                <a:lnTo>
                  <a:pt x="67068" y="81533"/>
                </a:lnTo>
                <a:lnTo>
                  <a:pt x="66713" y="74307"/>
                </a:lnTo>
                <a:lnTo>
                  <a:pt x="66713" y="66890"/>
                </a:lnTo>
                <a:lnTo>
                  <a:pt x="66713" y="34937"/>
                </a:lnTo>
                <a:lnTo>
                  <a:pt x="65312" y="22256"/>
                </a:lnTo>
                <a:lnTo>
                  <a:pt x="60272" y="11048"/>
                </a:lnTo>
                <a:lnTo>
                  <a:pt x="50334" y="3051"/>
                </a:lnTo>
                <a:lnTo>
                  <a:pt x="34239" y="0"/>
                </a:lnTo>
                <a:lnTo>
                  <a:pt x="26303" y="539"/>
                </a:lnTo>
                <a:lnTo>
                  <a:pt x="18815" y="2071"/>
                </a:lnTo>
                <a:lnTo>
                  <a:pt x="12022" y="4463"/>
                </a:lnTo>
                <a:lnTo>
                  <a:pt x="6172" y="7581"/>
                </a:lnTo>
                <a:lnTo>
                  <a:pt x="9702" y="17818"/>
                </a:lnTo>
                <a:lnTo>
                  <a:pt x="15697" y="13944"/>
                </a:lnTo>
                <a:lnTo>
                  <a:pt x="24003" y="11468"/>
                </a:lnTo>
                <a:lnTo>
                  <a:pt x="31940" y="11468"/>
                </a:lnTo>
                <a:lnTo>
                  <a:pt x="42346" y="13564"/>
                </a:lnTo>
                <a:lnTo>
                  <a:pt x="48202" y="18707"/>
                </a:lnTo>
                <a:lnTo>
                  <a:pt x="50782" y="25173"/>
                </a:lnTo>
                <a:lnTo>
                  <a:pt x="51358" y="31241"/>
                </a:lnTo>
                <a:lnTo>
                  <a:pt x="51358" y="33007"/>
                </a:lnTo>
                <a:lnTo>
                  <a:pt x="29409" y="34991"/>
                </a:lnTo>
                <a:lnTo>
                  <a:pt x="13301" y="41078"/>
                </a:lnTo>
                <a:lnTo>
                  <a:pt x="3383" y="51070"/>
                </a:lnTo>
                <a:lnTo>
                  <a:pt x="0" y="64769"/>
                </a:lnTo>
                <a:lnTo>
                  <a:pt x="1649" y="73816"/>
                </a:lnTo>
                <a:lnTo>
                  <a:pt x="6573" y="81672"/>
                </a:lnTo>
                <a:lnTo>
                  <a:pt x="14739" y="87210"/>
                </a:lnTo>
                <a:lnTo>
                  <a:pt x="26111" y="89306"/>
                </a:lnTo>
                <a:lnTo>
                  <a:pt x="34661" y="88263"/>
                </a:lnTo>
                <a:lnTo>
                  <a:pt x="41954" y="85464"/>
                </a:lnTo>
                <a:lnTo>
                  <a:pt x="47856" y="81408"/>
                </a:lnTo>
                <a:lnTo>
                  <a:pt x="52235" y="76593"/>
                </a:lnTo>
                <a:lnTo>
                  <a:pt x="52768" y="76593"/>
                </a:lnTo>
                <a:lnTo>
                  <a:pt x="54000" y="87363"/>
                </a:lnTo>
                <a:lnTo>
                  <a:pt x="68122" y="87363"/>
                </a:lnTo>
                <a:close/>
              </a:path>
            </a:pathLst>
          </a:custGeom>
          <a:noFill/>
          <a:ln w="12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Shape 102"/>
          <p:cNvSpPr/>
          <p:nvPr/>
        </p:nvSpPr>
        <p:spPr>
          <a:xfrm>
            <a:off x="6775597" y="2933644"/>
            <a:ext cx="36195" cy="34290"/>
          </a:xfrm>
          <a:custGeom>
            <a:avLst/>
            <a:gdLst/>
            <a:ahLst/>
            <a:cxnLst/>
            <a:rect l="0" t="0" r="0" b="0"/>
            <a:pathLst>
              <a:path w="36195" h="34289" extrusionOk="0">
                <a:moveTo>
                  <a:pt x="36182" y="14833"/>
                </a:moveTo>
                <a:lnTo>
                  <a:pt x="36182" y="16421"/>
                </a:lnTo>
                <a:lnTo>
                  <a:pt x="35826" y="18186"/>
                </a:lnTo>
                <a:lnTo>
                  <a:pt x="35293" y="19773"/>
                </a:lnTo>
                <a:lnTo>
                  <a:pt x="32816" y="27012"/>
                </a:lnTo>
                <a:lnTo>
                  <a:pt x="25768" y="34074"/>
                </a:lnTo>
                <a:lnTo>
                  <a:pt x="14643" y="34074"/>
                </a:lnTo>
                <a:lnTo>
                  <a:pt x="6705" y="34074"/>
                </a:lnTo>
                <a:lnTo>
                  <a:pt x="0" y="29298"/>
                </a:lnTo>
                <a:lnTo>
                  <a:pt x="0" y="19240"/>
                </a:lnTo>
                <a:lnTo>
                  <a:pt x="3269" y="9188"/>
                </a:lnTo>
                <a:lnTo>
                  <a:pt x="11733" y="3271"/>
                </a:lnTo>
                <a:lnTo>
                  <a:pt x="23376" y="529"/>
                </a:lnTo>
                <a:lnTo>
                  <a:pt x="36182" y="0"/>
                </a:lnTo>
                <a:lnTo>
                  <a:pt x="36182" y="14833"/>
                </a:lnTo>
                <a:close/>
              </a:path>
            </a:pathLst>
          </a:custGeom>
          <a:noFill/>
          <a:ln w="12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/>
          <p:nvPr/>
        </p:nvSpPr>
        <p:spPr>
          <a:xfrm>
            <a:off x="6845655" y="2851931"/>
            <a:ext cx="81280" cy="127635"/>
          </a:xfrm>
          <a:custGeom>
            <a:avLst/>
            <a:gdLst/>
            <a:ahLst/>
            <a:cxnLst/>
            <a:rect l="0" t="0" r="0" b="0"/>
            <a:pathLst>
              <a:path w="81279" h="127635" extrusionOk="0">
                <a:moveTo>
                  <a:pt x="64427" y="0"/>
                </a:moveTo>
                <a:lnTo>
                  <a:pt x="64427" y="51003"/>
                </a:lnTo>
                <a:lnTo>
                  <a:pt x="64071" y="51003"/>
                </a:lnTo>
                <a:lnTo>
                  <a:pt x="60248" y="46059"/>
                </a:lnTo>
                <a:lnTo>
                  <a:pt x="54635" y="41894"/>
                </a:lnTo>
                <a:lnTo>
                  <a:pt x="47297" y="39019"/>
                </a:lnTo>
                <a:lnTo>
                  <a:pt x="38303" y="37947"/>
                </a:lnTo>
                <a:lnTo>
                  <a:pt x="23508" y="41122"/>
                </a:lnTo>
                <a:lnTo>
                  <a:pt x="11279" y="50236"/>
                </a:lnTo>
                <a:lnTo>
                  <a:pt x="2986" y="64677"/>
                </a:lnTo>
                <a:lnTo>
                  <a:pt x="0" y="83832"/>
                </a:lnTo>
                <a:lnTo>
                  <a:pt x="2805" y="101563"/>
                </a:lnTo>
                <a:lnTo>
                  <a:pt x="10525" y="115273"/>
                </a:lnTo>
                <a:lnTo>
                  <a:pt x="22117" y="124118"/>
                </a:lnTo>
                <a:lnTo>
                  <a:pt x="36537" y="127254"/>
                </a:lnTo>
                <a:lnTo>
                  <a:pt x="46301" y="125974"/>
                </a:lnTo>
                <a:lnTo>
                  <a:pt x="54541" y="122443"/>
                </a:lnTo>
                <a:lnTo>
                  <a:pt x="61060" y="117127"/>
                </a:lnTo>
                <a:lnTo>
                  <a:pt x="65658" y="110489"/>
                </a:lnTo>
                <a:lnTo>
                  <a:pt x="66014" y="110489"/>
                </a:lnTo>
                <a:lnTo>
                  <a:pt x="66725" y="125310"/>
                </a:lnTo>
                <a:lnTo>
                  <a:pt x="80670" y="125310"/>
                </a:lnTo>
                <a:lnTo>
                  <a:pt x="80136" y="119494"/>
                </a:lnTo>
                <a:lnTo>
                  <a:pt x="79959" y="110845"/>
                </a:lnTo>
                <a:lnTo>
                  <a:pt x="79959" y="103251"/>
                </a:lnTo>
                <a:lnTo>
                  <a:pt x="79959" y="0"/>
                </a:lnTo>
                <a:lnTo>
                  <a:pt x="64427" y="0"/>
                </a:lnTo>
                <a:close/>
              </a:path>
            </a:pathLst>
          </a:custGeom>
          <a:noFill/>
          <a:ln w="12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Shape 104"/>
          <p:cNvSpPr/>
          <p:nvPr/>
        </p:nvSpPr>
        <p:spPr>
          <a:xfrm>
            <a:off x="6861365" y="2902058"/>
            <a:ext cx="48895" cy="64769"/>
          </a:xfrm>
          <a:custGeom>
            <a:avLst/>
            <a:gdLst/>
            <a:ahLst/>
            <a:cxnLst/>
            <a:rect l="0" t="0" r="0" b="0"/>
            <a:pathLst>
              <a:path w="48895" h="64769" extrusionOk="0">
                <a:moveTo>
                  <a:pt x="48717" y="39357"/>
                </a:moveTo>
                <a:lnTo>
                  <a:pt x="48717" y="41833"/>
                </a:lnTo>
                <a:lnTo>
                  <a:pt x="48539" y="43941"/>
                </a:lnTo>
                <a:lnTo>
                  <a:pt x="25247" y="64592"/>
                </a:lnTo>
                <a:lnTo>
                  <a:pt x="14224" y="62089"/>
                </a:lnTo>
                <a:lnTo>
                  <a:pt x="6332" y="55286"/>
                </a:lnTo>
                <a:lnTo>
                  <a:pt x="1585" y="45239"/>
                </a:lnTo>
                <a:lnTo>
                  <a:pt x="0" y="33007"/>
                </a:lnTo>
                <a:lnTo>
                  <a:pt x="1741" y="19882"/>
                </a:lnTo>
                <a:lnTo>
                  <a:pt x="6775" y="9421"/>
                </a:lnTo>
                <a:lnTo>
                  <a:pt x="14819" y="2501"/>
                </a:lnTo>
                <a:lnTo>
                  <a:pt x="25590" y="0"/>
                </a:lnTo>
                <a:lnTo>
                  <a:pt x="33689" y="1422"/>
                </a:lnTo>
                <a:lnTo>
                  <a:pt x="48717" y="22593"/>
                </a:lnTo>
                <a:lnTo>
                  <a:pt x="48717" y="24536"/>
                </a:lnTo>
                <a:lnTo>
                  <a:pt x="48717" y="39357"/>
                </a:lnTo>
                <a:close/>
              </a:path>
            </a:pathLst>
          </a:custGeom>
          <a:noFill/>
          <a:ln w="12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Shape 105"/>
          <p:cNvSpPr/>
          <p:nvPr/>
        </p:nvSpPr>
        <p:spPr>
          <a:xfrm>
            <a:off x="6945198" y="2889882"/>
            <a:ext cx="75565" cy="89535"/>
          </a:xfrm>
          <a:custGeom>
            <a:avLst/>
            <a:gdLst/>
            <a:ahLst/>
            <a:cxnLst/>
            <a:rect l="0" t="0" r="0" b="0"/>
            <a:pathLst>
              <a:path w="75565" h="89535" extrusionOk="0">
                <a:moveTo>
                  <a:pt x="74841" y="47472"/>
                </a:moveTo>
                <a:lnTo>
                  <a:pt x="75018" y="45885"/>
                </a:lnTo>
                <a:lnTo>
                  <a:pt x="75374" y="43408"/>
                </a:lnTo>
                <a:lnTo>
                  <a:pt x="75374" y="40233"/>
                </a:lnTo>
                <a:lnTo>
                  <a:pt x="73779" y="27319"/>
                </a:lnTo>
                <a:lnTo>
                  <a:pt x="68179" y="14225"/>
                </a:lnTo>
                <a:lnTo>
                  <a:pt x="57350" y="4077"/>
                </a:lnTo>
                <a:lnTo>
                  <a:pt x="40068" y="0"/>
                </a:lnTo>
                <a:lnTo>
                  <a:pt x="23311" y="3573"/>
                </a:lnTo>
                <a:lnTo>
                  <a:pt x="10704" y="13368"/>
                </a:lnTo>
                <a:lnTo>
                  <a:pt x="2762" y="27994"/>
                </a:lnTo>
                <a:lnTo>
                  <a:pt x="0" y="46062"/>
                </a:lnTo>
                <a:lnTo>
                  <a:pt x="2865" y="63662"/>
                </a:lnTo>
                <a:lnTo>
                  <a:pt x="11142" y="77258"/>
                </a:lnTo>
                <a:lnTo>
                  <a:pt x="24351" y="86023"/>
                </a:lnTo>
                <a:lnTo>
                  <a:pt x="42011" y="89128"/>
                </a:lnTo>
                <a:lnTo>
                  <a:pt x="51415" y="88647"/>
                </a:lnTo>
                <a:lnTo>
                  <a:pt x="61950" y="75184"/>
                </a:lnTo>
                <a:lnTo>
                  <a:pt x="55245" y="77127"/>
                </a:lnTo>
                <a:lnTo>
                  <a:pt x="44132" y="77127"/>
                </a:lnTo>
                <a:lnTo>
                  <a:pt x="33051" y="75447"/>
                </a:lnTo>
                <a:lnTo>
                  <a:pt x="23791" y="70177"/>
                </a:lnTo>
                <a:lnTo>
                  <a:pt x="17377" y="60967"/>
                </a:lnTo>
                <a:lnTo>
                  <a:pt x="14833" y="47472"/>
                </a:lnTo>
                <a:lnTo>
                  <a:pt x="74841" y="47472"/>
                </a:lnTo>
                <a:close/>
              </a:path>
            </a:pathLst>
          </a:custGeom>
          <a:noFill/>
          <a:ln w="12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6960209" y="2900995"/>
            <a:ext cx="45720" cy="25400"/>
          </a:xfrm>
          <a:custGeom>
            <a:avLst/>
            <a:gdLst/>
            <a:ahLst/>
            <a:cxnLst/>
            <a:rect l="0" t="0" r="0" b="0"/>
            <a:pathLst>
              <a:path w="45720" h="25400" extrusionOk="0">
                <a:moveTo>
                  <a:pt x="0" y="25234"/>
                </a:moveTo>
                <a:lnTo>
                  <a:pt x="2033" y="16753"/>
                </a:lnTo>
                <a:lnTo>
                  <a:pt x="6483" y="8583"/>
                </a:lnTo>
                <a:lnTo>
                  <a:pt x="13648" y="2430"/>
                </a:lnTo>
                <a:lnTo>
                  <a:pt x="23825" y="0"/>
                </a:lnTo>
                <a:lnTo>
                  <a:pt x="34586" y="2553"/>
                </a:lnTo>
                <a:lnTo>
                  <a:pt x="41208" y="8912"/>
                </a:lnTo>
                <a:lnTo>
                  <a:pt x="44520" y="17123"/>
                </a:lnTo>
                <a:lnTo>
                  <a:pt x="45351" y="25234"/>
                </a:lnTo>
                <a:lnTo>
                  <a:pt x="0" y="25234"/>
                </a:lnTo>
                <a:close/>
              </a:path>
            </a:pathLst>
          </a:custGeom>
          <a:noFill/>
          <a:ln w="12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/>
          <p:nvPr/>
        </p:nvSpPr>
        <p:spPr>
          <a:xfrm>
            <a:off x="7033804" y="2889872"/>
            <a:ext cx="56515" cy="89535"/>
          </a:xfrm>
          <a:custGeom>
            <a:avLst/>
            <a:gdLst/>
            <a:ahLst/>
            <a:cxnLst/>
            <a:rect l="0" t="0" r="0" b="0"/>
            <a:pathLst>
              <a:path w="56515" h="89535" extrusionOk="0">
                <a:moveTo>
                  <a:pt x="0" y="83312"/>
                </a:moveTo>
                <a:lnTo>
                  <a:pt x="5994" y="86842"/>
                </a:lnTo>
                <a:lnTo>
                  <a:pt x="14643" y="89141"/>
                </a:lnTo>
                <a:lnTo>
                  <a:pt x="24003" y="89141"/>
                </a:lnTo>
                <a:lnTo>
                  <a:pt x="37555" y="87251"/>
                </a:lnTo>
                <a:lnTo>
                  <a:pt x="47583" y="81968"/>
                </a:lnTo>
                <a:lnTo>
                  <a:pt x="53806" y="73871"/>
                </a:lnTo>
                <a:lnTo>
                  <a:pt x="55943" y="63538"/>
                </a:lnTo>
                <a:lnTo>
                  <a:pt x="54527" y="54948"/>
                </a:lnTo>
                <a:lnTo>
                  <a:pt x="50299" y="48010"/>
                </a:lnTo>
                <a:lnTo>
                  <a:pt x="43293" y="42394"/>
                </a:lnTo>
                <a:lnTo>
                  <a:pt x="33540" y="37769"/>
                </a:lnTo>
                <a:lnTo>
                  <a:pt x="22415" y="33540"/>
                </a:lnTo>
                <a:lnTo>
                  <a:pt x="17297" y="30365"/>
                </a:lnTo>
                <a:lnTo>
                  <a:pt x="17297" y="23304"/>
                </a:lnTo>
                <a:lnTo>
                  <a:pt x="17297" y="16954"/>
                </a:lnTo>
                <a:lnTo>
                  <a:pt x="22415" y="11658"/>
                </a:lnTo>
                <a:lnTo>
                  <a:pt x="31597" y="11658"/>
                </a:lnTo>
                <a:lnTo>
                  <a:pt x="39535" y="11658"/>
                </a:lnTo>
                <a:lnTo>
                  <a:pt x="45707" y="14478"/>
                </a:lnTo>
                <a:lnTo>
                  <a:pt x="49060" y="16598"/>
                </a:lnTo>
                <a:lnTo>
                  <a:pt x="52946" y="5295"/>
                </a:lnTo>
                <a:lnTo>
                  <a:pt x="48183" y="2476"/>
                </a:lnTo>
                <a:lnTo>
                  <a:pt x="40589" y="0"/>
                </a:lnTo>
                <a:lnTo>
                  <a:pt x="31940" y="0"/>
                </a:lnTo>
                <a:lnTo>
                  <a:pt x="19594" y="1981"/>
                </a:lnTo>
                <a:lnTo>
                  <a:pt x="10326" y="7372"/>
                </a:lnTo>
                <a:lnTo>
                  <a:pt x="4499" y="15344"/>
                </a:lnTo>
                <a:lnTo>
                  <a:pt x="2476" y="25069"/>
                </a:lnTo>
                <a:lnTo>
                  <a:pt x="3845" y="32396"/>
                </a:lnTo>
                <a:lnTo>
                  <a:pt x="8008" y="38946"/>
                </a:lnTo>
                <a:lnTo>
                  <a:pt x="15051" y="44602"/>
                </a:lnTo>
                <a:lnTo>
                  <a:pt x="25057" y="49250"/>
                </a:lnTo>
                <a:lnTo>
                  <a:pt x="36537" y="53479"/>
                </a:lnTo>
                <a:lnTo>
                  <a:pt x="40944" y="57543"/>
                </a:lnTo>
                <a:lnTo>
                  <a:pt x="40944" y="64960"/>
                </a:lnTo>
                <a:lnTo>
                  <a:pt x="40944" y="72021"/>
                </a:lnTo>
                <a:lnTo>
                  <a:pt x="35648" y="77660"/>
                </a:lnTo>
                <a:lnTo>
                  <a:pt x="24358" y="77660"/>
                </a:lnTo>
                <a:lnTo>
                  <a:pt x="16586" y="77660"/>
                </a:lnTo>
                <a:lnTo>
                  <a:pt x="8470" y="74485"/>
                </a:lnTo>
                <a:lnTo>
                  <a:pt x="3886" y="71488"/>
                </a:lnTo>
                <a:lnTo>
                  <a:pt x="0" y="83312"/>
                </a:lnTo>
                <a:close/>
              </a:path>
            </a:pathLst>
          </a:custGeom>
          <a:noFill/>
          <a:ln w="12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7109697" y="2851932"/>
            <a:ext cx="73025" cy="125730"/>
          </a:xfrm>
          <a:custGeom>
            <a:avLst/>
            <a:gdLst/>
            <a:ahLst/>
            <a:cxnLst/>
            <a:rect l="0" t="0" r="0" b="0"/>
            <a:pathLst>
              <a:path w="73025" h="125730" extrusionOk="0">
                <a:moveTo>
                  <a:pt x="0" y="125310"/>
                </a:moveTo>
                <a:lnTo>
                  <a:pt x="15532" y="125310"/>
                </a:lnTo>
                <a:lnTo>
                  <a:pt x="15532" y="73774"/>
                </a:lnTo>
                <a:lnTo>
                  <a:pt x="15532" y="70777"/>
                </a:lnTo>
                <a:lnTo>
                  <a:pt x="37414" y="50825"/>
                </a:lnTo>
                <a:lnTo>
                  <a:pt x="46686" y="52862"/>
                </a:lnTo>
                <a:lnTo>
                  <a:pt x="52797" y="58375"/>
                </a:lnTo>
                <a:lnTo>
                  <a:pt x="56159" y="66470"/>
                </a:lnTo>
                <a:lnTo>
                  <a:pt x="57188" y="76250"/>
                </a:lnTo>
                <a:lnTo>
                  <a:pt x="57188" y="125310"/>
                </a:lnTo>
                <a:lnTo>
                  <a:pt x="72720" y="125310"/>
                </a:lnTo>
                <a:lnTo>
                  <a:pt x="72720" y="74485"/>
                </a:lnTo>
                <a:lnTo>
                  <a:pt x="69671" y="56340"/>
                </a:lnTo>
                <a:lnTo>
                  <a:pt x="62104" y="45162"/>
                </a:lnTo>
                <a:lnTo>
                  <a:pt x="52387" y="39511"/>
                </a:lnTo>
                <a:lnTo>
                  <a:pt x="42887" y="37947"/>
                </a:lnTo>
                <a:lnTo>
                  <a:pt x="37058" y="37947"/>
                </a:lnTo>
                <a:lnTo>
                  <a:pt x="31597" y="39712"/>
                </a:lnTo>
                <a:lnTo>
                  <a:pt x="27000" y="42354"/>
                </a:lnTo>
                <a:lnTo>
                  <a:pt x="22237" y="45008"/>
                </a:lnTo>
                <a:lnTo>
                  <a:pt x="18351" y="48882"/>
                </a:lnTo>
                <a:lnTo>
                  <a:pt x="15887" y="53301"/>
                </a:lnTo>
                <a:lnTo>
                  <a:pt x="15532" y="53301"/>
                </a:lnTo>
                <a:lnTo>
                  <a:pt x="15532" y="0"/>
                </a:lnTo>
                <a:lnTo>
                  <a:pt x="0" y="0"/>
                </a:lnTo>
                <a:lnTo>
                  <a:pt x="0" y="125310"/>
                </a:lnTo>
                <a:close/>
              </a:path>
            </a:pathLst>
          </a:custGeom>
          <a:noFill/>
          <a:ln w="12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Shape 109"/>
          <p:cNvSpPr/>
          <p:nvPr/>
        </p:nvSpPr>
        <p:spPr>
          <a:xfrm>
            <a:off x="6307886" y="3537940"/>
            <a:ext cx="1050290" cy="0"/>
          </a:xfrm>
          <a:custGeom>
            <a:avLst/>
            <a:gdLst/>
            <a:ahLst/>
            <a:cxnLst/>
            <a:rect l="0" t="0" r="0" b="0"/>
            <a:pathLst>
              <a:path w="1050290" h="120000" extrusionOk="0">
                <a:moveTo>
                  <a:pt x="0" y="0"/>
                </a:moveTo>
                <a:lnTo>
                  <a:pt x="1050086" y="0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6307886" y="3531590"/>
            <a:ext cx="1037590" cy="0"/>
          </a:xfrm>
          <a:custGeom>
            <a:avLst/>
            <a:gdLst/>
            <a:ahLst/>
            <a:cxnLst/>
            <a:rect l="0" t="0" r="0" b="0"/>
            <a:pathLst>
              <a:path w="1037590" h="120000" extrusionOk="0">
                <a:moveTo>
                  <a:pt x="0" y="0"/>
                </a:moveTo>
                <a:lnTo>
                  <a:pt x="1037386" y="0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6314236" y="3229965"/>
            <a:ext cx="0" cy="298450"/>
          </a:xfrm>
          <a:custGeom>
            <a:avLst/>
            <a:gdLst/>
            <a:ahLst/>
            <a:cxnLst/>
            <a:rect l="0" t="0" r="0" b="0"/>
            <a:pathLst>
              <a:path w="120000" h="298450" extrusionOk="0">
                <a:moveTo>
                  <a:pt x="0" y="0"/>
                </a:moveTo>
                <a:lnTo>
                  <a:pt x="0" y="298450"/>
                </a:lnTo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112"/>
          <p:cNvSpPr/>
          <p:nvPr/>
        </p:nvSpPr>
        <p:spPr>
          <a:xfrm>
            <a:off x="6307886" y="3223615"/>
            <a:ext cx="1050290" cy="0"/>
          </a:xfrm>
          <a:custGeom>
            <a:avLst/>
            <a:gdLst/>
            <a:ahLst/>
            <a:cxnLst/>
            <a:rect l="0" t="0" r="0" b="0"/>
            <a:pathLst>
              <a:path w="1050290" h="120000" extrusionOk="0">
                <a:moveTo>
                  <a:pt x="0" y="0"/>
                </a:moveTo>
                <a:lnTo>
                  <a:pt x="1050086" y="0"/>
                </a:lnTo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/>
          <p:nvPr/>
        </p:nvSpPr>
        <p:spPr>
          <a:xfrm>
            <a:off x="7345273" y="3528415"/>
            <a:ext cx="6350" cy="6350"/>
          </a:xfrm>
          <a:custGeom>
            <a:avLst/>
            <a:gdLst/>
            <a:ahLst/>
            <a:cxnLst/>
            <a:rect l="0" t="0" r="0" b="0"/>
            <a:pathLst>
              <a:path w="6350" h="6350" extrusionOk="0">
                <a:moveTo>
                  <a:pt x="0" y="6350"/>
                </a:moveTo>
                <a:lnTo>
                  <a:pt x="6350" y="6350"/>
                </a:lnTo>
                <a:lnTo>
                  <a:pt x="6350" y="0"/>
                </a:lnTo>
                <a:lnTo>
                  <a:pt x="0" y="0"/>
                </a:lnTo>
                <a:lnTo>
                  <a:pt x="0" y="6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/>
          <p:nvPr/>
        </p:nvSpPr>
        <p:spPr>
          <a:xfrm>
            <a:off x="7351623" y="3229965"/>
            <a:ext cx="0" cy="298450"/>
          </a:xfrm>
          <a:custGeom>
            <a:avLst/>
            <a:gdLst/>
            <a:ahLst/>
            <a:cxnLst/>
            <a:rect l="0" t="0" r="0" b="0"/>
            <a:pathLst>
              <a:path w="120000" h="298450" extrusionOk="0">
                <a:moveTo>
                  <a:pt x="0" y="0"/>
                </a:moveTo>
                <a:lnTo>
                  <a:pt x="0" y="298450"/>
                </a:lnTo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/>
          <p:nvPr/>
        </p:nvSpPr>
        <p:spPr>
          <a:xfrm>
            <a:off x="7351623" y="3528118"/>
            <a:ext cx="6350" cy="6350"/>
          </a:xfrm>
          <a:custGeom>
            <a:avLst/>
            <a:gdLst/>
            <a:ahLst/>
            <a:cxnLst/>
            <a:rect l="0" t="0" r="0" b="0"/>
            <a:pathLst>
              <a:path w="6350" h="6350" extrusionOk="0">
                <a:moveTo>
                  <a:pt x="6350" y="0"/>
                </a:moveTo>
                <a:lnTo>
                  <a:pt x="0" y="0"/>
                </a:lnTo>
                <a:lnTo>
                  <a:pt x="0" y="6349"/>
                </a:lnTo>
                <a:lnTo>
                  <a:pt x="6350" y="6349"/>
                </a:lnTo>
                <a:lnTo>
                  <a:pt x="63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Shape 116"/>
          <p:cNvSpPr txBox="1"/>
          <p:nvPr/>
        </p:nvSpPr>
        <p:spPr>
          <a:xfrm>
            <a:off x="6314236" y="3223615"/>
            <a:ext cx="1037590" cy="311150"/>
          </a:xfrm>
          <a:prstGeom prst="rect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9200" rIns="0" bIns="0" anchor="t" anchorCtr="0">
            <a:noAutofit/>
          </a:bodyPr>
          <a:lstStyle/>
          <a:p>
            <a:pPr marL="109854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Cambodge</a:t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Shape 117"/>
          <p:cNvSpPr txBox="1"/>
          <p:nvPr/>
        </p:nvSpPr>
        <p:spPr>
          <a:xfrm>
            <a:off x="3930650" y="2175971"/>
            <a:ext cx="657860" cy="225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Jordan</a:t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Shape 118"/>
          <p:cNvSpPr/>
          <p:nvPr/>
        </p:nvSpPr>
        <p:spPr>
          <a:xfrm>
            <a:off x="5627005" y="3095578"/>
            <a:ext cx="66281" cy="66268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Shape 119"/>
          <p:cNvSpPr/>
          <p:nvPr/>
        </p:nvSpPr>
        <p:spPr>
          <a:xfrm>
            <a:off x="5940550" y="3372398"/>
            <a:ext cx="66281" cy="6626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Shape 120"/>
          <p:cNvSpPr/>
          <p:nvPr/>
        </p:nvSpPr>
        <p:spPr>
          <a:xfrm>
            <a:off x="3607023" y="3577125"/>
            <a:ext cx="214629" cy="248285"/>
          </a:xfrm>
          <a:custGeom>
            <a:avLst/>
            <a:gdLst/>
            <a:ahLst/>
            <a:cxnLst/>
            <a:rect l="0" t="0" r="0" b="0"/>
            <a:pathLst>
              <a:path w="214629" h="248285" extrusionOk="0">
                <a:moveTo>
                  <a:pt x="204787" y="0"/>
                </a:moveTo>
                <a:lnTo>
                  <a:pt x="0" y="239839"/>
                </a:lnTo>
                <a:lnTo>
                  <a:pt x="9651" y="248081"/>
                </a:lnTo>
                <a:lnTo>
                  <a:pt x="214439" y="8242"/>
                </a:lnTo>
                <a:lnTo>
                  <a:pt x="20478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Shape 121"/>
          <p:cNvSpPr/>
          <p:nvPr/>
        </p:nvSpPr>
        <p:spPr>
          <a:xfrm>
            <a:off x="4033164" y="3574596"/>
            <a:ext cx="280035" cy="168910"/>
          </a:xfrm>
          <a:custGeom>
            <a:avLst/>
            <a:gdLst/>
            <a:ahLst/>
            <a:cxnLst/>
            <a:rect l="0" t="0" r="0" b="0"/>
            <a:pathLst>
              <a:path w="280035" h="168910" extrusionOk="0">
                <a:moveTo>
                  <a:pt x="6350" y="0"/>
                </a:moveTo>
                <a:lnTo>
                  <a:pt x="0" y="10998"/>
                </a:lnTo>
                <a:lnTo>
                  <a:pt x="273126" y="168694"/>
                </a:lnTo>
                <a:lnTo>
                  <a:pt x="279476" y="157695"/>
                </a:lnTo>
                <a:lnTo>
                  <a:pt x="63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5133901" y="2366049"/>
            <a:ext cx="530860" cy="485140"/>
          </a:xfrm>
          <a:custGeom>
            <a:avLst/>
            <a:gdLst/>
            <a:ahLst/>
            <a:cxnLst/>
            <a:rect l="0" t="0" r="0" b="0"/>
            <a:pathLst>
              <a:path w="530860" h="485139" extrusionOk="0">
                <a:moveTo>
                  <a:pt x="521970" y="0"/>
                </a:moveTo>
                <a:lnTo>
                  <a:pt x="0" y="475576"/>
                </a:lnTo>
                <a:lnTo>
                  <a:pt x="8547" y="484962"/>
                </a:lnTo>
                <a:lnTo>
                  <a:pt x="530529" y="9385"/>
                </a:lnTo>
                <a:lnTo>
                  <a:pt x="5219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3244837" y="3282226"/>
            <a:ext cx="315595" cy="0"/>
          </a:xfrm>
          <a:custGeom>
            <a:avLst/>
            <a:gdLst/>
            <a:ahLst/>
            <a:cxnLst/>
            <a:rect l="0" t="0" r="0" b="0"/>
            <a:pathLst>
              <a:path w="315595" h="120000" extrusionOk="0">
                <a:moveTo>
                  <a:pt x="0" y="0"/>
                </a:moveTo>
                <a:lnTo>
                  <a:pt x="315366" y="0"/>
                </a:lnTo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3789847" y="3554464"/>
            <a:ext cx="53975" cy="53975"/>
          </a:xfrm>
          <a:custGeom>
            <a:avLst/>
            <a:gdLst/>
            <a:ahLst/>
            <a:cxnLst/>
            <a:rect l="0" t="0" r="0" b="0"/>
            <a:pathLst>
              <a:path w="53975" h="53975" extrusionOk="0">
                <a:moveTo>
                  <a:pt x="26796" y="0"/>
                </a:moveTo>
                <a:lnTo>
                  <a:pt x="16368" y="2104"/>
                </a:lnTo>
                <a:lnTo>
                  <a:pt x="7850" y="7843"/>
                </a:lnTo>
                <a:lnTo>
                  <a:pt x="2106" y="16357"/>
                </a:lnTo>
                <a:lnTo>
                  <a:pt x="0" y="26784"/>
                </a:lnTo>
                <a:lnTo>
                  <a:pt x="2106" y="37211"/>
                </a:lnTo>
                <a:lnTo>
                  <a:pt x="7850" y="45724"/>
                </a:lnTo>
                <a:lnTo>
                  <a:pt x="16368" y="51464"/>
                </a:lnTo>
                <a:lnTo>
                  <a:pt x="26796" y="53568"/>
                </a:lnTo>
                <a:lnTo>
                  <a:pt x="37223" y="51464"/>
                </a:lnTo>
                <a:lnTo>
                  <a:pt x="45737" y="45724"/>
                </a:lnTo>
                <a:lnTo>
                  <a:pt x="51476" y="37211"/>
                </a:lnTo>
                <a:lnTo>
                  <a:pt x="53581" y="26784"/>
                </a:lnTo>
                <a:lnTo>
                  <a:pt x="51476" y="16357"/>
                </a:lnTo>
                <a:lnTo>
                  <a:pt x="45737" y="7843"/>
                </a:lnTo>
                <a:lnTo>
                  <a:pt x="37223" y="2104"/>
                </a:lnTo>
                <a:lnTo>
                  <a:pt x="267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5111384" y="2819527"/>
            <a:ext cx="53975" cy="53975"/>
          </a:xfrm>
          <a:custGeom>
            <a:avLst/>
            <a:gdLst/>
            <a:ahLst/>
            <a:cxnLst/>
            <a:rect l="0" t="0" r="0" b="0"/>
            <a:pathLst>
              <a:path w="53975" h="53975" extrusionOk="0">
                <a:moveTo>
                  <a:pt x="26797" y="0"/>
                </a:moveTo>
                <a:lnTo>
                  <a:pt x="16368" y="2106"/>
                </a:lnTo>
                <a:lnTo>
                  <a:pt x="7850" y="7850"/>
                </a:lnTo>
                <a:lnTo>
                  <a:pt x="2106" y="16368"/>
                </a:lnTo>
                <a:lnTo>
                  <a:pt x="0" y="26797"/>
                </a:lnTo>
                <a:lnTo>
                  <a:pt x="2106" y="37218"/>
                </a:lnTo>
                <a:lnTo>
                  <a:pt x="7850" y="45732"/>
                </a:lnTo>
                <a:lnTo>
                  <a:pt x="16368" y="51475"/>
                </a:lnTo>
                <a:lnTo>
                  <a:pt x="26797" y="53581"/>
                </a:lnTo>
                <a:lnTo>
                  <a:pt x="37223" y="51475"/>
                </a:lnTo>
                <a:lnTo>
                  <a:pt x="45737" y="45732"/>
                </a:lnTo>
                <a:lnTo>
                  <a:pt x="51476" y="37218"/>
                </a:lnTo>
                <a:lnTo>
                  <a:pt x="53581" y="26797"/>
                </a:lnTo>
                <a:lnTo>
                  <a:pt x="51476" y="16368"/>
                </a:lnTo>
                <a:lnTo>
                  <a:pt x="45737" y="7850"/>
                </a:lnTo>
                <a:lnTo>
                  <a:pt x="37223" y="2106"/>
                </a:lnTo>
                <a:lnTo>
                  <a:pt x="267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4009553" y="3539062"/>
            <a:ext cx="53975" cy="53975"/>
          </a:xfrm>
          <a:custGeom>
            <a:avLst/>
            <a:gdLst/>
            <a:ahLst/>
            <a:cxnLst/>
            <a:rect l="0" t="0" r="0" b="0"/>
            <a:pathLst>
              <a:path w="53975" h="53975" extrusionOk="0">
                <a:moveTo>
                  <a:pt x="26784" y="0"/>
                </a:moveTo>
                <a:lnTo>
                  <a:pt x="16357" y="2104"/>
                </a:lnTo>
                <a:lnTo>
                  <a:pt x="7843" y="7843"/>
                </a:lnTo>
                <a:lnTo>
                  <a:pt x="2104" y="16357"/>
                </a:lnTo>
                <a:lnTo>
                  <a:pt x="0" y="26784"/>
                </a:lnTo>
                <a:lnTo>
                  <a:pt x="2104" y="37211"/>
                </a:lnTo>
                <a:lnTo>
                  <a:pt x="7843" y="45724"/>
                </a:lnTo>
                <a:lnTo>
                  <a:pt x="16357" y="51464"/>
                </a:lnTo>
                <a:lnTo>
                  <a:pt x="26784" y="53568"/>
                </a:lnTo>
                <a:lnTo>
                  <a:pt x="37213" y="51464"/>
                </a:lnTo>
                <a:lnTo>
                  <a:pt x="45731" y="45724"/>
                </a:lnTo>
                <a:lnTo>
                  <a:pt x="51474" y="37211"/>
                </a:lnTo>
                <a:lnTo>
                  <a:pt x="53581" y="26784"/>
                </a:lnTo>
                <a:lnTo>
                  <a:pt x="51474" y="16357"/>
                </a:lnTo>
                <a:lnTo>
                  <a:pt x="45731" y="7843"/>
                </a:lnTo>
                <a:lnTo>
                  <a:pt x="37213" y="2104"/>
                </a:lnTo>
                <a:lnTo>
                  <a:pt x="267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3527066" y="3249094"/>
            <a:ext cx="66281" cy="66268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1603391" y="3689266"/>
            <a:ext cx="182612" cy="185634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Shape 129"/>
          <p:cNvSpPr txBox="1"/>
          <p:nvPr/>
        </p:nvSpPr>
        <p:spPr>
          <a:xfrm>
            <a:off x="3778250" y="2209800"/>
            <a:ext cx="990600" cy="276999"/>
          </a:xfrm>
          <a:prstGeom prst="rect">
            <a:avLst/>
          </a:prstGeom>
          <a:solidFill>
            <a:srgbClr val="7F7F7F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Jordan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Shape 130"/>
          <p:cNvSpPr txBox="1"/>
          <p:nvPr/>
        </p:nvSpPr>
        <p:spPr>
          <a:xfrm>
            <a:off x="6292850" y="2753958"/>
            <a:ext cx="920219" cy="276999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Bangladesh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1725780" y="163286"/>
            <a:ext cx="4360241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Overal</a:t>
            </a:r>
            <a:r>
              <a:rPr lang="fr-FR" sz="2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Surgical Care </a:t>
            </a:r>
            <a:r>
              <a:rPr lang="fr-FR" sz="2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Programs worldwide</a:t>
            </a:r>
            <a:endParaRPr sz="24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Shape 133"/>
          <p:cNvSpPr/>
          <p:nvPr/>
        </p:nvSpPr>
        <p:spPr>
          <a:xfrm flipH="1">
            <a:off x="4311650" y="2895600"/>
            <a:ext cx="76200" cy="121919"/>
          </a:xfrm>
          <a:custGeom>
            <a:avLst/>
            <a:gdLst/>
            <a:ahLst/>
            <a:cxnLst/>
            <a:rect l="0" t="0" r="0" b="0"/>
            <a:pathLst>
              <a:path w="53975" h="53975" extrusionOk="0">
                <a:moveTo>
                  <a:pt x="26797" y="0"/>
                </a:moveTo>
                <a:lnTo>
                  <a:pt x="16368" y="2106"/>
                </a:lnTo>
                <a:lnTo>
                  <a:pt x="7850" y="7850"/>
                </a:lnTo>
                <a:lnTo>
                  <a:pt x="2106" y="16368"/>
                </a:lnTo>
                <a:lnTo>
                  <a:pt x="0" y="26797"/>
                </a:lnTo>
                <a:lnTo>
                  <a:pt x="2106" y="37218"/>
                </a:lnTo>
                <a:lnTo>
                  <a:pt x="7850" y="45732"/>
                </a:lnTo>
                <a:lnTo>
                  <a:pt x="16368" y="51475"/>
                </a:lnTo>
                <a:lnTo>
                  <a:pt x="26797" y="53581"/>
                </a:lnTo>
                <a:lnTo>
                  <a:pt x="37223" y="51475"/>
                </a:lnTo>
                <a:lnTo>
                  <a:pt x="45737" y="45732"/>
                </a:lnTo>
                <a:lnTo>
                  <a:pt x="51476" y="37218"/>
                </a:lnTo>
                <a:lnTo>
                  <a:pt x="53581" y="26797"/>
                </a:lnTo>
                <a:lnTo>
                  <a:pt x="51476" y="16368"/>
                </a:lnTo>
                <a:lnTo>
                  <a:pt x="45737" y="7850"/>
                </a:lnTo>
                <a:lnTo>
                  <a:pt x="37223" y="2106"/>
                </a:lnTo>
                <a:lnTo>
                  <a:pt x="267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689A4391-8ADC-417F-97A6-4B754863C6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934" y="4786000"/>
            <a:ext cx="1625581" cy="368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0479" y="260817"/>
            <a:ext cx="4804914" cy="918714"/>
          </a:xfrm>
        </p:spPr>
        <p:txBody>
          <a:bodyPr/>
          <a:lstStyle/>
          <a:p>
            <a:pPr algn="ctr"/>
            <a:r>
              <a:rPr lang="en-US" sz="1800" dirty="0" smtClean="0">
                <a:solidFill>
                  <a:schemeClr val="dk2"/>
                </a:solidFill>
                <a:latin typeface="+mj-lt"/>
              </a:rPr>
              <a:t>WHAT DO WE DO </a:t>
            </a:r>
            <a:br>
              <a:rPr lang="en-US" sz="1800" dirty="0" smtClean="0">
                <a:solidFill>
                  <a:schemeClr val="dk2"/>
                </a:solidFill>
                <a:latin typeface="+mj-lt"/>
              </a:rPr>
            </a:br>
            <a:r>
              <a:rPr lang="en-US" sz="1800" dirty="0" smtClean="0">
                <a:solidFill>
                  <a:schemeClr val="dk2"/>
                </a:solidFill>
                <a:latin typeface="+mj-lt"/>
              </a:rPr>
              <a:t/>
            </a:r>
            <a:br>
              <a:rPr lang="en-US" sz="1800" dirty="0" smtClean="0">
                <a:solidFill>
                  <a:schemeClr val="dk2"/>
                </a:solidFill>
                <a:latin typeface="+mj-lt"/>
              </a:rPr>
            </a:br>
            <a:r>
              <a:rPr lang="en-US" sz="1800" dirty="0" smtClean="0">
                <a:solidFill>
                  <a:schemeClr val="dk2"/>
                </a:solidFill>
                <a:latin typeface="+mj-lt"/>
              </a:rPr>
              <a:t>Consultations</a:t>
            </a:r>
            <a:r>
              <a:rPr lang="en-US" sz="1800" dirty="0">
                <a:latin typeface="+mj-lt"/>
                <a:cs typeface="+mj-cs"/>
              </a:rPr>
              <a:t>,</a:t>
            </a:r>
            <a:r>
              <a:rPr lang="en-US" sz="1800" dirty="0" smtClean="0">
                <a:latin typeface="+mj-lt"/>
                <a:cs typeface="+mj-cs"/>
              </a:rPr>
              <a:t> </a:t>
            </a:r>
            <a:r>
              <a:rPr lang="en-US" sz="1800" dirty="0" smtClean="0">
                <a:solidFill>
                  <a:schemeClr val="dk2"/>
                </a:solidFill>
                <a:latin typeface="+mj-lt"/>
              </a:rPr>
              <a:t>Operations </a:t>
            </a:r>
            <a:r>
              <a:rPr lang="en-US" sz="1800" dirty="0" smtClean="0">
                <a:solidFill>
                  <a:schemeClr val="accent2"/>
                </a:solidFill>
                <a:latin typeface="+mj-lt"/>
              </a:rPr>
              <a:t>&amp;</a:t>
            </a:r>
            <a:r>
              <a:rPr lang="en-US" sz="1800" dirty="0" smtClean="0">
                <a:solidFill>
                  <a:schemeClr val="dk2"/>
                </a:solidFill>
                <a:latin typeface="+mj-lt"/>
              </a:rPr>
              <a:t> post-op care</a:t>
            </a:r>
            <a:endParaRPr lang="ar-JO" sz="1800" dirty="0">
              <a:solidFill>
                <a:schemeClr val="dk2"/>
              </a:solidFill>
              <a:latin typeface="+mj-lt"/>
            </a:endParaRPr>
          </a:p>
        </p:txBody>
      </p:sp>
      <p:pic>
        <p:nvPicPr>
          <p:cNvPr id="4" name="Image 8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67" r="22822" b="25405"/>
          <a:stretch/>
        </p:blipFill>
        <p:spPr bwMode="auto">
          <a:xfrm>
            <a:off x="150252" y="1879107"/>
            <a:ext cx="2377795" cy="32810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ctogone 11"/>
          <p:cNvSpPr/>
          <p:nvPr/>
        </p:nvSpPr>
        <p:spPr>
          <a:xfrm>
            <a:off x="2878757" y="1542848"/>
            <a:ext cx="1171315" cy="1219200"/>
          </a:xfrm>
          <a:prstGeom prst="octagon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b="1" dirty="0">
                <a:solidFill>
                  <a:schemeClr val="bg2">
                    <a:lumMod val="75000"/>
                  </a:schemeClr>
                </a:solidFill>
              </a:rPr>
              <a:t>SURGICAL</a:t>
            </a:r>
            <a:r>
              <a:rPr lang="fr-FR" sz="1050" b="1" dirty="0"/>
              <a:t> </a:t>
            </a:r>
            <a:br>
              <a:rPr lang="fr-FR" sz="1050" b="1" dirty="0"/>
            </a:br>
            <a:r>
              <a:rPr lang="fr-FR" sz="1050" b="1" dirty="0">
                <a:solidFill>
                  <a:schemeClr val="bg2">
                    <a:lumMod val="75000"/>
                  </a:schemeClr>
                </a:solidFill>
              </a:rPr>
              <a:t>SPECIALITIES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0896" y="1666930"/>
            <a:ext cx="3108960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100" dirty="0">
                <a:cs typeface="+mj-cs"/>
              </a:rPr>
              <a:t>Reconstructive Plastic Surgery</a:t>
            </a:r>
          </a:p>
          <a:p>
            <a:pPr>
              <a:buFont typeface="Wingdings" pitchFamily="2" charset="2"/>
              <a:buChar char="Ø"/>
            </a:pPr>
            <a:r>
              <a:rPr lang="en-US" sz="1100" dirty="0">
                <a:cs typeface="+mj-cs"/>
              </a:rPr>
              <a:t>Pediatric-Urology Surgery</a:t>
            </a:r>
          </a:p>
          <a:p>
            <a:pPr>
              <a:buFont typeface="Wingdings" pitchFamily="2" charset="2"/>
              <a:buChar char="Ø"/>
            </a:pPr>
            <a:r>
              <a:rPr lang="en-US" sz="1100" dirty="0">
                <a:cs typeface="+mj-cs"/>
              </a:rPr>
              <a:t>General &amp; Visceral Surgery</a:t>
            </a:r>
          </a:p>
          <a:p>
            <a:pPr>
              <a:buFont typeface="Wingdings" pitchFamily="2" charset="2"/>
              <a:buChar char="Ø"/>
            </a:pPr>
            <a:r>
              <a:rPr lang="en-US" sz="1100" dirty="0">
                <a:cs typeface="+mj-cs"/>
              </a:rPr>
              <a:t>Orthopedic &amp; Trauma Surgery</a:t>
            </a:r>
          </a:p>
          <a:p>
            <a:pPr>
              <a:buFont typeface="Wingdings" pitchFamily="2" charset="2"/>
              <a:buChar char="Ø"/>
            </a:pPr>
            <a:r>
              <a:rPr lang="en-US" sz="1100" dirty="0"/>
              <a:t>Otorhinolaryngology (ENT) Surgery</a:t>
            </a:r>
            <a:endParaRPr lang="ar-JO" sz="1100" dirty="0"/>
          </a:p>
        </p:txBody>
      </p:sp>
      <p:sp>
        <p:nvSpPr>
          <p:cNvPr id="7" name="Shape 153"/>
          <p:cNvSpPr/>
          <p:nvPr/>
        </p:nvSpPr>
        <p:spPr>
          <a:xfrm>
            <a:off x="2869624" y="3796514"/>
            <a:ext cx="1247887" cy="1194099"/>
          </a:xfrm>
          <a:prstGeom prst="octagon">
            <a:avLst>
              <a:gd name="adj" fmla="val 29289"/>
            </a:avLst>
          </a:prstGeom>
          <a:solidFill>
            <a:schemeClr val="bg2">
              <a:lumMod val="60000"/>
              <a:lumOff val="40000"/>
            </a:schemeClr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50" b="1" dirty="0">
                <a:solidFill>
                  <a:schemeClr val="bg2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OVERALL SURGICAL </a:t>
            </a:r>
            <a:br>
              <a:rPr lang="fr-FR" sz="1050" b="1" dirty="0">
                <a:solidFill>
                  <a:schemeClr val="bg2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fr-FR" sz="1050" b="1" dirty="0">
                <a:solidFill>
                  <a:schemeClr val="bg2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CARE</a:t>
            </a:r>
            <a:endParaRPr sz="1050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41180" y="4064944"/>
            <a:ext cx="227443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100" dirty="0"/>
              <a:t>Post-Operative </a:t>
            </a:r>
            <a:r>
              <a:rPr lang="en-US" sz="1100" dirty="0" smtClean="0"/>
              <a:t>Care</a:t>
            </a:r>
          </a:p>
          <a:p>
            <a:pPr>
              <a:buFont typeface="Wingdings" pitchFamily="2" charset="2"/>
              <a:buChar char="Ø"/>
            </a:pPr>
            <a:r>
              <a:rPr lang="en-US" sz="1100" dirty="0" smtClean="0"/>
              <a:t>Training in post- Operative care</a:t>
            </a:r>
          </a:p>
          <a:p>
            <a:pPr>
              <a:buFont typeface="Wingdings" pitchFamily="2" charset="2"/>
              <a:buChar char="Ø"/>
            </a:pPr>
            <a:r>
              <a:rPr lang="en-US" sz="1100" dirty="0" smtClean="0"/>
              <a:t>Physiotherapy 145 sessions for 90 patients were conducted.</a:t>
            </a:r>
            <a:endParaRPr lang="en-US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4157958" y="2634864"/>
            <a:ext cx="246114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200" dirty="0">
                <a:solidFill>
                  <a:schemeClr val="dk2"/>
                </a:solidFill>
                <a:latin typeface="+mj-lt"/>
                <a:ea typeface="Calibri"/>
                <a:cs typeface="Calibri"/>
                <a:sym typeface="Calibri"/>
              </a:rPr>
              <a:t>Appropriate Follow-up &amp; Postoperative care are mandatory to</a:t>
            </a:r>
            <a:r>
              <a:rPr lang="en-US" sz="1200" b="1" dirty="0">
                <a:solidFill>
                  <a:schemeClr val="dk2"/>
                </a:solidFill>
                <a:latin typeface="+mj-lt"/>
                <a:ea typeface="Calibri"/>
                <a:cs typeface="Calibri"/>
                <a:sym typeface="Calibri"/>
              </a:rPr>
              <a:t> reduce the risks of complications </a:t>
            </a:r>
            <a:r>
              <a:rPr lang="en-US" sz="1200" dirty="0">
                <a:solidFill>
                  <a:schemeClr val="dk2"/>
                </a:solidFill>
                <a:latin typeface="+mj-lt"/>
                <a:ea typeface="Calibri"/>
                <a:cs typeface="Calibri"/>
                <a:sym typeface="Calibri"/>
              </a:rPr>
              <a:t>after surgery and to </a:t>
            </a:r>
          </a:p>
          <a:p>
            <a:pPr algn="ctr"/>
            <a:r>
              <a:rPr lang="en-US" sz="1200" b="1" dirty="0">
                <a:solidFill>
                  <a:schemeClr val="dk2"/>
                </a:solidFill>
                <a:latin typeface="+mj-lt"/>
                <a:ea typeface="Calibri"/>
                <a:cs typeface="Calibri"/>
                <a:sym typeface="Calibri"/>
              </a:rPr>
              <a:t>support the recovery process</a:t>
            </a:r>
            <a:endParaRPr lang="ar-JO" sz="1200" b="1" dirty="0">
              <a:solidFill>
                <a:schemeClr val="dk2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3397454" y="2993533"/>
            <a:ext cx="237564" cy="6037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4" name="Rectangle 13"/>
          <p:cNvSpPr/>
          <p:nvPr/>
        </p:nvSpPr>
        <p:spPr>
          <a:xfrm>
            <a:off x="93694" y="676670"/>
            <a:ext cx="219417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BD161B"/>
                </a:solidFill>
                <a:latin typeface="Calibri"/>
                <a:ea typeface="Calibri"/>
                <a:cs typeface="Calibri"/>
              </a:rPr>
              <a:t>Life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b="1" dirty="0">
                <a:solidFill>
                  <a:srgbClr val="BD161B"/>
                </a:solidFill>
                <a:latin typeface="Calibri"/>
                <a:ea typeface="Calibri"/>
                <a:cs typeface="Calibri"/>
              </a:rPr>
              <a:t>Changing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b="1" dirty="0">
                <a:solidFill>
                  <a:srgbClr val="BD161B"/>
                </a:solidFill>
                <a:latin typeface="Calibri"/>
                <a:ea typeface="Calibri"/>
                <a:cs typeface="Calibri"/>
              </a:rPr>
              <a:t>Program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chemeClr val="dk2"/>
                </a:solidFill>
              </a:rPr>
              <a:t>Improving access to qualitative surgical procedures for the most vulnerable </a:t>
            </a:r>
            <a:r>
              <a:rPr lang="en-US" b="1" dirty="0" smtClean="0">
                <a:solidFill>
                  <a:srgbClr val="C0504D"/>
                </a:solidFill>
              </a:rPr>
              <a:t>children</a:t>
            </a:r>
            <a:endParaRPr lang="en-US" b="1" dirty="0">
              <a:solidFill>
                <a:srgbClr val="C0504D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D902E6AA-C874-416D-97FF-73C1F36C0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22" y="147791"/>
            <a:ext cx="1919713" cy="435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20" grpId="0"/>
      <p:bldP spid="2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902E6AA-C874-416D-97FF-73C1F36C0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22" y="147791"/>
            <a:ext cx="1919713" cy="435360"/>
          </a:xfrm>
          <a:prstGeom prst="rect">
            <a:avLst/>
          </a:prstGeom>
        </p:spPr>
      </p:pic>
      <p:sp>
        <p:nvSpPr>
          <p:cNvPr id="5" name="Down Arrow Callout 4"/>
          <p:cNvSpPr/>
          <p:nvPr/>
        </p:nvSpPr>
        <p:spPr>
          <a:xfrm>
            <a:off x="285090" y="863057"/>
            <a:ext cx="1567994" cy="1065479"/>
          </a:xfrm>
          <a:prstGeom prst="down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rgbClr val="000090"/>
                </a:solidFill>
              </a:rPr>
              <a:t>Reconstructive plastic surgery</a:t>
            </a:r>
            <a:endParaRPr lang="en-US" sz="1050" dirty="0">
              <a:solidFill>
                <a:srgbClr val="000090"/>
              </a:solidFill>
            </a:endParaRPr>
          </a:p>
        </p:txBody>
      </p:sp>
      <p:sp>
        <p:nvSpPr>
          <p:cNvPr id="6" name="Vertical Scroll 5"/>
          <p:cNvSpPr/>
          <p:nvPr/>
        </p:nvSpPr>
        <p:spPr>
          <a:xfrm>
            <a:off x="349883" y="2095995"/>
            <a:ext cx="1347697" cy="3035530"/>
          </a:xfrm>
          <a:prstGeom prst="vertic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rgbClr val="000090"/>
                </a:solidFill>
              </a:rPr>
              <a:t> Burns</a:t>
            </a:r>
          </a:p>
          <a:p>
            <a:pPr algn="ctr"/>
            <a:endParaRPr lang="en-US" sz="900" dirty="0" smtClean="0">
              <a:solidFill>
                <a:srgbClr val="000090"/>
              </a:solidFill>
            </a:endParaRPr>
          </a:p>
          <a:p>
            <a:pPr algn="ctr"/>
            <a:r>
              <a:rPr lang="en-US" sz="900" dirty="0" smtClean="0">
                <a:solidFill>
                  <a:srgbClr val="000090"/>
                </a:solidFill>
              </a:rPr>
              <a:t>Congenital malformation</a:t>
            </a:r>
          </a:p>
          <a:p>
            <a:pPr algn="ctr"/>
            <a:endParaRPr lang="en-US" sz="900" dirty="0" smtClean="0">
              <a:solidFill>
                <a:srgbClr val="000090"/>
              </a:solidFill>
            </a:endParaRPr>
          </a:p>
          <a:p>
            <a:pPr algn="ctr"/>
            <a:r>
              <a:rPr lang="en-US" sz="900" dirty="0" smtClean="0">
                <a:solidFill>
                  <a:srgbClr val="000090"/>
                </a:solidFill>
              </a:rPr>
              <a:t>Benign skin tumor</a:t>
            </a:r>
          </a:p>
          <a:p>
            <a:pPr algn="ctr"/>
            <a:endParaRPr lang="en-US" sz="900" dirty="0" smtClean="0">
              <a:solidFill>
                <a:srgbClr val="000090"/>
              </a:solidFill>
            </a:endParaRPr>
          </a:p>
          <a:p>
            <a:pPr algn="ctr"/>
            <a:r>
              <a:rPr lang="en-US" sz="900" dirty="0" smtClean="0">
                <a:solidFill>
                  <a:srgbClr val="000090"/>
                </a:solidFill>
              </a:rPr>
              <a:t>Cysts/Lipoma/ Abscess/Hematoma/Hemangiomas</a:t>
            </a:r>
          </a:p>
          <a:p>
            <a:pPr algn="ctr"/>
            <a:endParaRPr lang="en-US" sz="900" dirty="0" smtClean="0">
              <a:solidFill>
                <a:srgbClr val="000090"/>
              </a:solidFill>
            </a:endParaRPr>
          </a:p>
          <a:p>
            <a:pPr algn="ctr"/>
            <a:r>
              <a:rPr lang="en-US" sz="900" dirty="0" smtClean="0">
                <a:solidFill>
                  <a:srgbClr val="000090"/>
                </a:solidFill>
              </a:rPr>
              <a:t> Keloid scars</a:t>
            </a:r>
          </a:p>
          <a:p>
            <a:pPr algn="ctr"/>
            <a:endParaRPr lang="en-US" sz="900" dirty="0" smtClean="0">
              <a:solidFill>
                <a:srgbClr val="000090"/>
              </a:solidFill>
            </a:endParaRPr>
          </a:p>
          <a:p>
            <a:pPr algn="ctr"/>
            <a:r>
              <a:rPr lang="en-US" sz="900" dirty="0" smtClean="0">
                <a:solidFill>
                  <a:srgbClr val="000090"/>
                </a:solidFill>
              </a:rPr>
              <a:t> Polydactyly/Syndactyly</a:t>
            </a:r>
            <a:endParaRPr lang="en-US" sz="900" dirty="0">
              <a:solidFill>
                <a:srgbClr val="000090"/>
              </a:solidFill>
            </a:endParaRPr>
          </a:p>
        </p:txBody>
      </p:sp>
      <p:sp>
        <p:nvSpPr>
          <p:cNvPr id="8" name="Down Arrow Callout 7"/>
          <p:cNvSpPr/>
          <p:nvPr/>
        </p:nvSpPr>
        <p:spPr>
          <a:xfrm>
            <a:off x="2044360" y="863057"/>
            <a:ext cx="1567994" cy="1099367"/>
          </a:xfrm>
          <a:prstGeom prst="down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rgbClr val="000090"/>
                </a:solidFill>
              </a:rPr>
              <a:t>Orthopedic surgery </a:t>
            </a:r>
            <a:endParaRPr lang="en-US" sz="1050" dirty="0">
              <a:solidFill>
                <a:srgbClr val="000090"/>
              </a:solidFill>
            </a:endParaRPr>
          </a:p>
        </p:txBody>
      </p:sp>
      <p:sp>
        <p:nvSpPr>
          <p:cNvPr id="9" name="Vertical Scroll 8"/>
          <p:cNvSpPr/>
          <p:nvPr/>
        </p:nvSpPr>
        <p:spPr>
          <a:xfrm>
            <a:off x="2044360" y="2095995"/>
            <a:ext cx="1347697" cy="3032429"/>
          </a:xfrm>
          <a:prstGeom prst="vertic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90"/>
                </a:solidFill>
                <a:latin typeface="Verdana"/>
                <a:ea typeface="Verdana"/>
                <a:cs typeface="Verdana"/>
              </a:rPr>
              <a:t>Tendon Dysfunction</a:t>
            </a:r>
          </a:p>
          <a:p>
            <a:pPr algn="ctr"/>
            <a:endParaRPr lang="en-US" sz="800" dirty="0" smtClean="0">
              <a:solidFill>
                <a:srgbClr val="000090"/>
              </a:solidFill>
              <a:latin typeface="Verdana"/>
              <a:ea typeface="Verdana"/>
              <a:cs typeface="Verdana"/>
            </a:endParaRPr>
          </a:p>
          <a:p>
            <a:pPr algn="ctr"/>
            <a:r>
              <a:rPr lang="en-US" sz="800" dirty="0" smtClean="0">
                <a:solidFill>
                  <a:srgbClr val="000090"/>
                </a:solidFill>
                <a:latin typeface="Verdana"/>
                <a:ea typeface="Verdana"/>
                <a:cs typeface="Verdana"/>
              </a:rPr>
              <a:t>Limp Length Discrepancies</a:t>
            </a:r>
          </a:p>
          <a:p>
            <a:pPr algn="ctr"/>
            <a:endParaRPr lang="en-US" sz="800" dirty="0">
              <a:solidFill>
                <a:srgbClr val="000090"/>
              </a:solidFill>
              <a:latin typeface="Verdana"/>
              <a:ea typeface="Verdana"/>
              <a:cs typeface="Verdana"/>
            </a:endParaRPr>
          </a:p>
          <a:p>
            <a:pPr algn="ctr"/>
            <a:r>
              <a:rPr lang="en-US" sz="800" dirty="0" smtClean="0">
                <a:solidFill>
                  <a:srgbClr val="000090"/>
                </a:solidFill>
                <a:latin typeface="Verdana"/>
                <a:ea typeface="Verdana"/>
                <a:cs typeface="Verdana"/>
              </a:rPr>
              <a:t>DDH</a:t>
            </a:r>
          </a:p>
          <a:p>
            <a:pPr algn="ctr"/>
            <a:endParaRPr lang="en-US" sz="800" dirty="0">
              <a:solidFill>
                <a:srgbClr val="000090"/>
              </a:solidFill>
              <a:latin typeface="Verdana"/>
              <a:ea typeface="Verdana"/>
              <a:cs typeface="Verdana"/>
            </a:endParaRPr>
          </a:p>
          <a:p>
            <a:pPr algn="ctr"/>
            <a:r>
              <a:rPr lang="en-US" sz="800" dirty="0" smtClean="0">
                <a:solidFill>
                  <a:srgbClr val="000090"/>
                </a:solidFill>
                <a:latin typeface="Verdana"/>
                <a:ea typeface="Verdana"/>
                <a:cs typeface="Verdana"/>
              </a:rPr>
              <a:t>Deformity Of The Lower &amp; Upper Limps</a:t>
            </a:r>
          </a:p>
          <a:p>
            <a:pPr algn="ctr"/>
            <a:endParaRPr lang="en-US" sz="800" dirty="0">
              <a:solidFill>
                <a:srgbClr val="000090"/>
              </a:solidFill>
              <a:latin typeface="Verdana"/>
              <a:ea typeface="Verdana"/>
              <a:cs typeface="Verdana"/>
            </a:endParaRPr>
          </a:p>
          <a:p>
            <a:pPr algn="ctr"/>
            <a:r>
              <a:rPr lang="en-US" sz="800" dirty="0" smtClean="0">
                <a:solidFill>
                  <a:srgbClr val="000090"/>
                </a:solidFill>
                <a:latin typeface="Verdana"/>
                <a:ea typeface="Verdana"/>
                <a:cs typeface="Verdana"/>
              </a:rPr>
              <a:t>Rotation Of The Hip&amp; Tibia</a:t>
            </a:r>
          </a:p>
          <a:p>
            <a:pPr algn="ctr"/>
            <a:endParaRPr lang="en-US" sz="800" dirty="0">
              <a:solidFill>
                <a:srgbClr val="000090"/>
              </a:solidFill>
              <a:latin typeface="Verdana"/>
              <a:ea typeface="Verdana"/>
              <a:cs typeface="Verdana"/>
            </a:endParaRPr>
          </a:p>
          <a:p>
            <a:pPr algn="ctr"/>
            <a:r>
              <a:rPr lang="en-US" sz="800" dirty="0" smtClean="0">
                <a:solidFill>
                  <a:srgbClr val="000090"/>
                </a:solidFill>
                <a:latin typeface="Verdana"/>
                <a:ea typeface="Verdana"/>
                <a:cs typeface="Verdana"/>
              </a:rPr>
              <a:t>Bone Cyst / Mass</a:t>
            </a:r>
          </a:p>
          <a:p>
            <a:pPr algn="ctr"/>
            <a:endParaRPr lang="en-US" sz="800" dirty="0">
              <a:solidFill>
                <a:srgbClr val="000090"/>
              </a:solidFill>
              <a:latin typeface="Verdana"/>
              <a:ea typeface="Verdana"/>
              <a:cs typeface="Verdana"/>
            </a:endParaRPr>
          </a:p>
          <a:p>
            <a:pPr algn="ctr"/>
            <a:r>
              <a:rPr lang="en-US" sz="800" dirty="0" smtClean="0">
                <a:solidFill>
                  <a:srgbClr val="000090"/>
                </a:solidFill>
                <a:latin typeface="Verdana"/>
                <a:ea typeface="Verdana"/>
                <a:cs typeface="Verdana"/>
              </a:rPr>
              <a:t>Club Foot</a:t>
            </a:r>
          </a:p>
          <a:p>
            <a:pPr algn="ctr"/>
            <a:endParaRPr lang="en-US" sz="800" dirty="0">
              <a:solidFill>
                <a:srgbClr val="000090"/>
              </a:solidFill>
              <a:latin typeface="Verdana"/>
              <a:ea typeface="Verdana"/>
              <a:cs typeface="Verdana"/>
            </a:endParaRPr>
          </a:p>
          <a:p>
            <a:pPr algn="ctr"/>
            <a:r>
              <a:rPr lang="en-US" sz="800" dirty="0" smtClean="0">
                <a:solidFill>
                  <a:srgbClr val="000090"/>
                </a:solidFill>
                <a:latin typeface="Verdana"/>
                <a:ea typeface="Verdana"/>
                <a:cs typeface="Verdana"/>
              </a:rPr>
              <a:t>Knee Flexion</a:t>
            </a:r>
          </a:p>
          <a:p>
            <a:pPr algn="ctr"/>
            <a:endParaRPr lang="en-US" sz="800" dirty="0">
              <a:solidFill>
                <a:srgbClr val="000090"/>
              </a:solidFill>
              <a:latin typeface="Verdana"/>
              <a:ea typeface="Verdana"/>
              <a:cs typeface="Verdana"/>
            </a:endParaRPr>
          </a:p>
          <a:p>
            <a:pPr algn="ctr"/>
            <a:r>
              <a:rPr lang="en-US" sz="800" dirty="0" smtClean="0">
                <a:solidFill>
                  <a:srgbClr val="000090"/>
                </a:solidFill>
                <a:latin typeface="Verdana"/>
                <a:ea typeface="Verdana"/>
                <a:cs typeface="Verdana"/>
              </a:rPr>
              <a:t>Epiphysiolysis Of The Hip</a:t>
            </a:r>
          </a:p>
        </p:txBody>
      </p:sp>
      <p:sp>
        <p:nvSpPr>
          <p:cNvPr id="11" name="Down Arrow Callout 10"/>
          <p:cNvSpPr/>
          <p:nvPr/>
        </p:nvSpPr>
        <p:spPr>
          <a:xfrm>
            <a:off x="3811936" y="887716"/>
            <a:ext cx="1567994" cy="1054498"/>
          </a:xfrm>
          <a:prstGeom prst="down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rgbClr val="000090"/>
                </a:solidFill>
              </a:rPr>
              <a:t>Pediatric and urologic surgery</a:t>
            </a:r>
            <a:endParaRPr lang="en-US" sz="1050" dirty="0">
              <a:solidFill>
                <a:srgbClr val="000090"/>
              </a:solidFill>
            </a:endParaRPr>
          </a:p>
        </p:txBody>
      </p:sp>
      <p:sp>
        <p:nvSpPr>
          <p:cNvPr id="12" name="Vertical Scroll 11"/>
          <p:cNvSpPr/>
          <p:nvPr/>
        </p:nvSpPr>
        <p:spPr>
          <a:xfrm>
            <a:off x="3799607" y="2125101"/>
            <a:ext cx="1347697" cy="3032429"/>
          </a:xfrm>
          <a:prstGeom prst="vertic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rgbClr val="000090"/>
                </a:solidFill>
              </a:rPr>
              <a:t> </a:t>
            </a:r>
            <a:r>
              <a:rPr lang="en-US" sz="900" dirty="0" smtClean="0">
                <a:solidFill>
                  <a:srgbClr val="000090"/>
                </a:solidFill>
              </a:rPr>
              <a:t>Hernias</a:t>
            </a:r>
          </a:p>
          <a:p>
            <a:pPr algn="ctr"/>
            <a:endParaRPr lang="en-US" sz="900" dirty="0" smtClean="0">
              <a:solidFill>
                <a:srgbClr val="000090"/>
              </a:solidFill>
              <a:latin typeface="Verdana"/>
              <a:ea typeface="Verdana"/>
              <a:cs typeface="Verdana"/>
            </a:endParaRPr>
          </a:p>
          <a:p>
            <a:pPr algn="ctr"/>
            <a:r>
              <a:rPr lang="en-US" sz="900" dirty="0" smtClean="0">
                <a:solidFill>
                  <a:srgbClr val="000090"/>
                </a:solidFill>
                <a:latin typeface="Verdana"/>
                <a:ea typeface="Verdana"/>
                <a:cs typeface="Verdana"/>
              </a:rPr>
              <a:t>Hydrocele</a:t>
            </a:r>
          </a:p>
          <a:p>
            <a:pPr algn="ctr"/>
            <a:endParaRPr lang="en-US" sz="900" dirty="0" smtClean="0">
              <a:solidFill>
                <a:srgbClr val="000090"/>
              </a:solidFill>
              <a:latin typeface="Verdana"/>
              <a:ea typeface="Verdana"/>
              <a:cs typeface="Verdana"/>
            </a:endParaRPr>
          </a:p>
          <a:p>
            <a:pPr algn="ctr"/>
            <a:r>
              <a:rPr lang="en-US" sz="900" dirty="0" smtClean="0">
                <a:solidFill>
                  <a:srgbClr val="000090"/>
                </a:solidFill>
                <a:latin typeface="Verdana"/>
                <a:ea typeface="Verdana"/>
                <a:cs typeface="Verdana"/>
              </a:rPr>
              <a:t> Ectopic testicles/ not descended/ retractile</a:t>
            </a:r>
          </a:p>
          <a:p>
            <a:pPr algn="ctr"/>
            <a:endParaRPr lang="en-US" sz="900" dirty="0" smtClean="0">
              <a:solidFill>
                <a:srgbClr val="000090"/>
              </a:solidFill>
              <a:latin typeface="Verdana"/>
              <a:ea typeface="Verdana"/>
              <a:cs typeface="Verdana"/>
            </a:endParaRPr>
          </a:p>
          <a:p>
            <a:pPr algn="ctr"/>
            <a:r>
              <a:rPr lang="en-US" sz="900" dirty="0">
                <a:solidFill>
                  <a:srgbClr val="000090"/>
                </a:solidFill>
                <a:latin typeface="Verdana"/>
                <a:ea typeface="Verdana"/>
                <a:cs typeface="Verdana"/>
              </a:rPr>
              <a:t>C</a:t>
            </a:r>
            <a:r>
              <a:rPr lang="en-US" sz="900" dirty="0" smtClean="0">
                <a:solidFill>
                  <a:srgbClr val="000090"/>
                </a:solidFill>
                <a:latin typeface="Verdana"/>
                <a:ea typeface="Verdana"/>
                <a:cs typeface="Verdana"/>
              </a:rPr>
              <a:t>ongenital malformations</a:t>
            </a:r>
          </a:p>
          <a:p>
            <a:pPr algn="ctr"/>
            <a:r>
              <a:rPr lang="en-US" sz="900" dirty="0" smtClean="0">
                <a:solidFill>
                  <a:srgbClr val="000090"/>
                </a:solidFill>
                <a:latin typeface="Verdana"/>
                <a:ea typeface="Verdana"/>
                <a:cs typeface="Verdana"/>
              </a:rPr>
              <a:t>(Hypospadias)</a:t>
            </a:r>
          </a:p>
          <a:p>
            <a:pPr algn="ctr"/>
            <a:endParaRPr lang="en-US" sz="900" dirty="0" smtClean="0">
              <a:solidFill>
                <a:srgbClr val="000090"/>
              </a:solidFill>
              <a:latin typeface="Verdana"/>
              <a:ea typeface="Verdana"/>
              <a:cs typeface="Verdana"/>
            </a:endParaRPr>
          </a:p>
          <a:p>
            <a:pPr algn="ctr"/>
            <a:r>
              <a:rPr lang="en-US" sz="900" dirty="0" smtClean="0">
                <a:solidFill>
                  <a:srgbClr val="000090"/>
                </a:solidFill>
                <a:latin typeface="Verdana"/>
                <a:ea typeface="Verdana"/>
                <a:cs typeface="Verdana"/>
              </a:rPr>
              <a:t>Testicular torsion</a:t>
            </a:r>
          </a:p>
          <a:p>
            <a:pPr algn="ctr"/>
            <a:endParaRPr lang="en-US" sz="1050" dirty="0" smtClean="0">
              <a:solidFill>
                <a:srgbClr val="0000FF"/>
              </a:solidFill>
              <a:latin typeface="Verdana"/>
              <a:ea typeface="Verdana"/>
              <a:cs typeface="Verdana"/>
            </a:endParaRPr>
          </a:p>
          <a:p>
            <a:pPr algn="ctr"/>
            <a:r>
              <a:rPr lang="en-US" sz="900" dirty="0">
                <a:solidFill>
                  <a:srgbClr val="000090"/>
                </a:solidFill>
                <a:latin typeface="Verdana"/>
                <a:ea typeface="Verdana"/>
                <a:cs typeface="Verdana"/>
              </a:rPr>
              <a:t>Benign</a:t>
            </a:r>
            <a:r>
              <a:rPr lang="en-US" sz="900" dirty="0" smtClean="0">
                <a:solidFill>
                  <a:schemeClr val="bg2">
                    <a:lumMod val="75000"/>
                  </a:schemeClr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sz="900" dirty="0">
                <a:solidFill>
                  <a:srgbClr val="000090"/>
                </a:solidFill>
                <a:latin typeface="Verdana"/>
                <a:ea typeface="Verdana"/>
                <a:cs typeface="Verdana"/>
              </a:rPr>
              <a:t>Skin</a:t>
            </a:r>
            <a:r>
              <a:rPr lang="en-US" sz="900" dirty="0" smtClean="0">
                <a:solidFill>
                  <a:schemeClr val="bg2">
                    <a:lumMod val="75000"/>
                  </a:schemeClr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sz="900" dirty="0">
                <a:solidFill>
                  <a:srgbClr val="000090"/>
                </a:solidFill>
                <a:latin typeface="Verdana"/>
                <a:ea typeface="Verdana"/>
                <a:cs typeface="Verdana"/>
              </a:rPr>
              <a:t>Tumor</a:t>
            </a:r>
          </a:p>
        </p:txBody>
      </p:sp>
      <p:sp>
        <p:nvSpPr>
          <p:cNvPr id="13" name="Down Arrow Callout 12"/>
          <p:cNvSpPr/>
          <p:nvPr/>
        </p:nvSpPr>
        <p:spPr>
          <a:xfrm>
            <a:off x="5604172" y="904493"/>
            <a:ext cx="1567994" cy="1054498"/>
          </a:xfrm>
          <a:prstGeom prst="down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rgbClr val="000090"/>
                </a:solidFill>
              </a:rPr>
              <a:t>ENT</a:t>
            </a:r>
            <a:endParaRPr lang="en-US" sz="1050" dirty="0">
              <a:solidFill>
                <a:srgbClr val="000090"/>
              </a:solidFill>
            </a:endParaRPr>
          </a:p>
        </p:txBody>
      </p:sp>
      <p:sp>
        <p:nvSpPr>
          <p:cNvPr id="14" name="Vertical Scroll 13"/>
          <p:cNvSpPr/>
          <p:nvPr/>
        </p:nvSpPr>
        <p:spPr>
          <a:xfrm>
            <a:off x="5650521" y="2121177"/>
            <a:ext cx="1606894" cy="3032429"/>
          </a:xfrm>
          <a:prstGeom prst="vertic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rgbClr val="000090"/>
                </a:solidFill>
              </a:rPr>
              <a:t>Tongue Tie</a:t>
            </a:r>
          </a:p>
          <a:p>
            <a:pPr algn="ctr"/>
            <a:endParaRPr lang="en-US" sz="900" dirty="0" smtClean="0">
              <a:solidFill>
                <a:srgbClr val="000090"/>
              </a:solidFill>
              <a:latin typeface="Verdana"/>
              <a:ea typeface="Verdana"/>
              <a:cs typeface="Verdana"/>
            </a:endParaRPr>
          </a:p>
          <a:p>
            <a:pPr algn="ctr"/>
            <a:r>
              <a:rPr lang="en-US" sz="900" dirty="0" smtClean="0">
                <a:solidFill>
                  <a:srgbClr val="000090"/>
                </a:solidFill>
                <a:latin typeface="Verdana"/>
                <a:ea typeface="Verdana"/>
                <a:cs typeface="Verdana"/>
              </a:rPr>
              <a:t>Cleft lip and cleft palate</a:t>
            </a:r>
          </a:p>
          <a:p>
            <a:pPr algn="ctr"/>
            <a:endParaRPr lang="en-US" sz="900" dirty="0" smtClean="0">
              <a:solidFill>
                <a:srgbClr val="000090"/>
              </a:solidFill>
              <a:latin typeface="Verdana"/>
              <a:ea typeface="Verdana"/>
              <a:cs typeface="Verdana"/>
            </a:endParaRPr>
          </a:p>
          <a:p>
            <a:pPr algn="ctr"/>
            <a:r>
              <a:rPr lang="en-US" sz="900" dirty="0" smtClean="0">
                <a:solidFill>
                  <a:srgbClr val="000090"/>
                </a:solidFill>
                <a:latin typeface="Verdana"/>
                <a:ea typeface="Verdana"/>
                <a:cs typeface="Verdana"/>
              </a:rPr>
              <a:t>Tonsillectomy &amp;</a:t>
            </a:r>
          </a:p>
          <a:p>
            <a:pPr algn="ctr"/>
            <a:r>
              <a:rPr lang="en-US" sz="900" dirty="0" smtClean="0">
                <a:solidFill>
                  <a:srgbClr val="000090"/>
                </a:solidFill>
                <a:latin typeface="Verdana"/>
                <a:ea typeface="Verdana"/>
                <a:cs typeface="Verdana"/>
              </a:rPr>
              <a:t>Adenoidectomy</a:t>
            </a:r>
          </a:p>
          <a:p>
            <a:pPr algn="ctr"/>
            <a:endParaRPr lang="en-US" sz="900" dirty="0">
              <a:solidFill>
                <a:srgbClr val="000090"/>
              </a:solidFill>
              <a:latin typeface="Verdana"/>
              <a:ea typeface="Verdana"/>
              <a:cs typeface="Verdana"/>
            </a:endParaRPr>
          </a:p>
          <a:p>
            <a:pPr algn="ctr"/>
            <a:r>
              <a:rPr lang="en-US" sz="900" dirty="0" err="1" smtClean="0">
                <a:solidFill>
                  <a:srgbClr val="000090"/>
                </a:solidFill>
                <a:latin typeface="Verdana"/>
                <a:ea typeface="Verdana"/>
                <a:cs typeface="Verdana"/>
              </a:rPr>
              <a:t>Antrostomy</a:t>
            </a:r>
            <a:endParaRPr lang="en-US" sz="900" dirty="0" smtClean="0">
              <a:solidFill>
                <a:srgbClr val="000090"/>
              </a:solidFill>
              <a:latin typeface="Verdana"/>
              <a:ea typeface="Verdana"/>
              <a:cs typeface="Verdana"/>
            </a:endParaRPr>
          </a:p>
          <a:p>
            <a:pPr algn="ctr"/>
            <a:endParaRPr lang="en-US" sz="900" dirty="0">
              <a:solidFill>
                <a:srgbClr val="000090"/>
              </a:solidFill>
              <a:latin typeface="Verdana"/>
              <a:ea typeface="Verdana"/>
              <a:cs typeface="Verdana"/>
            </a:endParaRPr>
          </a:p>
          <a:p>
            <a:pPr algn="ctr"/>
            <a:r>
              <a:rPr lang="en-US" sz="900" dirty="0" err="1" smtClean="0">
                <a:solidFill>
                  <a:srgbClr val="000090"/>
                </a:solidFill>
                <a:latin typeface="Verdana"/>
                <a:ea typeface="Verdana"/>
                <a:cs typeface="Verdana"/>
              </a:rPr>
              <a:t>Septoplasty</a:t>
            </a:r>
            <a:endParaRPr lang="en-US" sz="900" dirty="0" smtClean="0">
              <a:solidFill>
                <a:srgbClr val="000090"/>
              </a:solidFill>
              <a:latin typeface="Verdana"/>
              <a:ea typeface="Verdana"/>
              <a:cs typeface="Verdana"/>
            </a:endParaRPr>
          </a:p>
          <a:p>
            <a:pPr algn="ctr"/>
            <a:endParaRPr lang="en-US" sz="900" dirty="0">
              <a:solidFill>
                <a:srgbClr val="000090"/>
              </a:solidFill>
              <a:latin typeface="Verdana"/>
              <a:ea typeface="Verdana"/>
              <a:cs typeface="Verdana"/>
            </a:endParaRPr>
          </a:p>
          <a:p>
            <a:pPr algn="ctr"/>
            <a:r>
              <a:rPr lang="en-US" sz="900" dirty="0" smtClean="0">
                <a:solidFill>
                  <a:srgbClr val="000090"/>
                </a:solidFill>
                <a:latin typeface="Verdana"/>
                <a:ea typeface="Verdana"/>
                <a:cs typeface="Verdana"/>
              </a:rPr>
              <a:t>Nasal </a:t>
            </a:r>
            <a:r>
              <a:rPr lang="en-US" sz="900" dirty="0" err="1" smtClean="0">
                <a:solidFill>
                  <a:srgbClr val="000090"/>
                </a:solidFill>
                <a:latin typeface="Verdana"/>
                <a:ea typeface="Verdana"/>
                <a:cs typeface="Verdana"/>
              </a:rPr>
              <a:t>Polypectomy</a:t>
            </a:r>
            <a:endParaRPr lang="en-US" sz="900" dirty="0" smtClean="0">
              <a:solidFill>
                <a:srgbClr val="000090"/>
              </a:solidFill>
              <a:latin typeface="Verdana"/>
              <a:ea typeface="Verdana"/>
              <a:cs typeface="Verdana"/>
            </a:endParaRPr>
          </a:p>
          <a:p>
            <a:pPr algn="ctr"/>
            <a:endParaRPr lang="en-US" sz="900" dirty="0">
              <a:solidFill>
                <a:srgbClr val="000090"/>
              </a:solidFill>
              <a:latin typeface="Verdana"/>
              <a:ea typeface="Verdana"/>
              <a:cs typeface="Verdana"/>
            </a:endParaRPr>
          </a:p>
          <a:p>
            <a:pPr algn="ctr"/>
            <a:r>
              <a:rPr lang="en-US" sz="900" dirty="0" err="1" smtClean="0">
                <a:solidFill>
                  <a:srgbClr val="000090"/>
                </a:solidFill>
                <a:latin typeface="Verdana"/>
                <a:ea typeface="Verdana"/>
                <a:cs typeface="Verdana"/>
              </a:rPr>
              <a:t>Mastoidectomy</a:t>
            </a:r>
            <a:endParaRPr lang="en-US" sz="900" dirty="0" smtClean="0">
              <a:solidFill>
                <a:srgbClr val="000090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55416" y="262038"/>
            <a:ext cx="3527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dk2"/>
                </a:solidFill>
                <a:latin typeface="+mj-lt"/>
                <a:ea typeface="Calibri"/>
                <a:cs typeface="Calibri"/>
                <a:sym typeface="Calibri"/>
              </a:rPr>
              <a:t>DETAILS OF THE SURGERY</a:t>
            </a:r>
            <a:endParaRPr lang="fr-FR" b="1" dirty="0">
              <a:solidFill>
                <a:schemeClr val="dk2"/>
              </a:solidFill>
              <a:latin typeface="+mj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2469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1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902E6AA-C874-416D-97FF-73C1F36C0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22" y="147791"/>
            <a:ext cx="1919713" cy="43536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255416" y="262038"/>
            <a:ext cx="3527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dk2"/>
                </a:solidFill>
                <a:latin typeface="+mj-lt"/>
                <a:ea typeface="Calibri"/>
                <a:cs typeface="Calibri"/>
                <a:sym typeface="Calibri"/>
              </a:rPr>
              <a:t>WHERE DO WE WORK</a:t>
            </a:r>
            <a:endParaRPr lang="fr-FR" b="1" dirty="0">
              <a:solidFill>
                <a:schemeClr val="dk2"/>
              </a:solidFill>
              <a:latin typeface="+mj-lt"/>
              <a:ea typeface="Calibri"/>
              <a:cs typeface="Calibri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23591" t="572" r="22597" b="-572"/>
          <a:stretch/>
        </p:blipFill>
        <p:spPr>
          <a:xfrm>
            <a:off x="839140" y="1034513"/>
            <a:ext cx="3186458" cy="396728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537649" y="1940756"/>
            <a:ext cx="26297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We operate in Amman in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Al </a:t>
            </a:r>
            <a:r>
              <a:rPr lang="en-US" dirty="0" err="1" smtClean="0">
                <a:solidFill>
                  <a:srgbClr val="1F497D"/>
                </a:solidFill>
              </a:rPr>
              <a:t>Hanan</a:t>
            </a:r>
            <a:r>
              <a:rPr lang="en-US" dirty="0" smtClean="0">
                <a:solidFill>
                  <a:srgbClr val="1F497D"/>
                </a:solidFill>
              </a:rPr>
              <a:t> hospital (offices) and 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in Al </a:t>
            </a:r>
            <a:r>
              <a:rPr lang="en-US" dirty="0" err="1">
                <a:solidFill>
                  <a:srgbClr val="1F497D"/>
                </a:solidFill>
              </a:rPr>
              <a:t>B</a:t>
            </a:r>
            <a:r>
              <a:rPr lang="en-US" dirty="0" err="1" smtClean="0">
                <a:solidFill>
                  <a:srgbClr val="1F497D"/>
                </a:solidFill>
              </a:rPr>
              <a:t>asheer</a:t>
            </a:r>
            <a:r>
              <a:rPr lang="en-US" dirty="0" smtClean="0">
                <a:solidFill>
                  <a:srgbClr val="1F497D"/>
                </a:solidFill>
              </a:rPr>
              <a:t> public hospital </a:t>
            </a:r>
          </a:p>
          <a:p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626602" y="3129809"/>
            <a:ext cx="2441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We receive patients from 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all over Jordan</a:t>
            </a:r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9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902E6AA-C874-416D-97FF-73C1F36C0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22" y="147791"/>
            <a:ext cx="1919713" cy="43536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255416" y="262038"/>
            <a:ext cx="3527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dk2"/>
                </a:solidFill>
                <a:latin typeface="+mj-lt"/>
                <a:ea typeface="Calibri"/>
                <a:cs typeface="Calibri"/>
                <a:sym typeface="Calibri"/>
              </a:rPr>
              <a:t>ACHIEVEMENTS</a:t>
            </a:r>
            <a:endParaRPr lang="fr-FR" b="1" dirty="0">
              <a:solidFill>
                <a:schemeClr val="dk2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17513" y="975230"/>
            <a:ext cx="3955893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2"/>
                </a:solidFill>
              </a:rPr>
              <a:t>FROM </a:t>
            </a:r>
            <a:r>
              <a:rPr lang="fr-FR" b="1" dirty="0" smtClean="0">
                <a:solidFill>
                  <a:schemeClr val="accent2"/>
                </a:solidFill>
              </a:rPr>
              <a:t>DECEMBER 2017 </a:t>
            </a:r>
            <a:r>
              <a:rPr lang="fr-FR" dirty="0" smtClean="0">
                <a:solidFill>
                  <a:schemeClr val="bg2"/>
                </a:solidFill>
              </a:rPr>
              <a:t>TO </a:t>
            </a:r>
            <a:r>
              <a:rPr lang="fr-FR" b="1" dirty="0" smtClean="0">
                <a:solidFill>
                  <a:srgbClr val="C0504D"/>
                </a:solidFill>
              </a:rPr>
              <a:t>JANAURY 2019</a:t>
            </a:r>
            <a:r>
              <a:rPr lang="fr-FR" dirty="0" smtClean="0">
                <a:solidFill>
                  <a:schemeClr val="tx1"/>
                </a:solidFill>
              </a:rPr>
              <a:t>:</a:t>
            </a:r>
          </a:p>
          <a:p>
            <a:endParaRPr lang="fr-FR" dirty="0"/>
          </a:p>
          <a:p>
            <a:endParaRPr lang="en-US" sz="1600" b="1" dirty="0" smtClean="0">
              <a:solidFill>
                <a:srgbClr val="BD161B"/>
              </a:solidFill>
            </a:endParaRPr>
          </a:p>
          <a:p>
            <a:endParaRPr lang="en-US" sz="1600" b="1" dirty="0">
              <a:solidFill>
                <a:srgbClr val="BD161B"/>
              </a:solidFill>
            </a:endParaRPr>
          </a:p>
          <a:p>
            <a:endParaRPr lang="en-US" sz="1600" b="1" dirty="0" smtClean="0">
              <a:solidFill>
                <a:srgbClr val="BD161B"/>
              </a:solidFill>
            </a:endParaRPr>
          </a:p>
          <a:p>
            <a:endParaRPr lang="en-US" sz="1600" b="1" dirty="0" smtClean="0">
              <a:solidFill>
                <a:srgbClr val="BD161B"/>
              </a:solidFill>
            </a:endParaRPr>
          </a:p>
          <a:p>
            <a:endParaRPr lang="en-US" sz="1600" b="1" dirty="0" smtClean="0">
              <a:solidFill>
                <a:srgbClr val="BD161B"/>
              </a:solidFill>
            </a:endParaRPr>
          </a:p>
          <a:p>
            <a:r>
              <a:rPr lang="en-US" sz="1600" b="1" dirty="0" smtClean="0">
                <a:solidFill>
                  <a:srgbClr val="BD161B"/>
                </a:solidFill>
              </a:rPr>
              <a:t>1282 </a:t>
            </a:r>
            <a:r>
              <a:rPr lang="en-US" dirty="0" smtClean="0">
                <a:solidFill>
                  <a:schemeClr val="dk2"/>
                </a:solidFill>
                <a:latin typeface="+mj-lt"/>
              </a:rPr>
              <a:t>consultations</a:t>
            </a:r>
          </a:p>
          <a:p>
            <a:endParaRPr lang="en-US" sz="1600" b="1" dirty="0" smtClean="0">
              <a:solidFill>
                <a:srgbClr val="BD161B"/>
              </a:solidFill>
              <a:latin typeface="+mj-lt"/>
            </a:endParaRPr>
          </a:p>
          <a:p>
            <a:endParaRPr lang="en-US" sz="1600" b="1" dirty="0">
              <a:solidFill>
                <a:srgbClr val="BD161B"/>
              </a:solidFill>
              <a:latin typeface="+mj-lt"/>
            </a:endParaRPr>
          </a:p>
          <a:p>
            <a:endParaRPr lang="en-US" sz="1600" b="1" dirty="0" smtClean="0">
              <a:solidFill>
                <a:srgbClr val="BD161B"/>
              </a:solidFill>
              <a:latin typeface="+mj-lt"/>
            </a:endParaRPr>
          </a:p>
          <a:p>
            <a:endParaRPr lang="en-US" sz="1600" b="1" dirty="0" smtClean="0">
              <a:solidFill>
                <a:srgbClr val="BD161B"/>
              </a:solidFill>
              <a:latin typeface="+mj-lt"/>
            </a:endParaRPr>
          </a:p>
          <a:p>
            <a:r>
              <a:rPr lang="en-US" sz="1600" b="1" dirty="0" smtClean="0">
                <a:solidFill>
                  <a:srgbClr val="BD161B"/>
                </a:solidFill>
                <a:latin typeface="+mj-lt"/>
              </a:rPr>
              <a:t>578</a:t>
            </a:r>
            <a:r>
              <a:rPr lang="en-US" sz="1600" b="1" dirty="0" smtClean="0">
                <a:solidFill>
                  <a:srgbClr val="BD161B"/>
                </a:solidFill>
              </a:rPr>
              <a:t> </a:t>
            </a:r>
            <a:r>
              <a:rPr lang="en-US" dirty="0">
                <a:solidFill>
                  <a:schemeClr val="dk2"/>
                </a:solidFill>
                <a:latin typeface="+mj-lt"/>
              </a:rPr>
              <a:t>surgical interventions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4320429" y="4966871"/>
            <a:ext cx="14927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err="1" smtClean="0"/>
              <a:t>During</a:t>
            </a:r>
            <a:r>
              <a:rPr lang="fr-FR" sz="900" dirty="0" smtClean="0"/>
              <a:t> a consultation </a:t>
            </a:r>
            <a:r>
              <a:rPr lang="fr-FR" sz="900" dirty="0" err="1" smtClean="0"/>
              <a:t>day</a:t>
            </a:r>
            <a:r>
              <a:rPr lang="fr-FR" sz="900" dirty="0" smtClean="0"/>
              <a:t> </a:t>
            </a:r>
            <a:endParaRPr lang="fr-FR" sz="900" dirty="0"/>
          </a:p>
        </p:txBody>
      </p:sp>
      <p:pic>
        <p:nvPicPr>
          <p:cNvPr id="15" name="Image 14" descr="46076627_666912577043309_308873878761897984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946" y="1455687"/>
            <a:ext cx="4433828" cy="349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41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1089259681"/>
              </p:ext>
            </p:extLst>
          </p:nvPr>
        </p:nvGraphicFramePr>
        <p:xfrm>
          <a:off x="3900860" y="3742163"/>
          <a:ext cx="3243157" cy="1485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3957878" y="3297486"/>
            <a:ext cx="3128885" cy="37663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55" tIns="36827" rIns="73655" bIns="36827" rtlCol="1" anchor="ctr"/>
          <a:lstStyle/>
          <a:p>
            <a:pPr algn="ctr"/>
            <a:r>
              <a:rPr lang="en-US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Gender breakdown</a:t>
            </a:r>
            <a:endParaRPr lang="ar-JO" dirty="0">
              <a:ln w="1016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1069972196"/>
              </p:ext>
            </p:extLst>
          </p:nvPr>
        </p:nvGraphicFramePr>
        <p:xfrm>
          <a:off x="4116315" y="1202028"/>
          <a:ext cx="2654928" cy="2029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83563" y="986525"/>
            <a:ext cx="3424063" cy="474483"/>
          </a:xfrm>
          <a:prstGeom prst="rect">
            <a:avLst/>
          </a:prstGeom>
          <a:noFill/>
        </p:spPr>
        <p:txBody>
          <a:bodyPr wrap="square" lIns="73655" tIns="36827" rIns="73655" bIns="36827" rtlCol="1">
            <a:spAutoFit/>
          </a:bodyPr>
          <a:lstStyle/>
          <a:p>
            <a:pPr marL="285750" indent="-285750" algn="l" rtl="0">
              <a:buFont typeface="Arial"/>
              <a:buChar char="•"/>
            </a:pPr>
            <a:r>
              <a:rPr lang="en-US" sz="1300" dirty="0" smtClean="0">
                <a:solidFill>
                  <a:schemeClr val="bg2"/>
                </a:solidFill>
              </a:rPr>
              <a:t>1 or 2 missions per month </a:t>
            </a:r>
          </a:p>
          <a:p>
            <a:pPr marL="285750" indent="-285750" algn="l" rtl="0">
              <a:buFont typeface="Arial"/>
              <a:buChar char="•"/>
            </a:pPr>
            <a:r>
              <a:rPr lang="en-US" sz="1300" dirty="0" smtClean="0">
                <a:solidFill>
                  <a:schemeClr val="bg2"/>
                </a:solidFill>
              </a:rPr>
              <a:t>Upon the needs of beneficiaries. </a:t>
            </a:r>
            <a:endParaRPr lang="ar-JO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6897" y="3433566"/>
            <a:ext cx="3246956" cy="1274702"/>
          </a:xfrm>
          <a:prstGeom prst="rect">
            <a:avLst/>
          </a:prstGeom>
          <a:noFill/>
        </p:spPr>
        <p:txBody>
          <a:bodyPr wrap="square" lIns="73655" tIns="36827" rIns="73655" bIns="36827" rtlCol="1">
            <a:spAutoFit/>
          </a:bodyPr>
          <a:lstStyle/>
          <a:p>
            <a:pPr marL="285750" indent="-285750" algn="just" rtl="0">
              <a:buFont typeface="Arial"/>
              <a:buChar char="•"/>
            </a:pPr>
            <a:r>
              <a:rPr lang="en-US" sz="1300" dirty="0">
                <a:solidFill>
                  <a:schemeClr val="bg2"/>
                </a:solidFill>
              </a:rPr>
              <a:t>Pediatric surgery:  mainly boys (congenital and acquired deformities of the urogenital tract and abdominal </a:t>
            </a:r>
            <a:r>
              <a:rPr lang="en-US" sz="1300" dirty="0" smtClean="0">
                <a:solidFill>
                  <a:schemeClr val="bg2"/>
                </a:solidFill>
              </a:rPr>
              <a:t>wall)</a:t>
            </a:r>
            <a:endParaRPr lang="en-US" sz="1300" dirty="0">
              <a:solidFill>
                <a:schemeClr val="bg2"/>
              </a:solidFill>
            </a:endParaRPr>
          </a:p>
          <a:p>
            <a:pPr marL="285750" indent="-285750" algn="l" rtl="0">
              <a:buFont typeface="Arial"/>
              <a:buChar char="•"/>
            </a:pPr>
            <a:r>
              <a:rPr lang="en-US" sz="1300" dirty="0" smtClean="0">
                <a:solidFill>
                  <a:schemeClr val="bg2"/>
                </a:solidFill>
              </a:rPr>
              <a:t>Reconstructive plastic </a:t>
            </a:r>
            <a:r>
              <a:rPr lang="en-US" sz="1300" dirty="0">
                <a:solidFill>
                  <a:schemeClr val="bg2"/>
                </a:solidFill>
              </a:rPr>
              <a:t>surgery: mainly girls (burns, scars, contractures) </a:t>
            </a:r>
            <a:endParaRPr lang="ar-JO" sz="1300" dirty="0">
              <a:solidFill>
                <a:schemeClr val="bg2"/>
              </a:solidFill>
            </a:endParaRPr>
          </a:p>
        </p:txBody>
      </p:sp>
      <p:pic>
        <p:nvPicPr>
          <p:cNvPr id="9" name="Picture 1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2BA419B3-04B0-44F0-A49B-07433F462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59" y="138024"/>
            <a:ext cx="1919713" cy="435360"/>
          </a:xfrm>
          <a:prstGeom prst="rect">
            <a:avLst/>
          </a:prstGeom>
        </p:spPr>
      </p:pic>
      <p:pic>
        <p:nvPicPr>
          <p:cNvPr id="10" name="image41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45782" y="1699427"/>
            <a:ext cx="2514600" cy="1413510"/>
          </a:xfrm>
          <a:prstGeom prst="rect">
            <a:avLst/>
          </a:prstGeom>
          <a:ln/>
        </p:spPr>
      </p:pic>
      <p:sp>
        <p:nvSpPr>
          <p:cNvPr id="12" name="ZoneTexte 11"/>
          <p:cNvSpPr txBox="1"/>
          <p:nvPr/>
        </p:nvSpPr>
        <p:spPr>
          <a:xfrm>
            <a:off x="3391492" y="296058"/>
            <a:ext cx="3527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dk2"/>
                </a:solidFill>
                <a:latin typeface="+mj-lt"/>
                <a:ea typeface="Calibri"/>
                <a:cs typeface="Calibri"/>
                <a:sym typeface="Calibri"/>
              </a:rPr>
              <a:t>STATISTICS</a:t>
            </a:r>
            <a:endParaRPr lang="fr-FR" b="1" dirty="0">
              <a:solidFill>
                <a:schemeClr val="dk2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15" name="Rounded Rectangle 13"/>
          <p:cNvSpPr/>
          <p:nvPr/>
        </p:nvSpPr>
        <p:spPr>
          <a:xfrm>
            <a:off x="3878499" y="844790"/>
            <a:ext cx="3305992" cy="35723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55" tIns="36827" rIns="73655" bIns="36827" rtlCol="1" anchor="ctr"/>
          <a:lstStyle/>
          <a:p>
            <a:pPr algn="ctr"/>
            <a:r>
              <a:rPr lang="en-US" sz="1300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Surgery provided</a:t>
            </a:r>
            <a:endParaRPr lang="ar-JO" sz="1300" dirty="0">
              <a:ln w="1016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6" grpId="0" animBg="1"/>
      <p:bldGraphic spid="17" grpId="0">
        <p:bldAsOne/>
      </p:bldGraphic>
      <p:bldP spid="18" grpId="0"/>
      <p:bldP spid="19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/>
          </p:cNvSpPr>
          <p:nvPr/>
        </p:nvSpPr>
        <p:spPr>
          <a:xfrm>
            <a:off x="5238946" y="4071019"/>
            <a:ext cx="2188565" cy="1262981"/>
          </a:xfrm>
          <a:prstGeom prst="rect">
            <a:avLst/>
          </a:prstGeom>
        </p:spPr>
        <p:txBody>
          <a:bodyPr lIns="73655" tIns="36827" rIns="73655" bIns="36827"/>
          <a:lstStyle>
            <a:extLst/>
          </a:lstStyle>
          <a:p>
            <a:pPr marL="276206" indent="-276206" algn="just" defTabSz="736549">
              <a:spcBef>
                <a:spcPct val="20000"/>
              </a:spcBef>
              <a:buClrTx/>
              <a:defRPr/>
            </a:pPr>
            <a:r>
              <a: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10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HTI provides surgical services for Refugee and vulnerable Jordanian </a:t>
            </a:r>
            <a:r>
              <a:rPr lang="en-US" sz="10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children under the age of 18 years</a:t>
            </a:r>
            <a:r>
              <a:rPr lang="en-US" sz="10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. </a:t>
            </a:r>
            <a:endParaRPr lang="en-US" sz="900" kern="1200" dirty="0" smtClean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912303178"/>
              </p:ext>
            </p:extLst>
          </p:nvPr>
        </p:nvGraphicFramePr>
        <p:xfrm>
          <a:off x="410886" y="1416305"/>
          <a:ext cx="2833707" cy="2155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3930340" y="1003549"/>
            <a:ext cx="3305992" cy="35723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55" tIns="36827" rIns="73655" bIns="36827" rtlCol="1" anchor="ctr"/>
          <a:lstStyle/>
          <a:p>
            <a:pPr algn="ctr"/>
            <a:r>
              <a:rPr lang="en-US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Age Groups</a:t>
            </a:r>
            <a:endParaRPr lang="ar-JO" dirty="0">
              <a:ln w="1016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15773" y="1026228"/>
            <a:ext cx="3305992" cy="3458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55" tIns="36827" rIns="73655" bIns="36827" rtlCol="1" anchor="ctr"/>
          <a:lstStyle/>
          <a:p>
            <a:pPr algn="ctr"/>
            <a:r>
              <a:rPr lang="en-US" sz="1300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Region</a:t>
            </a:r>
            <a:endParaRPr lang="ar-JO" sz="1300" dirty="0">
              <a:ln w="1016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753235" y="1020548"/>
            <a:ext cx="209" cy="25288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Chart 22"/>
          <p:cNvGraphicFramePr/>
          <p:nvPr>
            <p:extLst>
              <p:ext uri="{D42A27DB-BD31-4B8C-83A1-F6EECF244321}">
                <p14:modId xmlns:p14="http://schemas.microsoft.com/office/powerpoint/2010/main" val="1913828597"/>
              </p:ext>
            </p:extLst>
          </p:nvPr>
        </p:nvGraphicFramePr>
        <p:xfrm>
          <a:off x="2576242" y="3481345"/>
          <a:ext cx="3127634" cy="1773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792453758"/>
              </p:ext>
            </p:extLst>
          </p:nvPr>
        </p:nvGraphicFramePr>
        <p:xfrm>
          <a:off x="4050748" y="1484344"/>
          <a:ext cx="2983243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2BA419B3-04B0-44F0-A49B-07433F4628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59" y="126684"/>
            <a:ext cx="1919713" cy="43536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3391492" y="296058"/>
            <a:ext cx="3527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dk2"/>
                </a:solidFill>
                <a:latin typeface="+mj-lt"/>
                <a:ea typeface="Calibri"/>
                <a:cs typeface="Calibri"/>
                <a:sym typeface="Calibri"/>
              </a:rPr>
              <a:t>STATISTICS</a:t>
            </a:r>
            <a:endParaRPr lang="fr-FR" b="1" dirty="0">
              <a:solidFill>
                <a:schemeClr val="dk2"/>
              </a:solidFill>
              <a:latin typeface="+mj-lt"/>
              <a:ea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10" grpId="0">
        <p:bldAsOne/>
      </p:bldGraphic>
      <p:bldP spid="13" grpId="0" animBg="1"/>
      <p:bldP spid="14" grpId="0" animBg="1"/>
      <p:bldGraphic spid="23" grpId="0">
        <p:bldAsOne/>
      </p:bldGraphic>
      <p:bldGraphic spid="11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1143" y="1136868"/>
            <a:ext cx="3518496" cy="938332"/>
          </a:xfrm>
        </p:spPr>
        <p:txBody>
          <a:bodyPr>
            <a:normAutofit/>
          </a:bodyPr>
          <a:lstStyle/>
          <a:p>
            <a:pPr marL="514350" lvl="0" indent="-285750" algn="l" rtl="0">
              <a:buFont typeface="Arial"/>
              <a:buChar char="•"/>
            </a:pPr>
            <a:r>
              <a:rPr lang="en-US" sz="1300" dirty="0" smtClean="0">
                <a:solidFill>
                  <a:schemeClr val="bg2"/>
                </a:solidFill>
              </a:rPr>
              <a:t>Through  </a:t>
            </a:r>
            <a:r>
              <a:rPr lang="en-US" sz="1300" dirty="0">
                <a:solidFill>
                  <a:schemeClr val="bg2"/>
                </a:solidFill>
              </a:rPr>
              <a:t>Hotline, Social media </a:t>
            </a:r>
            <a:r>
              <a:rPr lang="en-US" sz="1300" dirty="0" smtClean="0">
                <a:solidFill>
                  <a:schemeClr val="bg2"/>
                </a:solidFill>
              </a:rPr>
              <a:t>and Referrals from </a:t>
            </a:r>
            <a:r>
              <a:rPr lang="en-US" sz="1300" dirty="0">
                <a:solidFill>
                  <a:schemeClr val="bg2"/>
                </a:solidFill>
              </a:rPr>
              <a:t>partners:</a:t>
            </a:r>
          </a:p>
          <a:p>
            <a:pPr lvl="0" algn="l" rtl="0">
              <a:buFont typeface="Wingdings" pitchFamily="2" charset="2"/>
              <a:buChar char="ü"/>
            </a:pPr>
            <a:r>
              <a:rPr lang="en-US" sz="1300" u="sng" dirty="0" smtClean="0">
                <a:solidFill>
                  <a:schemeClr val="bg2"/>
                </a:solidFill>
              </a:rPr>
              <a:t>Hotline patients</a:t>
            </a:r>
            <a:r>
              <a:rPr lang="en-US" sz="1300" dirty="0" smtClean="0">
                <a:solidFill>
                  <a:schemeClr val="bg2"/>
                </a:solidFill>
              </a:rPr>
              <a:t>:     1029 Patients </a:t>
            </a:r>
            <a:r>
              <a:rPr lang="en-US" sz="1300" dirty="0" smtClean="0"/>
              <a:t>(</a:t>
            </a:r>
            <a:r>
              <a:rPr lang="en-US" sz="1300" b="1" dirty="0" smtClean="0">
                <a:solidFill>
                  <a:srgbClr val="C00000"/>
                </a:solidFill>
              </a:rPr>
              <a:t>88%</a:t>
            </a:r>
            <a:r>
              <a:rPr lang="en-US" sz="1300" dirty="0" smtClean="0">
                <a:solidFill>
                  <a:srgbClr val="C00000"/>
                </a:solidFill>
              </a:rPr>
              <a:t>)</a:t>
            </a:r>
            <a:endParaRPr lang="en-US" sz="1300" dirty="0">
              <a:solidFill>
                <a:srgbClr val="C00000"/>
              </a:solidFill>
            </a:endParaRPr>
          </a:p>
          <a:p>
            <a:pPr algn="l" rtl="0">
              <a:buFont typeface="Wingdings" pitchFamily="2" charset="2"/>
              <a:buChar char="ü"/>
            </a:pPr>
            <a:r>
              <a:rPr lang="en-US" sz="1300" u="sng" dirty="0" smtClean="0">
                <a:solidFill>
                  <a:srgbClr val="1F497D"/>
                </a:solidFill>
              </a:rPr>
              <a:t>Referred Patients</a:t>
            </a:r>
            <a:r>
              <a:rPr lang="en-US" sz="1300" dirty="0" smtClean="0">
                <a:solidFill>
                  <a:srgbClr val="1F497D"/>
                </a:solidFill>
              </a:rPr>
              <a:t>:  145 Patients </a:t>
            </a:r>
            <a:r>
              <a:rPr lang="en-US" sz="1300" dirty="0" smtClean="0"/>
              <a:t>(</a:t>
            </a:r>
            <a:r>
              <a:rPr lang="en-US" sz="1300" b="1" dirty="0" smtClean="0">
                <a:solidFill>
                  <a:srgbClr val="C00000"/>
                </a:solidFill>
              </a:rPr>
              <a:t>12%</a:t>
            </a:r>
            <a:r>
              <a:rPr lang="en-US" sz="1300" dirty="0" smtClean="0"/>
              <a:t>)</a:t>
            </a:r>
            <a:endParaRPr lang="en-US" sz="1300" dirty="0"/>
          </a:p>
          <a:p>
            <a:pPr lvl="0" algn="l" rtl="0">
              <a:buFont typeface="Wingdings" pitchFamily="2" charset="2"/>
              <a:buChar char="v"/>
            </a:pPr>
            <a:endParaRPr lang="en-US" sz="1300" dirty="0"/>
          </a:p>
          <a:p>
            <a:pPr algn="l" rtl="0"/>
            <a:endParaRPr lang="ar-JO" sz="1300" dirty="0"/>
          </a:p>
        </p:txBody>
      </p:sp>
      <p:sp>
        <p:nvSpPr>
          <p:cNvPr id="4" name="Rounded Rectangle 3"/>
          <p:cNvSpPr/>
          <p:nvPr/>
        </p:nvSpPr>
        <p:spPr>
          <a:xfrm>
            <a:off x="169115" y="808498"/>
            <a:ext cx="3085384" cy="4842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55" tIns="36827" rIns="73655" bIns="36827" rtlCol="1" anchor="ctr"/>
          <a:lstStyle/>
          <a:p>
            <a:pPr algn="ctr"/>
            <a:r>
              <a:rPr lang="en-US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Patients collection</a:t>
            </a:r>
            <a:endParaRPr lang="ar-JO" dirty="0">
              <a:ln w="1016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048819401"/>
              </p:ext>
            </p:extLst>
          </p:nvPr>
        </p:nvGraphicFramePr>
        <p:xfrm>
          <a:off x="113397" y="1355060"/>
          <a:ext cx="3483072" cy="2278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1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2BA419B3-04B0-44F0-A49B-07433F462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37" y="160703"/>
            <a:ext cx="1919713" cy="43536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391492" y="296058"/>
            <a:ext cx="3527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dk2"/>
                </a:solidFill>
                <a:latin typeface="+mj-lt"/>
                <a:ea typeface="Calibri"/>
                <a:cs typeface="Calibri"/>
                <a:sym typeface="Calibri"/>
              </a:rPr>
              <a:t>STATISTICS</a:t>
            </a:r>
            <a:endParaRPr lang="fr-FR" b="1" dirty="0">
              <a:solidFill>
                <a:schemeClr val="dk2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74211" y="4592654"/>
            <a:ext cx="35493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fr-FR" sz="1100" dirty="0" smtClean="0">
                <a:solidFill>
                  <a:schemeClr val="bg2"/>
                </a:solidFill>
              </a:rPr>
              <a:t>On consultation </a:t>
            </a:r>
            <a:r>
              <a:rPr lang="fr-FR" sz="1100" dirty="0" err="1" smtClean="0">
                <a:solidFill>
                  <a:schemeClr val="bg2"/>
                </a:solidFill>
              </a:rPr>
              <a:t>day</a:t>
            </a:r>
            <a:r>
              <a:rPr lang="fr-FR" sz="1100" dirty="0" smtClean="0">
                <a:solidFill>
                  <a:schemeClr val="bg2"/>
                </a:solidFill>
              </a:rPr>
              <a:t> surgeon </a:t>
            </a:r>
            <a:r>
              <a:rPr lang="fr-FR" sz="1100" dirty="0" err="1" smtClean="0">
                <a:solidFill>
                  <a:schemeClr val="bg2"/>
                </a:solidFill>
              </a:rPr>
              <a:t>decides</a:t>
            </a:r>
            <a:r>
              <a:rPr lang="fr-FR" sz="1100" dirty="0" smtClean="0">
                <a:solidFill>
                  <a:schemeClr val="bg2"/>
                </a:solidFill>
              </a:rPr>
              <a:t> about surgery</a:t>
            </a:r>
          </a:p>
          <a:p>
            <a:pPr marL="171450" indent="-171450">
              <a:buFont typeface="Arial"/>
              <a:buChar char="•"/>
            </a:pPr>
            <a:r>
              <a:rPr lang="fr-FR" sz="1100" dirty="0" smtClean="0">
                <a:solidFill>
                  <a:schemeClr val="bg2"/>
                </a:solidFill>
              </a:rPr>
              <a:t>If a patient </a:t>
            </a:r>
            <a:r>
              <a:rPr lang="fr-FR" sz="1100" dirty="0" err="1" smtClean="0">
                <a:solidFill>
                  <a:schemeClr val="bg2"/>
                </a:solidFill>
              </a:rPr>
              <a:t>does</a:t>
            </a:r>
            <a:r>
              <a:rPr lang="fr-FR" sz="1100" dirty="0" smtClean="0">
                <a:solidFill>
                  <a:schemeClr val="bg2"/>
                </a:solidFill>
              </a:rPr>
              <a:t> not fit the </a:t>
            </a:r>
            <a:r>
              <a:rPr lang="fr-FR" sz="1100" dirty="0" err="1" smtClean="0">
                <a:solidFill>
                  <a:schemeClr val="bg2"/>
                </a:solidFill>
              </a:rPr>
              <a:t>criteria</a:t>
            </a:r>
            <a:r>
              <a:rPr lang="fr-FR" sz="1100" dirty="0" smtClean="0">
                <a:solidFill>
                  <a:schemeClr val="bg2"/>
                </a:solidFill>
              </a:rPr>
              <a:t> </a:t>
            </a:r>
            <a:r>
              <a:rPr lang="fr-FR" sz="1100" dirty="0" err="1" smtClean="0">
                <a:solidFill>
                  <a:schemeClr val="bg2"/>
                </a:solidFill>
              </a:rPr>
              <a:t>is</a:t>
            </a:r>
            <a:r>
              <a:rPr lang="fr-FR" sz="1100" dirty="0" smtClean="0">
                <a:solidFill>
                  <a:schemeClr val="bg2"/>
                </a:solidFill>
              </a:rPr>
              <a:t> </a:t>
            </a:r>
            <a:r>
              <a:rPr lang="fr-FR" sz="1100" dirty="0" err="1" smtClean="0">
                <a:solidFill>
                  <a:schemeClr val="bg2"/>
                </a:solidFill>
              </a:rPr>
              <a:t>referred</a:t>
            </a:r>
            <a:endParaRPr lang="fr-FR" sz="1100" dirty="0">
              <a:solidFill>
                <a:schemeClr val="bg2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944114" y="5012231"/>
            <a:ext cx="14927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err="1" smtClean="0">
                <a:solidFill>
                  <a:srgbClr val="1F497D"/>
                </a:solidFill>
              </a:rPr>
              <a:t>During</a:t>
            </a:r>
            <a:r>
              <a:rPr lang="fr-FR" sz="900" dirty="0" smtClean="0">
                <a:solidFill>
                  <a:srgbClr val="1F497D"/>
                </a:solidFill>
              </a:rPr>
              <a:t> a consultation </a:t>
            </a:r>
            <a:r>
              <a:rPr lang="fr-FR" sz="900" dirty="0" err="1" smtClean="0">
                <a:solidFill>
                  <a:srgbClr val="1F497D"/>
                </a:solidFill>
              </a:rPr>
              <a:t>day</a:t>
            </a:r>
            <a:endParaRPr lang="fr-FR" sz="900" dirty="0">
              <a:solidFill>
                <a:srgbClr val="1F497D"/>
              </a:solidFill>
            </a:endParaRPr>
          </a:p>
        </p:txBody>
      </p:sp>
      <p:pic>
        <p:nvPicPr>
          <p:cNvPr id="12" name="Image 11" descr="13 (5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860" y="2359684"/>
            <a:ext cx="3435933" cy="2680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Graphic spid="5" grpId="0">
        <p:bldAsOne/>
      </p:bldGraphic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4530</TotalTime>
  <Words>755</Words>
  <Application>Microsoft Macintosh PowerPoint</Application>
  <PresentationFormat>Personnalisé</PresentationFormat>
  <Paragraphs>216</Paragraphs>
  <Slides>16</Slides>
  <Notes>10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Office Theme</vt:lpstr>
      <vt:lpstr>Présentation PowerPoint</vt:lpstr>
      <vt:lpstr>Overal Surgical Care Programs worldwide</vt:lpstr>
      <vt:lpstr>WHAT DO WE DO   Consultations, Operations &amp; post-op care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BEST PRACTICES Pre &amp; post operation care</vt:lpstr>
      <vt:lpstr>BEST PRACTICES Practice sharing &amp; Medical training in advanced surgical techniques  </vt:lpstr>
      <vt:lpstr>BEST PRACTICES Practice sharing &amp; nursing training</vt:lpstr>
      <vt:lpstr>BEST PRACTICES Collaboration with local services to  strengthen the assistance  to refugees and vulnerable people</vt:lpstr>
      <vt:lpstr>MAIN CHALLANGES</vt:lpstr>
      <vt:lpstr>COORDINATION   EXCHANGE OF INFORMATION  SECTOR SUPPORT 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user</dc:creator>
  <cp:lastModifiedBy>HTI Head of mission</cp:lastModifiedBy>
  <cp:revision>158</cp:revision>
  <dcterms:created xsi:type="dcterms:W3CDTF">2018-11-14T15:20:03Z</dcterms:created>
  <dcterms:modified xsi:type="dcterms:W3CDTF">2019-04-08T06:08:51Z</dcterms:modified>
</cp:coreProperties>
</file>