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23"/>
  </p:notesMasterIdLst>
  <p:handoutMasterIdLst>
    <p:handoutMasterId r:id="rId24"/>
  </p:handoutMasterIdLst>
  <p:sldIdLst>
    <p:sldId id="304" r:id="rId5"/>
    <p:sldId id="343" r:id="rId6"/>
    <p:sldId id="328" r:id="rId7"/>
    <p:sldId id="349" r:id="rId8"/>
    <p:sldId id="345" r:id="rId9"/>
    <p:sldId id="351" r:id="rId10"/>
    <p:sldId id="330" r:id="rId11"/>
    <p:sldId id="338" r:id="rId12"/>
    <p:sldId id="331" r:id="rId13"/>
    <p:sldId id="332" r:id="rId14"/>
    <p:sldId id="341" r:id="rId15"/>
    <p:sldId id="342" r:id="rId16"/>
    <p:sldId id="347" r:id="rId17"/>
    <p:sldId id="339" r:id="rId18"/>
    <p:sldId id="353" r:id="rId19"/>
    <p:sldId id="355" r:id="rId20"/>
    <p:sldId id="356" r:id="rId21"/>
    <p:sldId id="336" r:id="rId22"/>
  </p:sldIdLst>
  <p:sldSz cx="9144000" cy="5143500" type="screen16x9"/>
  <p:notesSz cx="6797675" cy="9928225"/>
  <p:custDataLst>
    <p:tags r:id="rId2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F9933"/>
    <a:srgbClr val="FCA54B"/>
    <a:srgbClr val="FF9966"/>
    <a:srgbClr val="C0D5F0"/>
    <a:srgbClr val="CCFFCC"/>
    <a:srgbClr val="008000"/>
    <a:srgbClr val="CCFF33"/>
    <a:srgbClr val="CCFF99"/>
    <a:srgbClr val="0072B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8" autoAdjust="0"/>
    <p:restoredTop sz="69190" autoAdjust="0"/>
  </p:normalViewPr>
  <p:slideViewPr>
    <p:cSldViewPr snapToGrid="0" snapToObjects="1">
      <p:cViewPr varScale="1">
        <p:scale>
          <a:sx n="92" d="100"/>
          <a:sy n="92" d="100"/>
        </p:scale>
        <p:origin x="629" y="62"/>
      </p:cViewPr>
      <p:guideLst>
        <p:guide orient="horz" pos="1620"/>
        <p:guide pos="2880"/>
      </p:guideLst>
    </p:cSldViewPr>
  </p:slideViewPr>
  <p:outlineViewPr>
    <p:cViewPr>
      <p:scale>
        <a:sx n="33" d="100"/>
        <a:sy n="33" d="100"/>
      </p:scale>
      <p:origin x="0" y="0"/>
    </p:cViewPr>
  </p:outlin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30DB82-A264-CE49-B4F4-BB4C161E0C05}"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BBDD8E42-F359-1C4B-BC96-693A68519008}">
      <dgm:prSet phldrT="[Text]"/>
      <dgm:spPr/>
      <dgm:t>
        <a:bodyPr/>
        <a:lstStyle/>
        <a:p>
          <a:r>
            <a:rPr lang="en-US" dirty="0"/>
            <a:t>ACROSS ALL FUNCTIONAL LEVELS</a:t>
          </a:r>
        </a:p>
      </dgm:t>
    </dgm:pt>
    <dgm:pt modelId="{C21B1B62-9FBF-334C-87C7-A882B67DE5B7}" type="parTrans" cxnId="{86D825E5-40FE-484D-8DE4-0FD3DDEACB35}">
      <dgm:prSet/>
      <dgm:spPr/>
      <dgm:t>
        <a:bodyPr/>
        <a:lstStyle/>
        <a:p>
          <a:endParaRPr lang="en-US"/>
        </a:p>
      </dgm:t>
    </dgm:pt>
    <dgm:pt modelId="{2055E143-B460-D445-85C9-3980399A5FB6}" type="sibTrans" cxnId="{86D825E5-40FE-484D-8DE4-0FD3DDEACB35}">
      <dgm:prSet/>
      <dgm:spPr/>
      <dgm:t>
        <a:bodyPr/>
        <a:lstStyle/>
        <a:p>
          <a:endParaRPr lang="en-US"/>
        </a:p>
      </dgm:t>
    </dgm:pt>
    <dgm:pt modelId="{5C29669E-8DF5-E241-B859-E5BEF6A9F1D5}">
      <dgm:prSet phldrT="[Text]"/>
      <dgm:spPr/>
      <dgm:t>
        <a:bodyPr/>
        <a:lstStyle/>
        <a:p>
          <a:r>
            <a:rPr lang="en-US" dirty="0"/>
            <a:t>ACROSS ALL SECTORS</a:t>
          </a:r>
        </a:p>
      </dgm:t>
    </dgm:pt>
    <dgm:pt modelId="{8B999158-9F9C-344B-9734-F5C1FA9CFE9F}" type="parTrans" cxnId="{B281DD80-7349-F54A-86E4-9F18E368FD65}">
      <dgm:prSet/>
      <dgm:spPr/>
      <dgm:t>
        <a:bodyPr/>
        <a:lstStyle/>
        <a:p>
          <a:endParaRPr lang="en-US"/>
        </a:p>
      </dgm:t>
    </dgm:pt>
    <dgm:pt modelId="{5666A3CB-C236-2F4B-939D-FCD74AB2826B}" type="sibTrans" cxnId="{B281DD80-7349-F54A-86E4-9F18E368FD65}">
      <dgm:prSet/>
      <dgm:spPr/>
      <dgm:t>
        <a:bodyPr/>
        <a:lstStyle/>
        <a:p>
          <a:endParaRPr lang="en-US"/>
        </a:p>
      </dgm:t>
    </dgm:pt>
    <dgm:pt modelId="{9E4BDA17-50BF-8146-8B70-DAA345446644}" type="pres">
      <dgm:prSet presAssocID="{3B30DB82-A264-CE49-B4F4-BB4C161E0C05}" presName="cycle" presStyleCnt="0">
        <dgm:presLayoutVars>
          <dgm:dir/>
          <dgm:resizeHandles val="exact"/>
        </dgm:presLayoutVars>
      </dgm:prSet>
      <dgm:spPr/>
      <dgm:t>
        <a:bodyPr/>
        <a:lstStyle/>
        <a:p>
          <a:endParaRPr lang="en-GB"/>
        </a:p>
      </dgm:t>
    </dgm:pt>
    <dgm:pt modelId="{CC8EECB4-0622-A44C-9396-2EE1A3DD0A95}" type="pres">
      <dgm:prSet presAssocID="{BBDD8E42-F359-1C4B-BC96-693A68519008}" presName="node" presStyleLbl="node1" presStyleIdx="0" presStyleCnt="2" custScaleX="178737" custScaleY="106827" custRadScaleRad="97042" custRadScaleInc="-62802">
        <dgm:presLayoutVars>
          <dgm:bulletEnabled val="1"/>
        </dgm:presLayoutVars>
      </dgm:prSet>
      <dgm:spPr/>
      <dgm:t>
        <a:bodyPr/>
        <a:lstStyle/>
        <a:p>
          <a:endParaRPr lang="en-GB"/>
        </a:p>
      </dgm:t>
    </dgm:pt>
    <dgm:pt modelId="{E506329C-7A56-9D43-960A-5D48F767289C}" type="pres">
      <dgm:prSet presAssocID="{2055E143-B460-D445-85C9-3980399A5FB6}" presName="sibTrans" presStyleLbl="sibTrans2D1" presStyleIdx="0" presStyleCnt="2"/>
      <dgm:spPr/>
      <dgm:t>
        <a:bodyPr/>
        <a:lstStyle/>
        <a:p>
          <a:endParaRPr lang="en-GB"/>
        </a:p>
      </dgm:t>
    </dgm:pt>
    <dgm:pt modelId="{956EBDCC-7051-7243-B3D7-9F21858191DD}" type="pres">
      <dgm:prSet presAssocID="{2055E143-B460-D445-85C9-3980399A5FB6}" presName="connectorText" presStyleLbl="sibTrans2D1" presStyleIdx="0" presStyleCnt="2"/>
      <dgm:spPr/>
      <dgm:t>
        <a:bodyPr/>
        <a:lstStyle/>
        <a:p>
          <a:endParaRPr lang="en-GB"/>
        </a:p>
      </dgm:t>
    </dgm:pt>
    <dgm:pt modelId="{F28C1BCA-A6EE-0043-AA7B-9C057F92E41A}" type="pres">
      <dgm:prSet presAssocID="{5C29669E-8DF5-E241-B859-E5BEF6A9F1D5}" presName="node" presStyleLbl="node1" presStyleIdx="1" presStyleCnt="2" custScaleX="165119" custScaleY="113778" custRadScaleRad="92014" custRadScaleInc="-64091">
        <dgm:presLayoutVars>
          <dgm:bulletEnabled val="1"/>
        </dgm:presLayoutVars>
      </dgm:prSet>
      <dgm:spPr/>
      <dgm:t>
        <a:bodyPr/>
        <a:lstStyle/>
        <a:p>
          <a:endParaRPr lang="en-GB"/>
        </a:p>
      </dgm:t>
    </dgm:pt>
    <dgm:pt modelId="{342B3498-AE4D-E04F-B500-C4461E31C6EB}" type="pres">
      <dgm:prSet presAssocID="{5666A3CB-C236-2F4B-939D-FCD74AB2826B}" presName="sibTrans" presStyleLbl="sibTrans2D1" presStyleIdx="1" presStyleCnt="2"/>
      <dgm:spPr/>
      <dgm:t>
        <a:bodyPr/>
        <a:lstStyle/>
        <a:p>
          <a:endParaRPr lang="en-GB"/>
        </a:p>
      </dgm:t>
    </dgm:pt>
    <dgm:pt modelId="{5B095144-54C3-5F40-9076-F7B8B8119C41}" type="pres">
      <dgm:prSet presAssocID="{5666A3CB-C236-2F4B-939D-FCD74AB2826B}" presName="connectorText" presStyleLbl="sibTrans2D1" presStyleIdx="1" presStyleCnt="2"/>
      <dgm:spPr/>
      <dgm:t>
        <a:bodyPr/>
        <a:lstStyle/>
        <a:p>
          <a:endParaRPr lang="en-GB"/>
        </a:p>
      </dgm:t>
    </dgm:pt>
  </dgm:ptLst>
  <dgm:cxnLst>
    <dgm:cxn modelId="{86D825E5-40FE-484D-8DE4-0FD3DDEACB35}" srcId="{3B30DB82-A264-CE49-B4F4-BB4C161E0C05}" destId="{BBDD8E42-F359-1C4B-BC96-693A68519008}" srcOrd="0" destOrd="0" parTransId="{C21B1B62-9FBF-334C-87C7-A882B67DE5B7}" sibTransId="{2055E143-B460-D445-85C9-3980399A5FB6}"/>
    <dgm:cxn modelId="{B8753A63-7276-4029-B5AF-10931B969907}" type="presOf" srcId="{5C29669E-8DF5-E241-B859-E5BEF6A9F1D5}" destId="{F28C1BCA-A6EE-0043-AA7B-9C057F92E41A}" srcOrd="0" destOrd="0" presId="urn:microsoft.com/office/officeart/2005/8/layout/cycle2"/>
    <dgm:cxn modelId="{6AC62721-1ADB-489D-9F06-504B1381E87E}" type="presOf" srcId="{2055E143-B460-D445-85C9-3980399A5FB6}" destId="{956EBDCC-7051-7243-B3D7-9F21858191DD}" srcOrd="1" destOrd="0" presId="urn:microsoft.com/office/officeart/2005/8/layout/cycle2"/>
    <dgm:cxn modelId="{B281DD80-7349-F54A-86E4-9F18E368FD65}" srcId="{3B30DB82-A264-CE49-B4F4-BB4C161E0C05}" destId="{5C29669E-8DF5-E241-B859-E5BEF6A9F1D5}" srcOrd="1" destOrd="0" parTransId="{8B999158-9F9C-344B-9734-F5C1FA9CFE9F}" sibTransId="{5666A3CB-C236-2F4B-939D-FCD74AB2826B}"/>
    <dgm:cxn modelId="{3AE650E3-68D4-4E68-B1EB-F7DF49E27CF8}" type="presOf" srcId="{5666A3CB-C236-2F4B-939D-FCD74AB2826B}" destId="{5B095144-54C3-5F40-9076-F7B8B8119C41}" srcOrd="1" destOrd="0" presId="urn:microsoft.com/office/officeart/2005/8/layout/cycle2"/>
    <dgm:cxn modelId="{4C7F1B06-78F0-4368-B80B-0826F63EEE2C}" type="presOf" srcId="{5666A3CB-C236-2F4B-939D-FCD74AB2826B}" destId="{342B3498-AE4D-E04F-B500-C4461E31C6EB}" srcOrd="0" destOrd="0" presId="urn:microsoft.com/office/officeart/2005/8/layout/cycle2"/>
    <dgm:cxn modelId="{CAA70C25-AB62-4909-9E5F-E81CF473FE14}" type="presOf" srcId="{BBDD8E42-F359-1C4B-BC96-693A68519008}" destId="{CC8EECB4-0622-A44C-9396-2EE1A3DD0A95}" srcOrd="0" destOrd="0" presId="urn:microsoft.com/office/officeart/2005/8/layout/cycle2"/>
    <dgm:cxn modelId="{C08E1186-0138-4998-AD09-D3D1D3B26CCE}" type="presOf" srcId="{3B30DB82-A264-CE49-B4F4-BB4C161E0C05}" destId="{9E4BDA17-50BF-8146-8B70-DAA345446644}" srcOrd="0" destOrd="0" presId="urn:microsoft.com/office/officeart/2005/8/layout/cycle2"/>
    <dgm:cxn modelId="{EA67BAE3-3E52-4E96-A811-E7634203CE50}" type="presOf" srcId="{2055E143-B460-D445-85C9-3980399A5FB6}" destId="{E506329C-7A56-9D43-960A-5D48F767289C}" srcOrd="0" destOrd="0" presId="urn:microsoft.com/office/officeart/2005/8/layout/cycle2"/>
    <dgm:cxn modelId="{7F4C5761-25B3-4161-8986-99C17F98EA25}" type="presParOf" srcId="{9E4BDA17-50BF-8146-8B70-DAA345446644}" destId="{CC8EECB4-0622-A44C-9396-2EE1A3DD0A95}" srcOrd="0" destOrd="0" presId="urn:microsoft.com/office/officeart/2005/8/layout/cycle2"/>
    <dgm:cxn modelId="{ECB13939-7798-4381-8D1D-9E3BA8B1D155}" type="presParOf" srcId="{9E4BDA17-50BF-8146-8B70-DAA345446644}" destId="{E506329C-7A56-9D43-960A-5D48F767289C}" srcOrd="1" destOrd="0" presId="urn:microsoft.com/office/officeart/2005/8/layout/cycle2"/>
    <dgm:cxn modelId="{1BF9AD68-3EFD-4F60-84C2-ED8961ECB728}" type="presParOf" srcId="{E506329C-7A56-9D43-960A-5D48F767289C}" destId="{956EBDCC-7051-7243-B3D7-9F21858191DD}" srcOrd="0" destOrd="0" presId="urn:microsoft.com/office/officeart/2005/8/layout/cycle2"/>
    <dgm:cxn modelId="{49633166-D938-46CF-80B4-D5C65AB3FA9C}" type="presParOf" srcId="{9E4BDA17-50BF-8146-8B70-DAA345446644}" destId="{F28C1BCA-A6EE-0043-AA7B-9C057F92E41A}" srcOrd="2" destOrd="0" presId="urn:microsoft.com/office/officeart/2005/8/layout/cycle2"/>
    <dgm:cxn modelId="{685F491F-6C88-4724-B1E8-3CB065C97B62}" type="presParOf" srcId="{9E4BDA17-50BF-8146-8B70-DAA345446644}" destId="{342B3498-AE4D-E04F-B500-C4461E31C6EB}" srcOrd="3" destOrd="0" presId="urn:microsoft.com/office/officeart/2005/8/layout/cycle2"/>
    <dgm:cxn modelId="{B6475DA8-71F3-4836-AF76-E3FCDB83F57B}" type="presParOf" srcId="{342B3498-AE4D-E04F-B500-C4461E31C6EB}" destId="{5B095144-54C3-5F40-9076-F7B8B8119C41}" srcOrd="0" destOrd="0" presId="urn:microsoft.com/office/officeart/2005/8/layout/cycle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8EECB4-0622-A44C-9396-2EE1A3DD0A95}">
      <dsp:nvSpPr>
        <dsp:cNvPr id="0" name=""/>
        <dsp:cNvSpPr/>
      </dsp:nvSpPr>
      <dsp:spPr>
        <a:xfrm>
          <a:off x="-11136" y="1516207"/>
          <a:ext cx="2002479" cy="119683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a:t>ACROSS ALL FUNCTIONAL LEVELS</a:t>
          </a:r>
        </a:p>
      </dsp:txBody>
      <dsp:txXfrm>
        <a:off x="282120" y="1691479"/>
        <a:ext cx="1415967" cy="846291"/>
      </dsp:txXfrm>
    </dsp:sp>
    <dsp:sp modelId="{E506329C-7A56-9D43-960A-5D48F767289C}">
      <dsp:nvSpPr>
        <dsp:cNvPr id="0" name=""/>
        <dsp:cNvSpPr/>
      </dsp:nvSpPr>
      <dsp:spPr>
        <a:xfrm rot="18559581">
          <a:off x="645152" y="812530"/>
          <a:ext cx="255472" cy="37811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659188" y="917797"/>
        <a:ext cx="178830" cy="226870"/>
      </dsp:txXfrm>
    </dsp:sp>
    <dsp:sp modelId="{F28C1BCA-A6EE-0043-AA7B-9C057F92E41A}">
      <dsp:nvSpPr>
        <dsp:cNvPr id="0" name=""/>
        <dsp:cNvSpPr/>
      </dsp:nvSpPr>
      <dsp:spPr>
        <a:xfrm>
          <a:off x="929701" y="141567"/>
          <a:ext cx="1849910" cy="127471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a:t>ACROSS ALL SECTORS</a:t>
          </a:r>
        </a:p>
      </dsp:txBody>
      <dsp:txXfrm>
        <a:off x="1200614" y="328244"/>
        <a:ext cx="1308084" cy="901357"/>
      </dsp:txXfrm>
    </dsp:sp>
    <dsp:sp modelId="{342B3498-AE4D-E04F-B500-C4461E31C6EB}">
      <dsp:nvSpPr>
        <dsp:cNvPr id="0" name=""/>
        <dsp:cNvSpPr/>
      </dsp:nvSpPr>
      <dsp:spPr>
        <a:xfrm rot="7010389">
          <a:off x="1974239" y="1660730"/>
          <a:ext cx="272383" cy="37811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rot="10800000">
        <a:off x="2033544" y="1699898"/>
        <a:ext cx="190668" cy="226870"/>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B0F1C56A-7F61-44D4-BD57-BF24FF213F16}" type="datetimeFigureOut">
              <a:rPr lang="en-GB" smtClean="0"/>
              <a:t>04/04/2019</a:t>
            </a:fld>
            <a:endParaRPr lang="en-GB"/>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D80E58BB-F65B-4F43-A15F-9CFFB9DD4D0A}" type="slidenum">
              <a:rPr lang="en-GB" smtClean="0"/>
              <a:t>‹#›</a:t>
            </a:fld>
            <a:endParaRPr lang="en-GB"/>
          </a:p>
        </p:txBody>
      </p:sp>
    </p:spTree>
    <p:extLst>
      <p:ext uri="{BB962C8B-B14F-4D97-AF65-F5344CB8AC3E}">
        <p14:creationId xmlns:p14="http://schemas.microsoft.com/office/powerpoint/2010/main" val="9307372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1AA27981-94DA-4F3C-8A07-ACCAC580C1AB}" type="datetimeFigureOut">
              <a:rPr lang="en-GB" smtClean="0"/>
              <a:t>04/04/2019</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48A5C689-D207-450D-8A53-E8568E34423C}" type="slidenum">
              <a:rPr lang="en-GB" smtClean="0"/>
              <a:t>‹#›</a:t>
            </a:fld>
            <a:endParaRPr lang="en-GB"/>
          </a:p>
        </p:txBody>
      </p:sp>
    </p:spTree>
    <p:extLst>
      <p:ext uri="{BB962C8B-B14F-4D97-AF65-F5344CB8AC3E}">
        <p14:creationId xmlns:p14="http://schemas.microsoft.com/office/powerpoint/2010/main" val="546697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dirty="0"/>
              <a:t>75 minutes:</a:t>
            </a:r>
          </a:p>
          <a:p>
            <a:pPr marL="171450" indent="-171450">
              <a:buFont typeface="Arial" panose="020B0604020202020204" pitchFamily="34" charset="0"/>
              <a:buChar char="•"/>
            </a:pPr>
            <a:r>
              <a:rPr lang="en-US" b="0" i="1" dirty="0"/>
              <a:t>20 min:</a:t>
            </a:r>
            <a:r>
              <a:rPr lang="en-US" b="0" i="1" baseline="0" dirty="0"/>
              <a:t> </a:t>
            </a:r>
            <a:r>
              <a:rPr lang="en-US" b="0" i="1" dirty="0"/>
              <a:t>Presentation (with handout)</a:t>
            </a:r>
          </a:p>
          <a:p>
            <a:pPr marL="171450" indent="-171450">
              <a:buFont typeface="Arial" panose="020B0604020202020204" pitchFamily="34" charset="0"/>
              <a:buChar char="•"/>
            </a:pPr>
            <a:r>
              <a:rPr lang="en-US" b="0" i="1" baseline="0" dirty="0"/>
              <a:t>10 min: Discussion in small groups (3 persons) – SGBV prevention, risk mitigation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baseline="0" dirty="0"/>
              <a:t>35 min: Activity and debrief: If running short on time, choose 1 of the 2 scenarios. </a:t>
            </a:r>
          </a:p>
          <a:p>
            <a:pPr marL="628650" lvl="1" indent="-171450">
              <a:buFont typeface="Courier New" panose="02070309020205020404" pitchFamily="49" charset="0"/>
              <a:buChar char="o"/>
            </a:pPr>
            <a:r>
              <a:rPr lang="en-US" b="0" i="1" baseline="0" dirty="0"/>
              <a:t>Scenario 1: Urban cash-based initiative</a:t>
            </a:r>
          </a:p>
          <a:p>
            <a:pPr marL="628650" lvl="1" indent="-171450">
              <a:buFont typeface="Courier New" panose="02070309020205020404" pitchFamily="49" charset="0"/>
              <a:buChar char="o"/>
            </a:pPr>
            <a:r>
              <a:rPr lang="en-US" b="0" i="1" baseline="0" dirty="0"/>
              <a:t>Scenario 2: Camp distribution</a:t>
            </a:r>
          </a:p>
          <a:p>
            <a:pPr marL="171450" indent="-171450">
              <a:buFont typeface="Arial" panose="020B0604020202020204" pitchFamily="34" charset="0"/>
              <a:buChar char="•"/>
            </a:pPr>
            <a:r>
              <a:rPr lang="en-US" b="0" i="1" baseline="0" dirty="0"/>
              <a:t>5 min: Questions and key messages</a:t>
            </a:r>
            <a:endParaRPr lang="en-GB" b="0" i="1" dirty="0"/>
          </a:p>
        </p:txBody>
      </p:sp>
      <p:sp>
        <p:nvSpPr>
          <p:cNvPr id="4" name="Slide Number Placeholder 3"/>
          <p:cNvSpPr>
            <a:spLocks noGrp="1"/>
          </p:cNvSpPr>
          <p:nvPr>
            <p:ph type="sldNum" sz="quarter" idx="10"/>
          </p:nvPr>
        </p:nvSpPr>
        <p:spPr/>
        <p:txBody>
          <a:bodyPr/>
          <a:lstStyle/>
          <a:p>
            <a:fld id="{48A5C689-D207-450D-8A53-E8568E34423C}" type="slidenum">
              <a:rPr lang="en-GB" smtClean="0"/>
              <a:t>1</a:t>
            </a:fld>
            <a:endParaRPr lang="en-GB"/>
          </a:p>
        </p:txBody>
      </p:sp>
    </p:spTree>
    <p:extLst>
      <p:ext uri="{BB962C8B-B14F-4D97-AF65-F5344CB8AC3E}">
        <p14:creationId xmlns:p14="http://schemas.microsoft.com/office/powerpoint/2010/main" val="3104730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8A5C689-D207-450D-8A53-E8568E34423C}" type="slidenum">
              <a:rPr lang="en-GB" smtClean="0"/>
              <a:t>17</a:t>
            </a:fld>
            <a:endParaRPr lang="en-GB"/>
          </a:p>
        </p:txBody>
      </p:sp>
    </p:spTree>
    <p:extLst>
      <p:ext uri="{BB962C8B-B14F-4D97-AF65-F5344CB8AC3E}">
        <p14:creationId xmlns:p14="http://schemas.microsoft.com/office/powerpoint/2010/main" val="1648533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8A5C689-D207-450D-8A53-E8568E34423C}" type="slidenum">
              <a:rPr lang="en-GB" smtClean="0"/>
              <a:t>18</a:t>
            </a:fld>
            <a:endParaRPr lang="en-GB"/>
          </a:p>
        </p:txBody>
      </p:sp>
    </p:spTree>
    <p:extLst>
      <p:ext uri="{BB962C8B-B14F-4D97-AF65-F5344CB8AC3E}">
        <p14:creationId xmlns:p14="http://schemas.microsoft.com/office/powerpoint/2010/main" val="3726298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It is a global priority for UNHCR to mainstream SGBV prevention, mitigation and response throughout all sectors and locations and to improve UNHCR’s accountability on SGBV.</a:t>
            </a:r>
          </a:p>
          <a:p>
            <a:r>
              <a:rPr lang="en-GB" dirty="0" smtClean="0"/>
              <a:t>UNHCR took a commitment to roll-out the IASC GBV GLs by end of 2018.</a:t>
            </a:r>
          </a:p>
          <a:p>
            <a:r>
              <a:rPr lang="en-GB" dirty="0" smtClean="0"/>
              <a:t>UNHCR works in partnership and supports the IA processes.</a:t>
            </a:r>
          </a:p>
          <a:p>
            <a:endParaRPr lang="en-GB" dirty="0"/>
          </a:p>
        </p:txBody>
      </p:sp>
      <p:sp>
        <p:nvSpPr>
          <p:cNvPr id="4" name="Slide Number Placeholder 3"/>
          <p:cNvSpPr>
            <a:spLocks noGrp="1"/>
          </p:cNvSpPr>
          <p:nvPr>
            <p:ph type="sldNum" sz="quarter" idx="10"/>
          </p:nvPr>
        </p:nvSpPr>
        <p:spPr/>
        <p:txBody>
          <a:bodyPr/>
          <a:lstStyle/>
          <a:p>
            <a:fld id="{48A5C689-D207-450D-8A53-E8568E34423C}" type="slidenum">
              <a:rPr lang="en-GB" smtClean="0"/>
              <a:t>2</a:t>
            </a:fld>
            <a:endParaRPr lang="en-GB"/>
          </a:p>
        </p:txBody>
      </p:sp>
    </p:spTree>
    <p:extLst>
      <p:ext uri="{BB962C8B-B14F-4D97-AF65-F5344CB8AC3E}">
        <p14:creationId xmlns:p14="http://schemas.microsoft.com/office/powerpoint/2010/main" val="2187586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itchFamily="2" charset="2"/>
              <a:buChar char="Ø"/>
            </a:pPr>
            <a:r>
              <a:rPr lang="en-US" baseline="0" dirty="0"/>
              <a:t>Note: SGBV mainstreaming – SGBV programming; </a:t>
            </a:r>
          </a:p>
          <a:p>
            <a:pPr marL="628650" lvl="1" indent="-171450">
              <a:buFont typeface="Wingdings" pitchFamily="2" charset="2"/>
              <a:buChar char="Ø"/>
            </a:pPr>
            <a:r>
              <a:rPr lang="en-US" baseline="0" dirty="0"/>
              <a:t>Mainstreaming does not replace programming but ensures mainstreaming of SGBV prevention, risk mitigation and response across all stages of the </a:t>
            </a:r>
            <a:r>
              <a:rPr lang="en-US" baseline="0" dirty="0" err="1"/>
              <a:t>programme</a:t>
            </a:r>
            <a:r>
              <a:rPr lang="en-US" baseline="0" dirty="0"/>
              <a:t> cycle across all sectors and all functional levels. </a:t>
            </a:r>
          </a:p>
          <a:p>
            <a:pPr marL="171450" indent="-171450">
              <a:buFont typeface="Wingdings" pitchFamily="2" charset="2"/>
              <a:buChar char="Ø"/>
            </a:pPr>
            <a:endParaRPr lang="en-US" baseline="0" dirty="0"/>
          </a:p>
          <a:p>
            <a:pPr marL="171450" indent="-171450">
              <a:buFont typeface="Wingdings" pitchFamily="2" charset="2"/>
              <a:buChar char="Ø"/>
            </a:pPr>
            <a:r>
              <a:rPr lang="en-US" baseline="0" dirty="0"/>
              <a:t>Note: this is a working definition. What are your reflections on this definition?</a:t>
            </a:r>
          </a:p>
        </p:txBody>
      </p:sp>
      <p:sp>
        <p:nvSpPr>
          <p:cNvPr id="4" name="Slide Number Placeholder 3"/>
          <p:cNvSpPr>
            <a:spLocks noGrp="1"/>
          </p:cNvSpPr>
          <p:nvPr>
            <p:ph type="sldNum" sz="quarter" idx="10"/>
          </p:nvPr>
        </p:nvSpPr>
        <p:spPr/>
        <p:txBody>
          <a:bodyPr/>
          <a:lstStyle/>
          <a:p>
            <a:fld id="{48A5C689-D207-450D-8A53-E8568E34423C}" type="slidenum">
              <a:rPr lang="en-GB" smtClean="0"/>
              <a:t>4</a:t>
            </a:fld>
            <a:endParaRPr lang="en-GB"/>
          </a:p>
        </p:txBody>
      </p:sp>
    </p:spTree>
    <p:extLst>
      <p:ext uri="{BB962C8B-B14F-4D97-AF65-F5344CB8AC3E}">
        <p14:creationId xmlns:p14="http://schemas.microsoft.com/office/powerpoint/2010/main" val="4218706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Specific country operation examples</a:t>
            </a:r>
            <a:endParaRPr lang="en-GB" dirty="0"/>
          </a:p>
        </p:txBody>
      </p:sp>
      <p:sp>
        <p:nvSpPr>
          <p:cNvPr id="4" name="Slide Number Placeholder 3"/>
          <p:cNvSpPr>
            <a:spLocks noGrp="1"/>
          </p:cNvSpPr>
          <p:nvPr>
            <p:ph type="sldNum" sz="quarter" idx="10"/>
          </p:nvPr>
        </p:nvSpPr>
        <p:spPr/>
        <p:txBody>
          <a:bodyPr/>
          <a:lstStyle/>
          <a:p>
            <a:fld id="{48A5C689-D207-450D-8A53-E8568E34423C}" type="slidenum">
              <a:rPr lang="en-GB" smtClean="0"/>
              <a:t>5</a:t>
            </a:fld>
            <a:endParaRPr lang="en-GB"/>
          </a:p>
        </p:txBody>
      </p:sp>
    </p:spTree>
    <p:extLst>
      <p:ext uri="{BB962C8B-B14F-4D97-AF65-F5344CB8AC3E}">
        <p14:creationId xmlns:p14="http://schemas.microsoft.com/office/powerpoint/2010/main" val="2979965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CONSIDER</a:t>
            </a:r>
            <a:r>
              <a:rPr lang="en-US" baseline="0" dirty="0"/>
              <a:t> definition of SGBV mainstreaming: </a:t>
            </a:r>
          </a:p>
          <a:p>
            <a:pPr marL="628650" lvl="1" indent="-171450">
              <a:buFont typeface="Wingdings" panose="05000000000000000000" pitchFamily="2" charset="2"/>
              <a:buChar char="Ø"/>
            </a:pPr>
            <a:r>
              <a:rPr lang="en-US" dirty="0"/>
              <a:t>It is a responsibility shared by all staff to actively consider SGBV risks and to apply measures to reduce exposure to identified risks </a:t>
            </a:r>
            <a:r>
              <a:rPr lang="en-US" b="1" dirty="0"/>
              <a:t>throughout all stages of the program cycle across all sectors. </a:t>
            </a:r>
          </a:p>
          <a:p>
            <a:pPr marL="628650" lvl="1" indent="-171450">
              <a:buFont typeface="Wingdings" panose="05000000000000000000" pitchFamily="2" charset="2"/>
              <a:buChar char="Ø"/>
            </a:pPr>
            <a:endParaRPr lang="en-US" b="1" dirty="0"/>
          </a:p>
          <a:p>
            <a:pPr marL="171450" lvl="0" indent="-171450">
              <a:buFont typeface="Wingdings" panose="05000000000000000000" pitchFamily="2" charset="2"/>
              <a:buChar char="Ø"/>
            </a:pPr>
            <a:r>
              <a:rPr lang="en-US" b="1" dirty="0"/>
              <a:t>EXPLAIN: 3 years UNHCR planning circle</a:t>
            </a:r>
          </a:p>
        </p:txBody>
      </p:sp>
      <p:sp>
        <p:nvSpPr>
          <p:cNvPr id="4" name="Slide Number Placeholder 3"/>
          <p:cNvSpPr>
            <a:spLocks noGrp="1"/>
          </p:cNvSpPr>
          <p:nvPr>
            <p:ph type="sldNum" sz="quarter" idx="10"/>
          </p:nvPr>
        </p:nvSpPr>
        <p:spPr/>
        <p:txBody>
          <a:bodyPr/>
          <a:lstStyle/>
          <a:p>
            <a:fld id="{48A5C689-D207-450D-8A53-E8568E34423C}" type="slidenum">
              <a:rPr lang="en-GB" smtClean="0"/>
              <a:t>6</a:t>
            </a:fld>
            <a:endParaRPr lang="en-GB"/>
          </a:p>
        </p:txBody>
      </p:sp>
    </p:spTree>
    <p:extLst>
      <p:ext uri="{BB962C8B-B14F-4D97-AF65-F5344CB8AC3E}">
        <p14:creationId xmlns:p14="http://schemas.microsoft.com/office/powerpoint/2010/main" val="4060643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0" i="1" baseline="0" dirty="0" smtClean="0"/>
              <a:t>Shelter </a:t>
            </a:r>
          </a:p>
          <a:p>
            <a:pPr marL="0" indent="0">
              <a:buFont typeface="Arial" panose="020B0604020202020204" pitchFamily="34" charset="0"/>
              <a:buNone/>
            </a:pPr>
            <a:r>
              <a:rPr lang="en-GB" b="0" i="1" baseline="0" dirty="0" smtClean="0"/>
              <a:t>Limited access to sufficient construction materials leads to inadequate shelter privacy and </a:t>
            </a:r>
            <a:r>
              <a:rPr lang="en-GB" b="0" i="1" baseline="0" dirty="0" err="1" smtClean="0"/>
              <a:t>PoCs</a:t>
            </a:r>
            <a:r>
              <a:rPr lang="en-GB" b="0" i="1" baseline="0" dirty="0" smtClean="0"/>
              <a:t> being forced to travel farther distances to locate roofing grass resulting in increased exposure to SGBV.</a:t>
            </a:r>
          </a:p>
          <a:p>
            <a:pPr marL="0" indent="0">
              <a:buFont typeface="Arial" panose="020B0604020202020204" pitchFamily="34" charset="0"/>
              <a:buNone/>
            </a:pPr>
            <a:r>
              <a:rPr lang="en-GB" b="0" i="1" baseline="0" dirty="0" smtClean="0"/>
              <a:t> Implement programming to enable sustainable construction including skilling for mud and ISSB bricks and supply chains for grass and poles for possible income generations with priority on at-risk groups; ensure inclusion of women throughout the shelter NFI distribution process, consider opportunities for CBI (cash for work and/or vouchers)</a:t>
            </a:r>
          </a:p>
          <a:p>
            <a:pPr marL="0" indent="0">
              <a:buFont typeface="Arial" panose="020B0604020202020204" pitchFamily="34" charset="0"/>
              <a:buNone/>
            </a:pPr>
            <a:r>
              <a:rPr lang="en-GB" b="0" i="1" baseline="0" dirty="0" smtClean="0"/>
              <a:t>Insufficient water distribution points leading to long and unsafe travel to collect water resulting in exposure to SGBV risks.  Work with refugees and local authorities to identify the location for additional water points, in line with the standard of 500mts maximum walking distance </a:t>
            </a:r>
            <a:endParaRPr lang="en-US" b="0" i="1" baseline="0" dirty="0" smtClean="0"/>
          </a:p>
          <a:p>
            <a:pPr marL="0" indent="0">
              <a:buFont typeface="Arial" panose="020B0604020202020204" pitchFamily="34" charset="0"/>
              <a:buNone/>
            </a:pPr>
            <a:endParaRPr lang="en-US" b="0" i="1" baseline="0" dirty="0" smtClean="0"/>
          </a:p>
          <a:p>
            <a:pPr marL="0" indent="0">
              <a:buFont typeface="Arial" panose="020B0604020202020204" pitchFamily="34" charset="0"/>
              <a:buNone/>
            </a:pPr>
            <a:endParaRPr lang="en-US" b="0" i="1" baseline="0" dirty="0" smtClean="0"/>
          </a:p>
          <a:p>
            <a:pPr marL="0" indent="0">
              <a:buFont typeface="Arial" panose="020B0604020202020204" pitchFamily="34" charset="0"/>
              <a:buNone/>
            </a:pPr>
            <a:endParaRPr lang="en-US" b="0" i="1" baseline="0" dirty="0" smtClean="0"/>
          </a:p>
          <a:p>
            <a:pPr marL="0" indent="0">
              <a:buFont typeface="Arial" panose="020B0604020202020204" pitchFamily="34" charset="0"/>
              <a:buNone/>
            </a:pPr>
            <a:r>
              <a:rPr lang="en-US" b="0" i="1" baseline="0" dirty="0" smtClean="0"/>
              <a:t>Criteria of selecting PSNs for shelter assistance</a:t>
            </a:r>
          </a:p>
          <a:p>
            <a:pPr marL="0" indent="0">
              <a:buFont typeface="Arial" panose="020B0604020202020204" pitchFamily="34" charset="0"/>
              <a:buNone/>
            </a:pPr>
            <a:r>
              <a:rPr lang="en-US" b="0" i="1" baseline="0" dirty="0" smtClean="0"/>
              <a:t>Inadequate shelter exposing them to protection risks</a:t>
            </a:r>
          </a:p>
          <a:p>
            <a:pPr marL="0" indent="0">
              <a:buFont typeface="Arial" panose="020B0604020202020204" pitchFamily="34" charset="0"/>
              <a:buNone/>
            </a:pPr>
            <a:r>
              <a:rPr lang="en-US" b="0" i="1" baseline="0" dirty="0" smtClean="0"/>
              <a:t>Women not able to construct houses</a:t>
            </a:r>
          </a:p>
          <a:p>
            <a:pPr marL="0" indent="0">
              <a:buFont typeface="Arial" panose="020B0604020202020204" pitchFamily="34" charset="0"/>
              <a:buNone/>
            </a:pPr>
            <a:endParaRPr lang="en-GB" b="0" i="1" baseline="0" dirty="0" smtClean="0"/>
          </a:p>
        </p:txBody>
      </p:sp>
      <p:sp>
        <p:nvSpPr>
          <p:cNvPr id="4" name="Slide Number Placeholder 3"/>
          <p:cNvSpPr>
            <a:spLocks noGrp="1"/>
          </p:cNvSpPr>
          <p:nvPr>
            <p:ph type="sldNum" sz="quarter" idx="5"/>
          </p:nvPr>
        </p:nvSpPr>
        <p:spPr/>
        <p:txBody>
          <a:bodyPr/>
          <a:lstStyle/>
          <a:p>
            <a:fld id="{48A5C689-D207-450D-8A53-E8568E34423C}" type="slidenum">
              <a:rPr lang="en-GB" smtClean="0"/>
              <a:t>7</a:t>
            </a:fld>
            <a:endParaRPr lang="en-GB"/>
          </a:p>
        </p:txBody>
      </p:sp>
    </p:spTree>
    <p:extLst>
      <p:ext uri="{BB962C8B-B14F-4D97-AF65-F5344CB8AC3E}">
        <p14:creationId xmlns:p14="http://schemas.microsoft.com/office/powerpoint/2010/main" val="4046128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Protection Mainstreaming</a:t>
            </a:r>
            <a:endParaRPr lang="en-GB" dirty="0"/>
          </a:p>
        </p:txBody>
      </p:sp>
      <p:sp>
        <p:nvSpPr>
          <p:cNvPr id="4" name="Slide Number Placeholder 3"/>
          <p:cNvSpPr>
            <a:spLocks noGrp="1"/>
          </p:cNvSpPr>
          <p:nvPr>
            <p:ph type="sldNum" sz="quarter" idx="10"/>
          </p:nvPr>
        </p:nvSpPr>
        <p:spPr/>
        <p:txBody>
          <a:bodyPr/>
          <a:lstStyle/>
          <a:p>
            <a:fld id="{48A5C689-D207-450D-8A53-E8568E34423C}" type="slidenum">
              <a:rPr lang="en-GB" smtClean="0"/>
              <a:t>8</a:t>
            </a:fld>
            <a:endParaRPr lang="en-GB"/>
          </a:p>
        </p:txBody>
      </p:sp>
    </p:spTree>
    <p:extLst>
      <p:ext uri="{BB962C8B-B14F-4D97-AF65-F5344CB8AC3E}">
        <p14:creationId xmlns:p14="http://schemas.microsoft.com/office/powerpoint/2010/main" val="886405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A5C689-D207-450D-8A53-E8568E34423C}" type="slidenum">
              <a:rPr lang="en-GB" smtClean="0"/>
              <a:t>9</a:t>
            </a:fld>
            <a:endParaRPr lang="en-GB"/>
          </a:p>
        </p:txBody>
      </p:sp>
    </p:spTree>
    <p:extLst>
      <p:ext uri="{BB962C8B-B14F-4D97-AF65-F5344CB8AC3E}">
        <p14:creationId xmlns:p14="http://schemas.microsoft.com/office/powerpoint/2010/main" val="767121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Key messages – find your matching partner. </a:t>
            </a:r>
          </a:p>
        </p:txBody>
      </p:sp>
      <p:sp>
        <p:nvSpPr>
          <p:cNvPr id="4" name="Slide Number Placeholder 3"/>
          <p:cNvSpPr>
            <a:spLocks noGrp="1"/>
          </p:cNvSpPr>
          <p:nvPr>
            <p:ph type="sldNum" sz="quarter" idx="5"/>
          </p:nvPr>
        </p:nvSpPr>
        <p:spPr/>
        <p:txBody>
          <a:bodyPr/>
          <a:lstStyle/>
          <a:p>
            <a:fld id="{48A5C689-D207-450D-8A53-E8568E34423C}" type="slidenum">
              <a:rPr lang="en-GB" smtClean="0"/>
              <a:t>15</a:t>
            </a:fld>
            <a:endParaRPr lang="en-GB"/>
          </a:p>
        </p:txBody>
      </p:sp>
    </p:spTree>
    <p:extLst>
      <p:ext uri="{BB962C8B-B14F-4D97-AF65-F5344CB8AC3E}">
        <p14:creationId xmlns:p14="http://schemas.microsoft.com/office/powerpoint/2010/main" val="2635670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182479" y="270039"/>
            <a:ext cx="8810063" cy="2277042"/>
          </a:xfrm>
        </p:spPr>
        <p:txBody>
          <a:bodyPr tIns="0" bIns="0" anchor="b" anchorCtr="0">
            <a:noAutofit/>
          </a:bodyPr>
          <a:lstStyle>
            <a:lvl1pPr algn="ctr">
              <a:defRPr sz="4400" b="1">
                <a:solidFill>
                  <a:schemeClr val="tx2"/>
                </a:solidFill>
                <a:latin typeface="Lato Heavy" panose="020F0502020204030203" pitchFamily="34" charset="0"/>
                <a:ea typeface="Lato Heavy" panose="020F0502020204030203" pitchFamily="34" charset="0"/>
                <a:cs typeface="Lato Heavy" panose="020F0502020204030203" pitchFamily="34" charset="0"/>
              </a:defRPr>
            </a:lvl1pPr>
          </a:lstStyle>
          <a:p>
            <a:r>
              <a:rPr lang="en-US" dirty="0"/>
              <a:t>Click to edit Master title style</a:t>
            </a:r>
          </a:p>
        </p:txBody>
      </p:sp>
      <p:sp>
        <p:nvSpPr>
          <p:cNvPr id="3" name="Subtitle 2"/>
          <p:cNvSpPr>
            <a:spLocks noGrp="1"/>
          </p:cNvSpPr>
          <p:nvPr>
            <p:ph type="subTitle" idx="1"/>
          </p:nvPr>
        </p:nvSpPr>
        <p:spPr>
          <a:xfrm>
            <a:off x="182479" y="2659180"/>
            <a:ext cx="8810063" cy="1445895"/>
          </a:xfrm>
        </p:spPr>
        <p:txBody>
          <a:bodyPr tIns="0" bIns="0">
            <a:normAutofit/>
          </a:bodyPr>
          <a:lstStyle>
            <a:lvl1pPr marL="0" indent="0" algn="ctr">
              <a:buNone/>
              <a:defRPr sz="2400">
                <a:solidFill>
                  <a:schemeClr val="accent3"/>
                </a:solidFill>
                <a:latin typeface="Lato" panose="020F0502020204030203" pitchFamily="34" charset="0"/>
                <a:ea typeface="Lato" panose="020F0502020204030203" pitchFamily="34" charset="0"/>
                <a:cs typeface="Lato" panose="020F0502020204030203"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80001" y="4481555"/>
            <a:ext cx="1180523" cy="529200"/>
          </a:xfrm>
          <a:prstGeom prst="rect">
            <a:avLst/>
          </a:prstGeom>
        </p:spPr>
      </p:pic>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4574820"/>
            <a:ext cx="2083526" cy="568680"/>
          </a:xfrm>
          <a:prstGeom prst="rect">
            <a:avLst/>
          </a:prstGeom>
        </p:spPr>
      </p:pic>
    </p:spTree>
    <p:custDataLst>
      <p:tags r:id="rId1"/>
    </p:custDataLst>
    <p:extLst>
      <p:ext uri="{BB962C8B-B14F-4D97-AF65-F5344CB8AC3E}">
        <p14:creationId xmlns:p14="http://schemas.microsoft.com/office/powerpoint/2010/main" val="172835148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a:latin typeface="Lato Heavy" panose="020F0502020204030203" pitchFamily="34" charset="0"/>
                <a:ea typeface="Lato Heavy" panose="020F0502020204030203" pitchFamily="34" charset="0"/>
                <a:cs typeface="Lato Heavy" panose="020F0502020204030203" pitchFamily="34" charset="0"/>
              </a:defRPr>
            </a:lvl1pPr>
          </a:lstStyle>
          <a:p>
            <a:r>
              <a:rPr lang="en-US"/>
              <a:t>Click to edit Master title style</a:t>
            </a:r>
          </a:p>
        </p:txBody>
      </p:sp>
      <p:sp>
        <p:nvSpPr>
          <p:cNvPr id="3" name="Content Placeholder 2"/>
          <p:cNvSpPr>
            <a:spLocks noGrp="1"/>
          </p:cNvSpPr>
          <p:nvPr>
            <p:ph idx="1"/>
          </p:nvPr>
        </p:nvSpPr>
        <p:spPr/>
        <p:txBody>
          <a:bodyPr/>
          <a:lstStyle>
            <a:lvl1pPr>
              <a:defRPr>
                <a:latin typeface="Lato" panose="020F0502020204030203" pitchFamily="34" charset="0"/>
                <a:ea typeface="Lato" panose="020F0502020204030203" pitchFamily="34" charset="0"/>
                <a:cs typeface="Lato" panose="020F0502020204030203" pitchFamily="34" charset="0"/>
              </a:defRPr>
            </a:lvl1pPr>
            <a:lvl2pPr>
              <a:defRPr>
                <a:latin typeface="Lato" panose="020F0502020204030203" pitchFamily="34" charset="0"/>
                <a:ea typeface="Lato" panose="020F0502020204030203" pitchFamily="34" charset="0"/>
                <a:cs typeface="Lato" panose="020F0502020204030203" pitchFamily="34" charset="0"/>
              </a:defRPr>
            </a:lvl2pPr>
            <a:lvl3pPr>
              <a:defRPr>
                <a:latin typeface="Lato" panose="020F0502020204030203" pitchFamily="34" charset="0"/>
                <a:ea typeface="Lato" panose="020F0502020204030203" pitchFamily="34" charset="0"/>
                <a:cs typeface="Lato" panose="020F0502020204030203" pitchFamily="34" charset="0"/>
              </a:defRPr>
            </a:lvl3pPr>
            <a:lvl4pPr>
              <a:defRPr>
                <a:latin typeface="Lato" panose="020F0502020204030203" pitchFamily="34" charset="0"/>
                <a:ea typeface="Lato" panose="020F0502020204030203" pitchFamily="34" charset="0"/>
                <a:cs typeface="Lato" panose="020F0502020204030203" pitchFamily="34" charset="0"/>
              </a:defRPr>
            </a:lvl4pPr>
            <a:lvl5pPr>
              <a:defRPr>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599536"/>
            <a:ext cx="2076995" cy="566898"/>
          </a:xfrm>
          <a:prstGeom prst="rect">
            <a:avLst/>
          </a:prstGeom>
        </p:spPr>
      </p:pic>
    </p:spTree>
    <p:custDataLst>
      <p:tags r:id="rId1"/>
    </p:custDataLst>
    <p:extLst>
      <p:ext uri="{BB962C8B-B14F-4D97-AF65-F5344CB8AC3E}">
        <p14:creationId xmlns:p14="http://schemas.microsoft.com/office/powerpoint/2010/main" val="3220382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9034" y="2130362"/>
            <a:ext cx="8695919" cy="1021556"/>
          </a:xfrm>
        </p:spPr>
        <p:txBody>
          <a:bodyPr anchor="t"/>
          <a:lstStyle>
            <a:lvl1pPr algn="l">
              <a:defRPr sz="4000" b="1" cap="all"/>
            </a:lvl1pPr>
          </a:lstStyle>
          <a:p>
            <a:r>
              <a:rPr lang="en-US"/>
              <a:t>Click to edit Master title style</a:t>
            </a:r>
            <a:endParaRPr lang="en-US" dirty="0"/>
          </a:p>
        </p:txBody>
      </p:sp>
      <p:sp>
        <p:nvSpPr>
          <p:cNvPr id="3" name="Text Placeholder 2"/>
          <p:cNvSpPr>
            <a:spLocks noGrp="1"/>
          </p:cNvSpPr>
          <p:nvPr>
            <p:ph type="body" idx="1"/>
          </p:nvPr>
        </p:nvSpPr>
        <p:spPr>
          <a:xfrm>
            <a:off x="209034" y="924940"/>
            <a:ext cx="8695919" cy="1125140"/>
          </a:xfrm>
        </p:spPr>
        <p:txBody>
          <a:bodyPr lIns="0" tIns="0" rIns="0" bIns="0" anchor="b">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599536"/>
            <a:ext cx="2076995" cy="566898"/>
          </a:xfrm>
          <a:prstGeom prst="rect">
            <a:avLst/>
          </a:prstGeom>
        </p:spPr>
      </p:pic>
    </p:spTree>
    <p:custDataLst>
      <p:tags r:id="rId1"/>
    </p:custDataLst>
    <p:extLst>
      <p:ext uri="{BB962C8B-B14F-4D97-AF65-F5344CB8AC3E}">
        <p14:creationId xmlns:p14="http://schemas.microsoft.com/office/powerpoint/2010/main" val="1122394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C2560D-EC28-3B41-86E8-18F1CE0113B4}" type="datetimeFigureOut">
              <a:rPr lang="en-US" smtClean="0"/>
              <a:t>4/4/2019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2498138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09034" y="1299600"/>
            <a:ext cx="4286766" cy="308719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299600"/>
            <a:ext cx="4315146" cy="308719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209034" y="4854839"/>
            <a:ext cx="652270" cy="155916"/>
          </a:xfrm>
          <a:prstGeom prst="rect">
            <a:avLst/>
          </a:prstGeom>
        </p:spPr>
        <p:txBody>
          <a:bodyPr/>
          <a:lstStyle/>
          <a:p>
            <a:fld id="{68C2560D-EC28-3B41-86E8-18F1CE0113B4}" type="datetimeFigureOut">
              <a:rPr lang="en-US" smtClean="0"/>
              <a:t>4/4/2019</a:t>
            </a:fld>
            <a:endParaRPr lang="en-US"/>
          </a:p>
        </p:txBody>
      </p:sp>
      <p:sp>
        <p:nvSpPr>
          <p:cNvPr id="6" name="Footer Placeholder 5"/>
          <p:cNvSpPr>
            <a:spLocks noGrp="1"/>
          </p:cNvSpPr>
          <p:nvPr>
            <p:ph type="ftr" sz="quarter" idx="11"/>
          </p:nvPr>
        </p:nvSpPr>
        <p:spPr>
          <a:xfrm>
            <a:off x="209034" y="4594235"/>
            <a:ext cx="4221550" cy="227697"/>
          </a:xfrm>
          <a:prstGeom prst="rect">
            <a:avLst/>
          </a:prstGeom>
        </p:spPr>
        <p:txBody>
          <a:bodyPr/>
          <a:lstStyle/>
          <a:p>
            <a:endParaRPr lang="en-US"/>
          </a:p>
        </p:txBody>
      </p:sp>
      <p:sp>
        <p:nvSpPr>
          <p:cNvPr id="7" name="Slide Number Placeholder 6"/>
          <p:cNvSpPr>
            <a:spLocks noGrp="1"/>
          </p:cNvSpPr>
          <p:nvPr>
            <p:ph type="sldNum" sz="quarter" idx="12"/>
          </p:nvPr>
        </p:nvSpPr>
        <p:spPr>
          <a:xfrm>
            <a:off x="861304" y="4854839"/>
            <a:ext cx="455188" cy="155916"/>
          </a:xfrm>
          <a:prstGeom prst="rect">
            <a:avLst/>
          </a:prstGeom>
        </p:spPr>
        <p:txBody>
          <a:bodyPr/>
          <a:lstStyle/>
          <a:p>
            <a:fld id="{2066355A-084C-D24E-9AD2-7E4FC41EA627}" type="slidenum">
              <a:rPr lang="en-US" smtClean="0"/>
              <a:t>‹#›</a:t>
            </a:fld>
            <a:endParaRPr lang="en-US"/>
          </a:p>
        </p:txBody>
      </p:sp>
    </p:spTree>
    <p:extLst>
      <p:ext uri="{BB962C8B-B14F-4D97-AF65-F5344CB8AC3E}">
        <p14:creationId xmlns:p14="http://schemas.microsoft.com/office/powerpoint/2010/main" val="13776306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9034" y="204348"/>
            <a:ext cx="8754312" cy="968351"/>
          </a:xfrm>
          <a:prstGeom prst="rect">
            <a:avLst/>
          </a:prstGeom>
        </p:spPr>
        <p:txBody>
          <a:bodyPr vert="horz" lIns="0" tIns="0" rIns="0" bIns="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209034" y="1299104"/>
            <a:ext cx="8754312" cy="3021510"/>
          </a:xfrm>
          <a:prstGeom prst="rect">
            <a:avLst/>
          </a:prstGeom>
        </p:spPr>
        <p:txBody>
          <a:bodyPr vert="horz" lIns="91440" tIns="45720" rIns="9144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777623" y="4480300"/>
            <a:ext cx="1185723" cy="530455"/>
          </a:xfrm>
          <a:prstGeom prst="rect">
            <a:avLst/>
          </a:prstGeom>
        </p:spPr>
      </p:pic>
    </p:spTree>
    <p:custDataLst>
      <p:tags r:id="rId7"/>
    </p:custDataLst>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 id="2147493459" r:id="rId4"/>
    <p:sldLayoutId id="2147493460" r:id="rId5"/>
  </p:sldLayoutIdLst>
  <p:txStyles>
    <p:titleStyle>
      <a:lvl1pPr algn="l" defTabSz="457200" rtl="0" eaLnBrk="1" latinLnBrk="0" hangingPunct="1">
        <a:lnSpc>
          <a:spcPct val="90000"/>
        </a:lnSpc>
        <a:spcBef>
          <a:spcPct val="0"/>
        </a:spcBef>
        <a:buNone/>
        <a:defRPr sz="3600" b="1" kern="1200">
          <a:solidFill>
            <a:schemeClr val="accent1"/>
          </a:solidFill>
          <a:latin typeface="+mj-lt"/>
          <a:ea typeface="+mj-ea"/>
          <a:cs typeface="+mj-cs"/>
        </a:defRPr>
      </a:lvl1pPr>
    </p:titleStyle>
    <p:bodyStyle>
      <a:lvl1pPr marL="342900" indent="-342900" algn="l" defTabSz="457200" rtl="0" eaLnBrk="1" latinLnBrk="0" hangingPunct="1">
        <a:spcBef>
          <a:spcPct val="20000"/>
        </a:spcBef>
        <a:buClr>
          <a:srgbClr val="92D050"/>
        </a:buClr>
        <a:buFont typeface="Wingdings" panose="05000000000000000000" pitchFamily="2" charset="2"/>
        <a:buChar char="§"/>
        <a:defRPr sz="2800" kern="1200">
          <a:solidFill>
            <a:schemeClr val="tx1"/>
          </a:solidFill>
          <a:latin typeface="+mn-lt"/>
          <a:ea typeface="+mn-ea"/>
          <a:cs typeface="+mn-cs"/>
        </a:defRPr>
      </a:lvl1pPr>
      <a:lvl2pPr marL="742950" indent="-285750" algn="l" defTabSz="457200" rtl="0" eaLnBrk="1" latinLnBrk="0" hangingPunct="1">
        <a:spcBef>
          <a:spcPct val="20000"/>
        </a:spcBef>
        <a:buClr>
          <a:srgbClr val="92D050"/>
        </a:buClr>
        <a:buFont typeface="Arial" panose="020B0604020202020204" pitchFamily="34" charset="0"/>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Clr>
          <a:schemeClr val="accent1"/>
        </a:buClr>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Clr>
          <a:schemeClr val="accent1"/>
        </a:buClr>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gbvguidelines.org/"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13.jpe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7.pn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479" y="750806"/>
            <a:ext cx="8810063" cy="2052355"/>
          </a:xfrm>
        </p:spPr>
        <p:txBody>
          <a:bodyPr/>
          <a:lstStyle/>
          <a:p>
            <a:pPr algn="l"/>
            <a:r>
              <a:rPr lang="en-US" sz="4000" dirty="0" smtClean="0"/>
              <a:t>Un packing SGBV </a:t>
            </a:r>
            <a:r>
              <a:rPr lang="en-US" sz="4000" dirty="0"/>
              <a:t>Prevention, Risk Mitigation and Response</a:t>
            </a:r>
          </a:p>
        </p:txBody>
      </p:sp>
      <p:sp>
        <p:nvSpPr>
          <p:cNvPr id="3" name="Subtitle 2"/>
          <p:cNvSpPr>
            <a:spLocks noGrp="1"/>
          </p:cNvSpPr>
          <p:nvPr>
            <p:ph type="subTitle" idx="1"/>
          </p:nvPr>
        </p:nvSpPr>
        <p:spPr>
          <a:xfrm>
            <a:off x="182478" y="3357797"/>
            <a:ext cx="8810063" cy="1228045"/>
          </a:xfrm>
        </p:spPr>
        <p:txBody>
          <a:bodyPr/>
          <a:lstStyle/>
          <a:p>
            <a:pPr algn="l"/>
            <a:endParaRPr lang="en-US" sz="1400" dirty="0" smtClean="0"/>
          </a:p>
          <a:p>
            <a:pPr algn="l"/>
            <a:r>
              <a:rPr lang="en-US" sz="1400" dirty="0" smtClean="0"/>
              <a:t>Shelter Working Group </a:t>
            </a:r>
            <a:r>
              <a:rPr lang="en-US" sz="1400" dirty="0" smtClean="0"/>
              <a:t>meeting- 3/4/2019</a:t>
            </a:r>
            <a:endParaRPr lang="en-US" sz="1400" dirty="0"/>
          </a:p>
        </p:txBody>
      </p:sp>
    </p:spTree>
    <p:extLst>
      <p:ext uri="{BB962C8B-B14F-4D97-AF65-F5344CB8AC3E}">
        <p14:creationId xmlns:p14="http://schemas.microsoft.com/office/powerpoint/2010/main" val="926093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F384917-8F1E-FA40-AFC0-EAD49F8BD0B6}"/>
              </a:ext>
            </a:extLst>
          </p:cNvPr>
          <p:cNvSpPr>
            <a:spLocks noGrp="1"/>
          </p:cNvSpPr>
          <p:nvPr>
            <p:ph type="title"/>
          </p:nvPr>
        </p:nvSpPr>
        <p:spPr>
          <a:xfrm>
            <a:off x="275022" y="300608"/>
            <a:ext cx="8754312" cy="968351"/>
          </a:xfrm>
        </p:spPr>
        <p:txBody>
          <a:bodyPr>
            <a:normAutofit/>
          </a:bodyPr>
          <a:lstStyle/>
          <a:p>
            <a:pPr algn="ctr">
              <a:defRPr/>
            </a:pPr>
            <a:r>
              <a:rPr lang="en-US" sz="3200" dirty="0">
                <a:solidFill>
                  <a:srgbClr val="0070C0"/>
                </a:solidFill>
              </a:rPr>
              <a:t>Sectors (selected list)</a:t>
            </a:r>
          </a:p>
        </p:txBody>
      </p:sp>
      <p:sp>
        <p:nvSpPr>
          <p:cNvPr id="4" name="Content Placeholder 3"/>
          <p:cNvSpPr>
            <a:spLocks noGrp="1"/>
          </p:cNvSpPr>
          <p:nvPr>
            <p:ph idx="1"/>
          </p:nvPr>
        </p:nvSpPr>
        <p:spPr>
          <a:xfrm>
            <a:off x="480766" y="867266"/>
            <a:ext cx="8482579" cy="3874415"/>
          </a:xfrm>
        </p:spPr>
        <p:txBody>
          <a:bodyPr>
            <a:normAutofit fontScale="85000" lnSpcReduction="20000"/>
          </a:bodyPr>
          <a:lstStyle/>
          <a:p>
            <a:r>
              <a:rPr lang="en-US" dirty="0"/>
              <a:t>Water, Sanitation and Hygiene (WASH)</a:t>
            </a:r>
          </a:p>
          <a:p>
            <a:r>
              <a:rPr lang="en-US" dirty="0"/>
              <a:t>Health</a:t>
            </a:r>
          </a:p>
          <a:p>
            <a:r>
              <a:rPr lang="en-US" dirty="0"/>
              <a:t>Child Protection</a:t>
            </a:r>
          </a:p>
          <a:p>
            <a:r>
              <a:rPr lang="en-US" dirty="0"/>
              <a:t>Protection</a:t>
            </a:r>
          </a:p>
          <a:p>
            <a:r>
              <a:rPr lang="en-US" dirty="0"/>
              <a:t>Livelihoods</a:t>
            </a:r>
          </a:p>
          <a:p>
            <a:r>
              <a:rPr lang="en-US" dirty="0"/>
              <a:t>Education</a:t>
            </a:r>
          </a:p>
          <a:p>
            <a:r>
              <a:rPr lang="en-US" dirty="0"/>
              <a:t>Shelter</a:t>
            </a:r>
          </a:p>
          <a:p>
            <a:r>
              <a:rPr lang="en-US" dirty="0"/>
              <a:t>Cash</a:t>
            </a:r>
          </a:p>
          <a:p>
            <a:r>
              <a:rPr lang="en-US" dirty="0"/>
              <a:t>Food Security and Agriculture</a:t>
            </a:r>
          </a:p>
          <a:p>
            <a:r>
              <a:rPr lang="en-US" dirty="0"/>
              <a:t>Camp Coordination and Camp Management (CCCM)</a:t>
            </a:r>
          </a:p>
          <a:p>
            <a:endParaRPr lang="en-GB"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6949" y="1538170"/>
            <a:ext cx="3497607" cy="2623205"/>
          </a:xfrm>
          <a:prstGeom prst="rect">
            <a:avLst/>
          </a:prstGeom>
        </p:spPr>
      </p:pic>
    </p:spTree>
    <p:extLst>
      <p:ext uri="{BB962C8B-B14F-4D97-AF65-F5344CB8AC3E}">
        <p14:creationId xmlns:p14="http://schemas.microsoft.com/office/powerpoint/2010/main" val="563494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t>
            </a:r>
            <a:br>
              <a:rPr lang="en-US" dirty="0" smtClean="0"/>
            </a:br>
            <a:r>
              <a:rPr lang="en-US" dirty="0" smtClean="0"/>
              <a:t>What you can do</a:t>
            </a:r>
            <a:r>
              <a:rPr lang="en-US" dirty="0"/>
              <a:t/>
            </a:r>
            <a:br>
              <a:rPr lang="en-US" dirty="0"/>
            </a:br>
            <a:endParaRPr lang="en-GB" dirty="0"/>
          </a:p>
        </p:txBody>
      </p:sp>
      <p:sp>
        <p:nvSpPr>
          <p:cNvPr id="3" name="Content Placeholder 2"/>
          <p:cNvSpPr>
            <a:spLocks noGrp="1"/>
          </p:cNvSpPr>
          <p:nvPr>
            <p:ph idx="1"/>
          </p:nvPr>
        </p:nvSpPr>
        <p:spPr/>
        <p:txBody>
          <a:bodyPr>
            <a:normAutofit fontScale="92500" lnSpcReduction="20000"/>
          </a:bodyPr>
          <a:lstStyle/>
          <a:p>
            <a:r>
              <a:rPr lang="en-GB" dirty="0"/>
              <a:t>Consider conducting a SGBV mainstreaming baseline assessment in your </a:t>
            </a:r>
            <a:r>
              <a:rPr lang="en-GB" dirty="0" smtClean="0"/>
              <a:t>sector.</a:t>
            </a:r>
            <a:endParaRPr lang="en-GB" dirty="0"/>
          </a:p>
          <a:p>
            <a:r>
              <a:rPr lang="en-GB" dirty="0"/>
              <a:t>Include SGBV in ALL your reports and ensure that all PPAs have SGBV mainstreamed.</a:t>
            </a:r>
          </a:p>
          <a:p>
            <a:r>
              <a:rPr lang="en-GB" dirty="0"/>
              <a:t>Identify at minimum 1 SGBV mainstreaming indicator in your sector!</a:t>
            </a:r>
          </a:p>
          <a:p>
            <a:r>
              <a:rPr lang="en-GB" dirty="0"/>
              <a:t>Take at minimum 1 essential action for each stage of the OMC and start implementing! </a:t>
            </a:r>
          </a:p>
        </p:txBody>
      </p:sp>
    </p:spTree>
    <p:extLst>
      <p:ext uri="{BB962C8B-B14F-4D97-AF65-F5344CB8AC3E}">
        <p14:creationId xmlns:p14="http://schemas.microsoft.com/office/powerpoint/2010/main" val="41867380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t>
            </a:r>
            <a:br>
              <a:rPr lang="en-US" dirty="0" smtClean="0"/>
            </a:br>
            <a:r>
              <a:rPr lang="en-US" dirty="0" smtClean="0"/>
              <a:t>What you can do (</a:t>
            </a:r>
            <a:r>
              <a:rPr lang="en-US" dirty="0" err="1" smtClean="0"/>
              <a:t>Cont</a:t>
            </a:r>
            <a:r>
              <a:rPr lang="en-US" dirty="0" smtClean="0"/>
              <a:t>)</a:t>
            </a:r>
            <a:r>
              <a:rPr lang="en-US" dirty="0"/>
              <a:t/>
            </a:r>
            <a:br>
              <a:rPr lang="en-US" dirty="0"/>
            </a:br>
            <a:endParaRPr lang="en-GB" dirty="0"/>
          </a:p>
        </p:txBody>
      </p:sp>
      <p:sp>
        <p:nvSpPr>
          <p:cNvPr id="3" name="Content Placeholder 2"/>
          <p:cNvSpPr>
            <a:spLocks noGrp="1"/>
          </p:cNvSpPr>
          <p:nvPr>
            <p:ph idx="1"/>
          </p:nvPr>
        </p:nvSpPr>
        <p:spPr/>
        <p:txBody>
          <a:bodyPr>
            <a:normAutofit fontScale="92500" lnSpcReduction="20000"/>
          </a:bodyPr>
          <a:lstStyle/>
          <a:p>
            <a:r>
              <a:rPr lang="en-GB" dirty="0"/>
              <a:t>Ensure to implement an AGD, community-based, right-based, survivor </a:t>
            </a:r>
            <a:r>
              <a:rPr lang="en-GB" dirty="0" err="1"/>
              <a:t>centered</a:t>
            </a:r>
            <a:r>
              <a:rPr lang="en-GB" dirty="0"/>
              <a:t> approach in each of your steps and actions!</a:t>
            </a:r>
          </a:p>
          <a:p>
            <a:r>
              <a:rPr lang="en-GB" dirty="0"/>
              <a:t>Share your knowledge about SGBV mainstreaming and encourage colleagues to do the SGBV e-learning!</a:t>
            </a:r>
          </a:p>
          <a:p>
            <a:r>
              <a:rPr lang="en-GB" dirty="0"/>
              <a:t>Do not forget – mainstreaming is in many cases about </a:t>
            </a:r>
            <a:r>
              <a:rPr lang="en-GB" b="1" dirty="0"/>
              <a:t>HOW</a:t>
            </a:r>
            <a:r>
              <a:rPr lang="en-GB" dirty="0"/>
              <a:t> we approach and do all our activities, not WHAT. Put on the ‘SGBV lens’ – and act!</a:t>
            </a:r>
          </a:p>
          <a:p>
            <a:endParaRPr lang="en-GB" dirty="0"/>
          </a:p>
          <a:p>
            <a:endParaRPr lang="en-GB" dirty="0"/>
          </a:p>
        </p:txBody>
      </p:sp>
    </p:spTree>
    <p:extLst>
      <p:ext uri="{BB962C8B-B14F-4D97-AF65-F5344CB8AC3E}">
        <p14:creationId xmlns:p14="http://schemas.microsoft.com/office/powerpoint/2010/main" val="7566421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9FA6E2F-1968-4EB3-9ADA-240F3969E82A}"/>
              </a:ext>
            </a:extLst>
          </p:cNvPr>
          <p:cNvSpPr>
            <a:spLocks noGrp="1"/>
          </p:cNvSpPr>
          <p:nvPr>
            <p:ph type="title"/>
          </p:nvPr>
        </p:nvSpPr>
        <p:spPr/>
        <p:txBody>
          <a:bodyPr anchor="t">
            <a:normAutofit fontScale="90000"/>
          </a:bodyPr>
          <a:lstStyle/>
          <a:p>
            <a:r>
              <a:rPr lang="en-IE" dirty="0"/>
              <a:t>Gender &amp; Age Marker: ADAPT and ACT C</a:t>
            </a:r>
          </a:p>
        </p:txBody>
      </p:sp>
      <p:pic>
        <p:nvPicPr>
          <p:cNvPr id="5" name="Content Placeholder 4">
            <a:extLst>
              <a:ext uri="{FF2B5EF4-FFF2-40B4-BE49-F238E27FC236}">
                <a16:creationId xmlns="" xmlns:a16="http://schemas.microsoft.com/office/drawing/2014/main" id="{49DC3A84-FFDE-4DA3-9E20-7DEE11411B2F}"/>
              </a:ext>
            </a:extLst>
          </p:cNvPr>
          <p:cNvPicPr>
            <a:picLocks noGrp="1" noChangeAspect="1"/>
          </p:cNvPicPr>
          <p:nvPr>
            <p:ph sz="half" idx="1"/>
          </p:nvPr>
        </p:nvPicPr>
        <p:blipFill>
          <a:blip r:embed="rId2"/>
          <a:stretch>
            <a:fillRect/>
          </a:stretch>
        </p:blipFill>
        <p:spPr>
          <a:xfrm>
            <a:off x="391310" y="942680"/>
            <a:ext cx="4040524" cy="3443583"/>
          </a:xfrm>
          <a:prstGeom prst="rect">
            <a:avLst/>
          </a:prstGeom>
        </p:spPr>
      </p:pic>
      <p:pic>
        <p:nvPicPr>
          <p:cNvPr id="6" name="Content Placeholder 5">
            <a:extLst>
              <a:ext uri="{FF2B5EF4-FFF2-40B4-BE49-F238E27FC236}">
                <a16:creationId xmlns="" xmlns:a16="http://schemas.microsoft.com/office/drawing/2014/main" id="{60370CBA-47FE-4E34-94E8-060FCDAAA2E2}"/>
              </a:ext>
            </a:extLst>
          </p:cNvPr>
          <p:cNvPicPr>
            <a:picLocks noGrp="1" noChangeAspect="1"/>
          </p:cNvPicPr>
          <p:nvPr>
            <p:ph sz="half" idx="2"/>
          </p:nvPr>
        </p:nvPicPr>
        <p:blipFill>
          <a:blip r:embed="rId3"/>
          <a:stretch>
            <a:fillRect/>
          </a:stretch>
        </p:blipFill>
        <p:spPr>
          <a:xfrm>
            <a:off x="4648200" y="1250994"/>
            <a:ext cx="4314825" cy="2826954"/>
          </a:xfrm>
          <a:prstGeom prst="rect">
            <a:avLst/>
          </a:prstGeom>
        </p:spPr>
      </p:pic>
    </p:spTree>
    <p:extLst>
      <p:ext uri="{BB962C8B-B14F-4D97-AF65-F5344CB8AC3E}">
        <p14:creationId xmlns:p14="http://schemas.microsoft.com/office/powerpoint/2010/main" val="13043403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t>
            </a:r>
            <a:br>
              <a:rPr lang="en-US" dirty="0" smtClean="0"/>
            </a:br>
            <a:r>
              <a:rPr lang="en-US" dirty="0"/>
              <a:t>	</a:t>
            </a:r>
            <a:endParaRPr lang="en-GB" dirty="0"/>
          </a:p>
        </p:txBody>
      </p:sp>
      <p:sp>
        <p:nvSpPr>
          <p:cNvPr id="3" name="Content Placeholder 2"/>
          <p:cNvSpPr>
            <a:spLocks noGrp="1"/>
          </p:cNvSpPr>
          <p:nvPr>
            <p:ph idx="1"/>
          </p:nvPr>
        </p:nvSpPr>
        <p:spPr/>
        <p:txBody>
          <a:bodyPr/>
          <a:lstStyle/>
          <a:p>
            <a:r>
              <a:rPr lang="en-US" b="1" dirty="0"/>
              <a:t>All humanitarian actors are responsible </a:t>
            </a:r>
            <a:r>
              <a:rPr lang="en-US" dirty="0"/>
              <a:t>for working to prevent and mitigate SGBV risks in their area or </a:t>
            </a:r>
            <a:r>
              <a:rPr lang="en-US" dirty="0" smtClean="0"/>
              <a:t>responsibility.</a:t>
            </a:r>
          </a:p>
          <a:p>
            <a:pPr marL="0" indent="0">
              <a:buNone/>
            </a:pPr>
            <a:endParaRPr lang="en-GB" dirty="0"/>
          </a:p>
        </p:txBody>
      </p:sp>
    </p:spTree>
    <p:extLst>
      <p:ext uri="{BB962C8B-B14F-4D97-AF65-F5344CB8AC3E}">
        <p14:creationId xmlns:p14="http://schemas.microsoft.com/office/powerpoint/2010/main" val="8583851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latin typeface="Lato Heavy"/>
              </a:rPr>
              <a:t>Key messages</a:t>
            </a:r>
            <a:r>
              <a:rPr lang="en-GB" b="0" dirty="0">
                <a:solidFill>
                  <a:srgbClr val="FFFF00"/>
                </a:solidFill>
                <a:latin typeface="Lato Heavy"/>
              </a:rPr>
              <a:t/>
            </a:r>
            <a:br>
              <a:rPr lang="en-GB" b="0" dirty="0">
                <a:solidFill>
                  <a:srgbClr val="FFFF00"/>
                </a:solidFill>
                <a:latin typeface="Lato Heavy"/>
              </a:rPr>
            </a:br>
            <a:endParaRPr lang="en-GB" dirty="0"/>
          </a:p>
        </p:txBody>
      </p:sp>
      <p:sp>
        <p:nvSpPr>
          <p:cNvPr id="6" name="Content Placeholder 5"/>
          <p:cNvSpPr>
            <a:spLocks noGrp="1"/>
          </p:cNvSpPr>
          <p:nvPr>
            <p:ph idx="1"/>
          </p:nvPr>
        </p:nvSpPr>
        <p:spPr>
          <a:xfrm>
            <a:off x="209034" y="827902"/>
            <a:ext cx="8754312" cy="3645243"/>
          </a:xfrm>
        </p:spPr>
        <p:txBody>
          <a:bodyPr>
            <a:normAutofit fontScale="85000" lnSpcReduction="10000"/>
          </a:bodyPr>
          <a:lstStyle/>
          <a:p>
            <a:pPr lvl="0" algn="just">
              <a:buClr>
                <a:srgbClr val="0072BC"/>
              </a:buClr>
              <a:buFont typeface="Wingdings" panose="05000000000000000000" pitchFamily="2" charset="2"/>
              <a:buChar char="Ø"/>
            </a:pPr>
            <a:r>
              <a:rPr lang="en-US" dirty="0"/>
              <a:t>SGBV mainstreaming falls within protection mainstreaming and is not considered separately.</a:t>
            </a:r>
          </a:p>
          <a:p>
            <a:pPr algn="just">
              <a:buClr>
                <a:srgbClr val="0072BC"/>
              </a:buClr>
              <a:buFont typeface="Wingdings" panose="05000000000000000000" pitchFamily="2" charset="2"/>
              <a:buChar char="Ø"/>
            </a:pPr>
            <a:r>
              <a:rPr lang="en-US" dirty="0"/>
              <a:t>SGBV mainstreaming is ‘</a:t>
            </a:r>
            <a:r>
              <a:rPr lang="en-US" i="1" dirty="0"/>
              <a:t>not additional programming but is just better programming</a:t>
            </a:r>
            <a:r>
              <a:rPr lang="en-US" dirty="0"/>
              <a:t>.’</a:t>
            </a:r>
            <a:endParaRPr lang="en-GB" dirty="0"/>
          </a:p>
          <a:p>
            <a:pPr algn="just">
              <a:buClr>
                <a:srgbClr val="0072BC"/>
              </a:buClr>
              <a:buFont typeface="Wingdings" panose="05000000000000000000" pitchFamily="2" charset="2"/>
              <a:buChar char="Ø"/>
            </a:pPr>
            <a:r>
              <a:rPr lang="en-GB" dirty="0"/>
              <a:t>SGBV mainstreaming does not replace SGBV programming.</a:t>
            </a:r>
          </a:p>
          <a:p>
            <a:pPr algn="just">
              <a:buClr>
                <a:srgbClr val="0072BC"/>
              </a:buClr>
              <a:buFont typeface="Wingdings" panose="05000000000000000000" pitchFamily="2" charset="2"/>
              <a:buChar char="Ø"/>
            </a:pPr>
            <a:r>
              <a:rPr lang="en-US" dirty="0"/>
              <a:t>SGBV mainstreaming is a cross-cutting proactive activity applicable to </a:t>
            </a:r>
            <a:r>
              <a:rPr lang="en-US" b="1" dirty="0"/>
              <a:t>all areas of UNHCR operations </a:t>
            </a:r>
            <a:r>
              <a:rPr lang="en-US" dirty="0"/>
              <a:t>in all locations. </a:t>
            </a:r>
          </a:p>
          <a:p>
            <a:pPr algn="just">
              <a:buClr>
                <a:srgbClr val="0072BC"/>
              </a:buClr>
              <a:buFont typeface="Wingdings" panose="05000000000000000000" pitchFamily="2" charset="2"/>
              <a:buChar char="Ø"/>
            </a:pPr>
            <a:r>
              <a:rPr lang="en-GB" dirty="0"/>
              <a:t>Each staff member can contribute to enhance SGBV mainstreaming in their area of responsibility and at their level.</a:t>
            </a:r>
          </a:p>
          <a:p>
            <a:endParaRPr lang="en-GB" dirty="0"/>
          </a:p>
        </p:txBody>
      </p:sp>
    </p:spTree>
    <p:extLst>
      <p:ext uri="{BB962C8B-B14F-4D97-AF65-F5344CB8AC3E}">
        <p14:creationId xmlns:p14="http://schemas.microsoft.com/office/powerpoint/2010/main" val="2958134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74532" y="352749"/>
            <a:ext cx="6686144" cy="679874"/>
          </a:xfrm>
          <a:prstGeom prst="rect">
            <a:avLst/>
          </a:prstGeom>
        </p:spPr>
        <p:txBody>
          <a:bodyPr vert="horz" lIns="0" tIns="0" rIns="0" bIns="0" rtlCol="0" anchor="t" anchorCtr="0">
            <a:normAutofit/>
          </a:bodyPr>
          <a:lstStyle>
            <a:lvl1pPr algn="l" defTabSz="457200" rtl="0" eaLnBrk="1" latinLnBrk="0" hangingPunct="1">
              <a:lnSpc>
                <a:spcPct val="90000"/>
              </a:lnSpc>
              <a:spcBef>
                <a:spcPct val="0"/>
              </a:spcBef>
              <a:buNone/>
              <a:defRPr sz="4000" b="1" kern="1200" cap="all">
                <a:solidFill>
                  <a:schemeClr val="accent1"/>
                </a:solidFill>
                <a:latin typeface="+mj-lt"/>
                <a:ea typeface="+mj-ea"/>
                <a:cs typeface="+mj-cs"/>
              </a:defRPr>
            </a:lvl1pPr>
          </a:lstStyle>
          <a:p>
            <a:r>
              <a:rPr lang="en-US" sz="3600" cap="none" dirty="0">
                <a:latin typeface="Lato Heavy"/>
              </a:rPr>
              <a:t>Resources</a:t>
            </a:r>
            <a:endParaRPr lang="en-GB" sz="3600" dirty="0">
              <a:solidFill>
                <a:srgbClr val="FFFF00"/>
              </a:solidFill>
              <a:latin typeface="Lato Heavy"/>
            </a:endParaRPr>
          </a:p>
        </p:txBody>
      </p:sp>
      <p:sp>
        <p:nvSpPr>
          <p:cNvPr id="28" name="Content Placeholder 1"/>
          <p:cNvSpPr txBox="1">
            <a:spLocks/>
          </p:cNvSpPr>
          <p:nvPr/>
        </p:nvSpPr>
        <p:spPr>
          <a:xfrm>
            <a:off x="374532" y="3024882"/>
            <a:ext cx="7784346" cy="1395622"/>
          </a:xfrm>
          <a:prstGeom prst="rect">
            <a:avLst/>
          </a:prstGeom>
        </p:spPr>
        <p:txBody>
          <a:bodyPr vert="horz" lIns="91440" tIns="45720" rIns="91440" bIns="0" rtlCol="0">
            <a:normAutofit/>
          </a:bodyPr>
          <a:lstStyle>
            <a:lvl1pPr marL="342900" indent="-342900" algn="l" defTabSz="457200" rtl="0" eaLnBrk="1" latinLnBrk="0" hangingPunct="1">
              <a:spcBef>
                <a:spcPct val="20000"/>
              </a:spcBef>
              <a:buClr>
                <a:srgbClr val="92D050"/>
              </a:buClr>
              <a:buFont typeface="Wingdings" panose="05000000000000000000" pitchFamily="2" charset="2"/>
              <a:buChar char="§"/>
              <a:defRPr sz="2800" kern="1200">
                <a:solidFill>
                  <a:schemeClr val="tx1"/>
                </a:solidFill>
                <a:latin typeface="+mn-lt"/>
                <a:ea typeface="+mn-ea"/>
                <a:cs typeface="+mn-cs"/>
              </a:defRPr>
            </a:lvl1pPr>
            <a:lvl2pPr marL="742950" indent="-285750" algn="l" defTabSz="457200" rtl="0" eaLnBrk="1" latinLnBrk="0" hangingPunct="1">
              <a:spcBef>
                <a:spcPct val="20000"/>
              </a:spcBef>
              <a:buClr>
                <a:srgbClr val="92D050"/>
              </a:buClr>
              <a:buFont typeface="Arial" panose="020B0604020202020204" pitchFamily="34" charset="0"/>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Clr>
                <a:schemeClr val="accent1"/>
              </a:buClr>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Clr>
                <a:schemeClr val="accent1"/>
              </a:buClr>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dirty="0"/>
          </a:p>
        </p:txBody>
      </p:sp>
      <p:sp>
        <p:nvSpPr>
          <p:cNvPr id="2" name="Rectangle 1"/>
          <p:cNvSpPr/>
          <p:nvPr/>
        </p:nvSpPr>
        <p:spPr>
          <a:xfrm>
            <a:off x="829560" y="1102116"/>
            <a:ext cx="7329318" cy="3754874"/>
          </a:xfrm>
          <a:prstGeom prst="rect">
            <a:avLst/>
          </a:prstGeom>
        </p:spPr>
        <p:txBody>
          <a:bodyPr wrap="square">
            <a:spAutoFit/>
          </a:bodyPr>
          <a:lstStyle/>
          <a:p>
            <a:pPr marL="342900" lvl="0" indent="-342900" algn="just">
              <a:spcBef>
                <a:spcPts val="600"/>
              </a:spcBef>
              <a:spcAft>
                <a:spcPts val="0"/>
              </a:spcAft>
              <a:buFont typeface="Wingdings" panose="05000000000000000000" pitchFamily="2" charset="2"/>
              <a:buChar char=""/>
            </a:pPr>
            <a:r>
              <a:rPr lang="en-US" sz="2400" dirty="0">
                <a:latin typeface="Lato" panose="020F0502020204030203" pitchFamily="34" charset="0"/>
                <a:ea typeface="Lato" panose="020F0502020204030203" pitchFamily="34" charset="0"/>
                <a:cs typeface="Lato" panose="020F0502020204030203" pitchFamily="34" charset="0"/>
              </a:rPr>
              <a:t>UNHCR SGBV Training Package, 2016</a:t>
            </a:r>
          </a:p>
          <a:p>
            <a:pPr marL="342900" indent="-342900">
              <a:spcBef>
                <a:spcPts val="600"/>
              </a:spcBef>
              <a:buFont typeface="Wingdings" panose="05000000000000000000" pitchFamily="2" charset="2"/>
              <a:buChar char=""/>
            </a:pPr>
            <a:r>
              <a:rPr lang="en-US" sz="2400" dirty="0">
                <a:latin typeface="Lato" panose="020F0502020204030203" pitchFamily="34" charset="0"/>
                <a:ea typeface="Lato" panose="020F0502020204030203" pitchFamily="34" charset="0"/>
                <a:cs typeface="Lato" panose="020F0502020204030203" pitchFamily="34" charset="0"/>
              </a:rPr>
              <a:t>IASC GBV Guidelines, 2015 (</a:t>
            </a:r>
            <a:r>
              <a:rPr lang="en-US" sz="2400" dirty="0">
                <a:latin typeface="Lato" panose="020F0502020204030203" pitchFamily="34" charset="0"/>
                <a:ea typeface="Lato" panose="020F0502020204030203" pitchFamily="34" charset="0"/>
                <a:cs typeface="Lato" panose="020F0502020204030203" pitchFamily="34" charset="0"/>
                <a:hlinkClick r:id="rId2"/>
              </a:rPr>
              <a:t>www.gbvguidelines.org</a:t>
            </a:r>
            <a:r>
              <a:rPr lang="en-US" sz="2400" dirty="0">
                <a:latin typeface="Lato" panose="020F0502020204030203" pitchFamily="34" charset="0"/>
                <a:ea typeface="Lato" panose="020F0502020204030203" pitchFamily="34" charset="0"/>
                <a:cs typeface="Lato" panose="020F0502020204030203" pitchFamily="34" charset="0"/>
              </a:rPr>
              <a:t>)</a:t>
            </a:r>
          </a:p>
          <a:p>
            <a:pPr marL="342900" lvl="0" indent="-342900">
              <a:spcBef>
                <a:spcPts val="600"/>
              </a:spcBef>
              <a:spcAft>
                <a:spcPts val="0"/>
              </a:spcAft>
              <a:buFont typeface="Wingdings" panose="05000000000000000000" pitchFamily="2" charset="2"/>
              <a:buChar char=""/>
            </a:pPr>
            <a:r>
              <a:rPr lang="en-US" sz="2400" dirty="0">
                <a:latin typeface="Lato" panose="020F0502020204030203" pitchFamily="34" charset="0"/>
                <a:ea typeface="Lato" panose="020F0502020204030203" pitchFamily="34" charset="0"/>
                <a:cs typeface="Lato" panose="020F0502020204030203" pitchFamily="34" charset="0"/>
              </a:rPr>
              <a:t>UNHCR Age, Gender and Diversity Policy, 2018</a:t>
            </a:r>
          </a:p>
          <a:p>
            <a:pPr marL="342900" lvl="0" indent="-342900">
              <a:spcBef>
                <a:spcPts val="600"/>
              </a:spcBef>
              <a:spcAft>
                <a:spcPts val="0"/>
              </a:spcAft>
              <a:buFont typeface="Wingdings" panose="05000000000000000000" pitchFamily="2" charset="2"/>
              <a:buChar char=""/>
            </a:pPr>
            <a:r>
              <a:rPr lang="en-US" sz="2400" dirty="0">
                <a:latin typeface="Lato" panose="020F0502020204030203" pitchFamily="34" charset="0"/>
                <a:ea typeface="Lato" panose="020F0502020204030203" pitchFamily="34" charset="0"/>
                <a:cs typeface="Lato" panose="020F0502020204030203" pitchFamily="34" charset="0"/>
              </a:rPr>
              <a:t>The UNHCR Tool for Participatory Assessments in Operations, 2006</a:t>
            </a:r>
          </a:p>
          <a:p>
            <a:pPr marL="342900" lvl="0" indent="-342900">
              <a:spcBef>
                <a:spcPts val="600"/>
              </a:spcBef>
              <a:spcAft>
                <a:spcPts val="0"/>
              </a:spcAft>
              <a:buFont typeface="Wingdings" panose="05000000000000000000" pitchFamily="2" charset="2"/>
              <a:buChar char=""/>
            </a:pPr>
            <a:r>
              <a:rPr lang="en-US" sz="2400" dirty="0">
                <a:latin typeface="Lato" panose="020F0502020204030203" pitchFamily="34" charset="0"/>
                <a:ea typeface="Lato" panose="020F0502020204030203" pitchFamily="34" charset="0"/>
                <a:cs typeface="Lato" panose="020F0502020204030203" pitchFamily="34" charset="0"/>
              </a:rPr>
              <a:t>Listen and Learn: Participatory Assessment with Children and Adolescents, 2012</a:t>
            </a:r>
          </a:p>
          <a:p>
            <a:pPr marL="342900" lvl="0" indent="-342900" algn="just">
              <a:spcBef>
                <a:spcPts val="600"/>
              </a:spcBef>
              <a:spcAft>
                <a:spcPts val="0"/>
              </a:spcAft>
              <a:buFont typeface="Wingdings" panose="05000000000000000000" pitchFamily="2" charset="2"/>
              <a:buChar char=""/>
            </a:pPr>
            <a:endParaRPr lang="en-US" sz="2000" dirty="0">
              <a:latin typeface="Lato" panose="020F0502020204030203" pitchFamily="34" charset="0"/>
              <a:ea typeface="Lato" panose="020F0502020204030203" pitchFamily="34" charset="0"/>
              <a:cs typeface="Lato" panose="020F0502020204030203" pitchFamily="34" charset="0"/>
            </a:endParaRPr>
          </a:p>
          <a:p>
            <a:pPr marL="342900" lvl="0" indent="-342900" algn="just">
              <a:spcBef>
                <a:spcPts val="600"/>
              </a:spcBef>
              <a:spcAft>
                <a:spcPts val="0"/>
              </a:spcAft>
              <a:buFont typeface="Wingdings" panose="05000000000000000000" pitchFamily="2" charset="2"/>
              <a:buChar char=""/>
            </a:pPr>
            <a:endParaRPr lang="en-GB" sz="2000"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227582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ight Arrow 9"/>
          <p:cNvSpPr/>
          <p:nvPr/>
        </p:nvSpPr>
        <p:spPr>
          <a:xfrm>
            <a:off x="4011295" y="2471596"/>
            <a:ext cx="1149790" cy="660903"/>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2" name="Picture 2" descr="Image result for gbv a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3381" y="204347"/>
            <a:ext cx="1145311" cy="1145311"/>
          </a:xfrm>
          <a:prstGeom prst="rect">
            <a:avLst/>
          </a:prstGeom>
          <a:noFill/>
          <a:extLst>
            <a:ext uri="{909E8E84-426E-40DD-AFC4-6F175D3DCCD1}">
              <a14:hiddenFill xmlns:a14="http://schemas.microsoft.com/office/drawing/2010/main">
                <a:solidFill>
                  <a:srgbClr val="FFFFFF"/>
                </a:solidFill>
              </a14:hiddenFill>
            </a:ext>
          </a:extLst>
        </p:spPr>
      </p:pic>
      <p:pic>
        <p:nvPicPr>
          <p:cNvPr id="3" name="Content Placeholder 2"/>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1260821" y="1300163"/>
            <a:ext cx="2183708" cy="3086100"/>
          </a:xfrm>
          <a:prstGeom prst="rect">
            <a:avLst/>
          </a:prstGeom>
          <a:ln>
            <a:noFill/>
          </a:ln>
          <a:effectLst>
            <a:outerShdw blurRad="190500" algn="tl" rotWithShape="0">
              <a:srgbClr val="000000">
                <a:alpha val="70000"/>
              </a:srgbClr>
            </a:outerShdw>
          </a:effectLst>
        </p:spPr>
      </p:pic>
      <p:sp>
        <p:nvSpPr>
          <p:cNvPr id="4" name="TextBox 3"/>
          <p:cNvSpPr txBox="1"/>
          <p:nvPr/>
        </p:nvSpPr>
        <p:spPr>
          <a:xfrm>
            <a:off x="1960245" y="4470083"/>
            <a:ext cx="784860" cy="369332"/>
          </a:xfrm>
          <a:prstGeom prst="rect">
            <a:avLst/>
          </a:prstGeom>
          <a:noFill/>
          <a:ln>
            <a:solidFill>
              <a:schemeClr val="tx1"/>
            </a:solidFill>
          </a:ln>
        </p:spPr>
        <p:txBody>
          <a:bodyPr wrap="square" rtlCol="0">
            <a:spAutoFit/>
          </a:bodyPr>
          <a:lstStyle/>
          <a:p>
            <a:pPr algn="ctr"/>
            <a:r>
              <a:rPr lang="en-US" b="1" dirty="0" smtClean="0">
                <a:latin typeface="Lato" panose="020F0502020204030203" pitchFamily="34" charset="0"/>
                <a:ea typeface="Lato" panose="020F0502020204030203" pitchFamily="34" charset="0"/>
                <a:cs typeface="Lato" panose="020F0502020204030203" pitchFamily="34" charset="0"/>
              </a:rPr>
              <a:t>2005</a:t>
            </a:r>
            <a:endParaRPr lang="en-GB" b="1" dirty="0">
              <a:latin typeface="Lato" panose="020F0502020204030203" pitchFamily="34" charset="0"/>
              <a:ea typeface="Lato" panose="020F0502020204030203" pitchFamily="34" charset="0"/>
              <a:cs typeface="Lato" panose="020F0502020204030203" pitchFamily="34" charset="0"/>
            </a:endParaRPr>
          </a:p>
        </p:txBody>
      </p:sp>
      <p:sp>
        <p:nvSpPr>
          <p:cNvPr id="13" name="TextBox 12"/>
          <p:cNvSpPr txBox="1"/>
          <p:nvPr/>
        </p:nvSpPr>
        <p:spPr>
          <a:xfrm>
            <a:off x="6460951" y="4470083"/>
            <a:ext cx="784860" cy="369332"/>
          </a:xfrm>
          <a:prstGeom prst="rect">
            <a:avLst/>
          </a:prstGeom>
          <a:noFill/>
          <a:ln>
            <a:solidFill>
              <a:schemeClr val="tx1"/>
            </a:solidFill>
          </a:ln>
        </p:spPr>
        <p:txBody>
          <a:bodyPr wrap="square" rtlCol="0">
            <a:spAutoFit/>
          </a:bodyPr>
          <a:lstStyle/>
          <a:p>
            <a:pPr algn="ctr"/>
            <a:r>
              <a:rPr lang="en-US" b="1" dirty="0" smtClean="0">
                <a:latin typeface="Lato" panose="020F0502020204030203" pitchFamily="34" charset="0"/>
                <a:ea typeface="Lato" panose="020F0502020204030203" pitchFamily="34" charset="0"/>
                <a:cs typeface="Lato" panose="020F0502020204030203" pitchFamily="34" charset="0"/>
              </a:rPr>
              <a:t>2015</a:t>
            </a:r>
            <a:endParaRPr lang="en-GB" b="1" dirty="0">
              <a:latin typeface="Lato" panose="020F0502020204030203" pitchFamily="34" charset="0"/>
              <a:ea typeface="Lato" panose="020F0502020204030203" pitchFamily="34" charset="0"/>
              <a:cs typeface="Lato" panose="020F0502020204030203" pitchFamily="34" charset="0"/>
            </a:endParaRPr>
          </a:p>
        </p:txBody>
      </p:sp>
      <p:pic>
        <p:nvPicPr>
          <p:cNvPr id="8" name="Picture 2" descr="Image result for iasc gbv"/>
          <p:cNvPicPr>
            <a:picLocks noGrp="1" noChangeAspect="1" noChangeArrowheads="1"/>
          </p:cNvPicPr>
          <p:nvPr>
            <p:ph sz="half" idx="2"/>
          </p:nvPr>
        </p:nvPicPr>
        <p:blipFill>
          <a:blip r:embed="rId5">
            <a:extLst>
              <a:ext uri="{28A0092B-C50C-407E-A947-70E740481C1C}">
                <a14:useLocalDpi xmlns:a14="http://schemas.microsoft.com/office/drawing/2010/main" val="0"/>
              </a:ext>
            </a:extLst>
          </a:blip>
          <a:stretch>
            <a:fillRect/>
          </a:stretch>
        </p:blipFill>
        <p:spPr bwMode="auto">
          <a:xfrm>
            <a:off x="5612533" y="1300163"/>
            <a:ext cx="2386159" cy="3086100"/>
          </a:xfrm>
          <a:prstGeom prst="rect">
            <a:avLst/>
          </a:prstGeom>
          <a:ln>
            <a:solidFill>
              <a:schemeClr val="tx1"/>
            </a:solid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11394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E9FFBBD-9862-DE4A-8501-8F0C51349C11}"/>
              </a:ext>
            </a:extLst>
          </p:cNvPr>
          <p:cNvSpPr>
            <a:spLocks noGrp="1"/>
          </p:cNvSpPr>
          <p:nvPr>
            <p:ph idx="1"/>
          </p:nvPr>
        </p:nvSpPr>
        <p:spPr>
          <a:xfrm>
            <a:off x="209034" y="940884"/>
            <a:ext cx="8754312" cy="3470859"/>
          </a:xfrm>
        </p:spPr>
        <p:txBody>
          <a:bodyPr>
            <a:normAutofit/>
          </a:bodyPr>
          <a:lstStyle/>
          <a:p>
            <a:pPr>
              <a:buFont typeface="Wingdings" panose="05000000000000000000" pitchFamily="2" charset="2"/>
              <a:buChar char="Ø"/>
            </a:pPr>
            <a:endParaRPr lang="en-US" b="1" i="1" dirty="0">
              <a:solidFill>
                <a:schemeClr val="bg2">
                  <a:lumMod val="75000"/>
                </a:schemeClr>
              </a:solidFill>
            </a:endParaRPr>
          </a:p>
          <a:p>
            <a:pPr>
              <a:buFont typeface="Wingdings" panose="05000000000000000000" pitchFamily="2" charset="2"/>
              <a:buChar char="Ø"/>
            </a:pPr>
            <a:endParaRPr lang="en-US" b="1" i="1" dirty="0" smtClean="0">
              <a:solidFill>
                <a:schemeClr val="bg2">
                  <a:lumMod val="75000"/>
                </a:schemeClr>
              </a:solidFill>
            </a:endParaRPr>
          </a:p>
          <a:p>
            <a:pPr marL="0" indent="0">
              <a:buNone/>
            </a:pPr>
            <a:r>
              <a:rPr lang="en-US" b="1" i="1" dirty="0">
                <a:solidFill>
                  <a:schemeClr val="bg2">
                    <a:lumMod val="75000"/>
                  </a:schemeClr>
                </a:solidFill>
              </a:rPr>
              <a:t>	</a:t>
            </a:r>
            <a:r>
              <a:rPr lang="en-US" b="1" i="1" dirty="0" smtClean="0">
                <a:solidFill>
                  <a:schemeClr val="bg2">
                    <a:lumMod val="75000"/>
                  </a:schemeClr>
                </a:solidFill>
              </a:rPr>
              <a:t>		THANK </a:t>
            </a:r>
            <a:r>
              <a:rPr lang="en-US" b="1" i="1" dirty="0">
                <a:solidFill>
                  <a:schemeClr val="bg2">
                    <a:lumMod val="75000"/>
                  </a:schemeClr>
                </a:solidFill>
              </a:rPr>
              <a:t>YOU AND SUCCESSFUL SGBV </a:t>
            </a:r>
            <a:r>
              <a:rPr lang="en-US" b="1" i="1" dirty="0" smtClean="0">
                <a:solidFill>
                  <a:schemeClr val="bg2">
                    <a:lumMod val="75000"/>
                  </a:schemeClr>
                </a:solidFill>
              </a:rPr>
              <a:t>						MAINSTREAMING</a:t>
            </a:r>
            <a:r>
              <a:rPr lang="en-US" b="1" i="1" dirty="0">
                <a:solidFill>
                  <a:schemeClr val="bg2">
                    <a:lumMod val="75000"/>
                  </a:schemeClr>
                </a:solidFill>
              </a:rPr>
              <a:t>!</a:t>
            </a:r>
          </a:p>
          <a:p>
            <a:pPr lvl="0">
              <a:buFont typeface="Wingdings" panose="05000000000000000000" pitchFamily="2" charset="2"/>
              <a:buChar char="Ø"/>
            </a:pPr>
            <a:endParaRPr lang="en-US" dirty="0"/>
          </a:p>
        </p:txBody>
      </p:sp>
    </p:spTree>
    <p:extLst>
      <p:ext uri="{BB962C8B-B14F-4D97-AF65-F5344CB8AC3E}">
        <p14:creationId xmlns:p14="http://schemas.microsoft.com/office/powerpoint/2010/main" val="15943854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034" y="204349"/>
            <a:ext cx="8754312" cy="759928"/>
          </a:xfrm>
        </p:spPr>
        <p:txBody>
          <a:bodyPr/>
          <a:lstStyle/>
          <a:p>
            <a:r>
              <a:rPr lang="en-US" dirty="0" smtClean="0"/>
              <a:t>SGBV Mainstreaming in Uganda</a:t>
            </a:r>
            <a:endParaRPr lang="en-GB" dirty="0"/>
          </a:p>
        </p:txBody>
      </p:sp>
      <p:sp>
        <p:nvSpPr>
          <p:cNvPr id="3" name="Content Placeholder 2"/>
          <p:cNvSpPr>
            <a:spLocks noGrp="1"/>
          </p:cNvSpPr>
          <p:nvPr>
            <p:ph idx="1"/>
          </p:nvPr>
        </p:nvSpPr>
        <p:spPr>
          <a:xfrm>
            <a:off x="209034" y="964276"/>
            <a:ext cx="8754312" cy="3356338"/>
          </a:xfrm>
        </p:spPr>
        <p:txBody>
          <a:bodyPr>
            <a:normAutofit fontScale="92500" lnSpcReduction="20000"/>
          </a:bodyPr>
          <a:lstStyle/>
          <a:p>
            <a:r>
              <a:rPr lang="en-US" dirty="0" smtClean="0"/>
              <a:t>UNHCR </a:t>
            </a:r>
            <a:r>
              <a:rPr lang="en-US" dirty="0"/>
              <a:t>Uganda Participated in Regional Workshop (May 2018</a:t>
            </a:r>
            <a:r>
              <a:rPr lang="en-US" dirty="0" smtClean="0"/>
              <a:t>)</a:t>
            </a:r>
          </a:p>
          <a:p>
            <a:r>
              <a:rPr lang="en-US" dirty="0" smtClean="0"/>
              <a:t>National SGBV Mainstreaming Workshop for UNHCR staff was conducted in Nov, 2019. </a:t>
            </a:r>
            <a:endParaRPr lang="en-US" dirty="0"/>
          </a:p>
          <a:p>
            <a:r>
              <a:rPr lang="en-US" dirty="0" smtClean="0"/>
              <a:t>SGBV Risk </a:t>
            </a:r>
            <a:r>
              <a:rPr lang="en-US" dirty="0"/>
              <a:t>mapping across sectors was done and currently in the process of prioritizing key </a:t>
            </a:r>
            <a:r>
              <a:rPr lang="en-US" dirty="0" smtClean="0"/>
              <a:t>areas/ actions. </a:t>
            </a:r>
          </a:p>
          <a:p>
            <a:r>
              <a:rPr lang="en-US" dirty="0" smtClean="0"/>
              <a:t>SGBV  Mainstreaming National Action Plan is being developed.</a:t>
            </a:r>
          </a:p>
          <a:p>
            <a:endParaRPr lang="en-US" dirty="0" smtClean="0"/>
          </a:p>
          <a:p>
            <a:endParaRPr lang="en-GB" dirty="0"/>
          </a:p>
        </p:txBody>
      </p:sp>
    </p:spTree>
    <p:extLst>
      <p:ext uri="{BB962C8B-B14F-4D97-AF65-F5344CB8AC3E}">
        <p14:creationId xmlns:p14="http://schemas.microsoft.com/office/powerpoint/2010/main" val="1136509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48134" y="1299104"/>
            <a:ext cx="5215211" cy="3021510"/>
          </a:xfrm>
        </p:spPr>
        <p:txBody>
          <a:bodyPr/>
          <a:lstStyle/>
          <a:p>
            <a:pPr marL="0" indent="0">
              <a:buNone/>
            </a:pPr>
            <a:r>
              <a:rPr lang="en-US" dirty="0"/>
              <a:t>“</a:t>
            </a:r>
            <a:r>
              <a:rPr lang="en-US" i="1" dirty="0"/>
              <a:t>I always hear you talk about SGBV </a:t>
            </a:r>
            <a:r>
              <a:rPr lang="en-US" i="1" dirty="0" smtClean="0"/>
              <a:t>Mainstreaming. </a:t>
            </a:r>
            <a:r>
              <a:rPr lang="en-US" i="1" dirty="0"/>
              <a:t>What does that mean?</a:t>
            </a:r>
          </a:p>
          <a:p>
            <a:endParaRPr lang="en-US" i="1" dirty="0"/>
          </a:p>
          <a:p>
            <a:pPr marL="0" indent="0">
              <a:buNone/>
            </a:pPr>
            <a:r>
              <a:rPr lang="en-US" i="1" dirty="0" smtClean="0"/>
              <a:t>…and what on earth is risk mitigation?</a:t>
            </a:r>
            <a:r>
              <a:rPr lang="en-US" dirty="0" smtClean="0"/>
              <a:t>”</a:t>
            </a:r>
          </a:p>
          <a:p>
            <a:endParaRPr lang="en-GB" dirty="0"/>
          </a:p>
        </p:txBody>
      </p:sp>
      <p:pic>
        <p:nvPicPr>
          <p:cNvPr id="4" name="Picture 3"/>
          <p:cNvPicPr>
            <a:picLocks noChangeAspect="1"/>
          </p:cNvPicPr>
          <p:nvPr/>
        </p:nvPicPr>
        <p:blipFill>
          <a:blip r:embed="rId2"/>
          <a:stretch>
            <a:fillRect/>
          </a:stretch>
        </p:blipFill>
        <p:spPr>
          <a:xfrm>
            <a:off x="1756813" y="1262149"/>
            <a:ext cx="1413989" cy="3038264"/>
          </a:xfrm>
          <a:prstGeom prst="rect">
            <a:avLst/>
          </a:prstGeom>
        </p:spPr>
      </p:pic>
    </p:spTree>
    <p:extLst>
      <p:ext uri="{BB962C8B-B14F-4D97-AF65-F5344CB8AC3E}">
        <p14:creationId xmlns:p14="http://schemas.microsoft.com/office/powerpoint/2010/main" val="27948409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034" y="333633"/>
            <a:ext cx="8754312" cy="679621"/>
          </a:xfrm>
        </p:spPr>
        <p:txBody>
          <a:bodyPr/>
          <a:lstStyle/>
          <a:p>
            <a:r>
              <a:rPr lang="en-US" dirty="0"/>
              <a:t>SGBV mainstreaming: </a:t>
            </a:r>
            <a:r>
              <a:rPr lang="en-US" i="1" dirty="0"/>
              <a:t>Working</a:t>
            </a:r>
            <a:r>
              <a:rPr lang="en-US" dirty="0"/>
              <a:t> definition</a:t>
            </a:r>
            <a:endParaRPr lang="en-GB" dirty="0"/>
          </a:p>
        </p:txBody>
      </p:sp>
      <p:sp>
        <p:nvSpPr>
          <p:cNvPr id="3" name="Content Placeholder 2"/>
          <p:cNvSpPr>
            <a:spLocks noGrp="1"/>
          </p:cNvSpPr>
          <p:nvPr>
            <p:ph idx="1"/>
          </p:nvPr>
        </p:nvSpPr>
        <p:spPr/>
        <p:txBody>
          <a:bodyPr>
            <a:normAutofit fontScale="85000" lnSpcReduction="20000"/>
          </a:bodyPr>
          <a:lstStyle/>
          <a:p>
            <a:pPr algn="just">
              <a:buClr>
                <a:srgbClr val="0072BC"/>
              </a:buClr>
            </a:pPr>
            <a:r>
              <a:rPr lang="en-US" i="1" dirty="0"/>
              <a:t>SGBV mainstreaming is a </a:t>
            </a:r>
            <a:r>
              <a:rPr lang="en-US" b="1" i="1" dirty="0">
                <a:solidFill>
                  <a:srgbClr val="0072BC"/>
                </a:solidFill>
              </a:rPr>
              <a:t>cross-cutting proactive activity </a:t>
            </a:r>
            <a:r>
              <a:rPr lang="en-US" i="1" dirty="0">
                <a:solidFill>
                  <a:srgbClr val="0072BC"/>
                </a:solidFill>
              </a:rPr>
              <a:t>and </a:t>
            </a:r>
            <a:r>
              <a:rPr lang="en-US" b="1" i="1" dirty="0">
                <a:solidFill>
                  <a:srgbClr val="0072BC"/>
                </a:solidFill>
              </a:rPr>
              <a:t>ongoing process applicable to all areas of UNHCR operations in all locations</a:t>
            </a:r>
            <a:r>
              <a:rPr lang="en-US" i="1" dirty="0">
                <a:solidFill>
                  <a:srgbClr val="0072BC"/>
                </a:solidFill>
              </a:rPr>
              <a:t>. </a:t>
            </a:r>
          </a:p>
          <a:p>
            <a:pPr algn="just">
              <a:buClr>
                <a:srgbClr val="0072BC"/>
              </a:buClr>
            </a:pPr>
            <a:r>
              <a:rPr lang="en-US" i="1" dirty="0"/>
              <a:t>It is a responsibility shared by all staff to actively consider SGBV risks and to apply measures to </a:t>
            </a:r>
            <a:r>
              <a:rPr lang="en-US" b="1" i="1" dirty="0">
                <a:solidFill>
                  <a:schemeClr val="accent1"/>
                </a:solidFill>
              </a:rPr>
              <a:t>reduce exposure to identified risks throughout all stages of the </a:t>
            </a:r>
            <a:r>
              <a:rPr lang="en-US" b="1" i="1" dirty="0" err="1">
                <a:solidFill>
                  <a:schemeClr val="accent1"/>
                </a:solidFill>
              </a:rPr>
              <a:t>programme</a:t>
            </a:r>
            <a:r>
              <a:rPr lang="en-US" b="1" i="1" dirty="0">
                <a:solidFill>
                  <a:schemeClr val="accent1"/>
                </a:solidFill>
              </a:rPr>
              <a:t> cycle across all sectors</a:t>
            </a:r>
            <a:r>
              <a:rPr lang="en-US" i="1" dirty="0"/>
              <a:t>. </a:t>
            </a:r>
          </a:p>
          <a:p>
            <a:pPr algn="just">
              <a:buClr>
                <a:srgbClr val="0072BC"/>
              </a:buClr>
            </a:pPr>
            <a:r>
              <a:rPr lang="en-US" b="1" i="1" dirty="0">
                <a:solidFill>
                  <a:schemeClr val="accent1"/>
                </a:solidFill>
              </a:rPr>
              <a:t>All staff can contribute </a:t>
            </a:r>
            <a:r>
              <a:rPr lang="en-US" i="1" dirty="0"/>
              <a:t>to SGBV risk mitigation in their area of responsibility, at all levels.</a:t>
            </a:r>
            <a:endParaRPr lang="en-GB" i="1" dirty="0"/>
          </a:p>
          <a:p>
            <a:endParaRPr lang="en-GB" dirty="0"/>
          </a:p>
        </p:txBody>
      </p:sp>
    </p:spTree>
    <p:extLst>
      <p:ext uri="{BB962C8B-B14F-4D97-AF65-F5344CB8AC3E}">
        <p14:creationId xmlns:p14="http://schemas.microsoft.com/office/powerpoint/2010/main" val="42382701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Where do we find SGBV prevention, mitigation and response within our planning documents?</a:t>
            </a:r>
            <a:endParaRPr lang="en-GB" sz="2800" dirty="0"/>
          </a:p>
        </p:txBody>
      </p:sp>
      <p:sp>
        <p:nvSpPr>
          <p:cNvPr id="5" name="Content Placeholder 4"/>
          <p:cNvSpPr>
            <a:spLocks noGrp="1"/>
          </p:cNvSpPr>
          <p:nvPr>
            <p:ph sz="half" idx="2"/>
          </p:nvPr>
        </p:nvSpPr>
        <p:spPr/>
        <p:txBody>
          <a:bodyPr/>
          <a:lstStyle/>
          <a:p>
            <a:endParaRPr lang="en-US" dirty="0"/>
          </a:p>
          <a:p>
            <a:r>
              <a:rPr lang="en-US" dirty="0"/>
              <a:t>COP/OPs submissions</a:t>
            </a:r>
          </a:p>
          <a:p>
            <a:r>
              <a:rPr lang="en-US" dirty="0"/>
              <a:t>Regional response plans</a:t>
            </a:r>
            <a:endParaRPr lang="en-GB" dirty="0"/>
          </a:p>
          <a:p>
            <a:r>
              <a:rPr lang="en-GB" dirty="0"/>
              <a:t>Humanitarian Needs Overview</a:t>
            </a:r>
            <a:endParaRPr lang="en-US" dirty="0"/>
          </a:p>
        </p:txBody>
      </p:sp>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980387" y="1507957"/>
            <a:ext cx="2752627" cy="3047551"/>
          </a:xfrm>
        </p:spPr>
      </p:pic>
    </p:spTree>
    <p:extLst>
      <p:ext uri="{BB962C8B-B14F-4D97-AF65-F5344CB8AC3E}">
        <p14:creationId xmlns:p14="http://schemas.microsoft.com/office/powerpoint/2010/main" val="1072699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 xmlns:a16="http://schemas.microsoft.com/office/drawing/2014/main" id="{D3C92D2B-FF26-B94D-840A-8315F2A28D2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5833641" cy="51556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8" name="Diagram 7">
            <a:extLst>
              <a:ext uri="{FF2B5EF4-FFF2-40B4-BE49-F238E27FC236}">
                <a16:creationId xmlns="" xmlns:a16="http://schemas.microsoft.com/office/drawing/2014/main" id="{7F734556-8002-0845-9963-EA20C5EE194D}"/>
              </a:ext>
            </a:extLst>
          </p:cNvPr>
          <p:cNvGraphicFramePr/>
          <p:nvPr>
            <p:extLst/>
          </p:nvPr>
        </p:nvGraphicFramePr>
        <p:xfrm>
          <a:off x="6067167" y="1161535"/>
          <a:ext cx="2804983" cy="286676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36108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95A0ED3C-83D7-1B46-96E2-EA5AEF13F7D5}"/>
              </a:ext>
            </a:extLst>
          </p:cNvPr>
          <p:cNvSpPr txBox="1"/>
          <p:nvPr/>
        </p:nvSpPr>
        <p:spPr>
          <a:xfrm>
            <a:off x="598252" y="201186"/>
            <a:ext cx="2169958" cy="4451988"/>
          </a:xfrm>
          <a:prstGeom prst="rect">
            <a:avLst/>
          </a:prstGeom>
          <a:noFill/>
        </p:spPr>
        <p:txBody>
          <a:bodyPr wrap="square" rtlCol="0">
            <a:spAutoFit/>
          </a:bodyPr>
          <a:lstStyle/>
          <a:p>
            <a:r>
              <a:rPr lang="en-US" sz="2000" b="1" dirty="0">
                <a:solidFill>
                  <a:srgbClr val="0072BC"/>
                </a:solidFill>
                <a:latin typeface="Lato" panose="020F0502020204030203" pitchFamily="34" charset="0"/>
                <a:ea typeface="Lato" panose="020F0502020204030203" pitchFamily="34" charset="0"/>
                <a:cs typeface="Lato" panose="020F0502020204030203" pitchFamily="34" charset="0"/>
              </a:rPr>
              <a:t>PREVENTION</a:t>
            </a:r>
            <a:endParaRPr lang="en-US" sz="1600" b="1" dirty="0">
              <a:solidFill>
                <a:prstClr val="black"/>
              </a:solidFill>
            </a:endParaRPr>
          </a:p>
          <a:p>
            <a:endParaRPr lang="en-US" sz="1130" b="1" dirty="0">
              <a:solidFill>
                <a:prstClr val="black"/>
              </a:solidFill>
              <a:latin typeface="Lato" panose="020F0502020204030203" pitchFamily="34" charset="0"/>
              <a:ea typeface="Lato" panose="020F0502020204030203" pitchFamily="34" charset="0"/>
              <a:cs typeface="Lato" panose="020F0502020204030203" pitchFamily="34" charset="0"/>
            </a:endParaRPr>
          </a:p>
          <a:p>
            <a:pPr marL="257175" indent="-257175">
              <a:buFont typeface="Arial"/>
              <a:buChar char="•"/>
            </a:pPr>
            <a:r>
              <a:rPr lang="en-US" sz="1600" b="1" dirty="0">
                <a:solidFill>
                  <a:prstClr val="black"/>
                </a:solidFill>
                <a:latin typeface="Lato" panose="020F0502020204030203" pitchFamily="34" charset="0"/>
                <a:ea typeface="Lato" panose="020F0502020204030203" pitchFamily="34" charset="0"/>
                <a:cs typeface="Lato" panose="020F0502020204030203" pitchFamily="34" charset="0"/>
              </a:rPr>
              <a:t>What:</a:t>
            </a:r>
            <a:r>
              <a:rPr lang="en-US" sz="1600" dirty="0">
                <a:solidFill>
                  <a:prstClr val="black"/>
                </a:solidFill>
                <a:latin typeface="Lato" panose="020F0502020204030203" pitchFamily="34" charset="0"/>
                <a:ea typeface="Lato" panose="020F0502020204030203" pitchFamily="34" charset="0"/>
                <a:cs typeface="Lato" panose="020F0502020204030203" pitchFamily="34" charset="0"/>
              </a:rPr>
              <a:t> interventions to prevent SGBV from first occurring </a:t>
            </a:r>
          </a:p>
          <a:p>
            <a:endParaRPr lang="en-US" sz="1600" dirty="0">
              <a:solidFill>
                <a:prstClr val="black"/>
              </a:solidFill>
              <a:latin typeface="Lato" panose="020F0502020204030203" pitchFamily="34" charset="0"/>
              <a:ea typeface="Lato" panose="020F0502020204030203" pitchFamily="34" charset="0"/>
              <a:cs typeface="Lato" panose="020F0502020204030203" pitchFamily="34" charset="0"/>
            </a:endParaRPr>
          </a:p>
          <a:p>
            <a:endParaRPr lang="en-US" sz="1600" dirty="0">
              <a:solidFill>
                <a:prstClr val="black"/>
              </a:solidFill>
              <a:latin typeface="Lato" panose="020F0502020204030203" pitchFamily="34" charset="0"/>
              <a:ea typeface="Lato" panose="020F0502020204030203" pitchFamily="34" charset="0"/>
              <a:cs typeface="Lato" panose="020F0502020204030203" pitchFamily="34" charset="0"/>
            </a:endParaRPr>
          </a:p>
          <a:p>
            <a:pPr marL="257175" indent="-257175">
              <a:buFont typeface="Arial"/>
              <a:buChar char="•"/>
            </a:pPr>
            <a:r>
              <a:rPr lang="en-US" sz="1600" b="1" dirty="0">
                <a:solidFill>
                  <a:prstClr val="black"/>
                </a:solidFill>
                <a:latin typeface="Lato" panose="020F0502020204030203" pitchFamily="34" charset="0"/>
                <a:ea typeface="Lato" panose="020F0502020204030203" pitchFamily="34" charset="0"/>
                <a:cs typeface="Lato" panose="020F0502020204030203" pitchFamily="34" charset="0"/>
              </a:rPr>
              <a:t>How: </a:t>
            </a:r>
            <a:r>
              <a:rPr lang="en-US" sz="1600" dirty="0">
                <a:solidFill>
                  <a:prstClr val="black"/>
                </a:solidFill>
                <a:latin typeface="Lato" panose="020F0502020204030203" pitchFamily="34" charset="0"/>
                <a:ea typeface="Lato" panose="020F0502020204030203" pitchFamily="34" charset="0"/>
                <a:cs typeface="Lato" panose="020F0502020204030203" pitchFamily="34" charset="0"/>
              </a:rPr>
              <a:t>address root causes</a:t>
            </a:r>
          </a:p>
          <a:p>
            <a:endParaRPr lang="en-US" sz="1600" dirty="0">
              <a:solidFill>
                <a:prstClr val="black"/>
              </a:solidFill>
              <a:latin typeface="Lato" panose="020F0502020204030203" pitchFamily="34" charset="0"/>
              <a:ea typeface="Lato" panose="020F0502020204030203" pitchFamily="34" charset="0"/>
              <a:cs typeface="Lato" panose="020F0502020204030203" pitchFamily="34" charset="0"/>
            </a:endParaRPr>
          </a:p>
          <a:p>
            <a:pPr lvl="1">
              <a:buClr>
                <a:prstClr val="white"/>
              </a:buClr>
            </a:pPr>
            <a:r>
              <a:rPr lang="en-US" sz="1600" i="1" dirty="0">
                <a:solidFill>
                  <a:prstClr val="black"/>
                </a:solidFill>
                <a:latin typeface="Lato" panose="020F0502020204030203" pitchFamily="34" charset="0"/>
                <a:ea typeface="Lato" panose="020F0502020204030203" pitchFamily="34" charset="0"/>
                <a:cs typeface="Lato" panose="020F0502020204030203" pitchFamily="34" charset="0"/>
              </a:rPr>
              <a:t>Examples?</a:t>
            </a:r>
          </a:p>
          <a:p>
            <a:pPr marL="257175" indent="-257175">
              <a:buFont typeface="Arial"/>
              <a:buChar char="•"/>
            </a:pPr>
            <a:endParaRPr lang="en-US" sz="1600" dirty="0">
              <a:solidFill>
                <a:prstClr val="black"/>
              </a:solidFill>
              <a:latin typeface="Lato" panose="020F0502020204030203" pitchFamily="34" charset="0"/>
              <a:ea typeface="Lato" panose="020F0502020204030203" pitchFamily="34" charset="0"/>
              <a:cs typeface="Lato" panose="020F0502020204030203" pitchFamily="34" charset="0"/>
            </a:endParaRPr>
          </a:p>
          <a:p>
            <a:pPr marL="257175" indent="-257175">
              <a:buFont typeface="Arial"/>
              <a:buChar char="•"/>
            </a:pPr>
            <a:r>
              <a:rPr lang="en-US" sz="1600" b="1" dirty="0">
                <a:solidFill>
                  <a:prstClr val="black"/>
                </a:solidFill>
                <a:latin typeface="Lato" panose="020F0502020204030203" pitchFamily="34" charset="0"/>
                <a:ea typeface="Lato" panose="020F0502020204030203" pitchFamily="34" charset="0"/>
                <a:cs typeface="Lato" panose="020F0502020204030203" pitchFamily="34" charset="0"/>
              </a:rPr>
              <a:t>Who:  </a:t>
            </a:r>
            <a:r>
              <a:rPr lang="en-US" sz="1600" dirty="0">
                <a:solidFill>
                  <a:prstClr val="black"/>
                </a:solidFill>
                <a:latin typeface="Lato" panose="020F0502020204030203" pitchFamily="34" charset="0"/>
                <a:ea typeface="Lato" panose="020F0502020204030203" pitchFamily="34" charset="0"/>
                <a:cs typeface="Lato" panose="020F0502020204030203" pitchFamily="34" charset="0"/>
              </a:rPr>
              <a:t>ALL humanitarian actors, governments, communities….</a:t>
            </a:r>
          </a:p>
          <a:p>
            <a:pPr marL="257175" indent="-257175">
              <a:buFont typeface="Arial"/>
              <a:buChar char="•"/>
            </a:pPr>
            <a:r>
              <a:rPr lang="en-US" sz="1600" dirty="0">
                <a:solidFill>
                  <a:prstClr val="black"/>
                </a:solidFill>
                <a:latin typeface="Lato" panose="020F0502020204030203" pitchFamily="34" charset="0"/>
                <a:ea typeface="Lato" panose="020F0502020204030203" pitchFamily="34" charset="0"/>
                <a:cs typeface="Lato" panose="020F0502020204030203" pitchFamily="34" charset="0"/>
              </a:rPr>
              <a:t>everyone!</a:t>
            </a:r>
          </a:p>
          <a:p>
            <a:endParaRPr lang="en-US" sz="1200" dirty="0">
              <a:solidFill>
                <a:prstClr val="black"/>
              </a:solidFill>
              <a:latin typeface="Lato" panose="020F0502020204030203" pitchFamily="34" charset="0"/>
              <a:ea typeface="Lato" panose="020F0502020204030203" pitchFamily="34" charset="0"/>
              <a:cs typeface="Lato" panose="020F0502020204030203" pitchFamily="34" charset="0"/>
            </a:endParaRPr>
          </a:p>
        </p:txBody>
      </p:sp>
      <p:sp>
        <p:nvSpPr>
          <p:cNvPr id="5" name="Rectangle 4">
            <a:extLst>
              <a:ext uri="{FF2B5EF4-FFF2-40B4-BE49-F238E27FC236}">
                <a16:creationId xmlns="" xmlns:a16="http://schemas.microsoft.com/office/drawing/2014/main" id="{955F1272-456C-0E40-B93F-50A538BACC6E}"/>
              </a:ext>
            </a:extLst>
          </p:cNvPr>
          <p:cNvSpPr/>
          <p:nvPr/>
        </p:nvSpPr>
        <p:spPr>
          <a:xfrm>
            <a:off x="3118306" y="201186"/>
            <a:ext cx="2184072" cy="4266553"/>
          </a:xfrm>
          <a:prstGeom prst="rect">
            <a:avLst/>
          </a:prstGeom>
        </p:spPr>
        <p:txBody>
          <a:bodyPr wrap="square">
            <a:spAutoFit/>
          </a:bodyPr>
          <a:lstStyle/>
          <a:p>
            <a:r>
              <a:rPr lang="en-US" sz="2000" b="1" dirty="0">
                <a:solidFill>
                  <a:srgbClr val="008000"/>
                </a:solidFill>
                <a:latin typeface="Lato" panose="020F0502020204030203" pitchFamily="34" charset="0"/>
                <a:ea typeface="Lato" panose="020F0502020204030203" pitchFamily="34" charset="0"/>
                <a:cs typeface="Lato" panose="020F0502020204030203" pitchFamily="34" charset="0"/>
              </a:rPr>
              <a:t>MITIGATION </a:t>
            </a:r>
          </a:p>
          <a:p>
            <a:endParaRPr lang="en-US" sz="1125" b="1" dirty="0">
              <a:solidFill>
                <a:srgbClr val="791E77"/>
              </a:solidFill>
              <a:latin typeface="Lato" panose="020F0502020204030203" pitchFamily="34" charset="0"/>
              <a:ea typeface="Lato" panose="020F0502020204030203" pitchFamily="34" charset="0"/>
              <a:cs typeface="Lato" panose="020F0502020204030203" pitchFamily="34" charset="0"/>
            </a:endParaRPr>
          </a:p>
          <a:p>
            <a:pPr marL="257175" indent="-257175">
              <a:buFont typeface="Arial" panose="020B0604020202020204" pitchFamily="34" charset="0"/>
              <a:buChar char="•"/>
            </a:pPr>
            <a:r>
              <a:rPr lang="en-US" sz="1600" b="1" dirty="0">
                <a:solidFill>
                  <a:prstClr val="black"/>
                </a:solidFill>
                <a:latin typeface="Lato" panose="020F0502020204030203" pitchFamily="34" charset="0"/>
                <a:ea typeface="Lato" panose="020F0502020204030203" pitchFamily="34" charset="0"/>
                <a:cs typeface="Lato" panose="020F0502020204030203" pitchFamily="34" charset="0"/>
              </a:rPr>
              <a:t>What:</a:t>
            </a:r>
            <a:r>
              <a:rPr lang="en-US" sz="1600" dirty="0">
                <a:solidFill>
                  <a:prstClr val="black"/>
                </a:solidFill>
                <a:latin typeface="Lato" panose="020F0502020204030203" pitchFamily="34" charset="0"/>
                <a:ea typeface="Lato" panose="020F0502020204030203" pitchFamily="34" charset="0"/>
                <a:cs typeface="Lato" panose="020F0502020204030203" pitchFamily="34" charset="0"/>
              </a:rPr>
              <a:t> reducing the risk of exposure to SGBV</a:t>
            </a:r>
          </a:p>
          <a:p>
            <a:endParaRPr lang="en-US" sz="1600" dirty="0">
              <a:solidFill>
                <a:prstClr val="black"/>
              </a:solidFill>
              <a:latin typeface="Lato" panose="020F0502020204030203" pitchFamily="34" charset="0"/>
              <a:ea typeface="Lato" panose="020F0502020204030203" pitchFamily="34" charset="0"/>
              <a:cs typeface="Lato" panose="020F0502020204030203" pitchFamily="34" charset="0"/>
            </a:endParaRPr>
          </a:p>
          <a:p>
            <a:endParaRPr lang="en-US" sz="1600" dirty="0">
              <a:solidFill>
                <a:prstClr val="black"/>
              </a:solidFill>
              <a:latin typeface="Lato" panose="020F0502020204030203" pitchFamily="34" charset="0"/>
              <a:ea typeface="Lato" panose="020F0502020204030203" pitchFamily="34" charset="0"/>
              <a:cs typeface="Lato" panose="020F0502020204030203" pitchFamily="34" charset="0"/>
            </a:endParaRPr>
          </a:p>
          <a:p>
            <a:pPr marL="257175" indent="-257175">
              <a:buFont typeface="Arial" panose="020B0604020202020204" pitchFamily="34" charset="0"/>
              <a:buChar char="•"/>
            </a:pPr>
            <a:r>
              <a:rPr lang="en-US" sz="1600" b="1" dirty="0">
                <a:solidFill>
                  <a:prstClr val="black"/>
                </a:solidFill>
                <a:latin typeface="Lato" panose="020F0502020204030203" pitchFamily="34" charset="0"/>
                <a:ea typeface="Lato" panose="020F0502020204030203" pitchFamily="34" charset="0"/>
                <a:cs typeface="Lato" panose="020F0502020204030203" pitchFamily="34" charset="0"/>
              </a:rPr>
              <a:t>How:</a:t>
            </a:r>
            <a:r>
              <a:rPr lang="en-US" sz="1600" dirty="0">
                <a:solidFill>
                  <a:prstClr val="black"/>
                </a:solidFill>
                <a:latin typeface="Lato" panose="020F0502020204030203" pitchFamily="34" charset="0"/>
                <a:ea typeface="Lato" panose="020F0502020204030203" pitchFamily="34" charset="0"/>
                <a:cs typeface="Lato" panose="020F0502020204030203" pitchFamily="34" charset="0"/>
              </a:rPr>
              <a:t> address contributing factors </a:t>
            </a:r>
          </a:p>
          <a:p>
            <a:endParaRPr lang="en-US" sz="1600" dirty="0">
              <a:solidFill>
                <a:prstClr val="black"/>
              </a:solidFill>
              <a:latin typeface="Lato" panose="020F0502020204030203" pitchFamily="34" charset="0"/>
              <a:ea typeface="Lato" panose="020F0502020204030203" pitchFamily="34" charset="0"/>
              <a:cs typeface="Lato" panose="020F0502020204030203" pitchFamily="34" charset="0"/>
            </a:endParaRPr>
          </a:p>
          <a:p>
            <a:r>
              <a:rPr lang="en-US" sz="1600" dirty="0">
                <a:solidFill>
                  <a:prstClr val="black"/>
                </a:solidFill>
                <a:latin typeface="Lato" panose="020F0502020204030203" pitchFamily="34" charset="0"/>
                <a:ea typeface="Lato" panose="020F0502020204030203" pitchFamily="34" charset="0"/>
                <a:cs typeface="Lato" panose="020F0502020204030203" pitchFamily="34" charset="0"/>
              </a:rPr>
              <a:t>	</a:t>
            </a:r>
            <a:r>
              <a:rPr lang="en-US" sz="1600" i="1" dirty="0">
                <a:solidFill>
                  <a:prstClr val="black"/>
                </a:solidFill>
                <a:latin typeface="Lato" panose="020F0502020204030203" pitchFamily="34" charset="0"/>
                <a:ea typeface="Lato" panose="020F0502020204030203" pitchFamily="34" charset="0"/>
                <a:cs typeface="Lato" panose="020F0502020204030203" pitchFamily="34" charset="0"/>
              </a:rPr>
              <a:t>Examples? </a:t>
            </a:r>
          </a:p>
          <a:p>
            <a:endParaRPr lang="en-US" sz="1600" dirty="0">
              <a:solidFill>
                <a:prstClr val="black"/>
              </a:solidFill>
              <a:latin typeface="Lato" panose="020F0502020204030203" pitchFamily="34" charset="0"/>
              <a:ea typeface="Lato" panose="020F0502020204030203" pitchFamily="34" charset="0"/>
              <a:cs typeface="Lato" panose="020F0502020204030203" pitchFamily="34" charset="0"/>
            </a:endParaRPr>
          </a:p>
          <a:p>
            <a:pPr marL="257175" indent="-257175">
              <a:buFont typeface="Arial" panose="020B0604020202020204" pitchFamily="34" charset="0"/>
              <a:buChar char="•"/>
            </a:pPr>
            <a:r>
              <a:rPr lang="en-US" sz="1600" b="1" dirty="0">
                <a:solidFill>
                  <a:prstClr val="black"/>
                </a:solidFill>
                <a:latin typeface="Lato" panose="020F0502020204030203" pitchFamily="34" charset="0"/>
                <a:ea typeface="Lato" panose="020F0502020204030203" pitchFamily="34" charset="0"/>
                <a:cs typeface="Lato" panose="020F0502020204030203" pitchFamily="34" charset="0"/>
              </a:rPr>
              <a:t>Who: </a:t>
            </a:r>
            <a:r>
              <a:rPr lang="en-US" sz="1600" dirty="0">
                <a:solidFill>
                  <a:prstClr val="black"/>
                </a:solidFill>
                <a:latin typeface="Lato" panose="020F0502020204030203" pitchFamily="34" charset="0"/>
                <a:ea typeface="Lato" panose="020F0502020204030203" pitchFamily="34" charset="0"/>
                <a:cs typeface="Lato" panose="020F0502020204030203" pitchFamily="34" charset="0"/>
              </a:rPr>
              <a:t>ALL humanitarian actors, governments, communities, everyone!</a:t>
            </a:r>
          </a:p>
        </p:txBody>
      </p:sp>
      <p:sp>
        <p:nvSpPr>
          <p:cNvPr id="7" name="TextBox 6">
            <a:extLst>
              <a:ext uri="{FF2B5EF4-FFF2-40B4-BE49-F238E27FC236}">
                <a16:creationId xmlns="" xmlns:a16="http://schemas.microsoft.com/office/drawing/2014/main" id="{C4B292DE-AE76-5945-926D-AC9E4573A6AE}"/>
              </a:ext>
            </a:extLst>
          </p:cNvPr>
          <p:cNvSpPr txBox="1"/>
          <p:nvPr/>
        </p:nvSpPr>
        <p:spPr>
          <a:xfrm>
            <a:off x="5652474" y="201186"/>
            <a:ext cx="2631446" cy="3989554"/>
          </a:xfrm>
          <a:prstGeom prst="rect">
            <a:avLst/>
          </a:prstGeom>
          <a:noFill/>
        </p:spPr>
        <p:txBody>
          <a:bodyPr wrap="square" rtlCol="0">
            <a:spAutoFit/>
          </a:bodyPr>
          <a:lstStyle/>
          <a:p>
            <a:r>
              <a:rPr lang="en-US" sz="2000" b="1" dirty="0">
                <a:solidFill>
                  <a:srgbClr val="7030A0"/>
                </a:solidFill>
                <a:latin typeface="Lato" panose="020F0502020204030203" pitchFamily="34" charset="0"/>
                <a:ea typeface="Lato" panose="020F0502020204030203" pitchFamily="34" charset="0"/>
                <a:cs typeface="Lato" panose="020F0502020204030203" pitchFamily="34" charset="0"/>
              </a:rPr>
              <a:t>RESPONSE</a:t>
            </a:r>
            <a:endParaRPr lang="en-US" b="1" dirty="0">
              <a:solidFill>
                <a:srgbClr val="7030A0"/>
              </a:solidFill>
              <a:latin typeface="Lato" panose="020F0502020204030203" pitchFamily="34" charset="0"/>
              <a:ea typeface="Lato" panose="020F0502020204030203" pitchFamily="34" charset="0"/>
              <a:cs typeface="Lato" panose="020F0502020204030203" pitchFamily="34" charset="0"/>
            </a:endParaRPr>
          </a:p>
          <a:p>
            <a:endParaRPr lang="en-US" sz="1125" b="1" dirty="0">
              <a:solidFill>
                <a:srgbClr val="791E77"/>
              </a:solidFill>
              <a:latin typeface="Lato" panose="020F0502020204030203" pitchFamily="34" charset="0"/>
              <a:ea typeface="Lato" panose="020F0502020204030203" pitchFamily="34" charset="0"/>
              <a:cs typeface="Lato" panose="020F0502020204030203" pitchFamily="34" charset="0"/>
            </a:endParaRPr>
          </a:p>
          <a:p>
            <a:pPr marL="257175" indent="-257175">
              <a:buFont typeface="Arial"/>
              <a:buChar char="•"/>
            </a:pPr>
            <a:r>
              <a:rPr lang="en-US" sz="1600" b="1" dirty="0">
                <a:solidFill>
                  <a:srgbClr val="000000"/>
                </a:solidFill>
                <a:latin typeface="Lato" panose="020F0502020204030203" pitchFamily="34" charset="0"/>
                <a:ea typeface="Lato" panose="020F0502020204030203" pitchFamily="34" charset="0"/>
                <a:cs typeface="Lato" panose="020F0502020204030203" pitchFamily="34" charset="0"/>
              </a:rPr>
              <a:t>What:</a:t>
            </a:r>
            <a:r>
              <a:rPr lang="en-US" sz="1600" dirty="0">
                <a:solidFill>
                  <a:srgbClr val="000000"/>
                </a:solidFill>
                <a:latin typeface="Lato" panose="020F0502020204030203" pitchFamily="34" charset="0"/>
                <a:ea typeface="Lato" panose="020F0502020204030203" pitchFamily="34" charset="0"/>
                <a:cs typeface="Lato" panose="020F0502020204030203" pitchFamily="34" charset="0"/>
              </a:rPr>
              <a:t> interventions to address the consequences of SGBV after it has happened</a:t>
            </a:r>
          </a:p>
          <a:p>
            <a:endParaRPr lang="en-US" sz="1600" dirty="0">
              <a:solidFill>
                <a:srgbClr val="000000"/>
              </a:solidFill>
              <a:latin typeface="Lato" panose="020F0502020204030203" pitchFamily="34" charset="0"/>
              <a:ea typeface="Lato" panose="020F0502020204030203" pitchFamily="34" charset="0"/>
              <a:cs typeface="Lato" panose="020F0502020204030203" pitchFamily="34" charset="0"/>
            </a:endParaRPr>
          </a:p>
          <a:p>
            <a:pPr marL="257175" indent="-257175">
              <a:buFont typeface="Arial"/>
              <a:buChar char="•"/>
            </a:pPr>
            <a:r>
              <a:rPr lang="en-US" sz="1600" b="1" dirty="0">
                <a:solidFill>
                  <a:srgbClr val="000000"/>
                </a:solidFill>
                <a:latin typeface="Lato" panose="020F0502020204030203" pitchFamily="34" charset="0"/>
                <a:ea typeface="Lato" panose="020F0502020204030203" pitchFamily="34" charset="0"/>
                <a:cs typeface="Lato" panose="020F0502020204030203" pitchFamily="34" charset="0"/>
              </a:rPr>
              <a:t>How:</a:t>
            </a:r>
            <a:r>
              <a:rPr lang="en-US" sz="1600" dirty="0">
                <a:solidFill>
                  <a:srgbClr val="000000"/>
                </a:solidFill>
                <a:latin typeface="Lato" panose="020F0502020204030203" pitchFamily="34" charset="0"/>
                <a:ea typeface="Lato" panose="020F0502020204030203" pitchFamily="34" charset="0"/>
                <a:cs typeface="Lato" panose="020F0502020204030203" pitchFamily="34" charset="0"/>
              </a:rPr>
              <a:t> through specialized services</a:t>
            </a:r>
          </a:p>
          <a:p>
            <a:endParaRPr lang="en-US" sz="1600" dirty="0">
              <a:solidFill>
                <a:srgbClr val="000000"/>
              </a:solidFill>
              <a:latin typeface="Lato" panose="020F0502020204030203" pitchFamily="34" charset="0"/>
              <a:ea typeface="Lato" panose="020F0502020204030203" pitchFamily="34" charset="0"/>
              <a:cs typeface="Lato" panose="020F0502020204030203" pitchFamily="34" charset="0"/>
            </a:endParaRPr>
          </a:p>
          <a:p>
            <a:pPr marL="600075" lvl="1" indent="-257175">
              <a:buClr>
                <a:prstClr val="white"/>
              </a:buClr>
              <a:buFont typeface="Arial"/>
              <a:buChar char="•"/>
            </a:pPr>
            <a:r>
              <a:rPr lang="en-US" sz="1600" i="1" dirty="0">
                <a:solidFill>
                  <a:srgbClr val="000000"/>
                </a:solidFill>
                <a:latin typeface="Lato" panose="020F0502020204030203" pitchFamily="34" charset="0"/>
                <a:ea typeface="Lato" panose="020F0502020204030203" pitchFamily="34" charset="0"/>
                <a:cs typeface="Lato" panose="020F0502020204030203" pitchFamily="34" charset="0"/>
              </a:rPr>
              <a:t>Examples?</a:t>
            </a:r>
          </a:p>
          <a:p>
            <a:endParaRPr lang="en-US" sz="1600" dirty="0">
              <a:solidFill>
                <a:srgbClr val="000000"/>
              </a:solidFill>
              <a:latin typeface="Lato" panose="020F0502020204030203" pitchFamily="34" charset="0"/>
              <a:ea typeface="Lato" panose="020F0502020204030203" pitchFamily="34" charset="0"/>
              <a:cs typeface="Lato" panose="020F0502020204030203" pitchFamily="34" charset="0"/>
            </a:endParaRPr>
          </a:p>
          <a:p>
            <a:pPr marL="257175" indent="-257175">
              <a:buFont typeface="Arial"/>
              <a:buChar char="•"/>
            </a:pPr>
            <a:r>
              <a:rPr lang="en-US" sz="1600" b="1" dirty="0">
                <a:solidFill>
                  <a:srgbClr val="000000"/>
                </a:solidFill>
                <a:latin typeface="Lato" panose="020F0502020204030203" pitchFamily="34" charset="0"/>
                <a:ea typeface="Lato" panose="020F0502020204030203" pitchFamily="34" charset="0"/>
                <a:cs typeface="Lato" panose="020F0502020204030203" pitchFamily="34" charset="0"/>
              </a:rPr>
              <a:t>Who:</a:t>
            </a:r>
            <a:r>
              <a:rPr lang="en-US" sz="1600" dirty="0">
                <a:solidFill>
                  <a:srgbClr val="000000"/>
                </a:solidFill>
                <a:latin typeface="Lato" panose="020F0502020204030203" pitchFamily="34" charset="0"/>
                <a:ea typeface="Lato" panose="020F0502020204030203" pitchFamily="34" charset="0"/>
                <a:cs typeface="Lato" panose="020F0502020204030203" pitchFamily="34" charset="0"/>
              </a:rPr>
              <a:t> SGBV, Health and Protection specialists, who have had appropriate training</a:t>
            </a:r>
          </a:p>
        </p:txBody>
      </p:sp>
    </p:spTree>
    <p:extLst>
      <p:ext uri="{BB962C8B-B14F-4D97-AF65-F5344CB8AC3E}">
        <p14:creationId xmlns:p14="http://schemas.microsoft.com/office/powerpoint/2010/main" val="1702533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GB" dirty="0"/>
              <a:t>	</a:t>
            </a:r>
            <a:r>
              <a:rPr lang="en-GB" dirty="0" smtClean="0"/>
              <a:t>Why is SGBV Mainstreaming important?</a:t>
            </a:r>
            <a:endParaRPr lang="en-GB" dirty="0"/>
          </a:p>
        </p:txBody>
      </p:sp>
      <p:sp>
        <p:nvSpPr>
          <p:cNvPr id="3" name="Content Placeholder 2"/>
          <p:cNvSpPr>
            <a:spLocks noGrp="1"/>
          </p:cNvSpPr>
          <p:nvPr>
            <p:ph idx="1"/>
          </p:nvPr>
        </p:nvSpPr>
        <p:spPr/>
        <p:txBody>
          <a:bodyPr>
            <a:normAutofit/>
          </a:bodyPr>
          <a:lstStyle/>
          <a:p>
            <a:pPr marL="0" indent="0">
              <a:buNone/>
            </a:pPr>
            <a:r>
              <a:rPr lang="en-US" sz="2400" b="1" dirty="0" smtClean="0"/>
              <a:t>Sector interventions should focus on </a:t>
            </a:r>
            <a:endParaRPr lang="en-US" sz="2200" b="1" dirty="0" smtClean="0">
              <a:solidFill>
                <a:prstClr val="black"/>
              </a:solidFill>
            </a:endParaRPr>
          </a:p>
          <a:p>
            <a:pPr lvl="0">
              <a:buFont typeface="Wingdings" panose="05000000000000000000" pitchFamily="2" charset="2"/>
              <a:buChar char="Ø"/>
            </a:pPr>
            <a:r>
              <a:rPr lang="en-US" sz="2200" b="1" dirty="0" smtClean="0">
                <a:solidFill>
                  <a:prstClr val="black"/>
                </a:solidFill>
              </a:rPr>
              <a:t>Prevention</a:t>
            </a:r>
            <a:r>
              <a:rPr lang="en-US" sz="2200" dirty="0" smtClean="0">
                <a:solidFill>
                  <a:prstClr val="black"/>
                </a:solidFill>
              </a:rPr>
              <a:t> </a:t>
            </a:r>
            <a:r>
              <a:rPr lang="en-US" sz="2200" dirty="0">
                <a:solidFill>
                  <a:prstClr val="black"/>
                </a:solidFill>
              </a:rPr>
              <a:t>generally refers to taking action to </a:t>
            </a:r>
            <a:r>
              <a:rPr lang="en-US" sz="2200" b="1" dirty="0">
                <a:solidFill>
                  <a:prstClr val="black"/>
                </a:solidFill>
              </a:rPr>
              <a:t>stop SGBV from occurring</a:t>
            </a:r>
            <a:r>
              <a:rPr lang="en-US" sz="2200" dirty="0">
                <a:solidFill>
                  <a:prstClr val="black"/>
                </a:solidFill>
              </a:rPr>
              <a:t> and addresses root causes. </a:t>
            </a:r>
            <a:endParaRPr lang="en-GB" sz="2200" dirty="0">
              <a:solidFill>
                <a:prstClr val="black"/>
              </a:solidFill>
            </a:endParaRPr>
          </a:p>
          <a:p>
            <a:pPr lvl="0">
              <a:buFont typeface="Wingdings" panose="05000000000000000000" pitchFamily="2" charset="2"/>
              <a:buChar char="Ø"/>
            </a:pPr>
            <a:r>
              <a:rPr lang="en-US" sz="2200" b="1" dirty="0">
                <a:solidFill>
                  <a:prstClr val="black"/>
                </a:solidFill>
              </a:rPr>
              <a:t>Risk mitigation </a:t>
            </a:r>
            <a:r>
              <a:rPr lang="en-US" sz="2200" dirty="0">
                <a:solidFill>
                  <a:prstClr val="black"/>
                </a:solidFill>
              </a:rPr>
              <a:t>refers to </a:t>
            </a:r>
            <a:r>
              <a:rPr lang="en-US" sz="2200" b="1" dirty="0">
                <a:solidFill>
                  <a:prstClr val="black"/>
                </a:solidFill>
              </a:rPr>
              <a:t>reducing the risk of exposure to SGBV </a:t>
            </a:r>
            <a:r>
              <a:rPr lang="en-US" sz="2200" dirty="0">
                <a:solidFill>
                  <a:prstClr val="black"/>
                </a:solidFill>
              </a:rPr>
              <a:t>and addresses contributing factors</a:t>
            </a:r>
          </a:p>
          <a:p>
            <a:pPr lvl="0">
              <a:buFont typeface="Wingdings" panose="05000000000000000000" pitchFamily="2" charset="2"/>
              <a:buChar char="Ø"/>
            </a:pPr>
            <a:r>
              <a:rPr lang="en-US" sz="2200" b="1" dirty="0" smtClean="0">
                <a:solidFill>
                  <a:prstClr val="black"/>
                </a:solidFill>
              </a:rPr>
              <a:t>Response</a:t>
            </a:r>
            <a:r>
              <a:rPr lang="en-US" sz="2200" dirty="0" smtClean="0">
                <a:solidFill>
                  <a:prstClr val="black"/>
                </a:solidFill>
              </a:rPr>
              <a:t> </a:t>
            </a:r>
            <a:r>
              <a:rPr lang="en-US" sz="2200" dirty="0">
                <a:solidFill>
                  <a:prstClr val="black"/>
                </a:solidFill>
              </a:rPr>
              <a:t>addresses </a:t>
            </a:r>
            <a:r>
              <a:rPr lang="en-US" sz="2200" b="1" dirty="0">
                <a:solidFill>
                  <a:prstClr val="black"/>
                </a:solidFill>
              </a:rPr>
              <a:t>consequences of SGBV </a:t>
            </a:r>
            <a:r>
              <a:rPr lang="en-US" sz="2200" dirty="0">
                <a:solidFill>
                  <a:prstClr val="black"/>
                </a:solidFill>
              </a:rPr>
              <a:t>after it has happened through specialized multi-sectoral </a:t>
            </a:r>
            <a:r>
              <a:rPr lang="en-US" sz="2200" dirty="0" smtClean="0">
                <a:solidFill>
                  <a:prstClr val="black"/>
                </a:solidFill>
              </a:rPr>
              <a:t>services</a:t>
            </a:r>
          </a:p>
          <a:p>
            <a:pPr lvl="0">
              <a:buFont typeface="Wingdings" panose="05000000000000000000" pitchFamily="2" charset="2"/>
              <a:buChar char="Ø"/>
            </a:pPr>
            <a:endParaRPr lang="en-US" sz="2200" dirty="0">
              <a:solidFill>
                <a:prstClr val="black"/>
              </a:solidFill>
            </a:endParaRPr>
          </a:p>
        </p:txBody>
      </p:sp>
    </p:spTree>
    <p:extLst>
      <p:ext uri="{BB962C8B-B14F-4D97-AF65-F5344CB8AC3E}">
        <p14:creationId xmlns:p14="http://schemas.microsoft.com/office/powerpoint/2010/main" val="34114842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15216" y="1299104"/>
            <a:ext cx="6048130" cy="3021510"/>
          </a:xfrm>
        </p:spPr>
        <p:txBody>
          <a:bodyPr/>
          <a:lstStyle/>
          <a:p>
            <a:pPr marL="0" indent="0">
              <a:buNone/>
            </a:pPr>
            <a:r>
              <a:rPr lang="en-US" i="1" dirty="0"/>
              <a:t>“How can ALL actors be involved in SGBV mitigation and contribute to response?”</a:t>
            </a:r>
            <a:endParaRPr lang="en-GB" i="1" dirty="0"/>
          </a:p>
        </p:txBody>
      </p:sp>
      <p:pic>
        <p:nvPicPr>
          <p:cNvPr id="4" name="Picture 3"/>
          <p:cNvPicPr>
            <a:picLocks noChangeAspect="1"/>
          </p:cNvPicPr>
          <p:nvPr/>
        </p:nvPicPr>
        <p:blipFill>
          <a:blip r:embed="rId3"/>
          <a:stretch>
            <a:fillRect/>
          </a:stretch>
        </p:blipFill>
        <p:spPr>
          <a:xfrm>
            <a:off x="1049818" y="1262149"/>
            <a:ext cx="1413989" cy="3038264"/>
          </a:xfrm>
          <a:prstGeom prst="rect">
            <a:avLst/>
          </a:prstGeom>
        </p:spPr>
      </p:pic>
    </p:spTree>
    <p:extLst>
      <p:ext uri="{BB962C8B-B14F-4D97-AF65-F5344CB8AC3E}">
        <p14:creationId xmlns:p14="http://schemas.microsoft.com/office/powerpoint/2010/main" val="37396932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DESIGN_ID_UNHCR2016-TEMPLATE (BRAND-ALIGNED)" val="U9OQevRI"/>
  <p:tag name="ARTICULATE_SLIDE_COUNT" val="3"/>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UNHCR2016-Template (Brand-Aligned)">
  <a:themeElements>
    <a:clrScheme name="UNHCR2016">
      <a:dk1>
        <a:sysClr val="windowText" lastClr="000000"/>
      </a:dk1>
      <a:lt1>
        <a:sysClr val="window" lastClr="FFFFFF"/>
      </a:lt1>
      <a:dk2>
        <a:srgbClr val="FFFFFF"/>
      </a:dk2>
      <a:lt2>
        <a:srgbClr val="0072BC"/>
      </a:lt2>
      <a:accent1>
        <a:srgbClr val="0072BC"/>
      </a:accent1>
      <a:accent2>
        <a:srgbClr val="000000"/>
      </a:accent2>
      <a:accent3>
        <a:srgbClr val="FAEB00"/>
      </a:accent3>
      <a:accent4>
        <a:srgbClr val="17375F"/>
      </a:accent4>
      <a:accent5>
        <a:srgbClr val="08B499"/>
      </a:accent5>
      <a:accent6>
        <a:srgbClr val="EF4960"/>
      </a:accent6>
      <a:hlink>
        <a:srgbClr val="0072BC"/>
      </a:hlink>
      <a:folHlink>
        <a:srgbClr val="0072BC"/>
      </a:folHlink>
    </a:clrScheme>
    <a:fontScheme name="UNHCR2016">
      <a:majorFont>
        <a:latin typeface="Arial"/>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4C360949DE1FF4FB772D14994FE63D8" ma:contentTypeVersion="0" ma:contentTypeDescription="Create a new document." ma:contentTypeScope="" ma:versionID="9f2ad201b806e190c507be8742a5e186">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77FA55-8A57-44AD-95E1-A543CAB5A571}">
  <ds:schemaRefs>
    <ds:schemaRef ds:uri="http://schemas.microsoft.com/sharepoint/v3/contenttype/forms"/>
  </ds:schemaRefs>
</ds:datastoreItem>
</file>

<file path=customXml/itemProps2.xml><?xml version="1.0" encoding="utf-8"?>
<ds:datastoreItem xmlns:ds="http://schemas.openxmlformats.org/officeDocument/2006/customXml" ds:itemID="{AEF91D1B-29BC-4D03-B320-0DD091498A0C}">
  <ds:schemaRefs>
    <ds:schemaRef ds:uri="http://www.w3.org/XML/1998/namespac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http://schemas.microsoft.com/office/infopath/2007/PartnerControls"/>
    <ds:schemaRef ds:uri="http://purl.org/dc/dcmitype/"/>
    <ds:schemaRef ds:uri="http://purl.org/dc/terms/"/>
  </ds:schemaRefs>
</ds:datastoreItem>
</file>

<file path=customXml/itemProps3.xml><?xml version="1.0" encoding="utf-8"?>
<ds:datastoreItem xmlns:ds="http://schemas.openxmlformats.org/officeDocument/2006/customXml" ds:itemID="{569021D6-5B13-4D41-9BE6-FD423122113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UNHCR2016-Template (Brand-Aligned)</Template>
  <TotalTime>2282</TotalTime>
  <Words>1045</Words>
  <Application>Microsoft Office PowerPoint</Application>
  <PresentationFormat>On-screen Show (16:9)</PresentationFormat>
  <Paragraphs>140</Paragraphs>
  <Slides>18</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Calibri</vt:lpstr>
      <vt:lpstr>Courier New</vt:lpstr>
      <vt:lpstr>Lato</vt:lpstr>
      <vt:lpstr>Lato Heavy</vt:lpstr>
      <vt:lpstr>Wingdings</vt:lpstr>
      <vt:lpstr>UNHCR2016-Template (Brand-Aligned)</vt:lpstr>
      <vt:lpstr>Un packing SGBV Prevention, Risk Mitigation and Response</vt:lpstr>
      <vt:lpstr>SGBV Mainstreaming in Uganda</vt:lpstr>
      <vt:lpstr>PowerPoint Presentation</vt:lpstr>
      <vt:lpstr>SGBV mainstreaming: Working definition</vt:lpstr>
      <vt:lpstr>Where do we find SGBV prevention, mitigation and response within our planning documents?</vt:lpstr>
      <vt:lpstr>PowerPoint Presentation</vt:lpstr>
      <vt:lpstr>PowerPoint Presentation</vt:lpstr>
      <vt:lpstr>  Why is SGBV Mainstreaming important?</vt:lpstr>
      <vt:lpstr>PowerPoint Presentation</vt:lpstr>
      <vt:lpstr>Sectors (selected list)</vt:lpstr>
      <vt:lpstr>  What you can do </vt:lpstr>
      <vt:lpstr>  What you can do (Cont) </vt:lpstr>
      <vt:lpstr>Gender &amp; Age Marker: ADAPT and ACT C</vt:lpstr>
      <vt:lpstr>   </vt:lpstr>
      <vt:lpstr>Key messages </vt:lpstr>
      <vt:lpstr>PowerPoint Presentation</vt:lpstr>
      <vt:lpstr>PowerPoint Presentation</vt:lpstr>
      <vt:lpstr>PowerPoint Presentation</vt:lpstr>
    </vt:vector>
  </TitlesOfParts>
  <Company>UNHCR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davidesz@unhcr.org;DAOU@unhcr.org</dc:creator>
  <cp:lastModifiedBy>UNHCR</cp:lastModifiedBy>
  <cp:revision>225</cp:revision>
  <cp:lastPrinted>2016-06-29T07:45:58Z</cp:lastPrinted>
  <dcterms:created xsi:type="dcterms:W3CDTF">2016-03-11T07:52:03Z</dcterms:created>
  <dcterms:modified xsi:type="dcterms:W3CDTF">2019-04-04T09:27:32Z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0x010100A4C360949DE1FF4FB772D14994FE63D8</vt:lpwstr>
  </property>
  <property fmtid="{D5CDD505-2E9C-101B-9397-08002B2CF9AE}" pid="3" name="ArticulateGUID">
    <vt:lpwstr>6C21095B-6E3A-42AC-AB0B-A0E072300F6A</vt:lpwstr>
  </property>
  <property fmtid="{D5CDD505-2E9C-101B-9397-08002B2CF9AE}" pid="4" name="ArticulatePath">
    <vt:lpwstr>GLC Brand compliant Template_04-10-2016</vt:lpwstr>
  </property>
</Properties>
</file>