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notesMasterIdLst>
    <p:notesMasterId r:id="rId9"/>
  </p:notesMasterIdLst>
  <p:sldIdLst>
    <p:sldId id="257" r:id="rId4"/>
    <p:sldId id="260" r:id="rId5"/>
    <p:sldId id="261" r:id="rId6"/>
    <p:sldId id="265" r:id="rId7"/>
    <p:sldId id="41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74" autoAdjust="0"/>
    <p:restoredTop sz="83538" autoAdjust="0"/>
  </p:normalViewPr>
  <p:slideViewPr>
    <p:cSldViewPr snapToGrid="0">
      <p:cViewPr varScale="1">
        <p:scale>
          <a:sx n="56" d="100"/>
          <a:sy n="56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288E4-6700-4A80-9886-D9F6DE2C3642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07B1F-3F5D-4AD1-9D79-58A23AD28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46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CBE9FF-660A-4181-AE06-C5C53F1A63D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2553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CBE9FF-660A-4181-AE06-C5C53F1A63D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3813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CBE9FF-660A-4181-AE06-C5C53F1A63D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5601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CBE9FF-660A-4181-AE06-C5C53F1A63D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238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37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884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780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847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402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929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47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859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1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657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47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7658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1708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0419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45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1 Left banner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5853" y="-15484"/>
            <a:ext cx="3921983" cy="2501153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500"/>
              </a:lnSpc>
              <a:defRPr sz="4400" b="1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HERE GOES YOUR TITLE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5853" y="2593540"/>
            <a:ext cx="3921983" cy="52593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500" b="1">
                <a:solidFill>
                  <a:srgbClr val="979797"/>
                </a:solidFill>
                <a:latin typeface="Arial Narrow" panose="020B0606020202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Here goes your header</a:t>
            </a:r>
            <a:endParaRPr lang="es-E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55853" y="3119471"/>
            <a:ext cx="3921983" cy="28930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sz="11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your plain text</a:t>
            </a:r>
            <a:endParaRPr lang="es-E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594352" y="150813"/>
            <a:ext cx="6379633" cy="5973762"/>
          </a:xfrm>
          <a:prstGeom prst="rect">
            <a:avLst/>
          </a:prstGeo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s-ES" err="1"/>
              <a:t>Click</a:t>
            </a:r>
            <a:r>
              <a:rPr lang="es-ES"/>
              <a:t> in </a:t>
            </a:r>
            <a:r>
              <a:rPr lang="es-ES" err="1"/>
              <a:t>the</a:t>
            </a:r>
            <a:r>
              <a:rPr lang="es-ES"/>
              <a:t> </a:t>
            </a:r>
            <a:r>
              <a:rPr lang="es-ES" err="1"/>
              <a:t>icon</a:t>
            </a:r>
            <a:r>
              <a:rPr lang="es-ES"/>
              <a:t> </a:t>
            </a:r>
            <a:r>
              <a:rPr lang="es-ES" err="1"/>
              <a:t>below</a:t>
            </a:r>
            <a:r>
              <a:rPr lang="es-ES"/>
              <a:t> to </a:t>
            </a:r>
            <a:r>
              <a:rPr lang="es-ES" err="1"/>
              <a:t>insert</a:t>
            </a:r>
            <a:r>
              <a:rPr lang="es-ES"/>
              <a:t> your </a:t>
            </a:r>
            <a:r>
              <a:rPr lang="es-ES" err="1"/>
              <a:t>picture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4680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1 Left banner, Text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5853" y="-15484"/>
            <a:ext cx="3921983" cy="2501153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500"/>
              </a:lnSpc>
              <a:defRPr sz="4400" b="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 dirty="0"/>
              <a:t>HERE GOES YOUR TITLE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5853" y="2593540"/>
            <a:ext cx="3921983" cy="52593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500" b="1">
                <a:solidFill>
                  <a:srgbClr val="979797"/>
                </a:solidFill>
                <a:latin typeface="Arial Narrow" panose="020B0606020202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Here goes your header</a:t>
            </a:r>
            <a:endParaRPr lang="es-E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55853" y="3119471"/>
            <a:ext cx="3921983" cy="28930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500"/>
              </a:lnSpc>
              <a:buNone/>
              <a:defRPr sz="11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your plain text</a:t>
            </a:r>
            <a:endParaRPr lang="es-E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7237583" y="943172"/>
            <a:ext cx="3998259" cy="7780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300"/>
              </a:lnSpc>
              <a:buNone/>
              <a:defRPr sz="11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plain text</a:t>
            </a:r>
            <a:endParaRPr lang="es-ES" dirty="0"/>
          </a:p>
        </p:txBody>
      </p:sp>
      <p:sp>
        <p:nvSpPr>
          <p:cNvPr id="22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203951" y="850901"/>
            <a:ext cx="884767" cy="66357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s-ES"/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7237583" y="2238191"/>
            <a:ext cx="3998259" cy="7780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300"/>
              </a:lnSpc>
              <a:buNone/>
              <a:defRPr sz="11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plain text</a:t>
            </a:r>
            <a:endParaRPr lang="es-ES" dirty="0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203951" y="2145920"/>
            <a:ext cx="884767" cy="66357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s-ES"/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7237583" y="3568351"/>
            <a:ext cx="3998259" cy="7780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300"/>
              </a:lnSpc>
              <a:buNone/>
              <a:defRPr sz="11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plain text</a:t>
            </a:r>
            <a:endParaRPr lang="es-ES" dirty="0"/>
          </a:p>
        </p:txBody>
      </p:sp>
      <p:sp>
        <p:nvSpPr>
          <p:cNvPr id="26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6203951" y="3476080"/>
            <a:ext cx="884767" cy="66357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s-ES"/>
          </a:p>
        </p:txBody>
      </p:sp>
      <p:sp>
        <p:nvSpPr>
          <p:cNvPr id="27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7237583" y="4905572"/>
            <a:ext cx="3998259" cy="7780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300"/>
              </a:lnSpc>
              <a:buNone/>
              <a:defRPr sz="11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plain text</a:t>
            </a:r>
            <a:endParaRPr lang="es-ES" dirty="0"/>
          </a:p>
        </p:txBody>
      </p:sp>
      <p:sp>
        <p:nvSpPr>
          <p:cNvPr id="28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6203951" y="4813301"/>
            <a:ext cx="884767" cy="66357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s-ES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7237583" y="1836014"/>
            <a:ext cx="3998383" cy="43776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00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title</a:t>
            </a:r>
            <a:endParaRPr lang="es-ES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 hasCustomPrompt="1"/>
          </p:nvPr>
        </p:nvSpPr>
        <p:spPr>
          <a:xfrm>
            <a:off x="7237459" y="3161146"/>
            <a:ext cx="3998383" cy="43776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00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title</a:t>
            </a:r>
            <a:endParaRPr lang="es-ES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 hasCustomPrompt="1"/>
          </p:nvPr>
        </p:nvSpPr>
        <p:spPr>
          <a:xfrm>
            <a:off x="7237459" y="4520186"/>
            <a:ext cx="3998383" cy="43776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00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title</a:t>
            </a:r>
            <a:endParaRPr lang="es-ES" dirty="0"/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5" hasCustomPrompt="1"/>
          </p:nvPr>
        </p:nvSpPr>
        <p:spPr>
          <a:xfrm>
            <a:off x="7237458" y="549527"/>
            <a:ext cx="3998383" cy="43776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00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Here goes the title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8979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19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69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73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08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6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86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559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91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D6EF8-5F25-49ED-9F97-CFF379502D0C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03/04/2019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94DBC-374C-4CC3-B85D-1E141ABC00A8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50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0" y="6150495"/>
            <a:ext cx="12192000" cy="818196"/>
            <a:chOff x="0" y="6150495"/>
            <a:chExt cx="9144000" cy="818196"/>
          </a:xfrm>
        </p:grpSpPr>
        <p:sp>
          <p:nvSpPr>
            <p:cNvPr id="12" name="Rectangle 11"/>
            <p:cNvSpPr/>
            <p:nvPr/>
          </p:nvSpPr>
          <p:spPr>
            <a:xfrm>
              <a:off x="0" y="6268598"/>
              <a:ext cx="9144000" cy="58940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4350" y="6150495"/>
              <a:ext cx="3078607" cy="8181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7092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747030" y="5724904"/>
            <a:ext cx="5989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white"/>
                </a:solidFill>
                <a:latin typeface="Trade Gothic LT Std" panose="00000500000000000000" pitchFamily="50" charset="0"/>
              </a:rPr>
              <a:t>Kampala, April 2019</a:t>
            </a:r>
            <a:endParaRPr lang="es-ES" dirty="0">
              <a:solidFill>
                <a:prstClr val="white"/>
              </a:solidFill>
              <a:latin typeface="Trade Gothic LT Std" panose="00000500000000000000" pitchFamily="50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117256" y="1"/>
            <a:ext cx="0" cy="408154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524000" y="6268598"/>
            <a:ext cx="91440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26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747029" y="568712"/>
            <a:ext cx="68354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rade Gothic LT Std" panose="00000500000000000000" pitchFamily="50" charset="0"/>
              </a:rPr>
              <a:t>Shelter, Settlement and Non-Food Item Coordination meeting</a:t>
            </a:r>
          </a:p>
        </p:txBody>
      </p:sp>
    </p:spTree>
    <p:extLst>
      <p:ext uri="{BB962C8B-B14F-4D97-AF65-F5344CB8AC3E}">
        <p14:creationId xmlns:p14="http://schemas.microsoft.com/office/powerpoint/2010/main" val="650117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0" y="1857967"/>
            <a:ext cx="5937910" cy="1990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3700"/>
              </a:lnSpc>
              <a:buFont typeface="Wingdings" panose="05000000000000000000" pitchFamily="2" charset="2"/>
              <a:buChar char="§"/>
            </a:pPr>
            <a:r>
              <a:rPr lang="en-US" sz="2800" kern="1100" dirty="0">
                <a:solidFill>
                  <a:prstClr val="white"/>
                </a:solidFill>
                <a:latin typeface="Trade Gothic LT Std Bold" panose="00000800000000000000" pitchFamily="50" charset="0"/>
              </a:rPr>
              <a:t>Objective and indicators</a:t>
            </a:r>
          </a:p>
          <a:p>
            <a:pPr marL="457200" indent="-457200">
              <a:lnSpc>
                <a:spcPts val="3700"/>
              </a:lnSpc>
              <a:buFont typeface="Wingdings" panose="05000000000000000000" pitchFamily="2" charset="2"/>
              <a:buChar char="§"/>
            </a:pPr>
            <a:r>
              <a:rPr lang="en-US" sz="2800" kern="1100" dirty="0">
                <a:solidFill>
                  <a:prstClr val="white"/>
                </a:solidFill>
                <a:latin typeface="Trade Gothic LT Std Bold" panose="00000800000000000000" pitchFamily="50" charset="0"/>
              </a:rPr>
              <a:t>REACH support: methodology and tool design, analysis, products</a:t>
            </a:r>
          </a:p>
          <a:p>
            <a:pPr marL="457200" indent="-457200">
              <a:lnSpc>
                <a:spcPts val="3700"/>
              </a:lnSpc>
              <a:buFont typeface="Wingdings" panose="05000000000000000000" pitchFamily="2" charset="2"/>
              <a:buChar char="§"/>
            </a:pPr>
            <a:r>
              <a:rPr lang="en-US" sz="2800" kern="1100" dirty="0">
                <a:solidFill>
                  <a:prstClr val="white"/>
                </a:solidFill>
                <a:latin typeface="Trade Gothic LT Std Bold" panose="00000800000000000000" pitchFamily="50" charset="0"/>
              </a:rPr>
              <a:t>Next steps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5536877" y="1894902"/>
            <a:ext cx="0" cy="2423711"/>
          </a:xfrm>
          <a:prstGeom prst="line">
            <a:avLst/>
          </a:prstGeom>
          <a:ln w="161925">
            <a:solidFill>
              <a:srgbClr val="9797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524000" y="6268598"/>
            <a:ext cx="113792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1524000" y="6268598"/>
            <a:ext cx="91440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6377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0" y="6268598"/>
            <a:ext cx="113792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524000" y="6268598"/>
            <a:ext cx="91440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14400" y="930988"/>
            <a:ext cx="108258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dirty="0">
              <a:solidFill>
                <a:prstClr val="black"/>
              </a:solidFill>
              <a:latin typeface="Trade Gothic LT Std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i="1" dirty="0">
                <a:solidFill>
                  <a:prstClr val="black"/>
                </a:solidFill>
                <a:latin typeface="Trade Gothic LT Std" pitchFamily="50" charset="0"/>
              </a:rPr>
              <a:t>Objective: </a:t>
            </a: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To develop a tool that will assess the acceptance, quality and appropriateness of the semi-permanent shelters built by humanitarian actors to date (last 3 years)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prstClr val="black"/>
              </a:solidFill>
              <a:latin typeface="Trade Gothic LT Std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i="1" dirty="0">
                <a:solidFill>
                  <a:prstClr val="black"/>
                </a:solidFill>
                <a:latin typeface="Trade Gothic LT Std" pitchFamily="50" charset="0"/>
              </a:rPr>
              <a:t> Indicators/questions: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Date of shelter completion/start of occupation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Date of latrine completion, specifications (if it was provided as well as actual shelter)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Shelter specifications 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User satisfaction and shelter use (if different from intended purpose) 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Money invested by beneficiaries or external actors to repair/maintain shelter 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Record of other built structures on HH plot not provided by humanitarian actors 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Safety/protection/eviction issues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Energy and Environment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prstClr val="black"/>
              </a:solidFill>
              <a:latin typeface="Trade Gothic LT Std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65606" y="281882"/>
            <a:ext cx="8206678" cy="60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1100" noProof="0" dirty="0">
                <a:solidFill>
                  <a:prstClr val="white"/>
                </a:solidFill>
                <a:latin typeface="Trade Gothic LT Std Bold" panose="00000800000000000000" pitchFamily="50" charset="0"/>
              </a:rPr>
              <a:t>OBJECTIVE AND RESEARCH </a:t>
            </a:r>
            <a:r>
              <a:rPr lang="en-US" sz="2800" kern="1100" dirty="0">
                <a:solidFill>
                  <a:prstClr val="white"/>
                </a:solidFill>
                <a:latin typeface="Trade Gothic LT Std Bold" panose="00000800000000000000" pitchFamily="50" charset="0"/>
              </a:rPr>
              <a:t>INDICATORS</a:t>
            </a:r>
            <a:endParaRPr kumimoji="0" lang="en-US" sz="2800" b="0" i="0" u="none" strike="noStrike" kern="1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ade Gothic LT Std Bold" panose="000008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106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022" y="1492005"/>
            <a:ext cx="4632804" cy="42358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24000" y="6268598"/>
            <a:ext cx="113792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524000" y="6268598"/>
            <a:ext cx="91440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65606" y="281882"/>
            <a:ext cx="8206678" cy="60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1100" dirty="0">
                <a:solidFill>
                  <a:prstClr val="white"/>
                </a:solidFill>
                <a:latin typeface="Trade Gothic LT Std Bold" panose="00000800000000000000" pitchFamily="50" charset="0"/>
              </a:rPr>
              <a:t>REACH SUPPORT</a:t>
            </a:r>
            <a:endParaRPr kumimoji="0" lang="en-US" sz="2800" b="0" i="0" u="none" strike="noStrike" kern="1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ade Gothic LT Std Bold" panose="00000800000000000000" pitchFamily="50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5220" y="1732125"/>
            <a:ext cx="477809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solidFill>
                  <a:prstClr val="black"/>
                </a:solidFill>
                <a:latin typeface="Trade Gothic LT Std" pitchFamily="50" charset="0"/>
              </a:rPr>
              <a:t>Design Phase</a:t>
            </a:r>
          </a:p>
          <a:p>
            <a:endParaRPr lang="en-US" b="1" dirty="0">
              <a:solidFill>
                <a:prstClr val="black"/>
              </a:solidFill>
              <a:latin typeface="Trade Gothic LT Std" pitchFamily="50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Research design and tool development </a:t>
            </a:r>
          </a:p>
          <a:p>
            <a:endParaRPr lang="en-US" dirty="0">
              <a:solidFill>
                <a:prstClr val="black"/>
              </a:solidFill>
              <a:latin typeface="Trade Gothic LT Std" pitchFamily="50" charset="0"/>
            </a:endParaRPr>
          </a:p>
          <a:p>
            <a:r>
              <a:rPr lang="en-US" b="1" dirty="0">
                <a:solidFill>
                  <a:prstClr val="black"/>
                </a:solidFill>
                <a:latin typeface="Trade Gothic LT Std" pitchFamily="50" charset="0"/>
              </a:rPr>
              <a:t>Data collection Phase</a:t>
            </a:r>
          </a:p>
          <a:p>
            <a:endParaRPr lang="en-US" dirty="0">
              <a:solidFill>
                <a:prstClr val="black"/>
              </a:solidFill>
              <a:latin typeface="Trade Gothic LT Std" pitchFamily="50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Kampala-based “training of trainers.”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Partner coordination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Data checking</a:t>
            </a:r>
          </a:p>
          <a:p>
            <a:endParaRPr lang="en-US" dirty="0">
              <a:solidFill>
                <a:prstClr val="black"/>
              </a:solidFill>
              <a:latin typeface="Trade Gothic LT Std" pitchFamily="50" charset="0"/>
            </a:endParaRPr>
          </a:p>
          <a:p>
            <a:r>
              <a:rPr lang="en-US" b="1" dirty="0">
                <a:solidFill>
                  <a:prstClr val="black"/>
                </a:solidFill>
                <a:latin typeface="Trade Gothic LT Std" pitchFamily="50" charset="0"/>
              </a:rPr>
              <a:t>Data analysis Phase</a:t>
            </a:r>
          </a:p>
          <a:p>
            <a:endParaRPr lang="en-US" dirty="0">
              <a:solidFill>
                <a:prstClr val="black"/>
              </a:solidFill>
              <a:latin typeface="Trade Gothic LT Std" pitchFamily="50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Trade Gothic LT Std" pitchFamily="50" charset="0"/>
              </a:rPr>
              <a:t>Data cleaning and analysis support </a:t>
            </a:r>
          </a:p>
        </p:txBody>
      </p:sp>
    </p:spTree>
    <p:extLst>
      <p:ext uri="{BB962C8B-B14F-4D97-AF65-F5344CB8AC3E}">
        <p14:creationId xmlns:p14="http://schemas.microsoft.com/office/powerpoint/2010/main" val="2562736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65606" y="281882"/>
            <a:ext cx="8206678" cy="60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1100" noProof="0" dirty="0">
                <a:solidFill>
                  <a:prstClr val="white"/>
                </a:solidFill>
                <a:latin typeface="Trade Gothic LT Std Bold" panose="00000800000000000000" pitchFamily="50" charset="0"/>
              </a:rPr>
              <a:t>NEXT STEPS</a:t>
            </a:r>
            <a:endParaRPr kumimoji="0" lang="en-US" sz="2800" b="0" i="0" u="none" strike="noStrike" kern="1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ade Gothic LT Std Bold" panose="00000800000000000000" pitchFamily="50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5606" y="1526637"/>
            <a:ext cx="8206678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>
              <a:lnSpc>
                <a:spcPct val="150000"/>
              </a:lnSpc>
              <a:defRPr/>
            </a:pPr>
            <a:r>
              <a:rPr lang="en-US" dirty="0">
                <a:latin typeface="Trade Gothic LT Std" panose="00000500000000000000" pitchFamily="50" charset="0"/>
              </a:rPr>
              <a:t>In the coming month:</a:t>
            </a:r>
          </a:p>
          <a:p>
            <a:pPr marL="280988" lvl="1" indent="-280988" algn="just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>
                <a:latin typeface="Trade Gothic LT Std" panose="00000500000000000000" pitchFamily="50" charset="0"/>
              </a:rPr>
              <a:t>Buy-in of shelter actors </a:t>
            </a:r>
            <a:r>
              <a:rPr lang="en-CH" dirty="0">
                <a:latin typeface="Trade Gothic LT Std" panose="00000500000000000000" pitchFamily="50" charset="0"/>
              </a:rPr>
              <a:t>–</a:t>
            </a:r>
            <a:r>
              <a:rPr lang="en-US" dirty="0">
                <a:latin typeface="Trade Gothic LT Std" panose="00000500000000000000" pitchFamily="50" charset="0"/>
              </a:rPr>
              <a:t> commitment to provide staff to act as enumerators (no funding, trainers will then train others in the field)</a:t>
            </a:r>
          </a:p>
          <a:p>
            <a:pPr marL="280988" lvl="1" indent="-280988" algn="just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>
                <a:latin typeface="Trade Gothic LT Std" panose="00000500000000000000" pitchFamily="50" charset="0"/>
              </a:rPr>
              <a:t>Define the scope </a:t>
            </a:r>
          </a:p>
          <a:p>
            <a:pPr marL="280988" lvl="1" indent="-280988" algn="just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>
                <a:latin typeface="Trade Gothic LT Std" panose="00000500000000000000" pitchFamily="50" charset="0"/>
              </a:rPr>
              <a:t>Determine the geographical coverage</a:t>
            </a:r>
          </a:p>
          <a:p>
            <a:pPr marL="280988" lvl="1" indent="-280988" algn="just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>
                <a:latin typeface="Trade Gothic LT Std" panose="00000500000000000000" pitchFamily="50" charset="0"/>
              </a:rPr>
              <a:t>REACH to devise the sampling</a:t>
            </a:r>
          </a:p>
          <a:p>
            <a:pPr marL="280988" lvl="1" indent="-280988" algn="just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>
                <a:latin typeface="Trade Gothic LT Std" panose="00000500000000000000" pitchFamily="50" charset="0"/>
              </a:rPr>
              <a:t>Agree on a timeline for training of trainers, pilot, survey collection, data cleaning/analysis</a:t>
            </a:r>
          </a:p>
          <a:p>
            <a:pPr marL="0" lvl="1" algn="just">
              <a:defRPr/>
            </a:pPr>
            <a:endParaRPr lang="en-US" dirty="0"/>
          </a:p>
          <a:p>
            <a:pPr marL="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ade Gothic LT Std" pitchFamily="50" charset="0"/>
              <a:ea typeface="+mn-ea"/>
              <a:cs typeface="+mn-cs"/>
            </a:endParaRPr>
          </a:p>
          <a:p>
            <a:pPr marL="280988" marR="0" lvl="1" indent="-28098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ade Gothic LT Std" pitchFamily="50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0" y="6268598"/>
            <a:ext cx="113792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524000" y="6268598"/>
            <a:ext cx="9144000" cy="589402"/>
          </a:xfrm>
          <a:prstGeom prst="rect">
            <a:avLst/>
          </a:prstGeom>
          <a:solidFill>
            <a:srgbClr val="585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2" descr="C:\Users\REACH\Downloads\reach_logo_map_horizon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500" y="6272062"/>
            <a:ext cx="2476500" cy="5859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201089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p1 Big Left banner layou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MPACT_Powerpoint_Template_MasterSlides.pptx" id="{3F85F11B-56BD-49F4-AF5F-93E7565E95DE}" vid="{CDF7FA1B-8FB0-46FF-B334-F0370F8EA3F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</TotalTime>
  <Words>237</Words>
  <Application>Microsoft Office PowerPoint</Application>
  <PresentationFormat>Widescreen</PresentationFormat>
  <Paragraphs>44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Trade Gothic LT Std</vt:lpstr>
      <vt:lpstr>Trade Gothic LT Std Bold</vt:lpstr>
      <vt:lpstr>Wingdings</vt:lpstr>
      <vt:lpstr>1_Office Theme</vt:lpstr>
      <vt:lpstr>2_Office Theme</vt:lpstr>
      <vt:lpstr>Op1 Big Left banner layout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sarah.collman@reach-initiative.org</dc:creator>
  <cp:lastModifiedBy>Sarah Gilbert</cp:lastModifiedBy>
  <cp:revision>521</cp:revision>
  <dcterms:created xsi:type="dcterms:W3CDTF">2018-07-26T05:42:23Z</dcterms:created>
  <dcterms:modified xsi:type="dcterms:W3CDTF">2019-04-03T12:07:13Z</dcterms:modified>
</cp:coreProperties>
</file>