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12"/>
  </p:notesMasterIdLst>
  <p:handoutMasterIdLst>
    <p:handoutMasterId r:id="rId13"/>
  </p:handoutMasterIdLst>
  <p:sldIdLst>
    <p:sldId id="256" r:id="rId5"/>
    <p:sldId id="259" r:id="rId6"/>
    <p:sldId id="260" r:id="rId7"/>
    <p:sldId id="258" r:id="rId8"/>
    <p:sldId id="261" r:id="rId9"/>
    <p:sldId id="263" r:id="rId10"/>
    <p:sldId id="262" r:id="rId11"/>
  </p:sldIdLst>
  <p:sldSz cx="10058400" cy="7772400"/>
  <p:notesSz cx="6858000" cy="9144000"/>
  <p:defaultTextStyle>
    <a:defPPr>
      <a:defRPr lang="en-US"/>
    </a:defPPr>
    <a:lvl1pPr marL="0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09412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18824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28237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37649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47061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56473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565886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075298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78">
          <p15:clr>
            <a:srgbClr val="A4A3A4"/>
          </p15:clr>
        </p15:guide>
        <p15:guide id="2" orient="horz" pos="4265">
          <p15:clr>
            <a:srgbClr val="A4A3A4"/>
          </p15:clr>
        </p15:guide>
        <p15:guide id="3" orient="horz" pos="134">
          <p15:clr>
            <a:srgbClr val="A4A3A4"/>
          </p15:clr>
        </p15:guide>
        <p15:guide id="4" orient="horz" pos="4665">
          <p15:clr>
            <a:srgbClr val="A4A3A4"/>
          </p15:clr>
        </p15:guide>
        <p15:guide id="5" orient="horz" pos="580">
          <p15:clr>
            <a:srgbClr val="A4A3A4"/>
          </p15:clr>
        </p15:guide>
        <p15:guide id="6" orient="horz" pos="986">
          <p15:clr>
            <a:srgbClr val="A4A3A4"/>
          </p15:clr>
        </p15:guide>
        <p15:guide id="7" pos="6203">
          <p15:clr>
            <a:srgbClr val="A4A3A4"/>
          </p15:clr>
        </p15:guide>
        <p15:guide id="8" pos="3168">
          <p15:clr>
            <a:srgbClr val="A4A3A4"/>
          </p15:clr>
        </p15:guide>
        <p15:guide id="9" pos="5451">
          <p15:clr>
            <a:srgbClr val="A4A3A4"/>
          </p15:clr>
        </p15:guide>
        <p15:guide id="10" pos="574">
          <p15:clr>
            <a:srgbClr val="A4A3A4"/>
          </p15:clr>
        </p15:guide>
        <p15:guide id="11" pos="2098">
          <p15:clr>
            <a:srgbClr val="A4A3A4"/>
          </p15:clr>
        </p15:guide>
        <p15:guide id="12" pos="14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3B01356-87CC-44A6-B2C3-7516A52999B5}" v="38" dt="2019-08-08T11:33:24.53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60" autoAdjust="0"/>
    <p:restoredTop sz="94660"/>
  </p:normalViewPr>
  <p:slideViewPr>
    <p:cSldViewPr snapToGrid="0" snapToObjects="1">
      <p:cViewPr varScale="1">
        <p:scale>
          <a:sx n="55" d="100"/>
          <a:sy n="55" d="100"/>
        </p:scale>
        <p:origin x="1452" y="52"/>
      </p:cViewPr>
      <p:guideLst>
        <p:guide orient="horz" pos="2378"/>
        <p:guide orient="horz" pos="4265"/>
        <p:guide orient="horz" pos="134"/>
        <p:guide orient="horz" pos="4665"/>
        <p:guide orient="horz" pos="580"/>
        <p:guide orient="horz" pos="986"/>
        <p:guide pos="6203"/>
        <p:guide pos="3168"/>
        <p:guide pos="5451"/>
        <p:guide pos="574"/>
        <p:guide pos="2098"/>
        <p:guide pos="14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E8377D-C277-4243-890F-7D76210F3C08}" type="datetimeFigureOut">
              <a:rPr lang="en-US" smtClean="0"/>
              <a:t>8/8/2019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B7F2B3-4DAE-CA44-8BCF-1F2B32124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794136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45E5E6-BD34-F249-9CFD-B38C07B14384}" type="datetimeFigureOut">
              <a:rPr lang="en-US" smtClean="0"/>
              <a:t>8/8/2019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9675" y="685800"/>
            <a:ext cx="44386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A5B7E7-E587-8349-8679-CA163636E3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891329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509412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509412" algn="l" defTabSz="509412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1018824" algn="l" defTabSz="509412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528237" algn="l" defTabSz="509412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2037649" algn="l" defTabSz="509412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547061" algn="l" defTabSz="509412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3056473" algn="l" defTabSz="509412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565886" algn="l" defTabSz="509412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4075298" algn="l" defTabSz="509412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79582" y="2211276"/>
            <a:ext cx="5810250" cy="1554241"/>
          </a:xfrm>
        </p:spPr>
        <p:txBody>
          <a:bodyPr>
            <a:noAutofit/>
          </a:bodyPr>
          <a:lstStyle>
            <a:lvl1pPr>
              <a:defRPr sz="3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583" y="4360872"/>
            <a:ext cx="5810248" cy="1449834"/>
          </a:xfrm>
        </p:spPr>
        <p:txBody>
          <a:bodyPr/>
          <a:lstStyle>
            <a:lvl1pPr marL="0" indent="0" algn="l">
              <a:buNone/>
              <a:defRPr sz="2200" b="0">
                <a:solidFill>
                  <a:srgbClr val="585858"/>
                </a:solidFill>
              </a:defRPr>
            </a:lvl1pPr>
            <a:lvl2pPr marL="5094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188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282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37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470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564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6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75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2679583" y="3900562"/>
            <a:ext cx="5794373" cy="0"/>
          </a:xfrm>
          <a:prstGeom prst="line">
            <a:avLst/>
          </a:prstGeom>
          <a:ln w="12700" cmpd="sng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12" descr="PPT-02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34298" y="5179818"/>
            <a:ext cx="3334512" cy="2602992"/>
          </a:xfrm>
          <a:prstGeom prst="rect">
            <a:avLst/>
          </a:prstGeom>
        </p:spPr>
      </p:pic>
      <p:pic>
        <p:nvPicPr>
          <p:cNvPr id="10" name="Picture 9" descr="CRS_Logo_Pos_Hor_RGB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16702" y="1009936"/>
            <a:ext cx="6400376" cy="763792"/>
          </a:xfrm>
          <a:prstGeom prst="rect">
            <a:avLst/>
          </a:prstGeom>
        </p:spPr>
      </p:pic>
      <p:pic>
        <p:nvPicPr>
          <p:cNvPr id="5" name="Picture 4" descr="CRS_Tag_Fresh_RGB.png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79582" y="7057368"/>
            <a:ext cx="3115056" cy="268224"/>
          </a:xfrm>
          <a:prstGeom prst="rect">
            <a:avLst/>
          </a:prstGeom>
        </p:spPr>
      </p:pic>
      <p:pic>
        <p:nvPicPr>
          <p:cNvPr id="6" name="Picture 5" descr="fresh_corner_left.png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"/>
            <a:ext cx="3299882" cy="3281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52778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22415" y="7441142"/>
            <a:ext cx="336919" cy="228600"/>
          </a:xfrm>
          <a:prstGeom prst="rect">
            <a:avLst/>
          </a:prstGeom>
        </p:spPr>
        <p:txBody>
          <a:bodyPr/>
          <a:lstStyle>
            <a:lvl1pPr>
              <a:defRPr sz="1000" b="1">
                <a:solidFill>
                  <a:schemeClr val="bg1"/>
                </a:solidFill>
              </a:defRPr>
            </a:lvl1pPr>
          </a:lstStyle>
          <a:p>
            <a:fld id="{3AF21FA0-C69A-D549-B93E-AD7DB9D7EB7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64379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/>
          <p:cNvSpPr txBox="1">
            <a:spLocks/>
          </p:cNvSpPr>
          <p:nvPr userDrawn="1"/>
        </p:nvSpPr>
        <p:spPr>
          <a:xfrm>
            <a:off x="322415" y="7441142"/>
            <a:ext cx="336919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509412" rtl="0" eaLnBrk="1" latinLnBrk="0" hangingPunct="1">
              <a:defRPr sz="10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09412" algn="l" defTabSz="509412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8824" algn="l" defTabSz="509412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8237" algn="l" defTabSz="509412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7649" algn="l" defTabSz="509412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7061" algn="l" defTabSz="509412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6473" algn="l" defTabSz="509412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5886" algn="l" defTabSz="509412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5298" algn="l" defTabSz="509412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AF21FA0-C69A-D549-B93E-AD7DB9D7EB7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68923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7245" y="1579563"/>
            <a:ext cx="3886200" cy="5169927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54625" y="1579563"/>
            <a:ext cx="3886200" cy="5169927"/>
          </a:xfrm>
        </p:spPr>
        <p:txBody>
          <a:bodyPr/>
          <a:lstStyle>
            <a:lvl1pPr marL="0" indent="0">
              <a:buNone/>
              <a:defRPr sz="22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endParaRPr lang="en-US" dirty="0"/>
          </a:p>
        </p:txBody>
      </p:sp>
      <p:sp>
        <p:nvSpPr>
          <p:cNvPr id="8" name="Slide Number Placeholder 5"/>
          <p:cNvSpPr txBox="1">
            <a:spLocks/>
          </p:cNvSpPr>
          <p:nvPr userDrawn="1"/>
        </p:nvSpPr>
        <p:spPr>
          <a:xfrm>
            <a:off x="322415" y="7441142"/>
            <a:ext cx="336919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509412" rtl="0" eaLnBrk="1" latinLnBrk="0" hangingPunct="1">
              <a:defRPr sz="10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09412" algn="l" defTabSz="509412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8824" algn="l" defTabSz="509412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8237" algn="l" defTabSz="509412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7649" algn="l" defTabSz="509412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7061" algn="l" defTabSz="509412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6473" algn="l" defTabSz="509412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5886" algn="l" defTabSz="509412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5298" algn="l" defTabSz="509412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AF21FA0-C69A-D549-B93E-AD7DB9D7EB7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2950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7244" y="1579563"/>
            <a:ext cx="4508807" cy="5169927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322415" y="7441142"/>
            <a:ext cx="336919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509412" rtl="0" eaLnBrk="1" latinLnBrk="0" hangingPunct="1">
              <a:defRPr sz="10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09412" algn="l" defTabSz="509412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8824" algn="l" defTabSz="509412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8237" algn="l" defTabSz="509412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7649" algn="l" defTabSz="509412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7061" algn="l" defTabSz="509412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6473" algn="l" defTabSz="509412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5886" algn="l" defTabSz="509412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5298" algn="l" defTabSz="509412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AF21FA0-C69A-D549-B93E-AD7DB9D7EB7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4919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ight Gree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30576" y="2723175"/>
            <a:ext cx="5810250" cy="455406"/>
          </a:xfrm>
        </p:spPr>
        <p:txBody>
          <a:bodyPr anchor="b" anchorCtr="0"/>
          <a:lstStyle>
            <a:lvl1pPr marL="0" indent="0">
              <a:buNone/>
              <a:defRPr sz="18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Title 1"/>
          <p:cNvSpPr>
            <a:spLocks noGrp="1"/>
          </p:cNvSpPr>
          <p:nvPr>
            <p:ph type="ctrTitle" hasCustomPrompt="1"/>
          </p:nvPr>
        </p:nvSpPr>
        <p:spPr>
          <a:xfrm>
            <a:off x="3330576" y="3275676"/>
            <a:ext cx="5810250" cy="2439961"/>
          </a:xfrm>
        </p:spPr>
        <p:txBody>
          <a:bodyPr anchor="t" anchorCtr="0">
            <a:noAutofit/>
          </a:bodyPr>
          <a:lstStyle>
            <a:lvl1pPr>
              <a:defRPr sz="380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Title goes here</a:t>
            </a:r>
          </a:p>
        </p:txBody>
      </p:sp>
      <p:pic>
        <p:nvPicPr>
          <p:cNvPr id="10" name="Picture 9" descr="PPT-02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-3936" y="0"/>
            <a:ext cx="3334512" cy="2602992"/>
          </a:xfrm>
          <a:prstGeom prst="rect">
            <a:avLst/>
          </a:prstGeom>
        </p:spPr>
      </p:pic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22415" y="7441142"/>
            <a:ext cx="336919" cy="228600"/>
          </a:xfrm>
          <a:prstGeom prst="rect">
            <a:avLst/>
          </a:prstGeom>
        </p:spPr>
        <p:txBody>
          <a:bodyPr/>
          <a:lstStyle>
            <a:lvl1pPr>
              <a:defRPr sz="1000" b="1">
                <a:solidFill>
                  <a:schemeClr val="bg1"/>
                </a:solidFill>
              </a:defRPr>
            </a:lvl1pPr>
          </a:lstStyle>
          <a:p>
            <a:fld id="{3AF21FA0-C69A-D549-B93E-AD7DB9D7EB7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84341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e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ctrTitle" hasCustomPrompt="1"/>
          </p:nvPr>
        </p:nvSpPr>
        <p:spPr>
          <a:xfrm>
            <a:off x="3330576" y="3275676"/>
            <a:ext cx="5810250" cy="2439961"/>
          </a:xfrm>
        </p:spPr>
        <p:txBody>
          <a:bodyPr anchor="t" anchorCtr="0">
            <a:noAutofit/>
          </a:bodyPr>
          <a:lstStyle>
            <a:lvl1pPr>
              <a:defRPr sz="3800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19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30576" y="2723175"/>
            <a:ext cx="5810250" cy="455406"/>
          </a:xfrm>
        </p:spPr>
        <p:txBody>
          <a:bodyPr anchor="b" anchorCtr="0"/>
          <a:lstStyle>
            <a:lvl1pPr marL="0" indent="0">
              <a:buNone/>
              <a:defRPr sz="18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9" name="Picture 8" descr="PPT-02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-3936" y="0"/>
            <a:ext cx="3334512" cy="2602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16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ight Blue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>
            <a:spLocks noGrp="1"/>
          </p:cNvSpPr>
          <p:nvPr>
            <p:ph type="ctrTitle" hasCustomPrompt="1"/>
          </p:nvPr>
        </p:nvSpPr>
        <p:spPr>
          <a:xfrm>
            <a:off x="3330576" y="3275676"/>
            <a:ext cx="5810250" cy="2439961"/>
          </a:xfrm>
        </p:spPr>
        <p:txBody>
          <a:bodyPr anchor="t" anchorCtr="0">
            <a:noAutofit/>
          </a:bodyPr>
          <a:lstStyle>
            <a:lvl1pPr>
              <a:defRPr sz="3800">
                <a:solidFill>
                  <a:schemeClr val="accent4"/>
                </a:solidFill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21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30576" y="2723175"/>
            <a:ext cx="5810250" cy="455406"/>
          </a:xfrm>
        </p:spPr>
        <p:txBody>
          <a:bodyPr anchor="b" anchorCtr="0"/>
          <a:lstStyle>
            <a:lvl1pPr marL="0" indent="0">
              <a:buNone/>
              <a:defRPr sz="18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9" name="Picture 8" descr="PPT-02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-3936" y="0"/>
            <a:ext cx="3334512" cy="2602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16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oter_fresh.jpg"/>
          <p:cNvPicPr>
            <a:picLocks noChangeAspect="1"/>
          </p:cNvPicPr>
          <p:nvPr userDrawn="1"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7031736"/>
            <a:ext cx="10058400" cy="74066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-4670"/>
            <a:ext cx="7315200" cy="1124712"/>
          </a:xfrm>
          <a:prstGeom prst="rect">
            <a:avLst/>
          </a:prstGeom>
        </p:spPr>
        <p:txBody>
          <a:bodyPr vert="horz" lIns="0" tIns="0" rIns="101882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587677"/>
            <a:ext cx="8229600" cy="517888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22415" y="7441142"/>
            <a:ext cx="336919" cy="228600"/>
          </a:xfrm>
          <a:prstGeom prst="rect">
            <a:avLst/>
          </a:prstGeom>
        </p:spPr>
        <p:txBody>
          <a:bodyPr/>
          <a:lstStyle>
            <a:lvl1pPr>
              <a:defRPr sz="1000" b="1">
                <a:solidFill>
                  <a:schemeClr val="bg1"/>
                </a:solidFill>
              </a:defRPr>
            </a:lvl1pPr>
          </a:lstStyle>
          <a:p>
            <a:fld id="{3AF21FA0-C69A-D549-B93E-AD7DB9D7EB7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40958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3" r:id="rId3"/>
    <p:sldLayoutId id="2147483652" r:id="rId4"/>
    <p:sldLayoutId id="2147483656" r:id="rId5"/>
    <p:sldLayoutId id="2147483651" r:id="rId6"/>
    <p:sldLayoutId id="2147483654" r:id="rId7"/>
    <p:sldLayoutId id="2147483655" r:id="rId8"/>
  </p:sldLayoutIdLst>
  <p:hf hdr="0" ftr="0" dt="0"/>
  <p:txStyles>
    <p:titleStyle>
      <a:lvl1pPr algn="l" defTabSz="509412" rtl="0" eaLnBrk="1" latinLnBrk="0" hangingPunct="1">
        <a:spcBef>
          <a:spcPct val="0"/>
        </a:spcBef>
        <a:buNone/>
        <a:defRPr sz="3000" b="1" i="0" kern="1200" spc="-111">
          <a:solidFill>
            <a:schemeClr val="tx2"/>
          </a:solidFill>
          <a:latin typeface="Times New Roman"/>
          <a:ea typeface="+mj-ea"/>
          <a:cs typeface="Times New Roman"/>
        </a:defRPr>
      </a:lvl1pPr>
    </p:titleStyle>
    <p:bodyStyle>
      <a:lvl1pPr marL="251169" indent="-251169" algn="l" defTabSz="509412" rtl="0" eaLnBrk="1" latinLnBrk="0" hangingPunct="1">
        <a:lnSpc>
          <a:spcPct val="110000"/>
        </a:lnSpc>
        <a:spcBef>
          <a:spcPts val="1000"/>
        </a:spcBef>
        <a:buSzPct val="80000"/>
        <a:buFont typeface="Arial"/>
        <a:buChar char="•"/>
        <a:defRPr sz="2200" b="0" kern="1200">
          <a:solidFill>
            <a:schemeClr val="accent1"/>
          </a:solidFill>
          <a:latin typeface="+mn-lt"/>
          <a:ea typeface="+mn-ea"/>
          <a:cs typeface="+mn-cs"/>
        </a:defRPr>
      </a:lvl1pPr>
      <a:lvl2pPr marL="512950" indent="-261781" algn="l" defTabSz="509412" rtl="0" eaLnBrk="1" latinLnBrk="0" hangingPunct="1">
        <a:lnSpc>
          <a:spcPct val="110000"/>
        </a:lnSpc>
        <a:spcBef>
          <a:spcPts val="1000"/>
        </a:spcBef>
        <a:buSzPct val="80000"/>
        <a:buFont typeface="Arial"/>
        <a:buChar char="–"/>
        <a:defRPr sz="18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65888" indent="-252938" algn="l" defTabSz="509412" rtl="0" eaLnBrk="1" latinLnBrk="0" hangingPunct="1">
        <a:lnSpc>
          <a:spcPct val="110000"/>
        </a:lnSpc>
        <a:spcBef>
          <a:spcPts val="1000"/>
        </a:spcBef>
        <a:buSzPct val="80000"/>
        <a:buFont typeface="Arial"/>
        <a:buChar char="•"/>
        <a:defRPr sz="1800" i="1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17056" indent="-251169" algn="l" defTabSz="509412" rtl="0" eaLnBrk="1" latinLnBrk="0" hangingPunct="1">
        <a:lnSpc>
          <a:spcPct val="110000"/>
        </a:lnSpc>
        <a:spcBef>
          <a:spcPts val="1000"/>
        </a:spcBef>
        <a:buSzPct val="80000"/>
        <a:buFont typeface="Arial"/>
        <a:buChar char="–"/>
        <a:defRPr sz="18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78838" indent="-261781" algn="l" defTabSz="509412" rtl="0" eaLnBrk="1" latinLnBrk="0" hangingPunct="1">
        <a:lnSpc>
          <a:spcPct val="110000"/>
        </a:lnSpc>
        <a:spcBef>
          <a:spcPts val="1000"/>
        </a:spcBef>
        <a:buSzPct val="80000"/>
        <a:buFont typeface="Arial"/>
        <a:buChar char="»"/>
        <a:defRPr sz="18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2801767" indent="-254706" algn="l" defTabSz="50941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11180" indent="-254706" algn="l" defTabSz="50941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820592" indent="-254706" algn="l" defTabSz="50941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330004" indent="-254706" algn="l" defTabSz="50941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9412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18824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28237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37649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47061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56473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65886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75298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79583" y="2211276"/>
            <a:ext cx="6704447" cy="1554241"/>
          </a:xfrm>
        </p:spPr>
        <p:txBody>
          <a:bodyPr/>
          <a:lstStyle/>
          <a:p>
            <a:r>
              <a:rPr lang="en-US" dirty="0"/>
              <a:t>CRS Shelter Pilot update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en-US" dirty="0"/>
              <a:t>August 8, 2019</a:t>
            </a:r>
          </a:p>
          <a:p>
            <a:pPr algn="ctr"/>
            <a:r>
              <a:rPr lang="en-US" dirty="0"/>
              <a:t>SSNFI WG meeting – UNHCR </a:t>
            </a:r>
          </a:p>
        </p:txBody>
      </p:sp>
    </p:spTree>
    <p:extLst>
      <p:ext uri="{BB962C8B-B14F-4D97-AF65-F5344CB8AC3E}">
        <p14:creationId xmlns:p14="http://schemas.microsoft.com/office/powerpoint/2010/main" val="11444436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9334" y="-198980"/>
            <a:ext cx="9067596" cy="1124712"/>
          </a:xfrm>
        </p:spPr>
        <p:txBody>
          <a:bodyPr/>
          <a:lstStyle/>
          <a:p>
            <a:r>
              <a:rPr lang="en-US" dirty="0"/>
              <a:t>Pilot Modality (UNHCR funds)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2414" y="978912"/>
            <a:ext cx="9296147" cy="5178883"/>
          </a:xfrm>
        </p:spPr>
        <p:txBody>
          <a:bodyPr/>
          <a:lstStyle/>
          <a:p>
            <a:pPr marL="251169" lvl="1" indent="0">
              <a:buNone/>
            </a:pPr>
            <a:r>
              <a:rPr lang="en-US" sz="3000" b="1" dirty="0"/>
              <a:t>Kiryandongo (4) and Kyangwali (2)</a:t>
            </a:r>
          </a:p>
          <a:p>
            <a:pPr lvl="1"/>
            <a:r>
              <a:rPr lang="en-US" sz="2000" dirty="0"/>
              <a:t>CRS is procuring the hardware materials directly, provision of bricks is responsibility of the local crews engaged in the construction </a:t>
            </a:r>
          </a:p>
          <a:p>
            <a:pPr lvl="1"/>
            <a:r>
              <a:rPr lang="en-US" sz="2000" dirty="0"/>
              <a:t>Payment is provided into </a:t>
            </a:r>
            <a:r>
              <a:rPr lang="en-US" sz="2000" b="1" dirty="0"/>
              <a:t>3 instalments:</a:t>
            </a:r>
            <a:r>
              <a:rPr lang="en-US" sz="2000" dirty="0"/>
              <a:t> 40% for preliminaries, bricks supply and construction of walls up to the wall plate; 40% upon completion of roof, doors and windows; and 20% for finishes. </a:t>
            </a:r>
          </a:p>
          <a:p>
            <a:pPr marL="251169" lvl="1" indent="0">
              <a:buNone/>
            </a:pPr>
            <a:r>
              <a:rPr lang="en-US" sz="3000" b="1" dirty="0"/>
              <a:t>Bidibidi (4)</a:t>
            </a:r>
          </a:p>
          <a:p>
            <a:pPr lvl="1"/>
            <a:r>
              <a:rPr lang="en-GB" sz="2000" dirty="0"/>
              <a:t>CRS is procuring the hardware materials directly for 4 shelters, provision of muddy bricks and labour is responsibility of the beneficiary with help of local leaders or proxy,  crews engaged in the construction.  One shelter is fully cash.</a:t>
            </a:r>
          </a:p>
          <a:p>
            <a:pPr lvl="1"/>
            <a:r>
              <a:rPr lang="en-GB" sz="2000" dirty="0"/>
              <a:t>Payment for muddy bricks and labour is provided into </a:t>
            </a:r>
            <a:r>
              <a:rPr lang="en-GB" sz="2000" b="1" dirty="0"/>
              <a:t>2 instalments</a:t>
            </a:r>
            <a:r>
              <a:rPr lang="en-GB" sz="2000" dirty="0"/>
              <a:t>: 45% for preliminaries, bricks supply and 55% labour for completed shelter and latrine.</a:t>
            </a:r>
          </a:p>
          <a:p>
            <a:pPr lvl="1"/>
            <a:r>
              <a:rPr lang="en-GB" sz="2000" dirty="0"/>
              <a:t>Cash payment is in </a:t>
            </a:r>
            <a:r>
              <a:rPr lang="en-GB" sz="2000" b="1" dirty="0"/>
              <a:t>3 instalments </a:t>
            </a:r>
            <a:r>
              <a:rPr lang="en-GB" sz="2000" dirty="0"/>
              <a:t>of 20% for brick supply and preliminaries, 60% for hardware materials and 20% labour for complete construction. </a:t>
            </a:r>
            <a:endParaRPr lang="en-US" sz="2000" dirty="0"/>
          </a:p>
          <a:p>
            <a:pPr marL="251169" lvl="1" indent="0">
              <a:buNone/>
            </a:pPr>
            <a:endParaRPr lang="en-US" sz="30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AF21FA0-C69A-D549-B93E-AD7DB9D7EB7A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67746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49246"/>
            <a:ext cx="7893934" cy="772953"/>
          </a:xfrm>
        </p:spPr>
        <p:txBody>
          <a:bodyPr/>
          <a:lstStyle/>
          <a:p>
            <a:r>
              <a:rPr lang="en-US" dirty="0"/>
              <a:t>Initial pricing – noting costs still being finalized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AF21FA0-C69A-D549-B93E-AD7DB9D7EB7A}" type="slidenum">
              <a:rPr lang="en-US" smtClean="0"/>
              <a:pPr/>
              <a:t>3</a:t>
            </a:fld>
            <a:endParaRPr 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F057B66-7CA3-4ABE-9481-1A68717BE4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7816239"/>
              </p:ext>
            </p:extLst>
          </p:nvPr>
        </p:nvGraphicFramePr>
        <p:xfrm>
          <a:off x="322415" y="1142902"/>
          <a:ext cx="9529100" cy="552528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93153">
                  <a:extLst>
                    <a:ext uri="{9D8B030D-6E8A-4147-A177-3AD203B41FA5}">
                      <a16:colId xmlns:a16="http://schemas.microsoft.com/office/drawing/2014/main" val="1219457885"/>
                    </a:ext>
                  </a:extLst>
                </a:gridCol>
                <a:gridCol w="1045492">
                  <a:extLst>
                    <a:ext uri="{9D8B030D-6E8A-4147-A177-3AD203B41FA5}">
                      <a16:colId xmlns:a16="http://schemas.microsoft.com/office/drawing/2014/main" val="127389012"/>
                    </a:ext>
                  </a:extLst>
                </a:gridCol>
                <a:gridCol w="1463689">
                  <a:extLst>
                    <a:ext uri="{9D8B030D-6E8A-4147-A177-3AD203B41FA5}">
                      <a16:colId xmlns:a16="http://schemas.microsoft.com/office/drawing/2014/main" val="2947491350"/>
                    </a:ext>
                  </a:extLst>
                </a:gridCol>
                <a:gridCol w="1907118">
                  <a:extLst>
                    <a:ext uri="{9D8B030D-6E8A-4147-A177-3AD203B41FA5}">
                      <a16:colId xmlns:a16="http://schemas.microsoft.com/office/drawing/2014/main" val="3181192370"/>
                    </a:ext>
                  </a:extLst>
                </a:gridCol>
                <a:gridCol w="907093">
                  <a:extLst>
                    <a:ext uri="{9D8B030D-6E8A-4147-A177-3AD203B41FA5}">
                      <a16:colId xmlns:a16="http://schemas.microsoft.com/office/drawing/2014/main" val="945195090"/>
                    </a:ext>
                  </a:extLst>
                </a:gridCol>
                <a:gridCol w="918873">
                  <a:extLst>
                    <a:ext uri="{9D8B030D-6E8A-4147-A177-3AD203B41FA5}">
                      <a16:colId xmlns:a16="http://schemas.microsoft.com/office/drawing/2014/main" val="3816215432"/>
                    </a:ext>
                  </a:extLst>
                </a:gridCol>
                <a:gridCol w="933055">
                  <a:extLst>
                    <a:ext uri="{9D8B030D-6E8A-4147-A177-3AD203B41FA5}">
                      <a16:colId xmlns:a16="http://schemas.microsoft.com/office/drawing/2014/main" val="175750809"/>
                    </a:ext>
                  </a:extLst>
                </a:gridCol>
                <a:gridCol w="960627">
                  <a:extLst>
                    <a:ext uri="{9D8B030D-6E8A-4147-A177-3AD203B41FA5}">
                      <a16:colId xmlns:a16="http://schemas.microsoft.com/office/drawing/2014/main" val="1427871475"/>
                    </a:ext>
                  </a:extLst>
                </a:gridCol>
              </a:tblGrid>
              <a:tr h="91459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Shelter type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180" marR="681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Shelter size (mxm2)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180" marR="681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How many being  built as part of UNHCR pilot?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180" marR="681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Materials 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180" marR="681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Pilot Shelter cost</a:t>
                      </a:r>
                      <a:r>
                        <a:rPr lang="en-GB" sz="1800">
                          <a:effectLst/>
                        </a:rPr>
                        <a:t> (BoQ)</a:t>
                      </a:r>
                      <a:br>
                        <a:rPr lang="en-GB" sz="1800">
                          <a:effectLst/>
                        </a:rPr>
                      </a:br>
                      <a:r>
                        <a:rPr lang="en-GB" sz="1800">
                          <a:effectLst/>
                        </a:rPr>
                        <a:t>USD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180" marR="681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Pilot Latrine cost</a:t>
                      </a:r>
                      <a:r>
                        <a:rPr lang="en-GB" sz="1800">
                          <a:effectLst/>
                        </a:rPr>
                        <a:t> (BoQ)</a:t>
                      </a:r>
                      <a:endParaRPr lang="en-US" sz="180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USD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180" marR="681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Bathing shelter cost*</a:t>
                      </a:r>
                      <a:r>
                        <a:rPr lang="en-GB" sz="1800" dirty="0">
                          <a:effectLst/>
                        </a:rPr>
                        <a:t> (</a:t>
                      </a:r>
                      <a:r>
                        <a:rPr lang="en-GB" sz="1800" dirty="0" err="1">
                          <a:effectLst/>
                        </a:rPr>
                        <a:t>BoQ</a:t>
                      </a:r>
                      <a:r>
                        <a:rPr lang="en-GB" sz="1800" dirty="0">
                          <a:effectLst/>
                        </a:rPr>
                        <a:t>)</a:t>
                      </a:r>
                      <a:endParaRPr lang="en-US" sz="18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USD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180" marR="681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Pilot Total cost</a:t>
                      </a:r>
                      <a:r>
                        <a:rPr lang="en-GB" sz="1800" dirty="0">
                          <a:effectLst/>
                        </a:rPr>
                        <a:t> (</a:t>
                      </a:r>
                      <a:r>
                        <a:rPr lang="en-GB" sz="1800" dirty="0" err="1">
                          <a:effectLst/>
                        </a:rPr>
                        <a:t>BoQ</a:t>
                      </a:r>
                      <a:r>
                        <a:rPr lang="en-GB" sz="1800" dirty="0">
                          <a:effectLst/>
                        </a:rPr>
                        <a:t>)</a:t>
                      </a:r>
                      <a:endParaRPr lang="en-US" sz="18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USD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180" marR="68180" marT="0" marB="0"/>
                </a:tc>
                <a:extLst>
                  <a:ext uri="{0D108BD9-81ED-4DB2-BD59-A6C34878D82A}">
                    <a16:rowId xmlns:a16="http://schemas.microsoft.com/office/drawing/2014/main" val="3784939210"/>
                  </a:ext>
                </a:extLst>
              </a:tr>
              <a:tr h="45729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One-room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180" marR="681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3,4m x 2,8m (ex)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180" marR="681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2 (</a:t>
                      </a:r>
                      <a:r>
                        <a:rPr lang="en-GB" sz="1800" dirty="0" err="1">
                          <a:effectLst/>
                        </a:rPr>
                        <a:t>Kir</a:t>
                      </a:r>
                      <a:r>
                        <a:rPr lang="en-GB" sz="1800" dirty="0">
                          <a:effectLst/>
                        </a:rPr>
                        <a:t>)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180" marR="681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ISSB + CGI sheets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180" marR="681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907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180" marR="681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300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180" marR="681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180" marR="681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 dirty="0">
                          <a:effectLst/>
                        </a:rPr>
                        <a:t>1207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180" marR="68180" marT="0" marB="0"/>
                </a:tc>
                <a:extLst>
                  <a:ext uri="{0D108BD9-81ED-4DB2-BD59-A6C34878D82A}">
                    <a16:rowId xmlns:a16="http://schemas.microsoft.com/office/drawing/2014/main" val="3321916334"/>
                  </a:ext>
                </a:extLst>
              </a:tr>
              <a:tr h="45729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One-room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180" marR="681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3,4m x 2,8m (ex)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180" marR="681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1 (Kyangwali)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180" marR="681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Mud bricks + CGI sheets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180" marR="681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572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180" marR="681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300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180" marR="681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180" marR="681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 dirty="0">
                          <a:effectLst/>
                        </a:rPr>
                        <a:t>872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180" marR="68180" marT="0" marB="0"/>
                </a:tc>
                <a:extLst>
                  <a:ext uri="{0D108BD9-81ED-4DB2-BD59-A6C34878D82A}">
                    <a16:rowId xmlns:a16="http://schemas.microsoft.com/office/drawing/2014/main" val="3667739561"/>
                  </a:ext>
                </a:extLst>
              </a:tr>
              <a:tr h="58752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Two-room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180" marR="681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4,55m x 3,3m (ex)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180" marR="681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2 (</a:t>
                      </a:r>
                      <a:r>
                        <a:rPr lang="en-GB" sz="1800" dirty="0" err="1">
                          <a:effectLst/>
                        </a:rPr>
                        <a:t>Kyan&amp;Kir</a:t>
                      </a:r>
                      <a:r>
                        <a:rPr lang="en-GB" sz="1800" dirty="0">
                          <a:effectLst/>
                        </a:rPr>
                        <a:t>)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180" marR="681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Mud bricks + CGI sheets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180" marR="681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704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180" marR="681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300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180" marR="681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180" marR="681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 dirty="0">
                          <a:effectLst/>
                        </a:rPr>
                        <a:t>1004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180" marR="68180" marT="0" marB="0"/>
                </a:tc>
                <a:extLst>
                  <a:ext uri="{0D108BD9-81ED-4DB2-BD59-A6C34878D82A}">
                    <a16:rowId xmlns:a16="http://schemas.microsoft.com/office/drawing/2014/main" val="1048678441"/>
                  </a:ext>
                </a:extLst>
              </a:tr>
              <a:tr h="53659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Three-room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180" marR="681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5,0m x 4,55m (ex)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180" marR="681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1 (</a:t>
                      </a:r>
                      <a:r>
                        <a:rPr lang="en-GB" sz="1800" dirty="0" err="1">
                          <a:effectLst/>
                        </a:rPr>
                        <a:t>Kir</a:t>
                      </a:r>
                      <a:r>
                        <a:rPr lang="en-GB" sz="1800" dirty="0">
                          <a:effectLst/>
                        </a:rPr>
                        <a:t>)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180" marR="681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Mud bricks + CGI sheets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180" marR="681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810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180" marR="681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300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180" marR="681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180" marR="681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 dirty="0">
                          <a:effectLst/>
                        </a:rPr>
                        <a:t>1110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180" marR="68180" marT="0" marB="0"/>
                </a:tc>
                <a:extLst>
                  <a:ext uri="{0D108BD9-81ED-4DB2-BD59-A6C34878D82A}">
                    <a16:rowId xmlns:a16="http://schemas.microsoft.com/office/drawing/2014/main" val="530316160"/>
                  </a:ext>
                </a:extLst>
              </a:tr>
              <a:tr h="457299">
                <a:tc row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Two-room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180" marR="68180" marT="0" marB="0"/>
                </a:tc>
                <a:tc rowSpan="2">
                  <a:txBody>
                    <a:bodyPr/>
                    <a:lstStyle/>
                    <a:p>
                      <a:pPr marL="0" marR="0" algn="l" defTabSz="509412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4.25m x 4m (ex)</a:t>
                      </a:r>
                      <a:endParaRPr lang="en-US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3 (Bidibidi)</a:t>
                      </a:r>
                    </a:p>
                  </a:txBody>
                  <a:tcPr marL="68180" marR="68180" marT="0" marB="0"/>
                </a:tc>
                <a:tc>
                  <a:txBody>
                    <a:bodyPr/>
                    <a:lstStyle/>
                    <a:p>
                      <a:pPr marL="0" marR="0" lvl="0" indent="0" algn="l" defTabSz="50941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Mud bricks + Aluzinc sheets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180" marR="68180" marT="0" marB="0"/>
                </a:tc>
                <a:tc>
                  <a:txBody>
                    <a:bodyPr/>
                    <a:lstStyle/>
                    <a:p>
                      <a:pPr marL="0" marR="0" algn="ctr" defTabSz="509412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572</a:t>
                      </a:r>
                      <a:endParaRPr lang="en-US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180" marR="681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125</a:t>
                      </a:r>
                    </a:p>
                  </a:txBody>
                  <a:tcPr marL="68180" marR="68180" marT="0" marB="0"/>
                </a:tc>
                <a:tc>
                  <a:txBody>
                    <a:bodyPr/>
                    <a:lstStyle/>
                    <a:p>
                      <a:pPr marL="0" marR="0" algn="ctr" defTabSz="509412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697</a:t>
                      </a:r>
                      <a:endParaRPr lang="en-US" sz="18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24774340"/>
                  </a:ext>
                </a:extLst>
              </a:tr>
              <a:tr h="457299">
                <a:tc v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180" marR="6818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50941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 (Bidibidi)</a:t>
                      </a:r>
                    </a:p>
                  </a:txBody>
                  <a:tcPr marL="68180" marR="68180" marT="0" marB="0"/>
                </a:tc>
                <a:tc>
                  <a:txBody>
                    <a:bodyPr/>
                    <a:lstStyle/>
                    <a:p>
                      <a:pPr marL="0" marR="0" lvl="0" indent="0" algn="l" defTabSz="50941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Mud bricks + Aluzinc sheets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180" marR="68180" marT="0" marB="0"/>
                </a:tc>
                <a:tc>
                  <a:txBody>
                    <a:bodyPr/>
                    <a:lstStyle/>
                    <a:p>
                      <a:pPr marL="0" marR="0" algn="ctr" defTabSz="509412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572</a:t>
                      </a:r>
                      <a:endParaRPr lang="en-US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254</a:t>
                      </a:r>
                      <a:endParaRPr lang="en-US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180" marR="681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180" marR="68180" marT="0" marB="0"/>
                </a:tc>
                <a:tc>
                  <a:txBody>
                    <a:bodyPr/>
                    <a:lstStyle/>
                    <a:p>
                      <a:pPr marL="0" marR="0" algn="ctr" defTabSz="509412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825</a:t>
                      </a:r>
                      <a:endParaRPr lang="en-US" sz="18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46350803"/>
                  </a:ext>
                </a:extLst>
              </a:tr>
              <a:tr h="45729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Three-room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180" marR="68180" marT="0" marB="0"/>
                </a:tc>
                <a:tc>
                  <a:txBody>
                    <a:bodyPr/>
                    <a:lstStyle/>
                    <a:p>
                      <a:pPr marL="0" marR="0" algn="l" defTabSz="509412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5.0m x 4.0m (ex)</a:t>
                      </a:r>
                      <a:endParaRPr lang="en-US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50941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 (Bidibidi)</a:t>
                      </a:r>
                    </a:p>
                  </a:txBody>
                  <a:tcPr marL="68180" marR="68180" marT="0" marB="0"/>
                </a:tc>
                <a:tc>
                  <a:txBody>
                    <a:bodyPr/>
                    <a:lstStyle/>
                    <a:p>
                      <a:pPr marL="0" marR="0" lvl="0" indent="0" algn="l" defTabSz="50941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Mud bricks + Aluzinc sheets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180" marR="68180" marT="0" marB="0"/>
                </a:tc>
                <a:tc>
                  <a:txBody>
                    <a:bodyPr/>
                    <a:lstStyle/>
                    <a:p>
                      <a:pPr marL="0" marR="0" algn="ctr" defTabSz="509412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653</a:t>
                      </a:r>
                      <a:endParaRPr lang="en-US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180" marR="681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125</a:t>
                      </a:r>
                    </a:p>
                  </a:txBody>
                  <a:tcPr marL="68180" marR="68180" marT="0" marB="0"/>
                </a:tc>
                <a:tc>
                  <a:txBody>
                    <a:bodyPr/>
                    <a:lstStyle/>
                    <a:p>
                      <a:pPr marL="0" marR="0" algn="ctr" defTabSz="509412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778</a:t>
                      </a:r>
                      <a:endParaRPr lang="en-US" sz="18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12690327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63F03CD-8F57-4BB9-961C-239FAEFF96BC}"/>
              </a:ext>
            </a:extLst>
          </p:cNvPr>
          <p:cNvSpPr txBox="1"/>
          <p:nvPr/>
        </p:nvSpPr>
        <p:spPr>
          <a:xfrm>
            <a:off x="659334" y="7222603"/>
            <a:ext cx="77064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* Latrine without dome slab already built with support by other agencies</a:t>
            </a:r>
          </a:p>
        </p:txBody>
      </p:sp>
    </p:spTree>
    <p:extLst>
      <p:ext uri="{BB962C8B-B14F-4D97-AF65-F5344CB8AC3E}">
        <p14:creationId xmlns:p14="http://schemas.microsoft.com/office/powerpoint/2010/main" val="41377269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AF21FA0-C69A-D549-B93E-AD7DB9D7EB7A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A1AD9BF-5690-4CC7-A61C-4BEBDDA6933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2415" y="1579011"/>
            <a:ext cx="4936075" cy="384951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8806B18-2E5B-4C04-BC94-DF76E9C121E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88077" y="1369791"/>
            <a:ext cx="4247908" cy="5277708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0E7A59C2-4FD4-412D-96EA-ACD4510912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8190"/>
            <a:ext cx="7315200" cy="1124712"/>
          </a:xfrm>
        </p:spPr>
        <p:txBody>
          <a:bodyPr/>
          <a:lstStyle/>
          <a:p>
            <a:r>
              <a:rPr lang="en-US" dirty="0"/>
              <a:t>ISSB – One-room shelter and latrine/bathing area in Kyangwali</a:t>
            </a:r>
          </a:p>
        </p:txBody>
      </p:sp>
    </p:spTree>
    <p:extLst>
      <p:ext uri="{BB962C8B-B14F-4D97-AF65-F5344CB8AC3E}">
        <p14:creationId xmlns:p14="http://schemas.microsoft.com/office/powerpoint/2010/main" val="28057442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AF21FA0-C69A-D549-B93E-AD7DB9D7EB7A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0E7A59C2-4FD4-412D-96EA-ACD4510912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8190"/>
            <a:ext cx="7315200" cy="1124712"/>
          </a:xfrm>
        </p:spPr>
        <p:txBody>
          <a:bodyPr/>
          <a:lstStyle/>
          <a:p>
            <a:r>
              <a:rPr lang="en-US" dirty="0"/>
              <a:t>Mud brick – One-room shelters in Kiryandongo and Kyangwali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4ADB046-4A1A-47A7-BE4E-5553AE974FD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3620" y="1551236"/>
            <a:ext cx="4490978" cy="414084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A09687E-BC68-4B65-8964-98C3B3D7162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29200" y="2041714"/>
            <a:ext cx="4855580" cy="4855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17258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322415" y="7441142"/>
            <a:ext cx="336919" cy="228600"/>
          </a:xfrm>
        </p:spPr>
        <p:txBody>
          <a:bodyPr/>
          <a:lstStyle/>
          <a:p>
            <a:fld id="{3AF21FA0-C69A-D549-B93E-AD7DB9D7EB7A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0E7A59C2-4FD4-412D-96EA-ACD4510912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399" y="18190"/>
            <a:ext cx="8241175" cy="1124712"/>
          </a:xfrm>
        </p:spPr>
        <p:txBody>
          <a:bodyPr/>
          <a:lstStyle/>
          <a:p>
            <a:r>
              <a:rPr lang="en-US" dirty="0"/>
              <a:t>Kyangwali – Roof being built first to prevent rain/wind damage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785A8DF-8332-4F3D-A57B-5372F9E1157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0536" y="1456962"/>
            <a:ext cx="7095281" cy="5321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5974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AF21FA0-C69A-D549-B93E-AD7DB9D7EB7A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0E7A59C2-4FD4-412D-96EA-ACD4510912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8190"/>
            <a:ext cx="8160152" cy="1124712"/>
          </a:xfrm>
        </p:spPr>
        <p:txBody>
          <a:bodyPr/>
          <a:lstStyle/>
          <a:p>
            <a:r>
              <a:rPr lang="en-US" dirty="0"/>
              <a:t>Kiryandongo – Repairs to existing shelter considered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79C69A8-4FFA-4BBA-8A18-4427D648058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9473" y="1448282"/>
            <a:ext cx="7199453" cy="5399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28356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23">
      <a:dk1>
        <a:sysClr val="windowText" lastClr="000000"/>
      </a:dk1>
      <a:lt1>
        <a:sysClr val="window" lastClr="FFFFFF"/>
      </a:lt1>
      <a:dk2>
        <a:srgbClr val="003087"/>
      </a:dk2>
      <a:lt2>
        <a:srgbClr val="F2F2F2"/>
      </a:lt2>
      <a:accent1>
        <a:srgbClr val="585858"/>
      </a:accent1>
      <a:accent2>
        <a:srgbClr val="B7BF10"/>
      </a:accent2>
      <a:accent3>
        <a:srgbClr val="00B388"/>
      </a:accent3>
      <a:accent4>
        <a:srgbClr val="00B5E2"/>
      </a:accent4>
      <a:accent5>
        <a:srgbClr val="A7A7A7"/>
      </a:accent5>
      <a:accent6>
        <a:srgbClr val="F79646"/>
      </a:accent6>
      <a:hlink>
        <a:srgbClr val="00B5E2"/>
      </a:hlink>
      <a:folHlink>
        <a:srgbClr val="00B5E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D634765CF8789439514A5B4FC4B6C07" ma:contentTypeVersion="13" ma:contentTypeDescription="Create a new document." ma:contentTypeScope="" ma:versionID="f4cb1d0cfd22bd5a40963e99b3c8e536">
  <xsd:schema xmlns:xsd="http://www.w3.org/2001/XMLSchema" xmlns:xs="http://www.w3.org/2001/XMLSchema" xmlns:p="http://schemas.microsoft.com/office/2006/metadata/properties" xmlns:ns3="7dcd3d99-3c05-4bc4-a09b-91302236b7ce" xmlns:ns4="f20aa29b-fbd0-4e5b-b9f8-83afb0955ccb" targetNamespace="http://schemas.microsoft.com/office/2006/metadata/properties" ma:root="true" ma:fieldsID="ef1badc1e018dc30dfea086d1f3057c3" ns3:_="" ns4:_="">
    <xsd:import namespace="7dcd3d99-3c05-4bc4-a09b-91302236b7ce"/>
    <xsd:import namespace="f20aa29b-fbd0-4e5b-b9f8-83afb0955ccb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d3d99-3c05-4bc4-a09b-91302236b7ce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0aa29b-fbd0-4e5b-b9f8-83afb0955cc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5" nillable="true" ma:displayName="MediaServiceLocation" ma:internalName="MediaServiceLocatio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D65E357-16C2-42AA-BA66-C198FBF08C1D}">
  <ds:schemaRefs>
    <ds:schemaRef ds:uri="f20aa29b-fbd0-4e5b-b9f8-83afb0955ccb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2006/documentManagement/types"/>
    <ds:schemaRef ds:uri="http://schemas.microsoft.com/office/infopath/2007/PartnerControls"/>
    <ds:schemaRef ds:uri="7dcd3d99-3c05-4bc4-a09b-91302236b7ce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7777EDF7-86C9-40A1-B2C7-A609D546017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dcd3d99-3c05-4bc4-a09b-91302236b7ce"/>
    <ds:schemaRef ds:uri="f20aa29b-fbd0-4e5b-b9f8-83afb0955cc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79A9A3B-E776-4D19-91BB-22BD33ECF6B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690</TotalTime>
  <Words>355</Words>
  <Application>Microsoft Office PowerPoint</Application>
  <PresentationFormat>Custom</PresentationFormat>
  <Paragraphs>82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Times New Roman</vt:lpstr>
      <vt:lpstr>Office Theme</vt:lpstr>
      <vt:lpstr>CRS Shelter Pilot update</vt:lpstr>
      <vt:lpstr>Pilot Modality (UNHCR funds)</vt:lpstr>
      <vt:lpstr>Initial pricing – noting costs still being finalized</vt:lpstr>
      <vt:lpstr>ISSB – One-room shelter and latrine/bathing area in Kyangwali</vt:lpstr>
      <vt:lpstr>Mud brick – One-room shelters in Kiryandongo and Kyangwali</vt:lpstr>
      <vt:lpstr>Kyangwali – Roof being built first to prevent rain/wind damage</vt:lpstr>
      <vt:lpstr>Kiryandongo – Repairs to existing shelter considered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2019 BPRM Pre-design Workshop</dc:title>
  <dc:creator>Sarah Gilbert</dc:creator>
  <cp:lastModifiedBy>Sarah Gilbert</cp:lastModifiedBy>
  <cp:revision>4</cp:revision>
  <dcterms:created xsi:type="dcterms:W3CDTF">2019-02-18T19:04:11Z</dcterms:created>
  <dcterms:modified xsi:type="dcterms:W3CDTF">2019-08-08T15:45:24Z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0x0101009D634765CF8789439514A5B4FC4B6C07</vt:lpwstr>
  </property>
</Properties>
</file>