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9"/>
  </p:sldMasterIdLst>
  <p:notesMasterIdLst>
    <p:notesMasterId r:id="rId101"/>
  </p:notesMasterIdLst>
  <p:handoutMasterIdLst>
    <p:handoutMasterId r:id="rId102"/>
  </p:handoutMasterIdLst>
  <p:sldIdLst>
    <p:sldId id="424" r:id="rId80"/>
    <p:sldId id="605" r:id="rId81"/>
    <p:sldId id="607" r:id="rId82"/>
    <p:sldId id="583" r:id="rId83"/>
    <p:sldId id="608" r:id="rId84"/>
    <p:sldId id="609" r:id="rId85"/>
    <p:sldId id="610" r:id="rId86"/>
    <p:sldId id="611" r:id="rId87"/>
    <p:sldId id="612" r:id="rId88"/>
    <p:sldId id="613" r:id="rId89"/>
    <p:sldId id="614" r:id="rId90"/>
    <p:sldId id="615" r:id="rId91"/>
    <p:sldId id="616" r:id="rId92"/>
    <p:sldId id="617" r:id="rId93"/>
    <p:sldId id="618" r:id="rId94"/>
    <p:sldId id="619" r:id="rId95"/>
    <p:sldId id="620" r:id="rId96"/>
    <p:sldId id="621" r:id="rId97"/>
    <p:sldId id="622" r:id="rId98"/>
    <p:sldId id="623" r:id="rId99"/>
    <p:sldId id="452" r:id="rId100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 ghosn" initials="j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4F81BD"/>
    <a:srgbClr val="C80000"/>
    <a:srgbClr val="FF8F8F"/>
    <a:srgbClr val="FF5353"/>
    <a:srgbClr val="3A669C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6" autoAdjust="0"/>
    <p:restoredTop sz="72031" autoAdjust="0"/>
  </p:normalViewPr>
  <p:slideViewPr>
    <p:cSldViewPr>
      <p:cViewPr>
        <p:scale>
          <a:sx n="66" d="100"/>
          <a:sy n="66" d="100"/>
        </p:scale>
        <p:origin x="1814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1992" y="-102"/>
      </p:cViewPr>
      <p:guideLst>
        <p:guide orient="horz" pos="218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5.xml"/><Relationship Id="rId89" Type="http://schemas.openxmlformats.org/officeDocument/2006/relationships/slide" Target="slides/slide1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07" Type="http://schemas.openxmlformats.org/officeDocument/2006/relationships/tableStyles" Target="tableStyles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slideMaster" Target="slideMasters/slideMaster1.xml"/><Relationship Id="rId87" Type="http://schemas.openxmlformats.org/officeDocument/2006/relationships/slide" Target="slides/slide8.xml"/><Relationship Id="rId10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3.xml"/><Relationship Id="rId90" Type="http://schemas.openxmlformats.org/officeDocument/2006/relationships/slide" Target="slides/slide11.xml"/><Relationship Id="rId95" Type="http://schemas.openxmlformats.org/officeDocument/2006/relationships/slide" Target="slides/slide16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21.xml"/><Relationship Id="rId105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slide" Target="slides/slide1.xml"/><Relationship Id="rId85" Type="http://schemas.openxmlformats.org/officeDocument/2006/relationships/slide" Target="slides/slide6.xml"/><Relationship Id="rId93" Type="http://schemas.openxmlformats.org/officeDocument/2006/relationships/slide" Target="slides/slide14.xml"/><Relationship Id="rId98" Type="http://schemas.openxmlformats.org/officeDocument/2006/relationships/slide" Target="slides/slide19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ommentAuthors" Target="commentAuthor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" Target="slides/slide4.xml"/><Relationship Id="rId88" Type="http://schemas.openxmlformats.org/officeDocument/2006/relationships/slide" Target="slides/slide9.xml"/><Relationship Id="rId91" Type="http://schemas.openxmlformats.org/officeDocument/2006/relationships/slide" Target="slides/slide12.xml"/><Relationship Id="rId96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theme" Target="theme/them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slide" Target="slides/slide2.xml"/><Relationship Id="rId86" Type="http://schemas.openxmlformats.org/officeDocument/2006/relationships/slide" Target="slides/slide7.xml"/><Relationship Id="rId94" Type="http://schemas.openxmlformats.org/officeDocument/2006/relationships/slide" Target="slides/slide15.xml"/><Relationship Id="rId99" Type="http://schemas.openxmlformats.org/officeDocument/2006/relationships/slide" Target="slides/slide20.xml"/><Relationship Id="rId10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8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RIS\AppData\Local\Microsoft\Windows\Temporary%20Internet%20Files\Content.Outlook\XGT3XLWW\SBS%20overview%20(Recovered)%20(00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RIS\AppData\Local\Microsoft\Windows\Temporary%20Internet%20Files\Content.Outlook\XGT3XLWW\SBS%20overview%20(Recovered)%20(003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[SBS overview (Recovered) (003).xlsx]Summary tables!PivotTable1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Hard</a:t>
            </a:r>
            <a:r>
              <a:rPr lang="en-US" b="1" baseline="0">
                <a:solidFill>
                  <a:sysClr val="windowText" lastClr="000000"/>
                </a:solidFill>
              </a:rPr>
              <a:t> Structures Sites Layout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tables'!$B$3:$B$4</c:f>
              <c:strCache>
                <c:ptCount val="1"/>
                <c:pt idx="0">
                  <c:v>Clustered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tables'!$A$5:$A$10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tables'!$B$5:$B$10</c:f>
              <c:numCache>
                <c:formatCode>General</c:formatCode>
                <c:ptCount val="5"/>
                <c:pt idx="0">
                  <c:v>15</c:v>
                </c:pt>
                <c:pt idx="1">
                  <c:v>1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'Summary tables'!$C$3:$C$4</c:f>
              <c:strCache>
                <c:ptCount val="1"/>
                <c:pt idx="0">
                  <c:v>Scattered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tables'!$A$5:$A$10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tables'!$C$5:$C$10</c:f>
              <c:numCache>
                <c:formatCode>General</c:formatCode>
                <c:ptCount val="5"/>
                <c:pt idx="0">
                  <c:v>12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8597120"/>
        <c:axId val="285785800"/>
      </c:barChart>
      <c:catAx>
        <c:axId val="2885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85800"/>
        <c:crosses val="autoZero"/>
        <c:auto val="1"/>
        <c:lblAlgn val="ctr"/>
        <c:lblOffset val="100"/>
        <c:noMultiLvlLbl val="0"/>
      </c:catAx>
      <c:valAx>
        <c:axId val="285785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85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[SBS overview (Recovered) (003).xlsx]Summary tables!PivotTable12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Priority Hard Structures by Category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'Summary tables'!$B$98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'Summary tables'!$A$99:$A$102</c:f>
              <c:strCache>
                <c:ptCount val="3"/>
                <c:pt idx="0">
                  <c:v>Above 7</c:v>
                </c:pt>
                <c:pt idx="1">
                  <c:v>Below 4</c:v>
                </c:pt>
                <c:pt idx="2">
                  <c:v>Between 4 and 7</c:v>
                </c:pt>
              </c:strCache>
            </c:strRef>
          </c:cat>
          <c:val>
            <c:numRef>
              <c:f>'Summary tables'!$B$99:$B$102</c:f>
              <c:numCache>
                <c:formatCode>General</c:formatCode>
                <c:ptCount val="3"/>
                <c:pt idx="0">
                  <c:v>12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[SBS overview (Recovered) (003).xlsx]Summary tables!PivotTable2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Typology of Hard Structures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tables'!$B$14</c:f>
              <c:strCache>
                <c:ptCount val="1"/>
                <c:pt idx="0">
                  <c:v># Of Partially Built Structures || 52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tables'!$A$15:$A$20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tables'!$B$15:$B$20</c:f>
              <c:numCache>
                <c:formatCode>General</c:formatCode>
                <c:ptCount val="5"/>
                <c:pt idx="0">
                  <c:v>24</c:v>
                </c:pt>
                <c:pt idx="1">
                  <c:v>0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'Summary tables'!$C$14</c:f>
              <c:strCache>
                <c:ptCount val="1"/>
                <c:pt idx="0">
                  <c:v># Of Fully Built Mixed Structures (with Zink roof) || 201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tables'!$A$15:$A$20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tables'!$C$15:$C$20</c:f>
              <c:numCache>
                <c:formatCode>General</c:formatCode>
                <c:ptCount val="5"/>
                <c:pt idx="0">
                  <c:v>133</c:v>
                </c:pt>
                <c:pt idx="1">
                  <c:v>6</c:v>
                </c:pt>
                <c:pt idx="2">
                  <c:v>14</c:v>
                </c:pt>
                <c:pt idx="3">
                  <c:v>31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strRef>
              <c:f>'Summary tables'!$D$14</c:f>
              <c:strCache>
                <c:ptCount val="1"/>
                <c:pt idx="0">
                  <c:v># Of Fully Built Concrete structures || 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tables'!$A$15:$A$20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tables'!$D$15:$D$20</c:f>
              <c:numCache>
                <c:formatCode>General</c:formatCode>
                <c:ptCount val="5"/>
                <c:pt idx="0">
                  <c:v>13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7263536"/>
        <c:axId val="207315328"/>
      </c:barChart>
      <c:catAx>
        <c:axId val="2072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5328"/>
        <c:crosses val="autoZero"/>
        <c:auto val="1"/>
        <c:lblAlgn val="ctr"/>
        <c:lblOffset val="100"/>
        <c:noMultiLvlLbl val="0"/>
      </c:catAx>
      <c:valAx>
        <c:axId val="20731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26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[SBS overview (Recovered) (003).xlsx]Summary tables!PivotTable3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Individuals with Specific</a:t>
            </a:r>
            <a:r>
              <a:rPr lang="en-US" b="1" baseline="0" dirty="0">
                <a:solidFill>
                  <a:sysClr val="windowText" lastClr="000000"/>
                </a:solidFill>
              </a:rPr>
              <a:t> </a:t>
            </a:r>
            <a:r>
              <a:rPr lang="en-US" b="1" baseline="0" dirty="0" smtClean="0">
                <a:solidFill>
                  <a:sysClr val="windowText" lastClr="000000"/>
                </a:solidFill>
              </a:rPr>
              <a:t>Needs (101) in </a:t>
            </a:r>
            <a:r>
              <a:rPr lang="en-US" b="1" baseline="0" dirty="0">
                <a:solidFill>
                  <a:sysClr val="windowText" lastClr="000000"/>
                </a:solidFill>
              </a:rPr>
              <a:t>44 Sites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6344994678757158"/>
          <c:y val="3.437714434204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tables'!$B$25</c:f>
              <c:strCache>
                <c:ptCount val="1"/>
                <c:pt idx="0">
                  <c:v>Physical Disability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tables'!$A$26:$A$28</c:f>
              <c:strCache>
                <c:ptCount val="2"/>
                <c:pt idx="0">
                  <c:v>Akkar</c:v>
                </c:pt>
                <c:pt idx="1">
                  <c:v>North</c:v>
                </c:pt>
              </c:strCache>
            </c:strRef>
          </c:cat>
          <c:val>
            <c:numRef>
              <c:f>'Summary tables'!$B$26:$B$28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'Summary tables'!$C$25</c:f>
              <c:strCache>
                <c:ptCount val="1"/>
                <c:pt idx="0">
                  <c:v>Mental Disability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tables'!$A$26:$A$28</c:f>
              <c:strCache>
                <c:ptCount val="2"/>
                <c:pt idx="0">
                  <c:v>Akkar</c:v>
                </c:pt>
                <c:pt idx="1">
                  <c:v>North</c:v>
                </c:pt>
              </c:strCache>
            </c:strRef>
          </c:cat>
          <c:val>
            <c:numRef>
              <c:f>'Summary tables'!$C$26:$C$28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'Summary tables'!$D$25</c:f>
              <c:strCache>
                <c:ptCount val="1"/>
                <c:pt idx="0">
                  <c:v>Seperated Children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tables'!$A$26:$A$28</c:f>
              <c:strCache>
                <c:ptCount val="2"/>
                <c:pt idx="0">
                  <c:v>Akkar</c:v>
                </c:pt>
                <c:pt idx="1">
                  <c:v>North</c:v>
                </c:pt>
              </c:strCache>
            </c:strRef>
          </c:cat>
          <c:val>
            <c:numRef>
              <c:f>'Summary tables'!$D$26:$D$28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'Summary tables'!$E$25</c:f>
              <c:strCache>
                <c:ptCount val="1"/>
                <c:pt idx="0">
                  <c:v>FHHH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tables'!$A$26:$A$28</c:f>
              <c:strCache>
                <c:ptCount val="2"/>
                <c:pt idx="0">
                  <c:v>Akkar</c:v>
                </c:pt>
                <c:pt idx="1">
                  <c:v>North</c:v>
                </c:pt>
              </c:strCache>
            </c:strRef>
          </c:cat>
          <c:val>
            <c:numRef>
              <c:f>'Summary tables'!$E$26:$E$28</c:f>
              <c:numCache>
                <c:formatCode>General</c:formatCode>
                <c:ptCount val="2"/>
                <c:pt idx="0">
                  <c:v>40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'Summary tables'!$F$25</c:f>
              <c:strCache>
                <c:ptCount val="1"/>
                <c:pt idx="0">
                  <c:v>Injured Ind.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tables'!$A$26:$A$28</c:f>
              <c:strCache>
                <c:ptCount val="2"/>
                <c:pt idx="0">
                  <c:v>Akkar</c:v>
                </c:pt>
                <c:pt idx="1">
                  <c:v>North</c:v>
                </c:pt>
              </c:strCache>
            </c:strRef>
          </c:cat>
          <c:val>
            <c:numRef>
              <c:f>'Summary tables'!$F$26:$F$28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'Summary tables'!$G$25</c:f>
              <c:strCache>
                <c:ptCount val="1"/>
                <c:pt idx="0">
                  <c:v>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tables'!$A$26:$A$28</c:f>
              <c:strCache>
                <c:ptCount val="2"/>
                <c:pt idx="0">
                  <c:v>Akkar</c:v>
                </c:pt>
                <c:pt idx="1">
                  <c:v>North</c:v>
                </c:pt>
              </c:strCache>
            </c:strRef>
          </c:cat>
          <c:val>
            <c:numRef>
              <c:f>'Summary tables'!$G$26:$G$28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966248"/>
        <c:axId val="207099752"/>
      </c:barChart>
      <c:catAx>
        <c:axId val="20696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99752"/>
        <c:crosses val="autoZero"/>
        <c:auto val="1"/>
        <c:lblAlgn val="ctr"/>
        <c:lblOffset val="100"/>
        <c:noMultiLvlLbl val="0"/>
      </c:catAx>
      <c:valAx>
        <c:axId val="207099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96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[SBS overview (Recovered) (003).xlsx]Summary tables!PivotTable5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Latrine Typology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'Summary tables'!$B$48</c:f>
              <c:strCache>
                <c:ptCount val="1"/>
                <c:pt idx="0">
                  <c:v>Nbr of Communal Latrines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tables'!$A$49:$A$54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tables'!$B$49:$B$54</c:f>
              <c:numCache>
                <c:formatCode>General</c:formatCode>
                <c:ptCount val="5"/>
                <c:pt idx="0">
                  <c:v>68</c:v>
                </c:pt>
                <c:pt idx="2">
                  <c:v>9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'Summary tables'!$C$48</c:f>
              <c:strCache>
                <c:ptCount val="1"/>
                <c:pt idx="0">
                  <c:v>Nbr of HH Latrines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tables'!$A$49:$A$54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tables'!$C$49:$C$54</c:f>
              <c:numCache>
                <c:formatCode>General</c:formatCode>
                <c:ptCount val="5"/>
                <c:pt idx="0">
                  <c:v>169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7482024"/>
        <c:axId val="207482408"/>
      </c:barChart>
      <c:catAx>
        <c:axId val="20748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82408"/>
        <c:crosses val="autoZero"/>
        <c:auto val="1"/>
        <c:lblAlgn val="ctr"/>
        <c:lblOffset val="100"/>
        <c:noMultiLvlLbl val="0"/>
      </c:catAx>
      <c:valAx>
        <c:axId val="207482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48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[SBS overview (Recovered) (003).xlsx]Summary tables!PivotTable7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Coping Mechanism</a:t>
            </a:r>
            <a:r>
              <a:rPr lang="en-US" b="1" baseline="0">
                <a:solidFill>
                  <a:sysClr val="windowText" lastClr="000000"/>
                </a:solidFill>
              </a:rPr>
              <a:t> - Collected  Via Multi-Sectorial Monitoring Assessment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'Summary tables'!$B$59</c:f>
              <c:strCache>
                <c:ptCount val="1"/>
                <c:pt idx="0">
                  <c:v>Labour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tables'!$B$60:$B$65</c:f>
              <c:numCache>
                <c:formatCode>General</c:formatCode>
                <c:ptCount val="5"/>
                <c:pt idx="0">
                  <c:v>18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'Summary tables'!$C$59</c:f>
              <c:strCache>
                <c:ptCount val="1"/>
                <c:pt idx="0">
                  <c:v>Savings/sale of assets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tables'!$C$60:$C$65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'Summary tables'!$D$59</c:f>
              <c:strCache>
                <c:ptCount val="1"/>
                <c:pt idx="0">
                  <c:v>Begging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tables'!$D$60:$D$65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'Summary tables'!$E$59</c:f>
              <c:strCache>
                <c:ptCount val="1"/>
                <c:pt idx="0">
                  <c:v>Informal commerce/petty trading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tables'!$E$60:$E$65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'Summary tables'!$F$59</c:f>
              <c:strCache>
                <c:ptCount val="1"/>
                <c:pt idx="0">
                  <c:v>Loans/debts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tables'!$F$60:$F$65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'Summary tables'!$G$59</c:f>
              <c:strCache>
                <c:ptCount val="1"/>
                <c:pt idx="0">
                  <c:v>Remittances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tables'!$G$60:$G$65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'Summary tables'!$H$59</c:f>
              <c:strCache>
                <c:ptCount val="1"/>
                <c:pt idx="0">
                  <c:v>Assistance/gifts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tables'!$H$60:$H$65</c:f>
              <c:numCache>
                <c:formatCode>General</c:formatCode>
                <c:ptCount val="5"/>
                <c:pt idx="0">
                  <c:v>19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7"/>
          <c:order val="7"/>
          <c:tx>
            <c:strRef>
              <c:f>'Summary tables'!$I$59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tables'!$A$60:$A$65</c:f>
              <c:strCache>
                <c:ptCount val="5"/>
                <c:pt idx="0">
                  <c:v>Akkar</c:v>
                </c:pt>
                <c:pt idx="1">
                  <c:v>Batroun</c:v>
                </c:pt>
                <c:pt idx="2">
                  <c:v>El Koura</c:v>
                </c:pt>
                <c:pt idx="3">
                  <c:v>El Minieh-Dennie</c:v>
                </c:pt>
                <c:pt idx="4">
                  <c:v>Zgharta</c:v>
                </c:pt>
              </c:strCache>
            </c:strRef>
          </c:cat>
          <c:val>
            <c:numRef>
              <c:f>'Summary tables'!$I$60:$I$65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7584792"/>
        <c:axId val="206910936"/>
      </c:barChart>
      <c:catAx>
        <c:axId val="207584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0936"/>
        <c:crosses val="autoZero"/>
        <c:auto val="1"/>
        <c:lblAlgn val="ctr"/>
        <c:lblOffset val="100"/>
        <c:noMultiLvlLbl val="0"/>
      </c:catAx>
      <c:valAx>
        <c:axId val="20691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8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57388C-F778-4AF6-902F-F8C8A9869F4B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6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6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C8FD23-8EFB-44E4-B4A1-B0707B7718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647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BD909A-4267-45F0-9B83-521F3885AD2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7"/>
            <a:ext cx="7388860" cy="312753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6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6"/>
            <a:ext cx="4002299" cy="3475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9C8C49-0BC4-4726-BA02-98F0D0ADFF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667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dirty="0" smtClean="0">
                <a:solidFill>
                  <a:prstClr val="black"/>
                </a:solidFill>
              </a:rPr>
              <a:t>Partially Built Structures:</a:t>
            </a:r>
          </a:p>
          <a:p>
            <a:pPr lvl="0"/>
            <a:endParaRPr lang="en-US" sz="1000" b="1" dirty="0" smtClean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en-US" sz="1100" dirty="0" smtClean="0">
                <a:solidFill>
                  <a:prstClr val="black"/>
                </a:solidFill>
              </a:rPr>
              <a:t>Structure: Timber columns and studs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Walls/partitioning: Varying combination of plastic sheeting and stacked concrete blocks with minimal mortar</a:t>
            </a:r>
          </a:p>
          <a:p>
            <a:pPr lvl="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Roof: Plastic sheeting with timber structure</a:t>
            </a:r>
          </a:p>
          <a:p>
            <a:pPr lvl="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Wash facilities:</a:t>
            </a:r>
          </a:p>
          <a:p>
            <a:pPr marL="1543050" lvl="2" indent="-34290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prstClr val="black"/>
                </a:solidFill>
              </a:rPr>
              <a:t>communal wash facilities (either built or prefabs)</a:t>
            </a:r>
          </a:p>
          <a:p>
            <a:pPr marL="1543050" lvl="2" indent="-34290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prstClr val="black"/>
                </a:solidFill>
              </a:rPr>
              <a:t>individual latrines integrated within shelters and built from concrete blocks </a:t>
            </a:r>
          </a:p>
          <a:p>
            <a:pPr marL="1543050" lvl="2" indent="-34290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prstClr val="black"/>
                </a:solidFill>
              </a:rPr>
              <a:t>emergency latrines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1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r>
              <a:rPr lang="en-US" sz="1400" b="1" dirty="0" smtClean="0"/>
              <a:t>Fully Built Structures – Zinc Roof</a:t>
            </a:r>
          </a:p>
          <a:p>
            <a:pPr indent="0"/>
            <a:endParaRPr lang="en-US" sz="1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Structure: Concrete columns or absence of formal structure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Walls/partitioning : Concrete blocks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Roof: Zinc roofs with metal structure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Wash facilities: Integrated within shelters and built from concrete blocks.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Fully Built Structure – Cast Concrete Roof</a:t>
            </a:r>
          </a:p>
          <a:p>
            <a:endParaRPr lang="en-US" sz="1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Structure: Concrete columns or absence of formal structure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Walls/partitioning: Concrete blocks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Roof: Reinforced concrete slab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Wash facilities: Integrated within shelters and built from concrete blocks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3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0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8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8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201025" y="1282172"/>
            <a:ext cx="409575" cy="92075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600" b="1" dirty="0">
                <a:solidFill>
                  <a:srgbClr val="232323"/>
                </a:solidFill>
              </a:rPr>
              <a:t>Page </a:t>
            </a:r>
            <a:fld id="{8535152C-2F34-344B-8022-2742E4E69643}" type="slidenum">
              <a:rPr lang="en-US" sz="600" b="1">
                <a:solidFill>
                  <a:srgbClr val="232323"/>
                </a:solidFill>
              </a:rPr>
              <a:pPr algn="r"/>
              <a:t>‹#›</a:t>
            </a:fld>
            <a:endParaRPr lang="en-US" sz="600" b="1" dirty="0">
              <a:solidFill>
                <a:srgbClr val="232323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066648" y="2271905"/>
            <a:ext cx="7543952" cy="150634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232323"/>
                </a:solidFill>
                <a:latin typeface="Arial"/>
                <a:cs typeface="Arial"/>
              </a:defRPr>
            </a:lvl1pPr>
            <a:lvl2pPr marL="0">
              <a:lnSpc>
                <a:spcPts val="1700"/>
              </a:lnSpc>
              <a:spcBef>
                <a:spcPts val="0"/>
              </a:spcBef>
              <a:buNone/>
              <a:defRPr sz="1300" b="0" cap="none">
                <a:solidFill>
                  <a:srgbClr val="706C62"/>
                </a:solidFill>
                <a:latin typeface="Arial"/>
                <a:cs typeface="Arial"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513" y="1104631"/>
            <a:ext cx="6368520" cy="351635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200" b="1" cap="none">
                <a:solidFill>
                  <a:srgbClr val="0069B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Page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76513" y="906182"/>
            <a:ext cx="6368520" cy="158783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200" b="0" i="0" cap="none" spc="0">
                <a:solidFill>
                  <a:srgbClr val="2323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section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883400" cy="546099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rot="10800000">
            <a:off x="1058333" y="1728788"/>
            <a:ext cx="7542742" cy="1588"/>
          </a:xfrm>
          <a:prstGeom prst="line">
            <a:avLst/>
          </a:prstGeom>
          <a:ln>
            <a:solidFill>
              <a:srgbClr val="0069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60450" y="4000500"/>
            <a:ext cx="7550150" cy="190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68"/>
              </a:spcBef>
              <a:buFontTx/>
              <a:buNone/>
              <a:defRPr sz="1800" kern="1200" cap="all">
                <a:solidFill>
                  <a:srgbClr val="0069B4"/>
                </a:solidFill>
                <a:latin typeface=""/>
              </a:defRPr>
            </a:lvl1pPr>
            <a:lvl2pPr marL="0" indent="0">
              <a:spcBef>
                <a:spcPts val="168"/>
              </a:spcBef>
              <a:buFontTx/>
              <a:buNone/>
              <a:defRPr sz="1800" kern="1200">
                <a:solidFill>
                  <a:srgbClr val="232323"/>
                </a:solidFill>
                <a:latin typeface=""/>
              </a:defRPr>
            </a:lvl2pPr>
            <a:lvl3pPr marL="0" indent="0">
              <a:spcBef>
                <a:spcPts val="168"/>
              </a:spcBef>
              <a:buFontTx/>
              <a:buNone/>
              <a:defRPr sz="1800" kern="1200">
                <a:solidFill>
                  <a:srgbClr val="232323"/>
                </a:solidFill>
                <a:latin typeface=""/>
              </a:defRPr>
            </a:lvl3pPr>
            <a:lvl4pPr marL="0" indent="0">
              <a:spcBef>
                <a:spcPts val="168"/>
              </a:spcBef>
              <a:buFontTx/>
              <a:buNone/>
              <a:defRPr sz="1800" kern="1200">
                <a:solidFill>
                  <a:srgbClr val="232323"/>
                </a:solidFill>
                <a:latin typeface=""/>
              </a:defRPr>
            </a:lvl4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407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HCR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153988"/>
            <a:ext cx="43195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016000" y="5637213"/>
            <a:ext cx="3997325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30/09/2014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540250"/>
            <a:ext cx="6883400" cy="1749425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160990"/>
            <a:ext cx="9144000" cy="343640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80440" y="5564748"/>
            <a:ext cx="4403283" cy="295313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1300" b="0" cap="sm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0439" y="5078941"/>
            <a:ext cx="5786028" cy="36300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80440" y="5336154"/>
            <a:ext cx="5811427" cy="344979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1600" b="0" cap="sm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96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4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6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6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5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71CA-2917-473E-A18E-A8966A104D2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62EE-317A-424D-A7FC-6A474C627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7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4953000"/>
            <a:ext cx="7467600" cy="1219200"/>
          </a:xfrm>
        </p:spPr>
        <p:txBody>
          <a:bodyPr>
            <a:noAutofit/>
          </a:bodyPr>
          <a:lstStyle/>
          <a:p>
            <a:pPr rtl="1"/>
            <a:r>
              <a:rPr lang="en-US" sz="3600" dirty="0" err="1" smtClean="0"/>
              <a:t>InTER</a:t>
            </a:r>
            <a:r>
              <a:rPr lang="en-US" sz="3600" dirty="0" smtClean="0"/>
              <a:t>- Sector plus </a:t>
            </a:r>
            <a:endParaRPr lang="en-US" sz="3600" dirty="0" smtClean="0"/>
          </a:p>
          <a:p>
            <a:pPr rtl="1"/>
            <a:endParaRPr lang="en-US" sz="3600" dirty="0"/>
          </a:p>
          <a:p>
            <a:pPr rtl="1"/>
            <a:r>
              <a:rPr lang="en-US" sz="3600" dirty="0" smtClean="0"/>
              <a:t>                   Working group</a:t>
            </a:r>
            <a:endParaRPr lang="en-US" sz="4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57912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057400"/>
            <a:ext cx="4876800" cy="11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4820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76512" y="1828801"/>
            <a:ext cx="7915087" cy="33528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Provide guidance note on safe dismantlement.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Identify vulnerable individuals through protection case management requiring temporary relocation assistance (i.e. empty tents, rehabilitated shelters, community center, mosque or school). WASH facilities in temporary relocation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Disseminate messaging on available in-kind assistance, resources (municipal machinery) and available temporary shelters for relocation.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Rehabilitation or construction of the emergency toilet and water point (if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Identify actor to assist with safe rubble removal (LAF, municipality/</a:t>
            </a:r>
            <a:r>
              <a:rPr lang="en-US" sz="2100" dirty="0" err="1"/>
              <a:t>MoE</a:t>
            </a:r>
            <a:r>
              <a:rPr lang="en-US" sz="21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ECA for extremely vulnerable cases, in exceptional circumstances and in accordance with ECA guidelines.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SOPs: Assistance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15633"/>
              </p:ext>
            </p:extLst>
          </p:nvPr>
        </p:nvGraphicFramePr>
        <p:xfrm>
          <a:off x="1219200" y="5334000"/>
          <a:ext cx="72390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1: partially built structure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2: Fully built structure with Zinc roof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Type 3: Fully built structure with concrete roof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MRK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MRK + NAK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MRK + NAK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648" y="1828801"/>
            <a:ext cx="7543952" cy="32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response to be coordinated through Emergency Coordination Mechanism (RNA)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Monitoring and determining eligibility for assistance through Eye On the Situation (EOS)/Unified weatherproofing shelter assessment.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SOPs: Reponses, Monitoring, Needs and Eligibility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648" y="1828801"/>
            <a:ext cx="7543952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During May and June, 13 sites were visited by LAFI and ISF to identify hard structures, including 12 in </a:t>
            </a:r>
            <a:r>
              <a:rPr lang="en-US" sz="2000" dirty="0" err="1"/>
              <a:t>Akkar</a:t>
            </a:r>
            <a:r>
              <a:rPr lang="en-US" sz="2000" dirty="0"/>
              <a:t> and one site in T5.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Four sites notified to dismantle (</a:t>
            </a:r>
            <a:r>
              <a:rPr lang="en-US" sz="2000" dirty="0" err="1"/>
              <a:t>Mhammaret</a:t>
            </a:r>
            <a:r>
              <a:rPr lang="en-US" sz="2000" dirty="0"/>
              <a:t> 010, 046, </a:t>
            </a:r>
            <a:r>
              <a:rPr lang="en-US" sz="2000" dirty="0" err="1"/>
              <a:t>Bebnine</a:t>
            </a:r>
            <a:r>
              <a:rPr lang="en-US" sz="2000" dirty="0"/>
              <a:t> 001 and </a:t>
            </a:r>
            <a:r>
              <a:rPr lang="en-US" sz="2000" dirty="0" err="1"/>
              <a:t>Merkebta</a:t>
            </a:r>
            <a:r>
              <a:rPr lang="en-US" sz="2000" dirty="0"/>
              <a:t> 112).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Ongoing dismantling in </a:t>
            </a:r>
            <a:r>
              <a:rPr lang="en-US" sz="2000" dirty="0" err="1"/>
              <a:t>Mhammaret</a:t>
            </a:r>
            <a:r>
              <a:rPr lang="en-US" sz="2000" dirty="0"/>
              <a:t> 010 and 046. Around 10 hard structures still be dismantled in </a:t>
            </a:r>
            <a:r>
              <a:rPr lang="en-US" sz="2000" dirty="0" err="1"/>
              <a:t>Mhammaret</a:t>
            </a:r>
            <a:r>
              <a:rPr lang="en-US" sz="2000" dirty="0"/>
              <a:t> 010.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Landlord mediating to resolve the issue with ISF in </a:t>
            </a:r>
            <a:r>
              <a:rPr lang="en-US" sz="2000" dirty="0" err="1"/>
              <a:t>Merkabta</a:t>
            </a:r>
            <a:r>
              <a:rPr lang="en-US" sz="2000" dirty="0"/>
              <a:t>.  No follow up visit by ISF report.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Bebnine</a:t>
            </a:r>
            <a:r>
              <a:rPr lang="en-US" sz="2000" dirty="0"/>
              <a:t> 001 challenged LAFI asking for a court order to enforce the dismantlement. Deadline passed and no follow up visit by LAFI.  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Analysis: Visibility and Prominence (44 Sites)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930978"/>
              </p:ext>
            </p:extLst>
          </p:nvPr>
        </p:nvGraphicFramePr>
        <p:xfrm>
          <a:off x="304800" y="1630555"/>
          <a:ext cx="8406864" cy="838200"/>
        </p:xfrm>
        <a:graphic>
          <a:graphicData uri="http://schemas.openxmlformats.org/drawingml/2006/table">
            <a:tbl>
              <a:tblPr/>
              <a:tblGrid>
                <a:gridCol w="1430955"/>
                <a:gridCol w="894348"/>
                <a:gridCol w="1430955"/>
                <a:gridCol w="894348"/>
                <a:gridCol w="1430955"/>
                <a:gridCol w="894348"/>
                <a:gridCol w="1430955"/>
              </a:tblGrid>
              <a:tr h="2363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# of Sites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# of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Structures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# of Households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# of Individuals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5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072860"/>
              </p:ext>
            </p:extLst>
          </p:nvPr>
        </p:nvGraphicFramePr>
        <p:xfrm>
          <a:off x="304800" y="3021948"/>
          <a:ext cx="4533900" cy="270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270900"/>
              </p:ext>
            </p:extLst>
          </p:nvPr>
        </p:nvGraphicFramePr>
        <p:xfrm>
          <a:off x="4260773" y="3034345"/>
          <a:ext cx="4602480" cy="280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Analysis: Typology and Specific Needs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070564"/>
              </p:ext>
            </p:extLst>
          </p:nvPr>
        </p:nvGraphicFramePr>
        <p:xfrm>
          <a:off x="0" y="2819400"/>
          <a:ext cx="4419600" cy="313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28940"/>
              </p:ext>
            </p:extLst>
          </p:nvPr>
        </p:nvGraphicFramePr>
        <p:xfrm>
          <a:off x="4648200" y="2781299"/>
          <a:ext cx="4267200" cy="321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77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Analysis: WASH Facilities and Coping Mechanisms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430204"/>
              </p:ext>
            </p:extLst>
          </p:nvPr>
        </p:nvGraphicFramePr>
        <p:xfrm>
          <a:off x="595152" y="2438400"/>
          <a:ext cx="3657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987962"/>
              </p:ext>
            </p:extLst>
          </p:nvPr>
        </p:nvGraphicFramePr>
        <p:xfrm>
          <a:off x="4495800" y="2590800"/>
          <a:ext cx="44958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3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5105400"/>
            <a:ext cx="7467600" cy="1219200"/>
          </a:xfrm>
        </p:spPr>
        <p:txBody>
          <a:bodyPr>
            <a:noAutofit/>
          </a:bodyPr>
          <a:lstStyle/>
          <a:p>
            <a:pPr rtl="1"/>
            <a:r>
              <a:rPr lang="en-US" sz="4400" dirty="0" smtClean="0"/>
              <a:t>Emergency Cash</a:t>
            </a:r>
          </a:p>
          <a:p>
            <a:pPr rtl="1"/>
            <a:r>
              <a:rPr lang="en-US" sz="4400" dirty="0"/>
              <a:t> </a:t>
            </a:r>
            <a:r>
              <a:rPr lang="en-US" sz="4400" dirty="0" smtClean="0"/>
              <a:t>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57912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648" y="2271905"/>
            <a:ext cx="7543952" cy="41288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Current goal: ensure more harmonized and coordinated approach in emergency situations (extreme weather, fires and evictions)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14 ECA partners in the North, five of which have funding for emergency situations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Aim to agree on common principles, harmonized amounts, common assessment tool and geo split for emergency situations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Emergency cash coordination in North Lebanon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648" y="1905001"/>
            <a:ext cx="7543952" cy="4267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ECA payments to be issued as targeted assistance of last resort.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Duplication of ECA with other assistance packages only justified where family lost most of their belongings as a result of the emergency (e.g. devastating fire)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Duplication with other types of cash intervention to be generally avoided.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6512" y="1104631"/>
            <a:ext cx="7153087" cy="34316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Draft principles for emergency cash assistance in emergency situations (1)</a:t>
            </a:r>
          </a:p>
        </p:txBody>
      </p:sp>
    </p:spTree>
    <p:extLst>
      <p:ext uri="{BB962C8B-B14F-4D97-AF65-F5344CB8AC3E}">
        <p14:creationId xmlns:p14="http://schemas.microsoft.com/office/powerpoint/2010/main" val="3178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76513" y="1905000"/>
            <a:ext cx="7543952" cy="42812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Two types of criteria should be taken into consideration for grant of ECA in emergency situations:  pre-existing vulnerabilities AND the impact of the emergency situation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Criteria and amounts for granting ECA to be harmonized to avoid gaps/overlaps/harm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ECA to be distributed only after it has been agreed with the coordinating agency and based on agreed geo split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52450" y="990600"/>
            <a:ext cx="7315200" cy="6096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Draft principles for emergency cash assistance in emergency situations (2)</a:t>
            </a:r>
          </a:p>
        </p:txBody>
      </p:sp>
    </p:spTree>
    <p:extLst>
      <p:ext uri="{BB962C8B-B14F-4D97-AF65-F5344CB8AC3E}">
        <p14:creationId xmlns:p14="http://schemas.microsoft.com/office/powerpoint/2010/main" val="39238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143000"/>
            <a:ext cx="6368520" cy="351635"/>
          </a:xfrm>
        </p:spPr>
        <p:txBody>
          <a:bodyPr>
            <a:noAutofit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8191982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Hard Structures overview analysis in the North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Principles </a:t>
            </a:r>
            <a:r>
              <a:rPr lang="en-US" sz="2400" dirty="0"/>
              <a:t>for issuance of emergency cash in emergency </a:t>
            </a:r>
            <a:r>
              <a:rPr lang="en-US" sz="2400" dirty="0" smtClean="0"/>
              <a:t>situations </a:t>
            </a:r>
            <a:r>
              <a:rPr lang="en-US" sz="2400" dirty="0"/>
              <a:t>(North Emergency Cash Coordination Group</a:t>
            </a:r>
            <a:r>
              <a:rPr lang="en-US" sz="240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 on RNA in mass eviction situations (UNHCR</a:t>
            </a:r>
            <a:r>
              <a:rPr lang="en-US" sz="2400" dirty="0" smtClean="0"/>
              <a:t>)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Updates on other recent GOL decisions relating to Syrians in Lebanon (UNHCR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92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76513" y="1905000"/>
            <a:ext cx="7543952" cy="43574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Development of harmonized pre-eviction and post-eviction assessment tools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Revision of RNA to better reflect roles and responsibilities relating to evictions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Call for interest among partners to carry out pre- and post-eviction assessments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Emergency response to evictions</a:t>
            </a:r>
          </a:p>
        </p:txBody>
      </p:sp>
    </p:spTree>
    <p:extLst>
      <p:ext uri="{BB962C8B-B14F-4D97-AF65-F5344CB8AC3E}">
        <p14:creationId xmlns:p14="http://schemas.microsoft.com/office/powerpoint/2010/main" val="9562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/>
              <a:t>THANK YOU.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82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5105400"/>
            <a:ext cx="7467600" cy="1219200"/>
          </a:xfrm>
        </p:spPr>
        <p:txBody>
          <a:bodyPr>
            <a:noAutofit/>
          </a:bodyPr>
          <a:lstStyle/>
          <a:p>
            <a:pPr rtl="1"/>
            <a:r>
              <a:rPr lang="en-US" sz="3600" dirty="0" smtClean="0"/>
              <a:t>Hard Structures </a:t>
            </a:r>
          </a:p>
          <a:p>
            <a:pPr rtl="1"/>
            <a:endParaRPr lang="en-US" sz="3600" dirty="0"/>
          </a:p>
          <a:p>
            <a:pPr rtl="1"/>
            <a:r>
              <a:rPr lang="en-US" sz="3600" dirty="0" smtClean="0"/>
              <a:t>	                           overview</a:t>
            </a:r>
            <a:endParaRPr lang="en-US" sz="4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57912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143000"/>
            <a:ext cx="6368520" cy="351635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8191982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 Hard Structure SOPs: topology, messages, assistance package, response mechanism, monitoring and assessment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Update: </a:t>
            </a:r>
            <a:r>
              <a:rPr lang="en-US" dirty="0">
                <a:solidFill>
                  <a:prstClr val="black"/>
                </a:solidFill>
              </a:rPr>
              <a:t>notifications, </a:t>
            </a:r>
            <a:r>
              <a:rPr lang="en-US" dirty="0"/>
              <a:t>dismantling and assistance provided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Analysis: mapping of hard structures in T5 and </a:t>
            </a:r>
            <a:r>
              <a:rPr lang="en-US" dirty="0" err="1"/>
              <a:t>Akkar</a:t>
            </a:r>
            <a:r>
              <a:rPr lang="en-US" dirty="0"/>
              <a:t>   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925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SOPs: Type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| Partially Built Structure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47668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SOPs: Type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 | Fully built with Zinc roof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486400" cy="42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SOPs: Type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 | </a:t>
            </a:r>
            <a:r>
              <a:rPr lang="en-US" sz="2400" dirty="0"/>
              <a:t>Fully Built Structure – Cast Concrete Roof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954" y="2057400"/>
            <a:ext cx="5775079" cy="41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648" y="1828801"/>
            <a:ext cx="7543952" cy="4648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 </a:t>
            </a:r>
            <a:r>
              <a:rPr lang="en-US" dirty="0"/>
              <a:t>refugees that the humanitarian community is aware of LAF’s demolition </a:t>
            </a:r>
            <a:r>
              <a:rPr lang="en-US" dirty="0" smtClean="0"/>
              <a:t>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Reiterate </a:t>
            </a:r>
            <a:r>
              <a:rPr lang="en-US" dirty="0"/>
              <a:t>that refugees should take the instructions by authorities seriously.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Remind </a:t>
            </a:r>
            <a:r>
              <a:rPr lang="en-US" dirty="0"/>
              <a:t>refugees that the primary responsibility remains with those who have erected the structures, and landlords and refugees are to dismantle them.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 </a:t>
            </a:r>
            <a:r>
              <a:rPr lang="en-US" dirty="0"/>
              <a:t>refugees to engage with landlords to find solutions that are in line with national regulations.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SOPs: Messages (Frontline Staff)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648" y="1905001"/>
            <a:ext cx="7543952" cy="4648200"/>
          </a:xfrm>
        </p:spPr>
        <p:txBody>
          <a:bodyPr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Recommend </a:t>
            </a:r>
            <a:r>
              <a:rPr lang="en-US" sz="2000" dirty="0"/>
              <a:t>that that refugees safeguard all personal and household </a:t>
            </a:r>
            <a:r>
              <a:rPr lang="en-US" sz="2000" dirty="0" smtClean="0"/>
              <a:t>belongings. (i.e. ID, Documentation)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Let </a:t>
            </a:r>
            <a:r>
              <a:rPr lang="en-US" sz="2000" dirty="0"/>
              <a:t>refugees know that humanitarian actors need to respect the Lebanese Government’s </a:t>
            </a:r>
            <a:r>
              <a:rPr lang="en-US" sz="2000" dirty="0" smtClean="0"/>
              <a:t>laws, while advocating to mitigate negative impact. 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Inform </a:t>
            </a:r>
            <a:r>
              <a:rPr lang="en-US" sz="2000" dirty="0"/>
              <a:t>refugees </a:t>
            </a:r>
            <a:r>
              <a:rPr lang="en-US" sz="2000" dirty="0" smtClean="0"/>
              <a:t>about with authorities </a:t>
            </a:r>
            <a:r>
              <a:rPr lang="en-US" sz="2000" dirty="0"/>
              <a:t>on how the instruction can be implemented in as humane and </a:t>
            </a:r>
            <a:r>
              <a:rPr lang="en-US" sz="2000" dirty="0" smtClean="0"/>
              <a:t>dignified, and </a:t>
            </a:r>
            <a:r>
              <a:rPr lang="en-US" sz="2000" dirty="0"/>
              <a:t>with respect for due process. </a:t>
            </a:r>
            <a:r>
              <a:rPr lang="en-US" sz="2000" dirty="0" smtClean="0"/>
              <a:t>(sufficient notice period, consultation, &amp; alternative relocation sites)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Tell </a:t>
            </a:r>
            <a:r>
              <a:rPr lang="en-US" sz="2000" dirty="0"/>
              <a:t>refugees to report any raids, arrests, or detentions or any violence to help lines or staff immediately.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SOPs: Messages (Frontline Staff)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FF117BE-C544-409F-A0F9-FAEF9011FED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D24BCDD-FE6C-4AF4-B72A-7DB0A617C5C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33C20D0-8117-4CA5-BE66-34091B824C9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4492861-499A-4046-96BC-A2DA1D6E881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17AE551-5E23-4952-BA1F-EAE31D4BFBC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0FD901D-1F92-448A-B8E3-78730061A3D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6D4C701-A2A5-47E7-BF55-5713050BA09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2BCBCC0-0817-4D09-8692-8BB2AC8CA169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A1C716B-5953-41CE-8B16-A03C8F93D51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E7F9373-A8A9-4CA6-91F4-DA1CAB87355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D12A5DC-937B-4F1A-B3A4-01CE119AE17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C80FFA7-A436-478E-AA79-F721E17D383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4CA64FB-5032-4A0C-A3CA-51099EC294C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58D74D6-CD4B-4599-B817-C54D2732EBC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D79F109-E034-45BF-B6DB-3FE0AB8BAC3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104F155-48DF-4115-9241-FBFC9B9BB01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95C1CA5-37A2-4E3B-AC77-FD06922D4F4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BDDAF9C-BD71-4963-AD2E-B240D514FC4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40D170F-DA35-405D-9E4F-B6D63931D2E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13143FD-2172-4837-943C-C445335DD96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759A5C5-8D8B-4863-89B7-4DAAB91D74B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916DF95-287F-4916-99C8-25078F35BDE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6BC47EB-1080-40DD-AFBF-E531ADA6FC9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9E50C6B-1272-4226-915F-2383A56317BF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0CEBCF8-71D4-4DDF-A5B2-884C83B41A3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084C1F4-C365-4E6A-8D3F-7EE8DD4417E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0EB2C21-BCD3-4BC1-9FCB-5870A3D67C5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E905BBD-51F2-44F2-9945-169ECD263F8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3810574-3FE6-4E96-9BAF-6F82FDE18EA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F3FA8BC4-C808-4E3B-8A79-874EB3CC80E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C54DDDB-BF2E-4CF5-9DEF-442E963A54F8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463A119-711F-43A6-BF31-FEB3CA7BC8E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10B09C4-8DF1-4F22-82DA-AA51AD98116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1124186-DDC8-49AD-BB8B-48D9F84B932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B75FE62-B6F2-4DC3-A709-520C31C99E3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94864F9-F8BA-4AF8-9481-728B765A4DF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23FECC9-D359-4D6A-9B8B-09CB7C26C88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0F30074-536A-41B9-A639-7973D8B54D3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44E87A2-8303-456B-9BAD-99140C2CEB4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8414C4D-E937-498B-A6E6-232CC3915DA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0AAB0CE-17F5-4234-BE91-4DF849E7DF8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8C71AF99-CEC8-4148-B78B-4C07F4227DC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76F4BAEF-CC72-4AC4-82D6-8A59D6B65DD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CB99B8C3-10F3-4298-BF05-748CF37DBA4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41D4261-4BA9-4AF5-943B-CC65EABB8DC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541691C-400A-49A7-A827-57EEB8B85CA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64A66F0-1A9F-4743-B995-52BB08DD8E54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17A5D75F-CE4A-484F-B878-4B239CC7A3C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A07E985-0F57-4769-ACE5-CD0C374ACFE7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BF73DBB-F287-4AA1-B6F3-8983314B0ED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ADC45B7-564A-44D7-9A64-B0363797C65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3E538AF-0910-43BF-8814-008B3DFFFCE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C166C13-9922-4EB1-B38A-CC395C7E81F8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8EA175A-B295-4BA8-9720-C16D6E20E2B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0C267EA-50C0-44B5-B72D-BC8BD6175D3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BE105B8-6528-4129-A560-BCB710BDF3D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95623D8-4F16-4015-A095-BEA8681DD95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CACC28AB-84F6-45A9-91CE-3C8003BA6055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F5AACD4B-9461-4562-89AD-C132476B7C1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00D07A8B-C406-469F-9DCA-1EAB01968B0F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1E4B7A1E-63E0-43D9-A4BD-2A32A9AF563B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07DFA524-2F75-4FDA-8B0D-68CE93CC0FC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7C181C9-C0DA-4462-8CCA-9CD0086E6764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BF00B776-0B86-4A20-84FC-099013E190E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50D00DA0-A754-42DE-B565-5A8EDD5BA04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974F5E10-3FFA-4DBB-AE6F-18DA20B6108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D4564DA-8FEC-40FD-AF93-5A1F8A60F42C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AA8396E9-E25E-4E4A-B34C-1770200B222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64E91C8-9717-478F-B6BB-0DA5D6BDA94C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3DB813C6-89EF-4FB4-B3ED-6A2D90DEC73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ED07E9B-7888-44E0-A966-4708961EF56E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0335D326-30B0-4F80-BDDF-7619F8DA19A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CDD71618-028A-44CD-A17D-CAFD4C865E6B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ACC5F868-792E-447F-9536-A1BA5E04AE84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FFAE7E8E-1519-4885-8A16-4CE96B753BC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3982096-1E8B-41B8-ABF3-79682E2E2B3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72C844E-687E-4AD4-B2B8-38A7E35DCB0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61F1912-4D1C-4498-9037-2807865AE58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27842</TotalTime>
  <Words>1030</Words>
  <Application>Microsoft Office PowerPoint</Application>
  <PresentationFormat>On-screen Show (4:3)</PresentationFormat>
  <Paragraphs>156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Kareem Khalil</dc:creator>
  <cp:lastModifiedBy>Georges Estephan</cp:lastModifiedBy>
  <cp:revision>648</cp:revision>
  <cp:lastPrinted>2019-05-14T05:58:03Z</cp:lastPrinted>
  <dcterms:created xsi:type="dcterms:W3CDTF">2014-11-28T08:09:44Z</dcterms:created>
  <dcterms:modified xsi:type="dcterms:W3CDTF">2019-06-11T08:32:53Z</dcterms:modified>
</cp:coreProperties>
</file>