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307" r:id="rId3"/>
    <p:sldId id="318" r:id="rId4"/>
    <p:sldId id="306" r:id="rId5"/>
    <p:sldId id="312" r:id="rId6"/>
    <p:sldId id="313" r:id="rId7"/>
    <p:sldId id="314" r:id="rId8"/>
    <p:sldId id="315" r:id="rId9"/>
    <p:sldId id="316" r:id="rId10"/>
    <p:sldId id="317" r:id="rId11"/>
    <p:sldId id="260" r:id="rId12"/>
    <p:sldId id="311" r:id="rId1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initials="S" lastIdx="14" clrIdx="0">
    <p:extLst>
      <p:ext uri="{19B8F6BF-5375-455C-9EA6-DF929625EA0E}">
        <p15:presenceInfo xmlns:p15="http://schemas.microsoft.com/office/powerpoint/2012/main" userId="Steve" providerId="None"/>
      </p:ext>
    </p:extLst>
  </p:cmAuthor>
  <p:cmAuthor id="2" name="Jennifer" initials="JM" lastIdx="69" clrIdx="1">
    <p:extLst>
      <p:ext uri="{19B8F6BF-5375-455C-9EA6-DF929625EA0E}">
        <p15:presenceInfo xmlns:p15="http://schemas.microsoft.com/office/powerpoint/2012/main" userId="Jenni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915"/>
    <a:srgbClr val="F79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302" autoAdjust="0"/>
  </p:normalViewPr>
  <p:slideViewPr>
    <p:cSldViewPr snapToGrid="0" snapToObjects="1">
      <p:cViewPr varScale="1">
        <p:scale>
          <a:sx n="112" d="100"/>
          <a:sy n="112" d="100"/>
        </p:scale>
        <p:origin x="1482" y="102"/>
      </p:cViewPr>
      <p:guideLst>
        <p:guide orient="horz" pos="1620"/>
        <p:guide pos="2880"/>
      </p:guideLst>
    </p:cSldViewPr>
  </p:slideViewPr>
  <p:outlineViewPr>
    <p:cViewPr>
      <p:scale>
        <a:sx n="33" d="100"/>
        <a:sy n="33" d="100"/>
      </p:scale>
      <p:origin x="0" y="-2448"/>
    </p:cViewPr>
  </p:outlineViewPr>
  <p:notesTextViewPr>
    <p:cViewPr>
      <p:scale>
        <a:sx n="100" d="100"/>
        <a:sy n="100" d="100"/>
      </p:scale>
      <p:origin x="0" y="0"/>
    </p:cViewPr>
  </p:notesTextViewPr>
  <p:sorterViewPr>
    <p:cViewPr>
      <p:scale>
        <a:sx n="100" d="100"/>
        <a:sy n="100" d="100"/>
      </p:scale>
      <p:origin x="0" y="-6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C22328-C1F5-48DA-9004-9204E5D7CF31}" type="datetimeFigureOut">
              <a:rPr lang="en-US" smtClean="0"/>
              <a:t>1/13/2020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B883792-C57E-429B-992B-EF0026BE2EBA}" type="slidenum">
              <a:rPr lang="en-US" smtClean="0"/>
              <a:t>‹#›</a:t>
            </a:fld>
            <a:endParaRPr lang="en-US"/>
          </a:p>
        </p:txBody>
      </p:sp>
    </p:spTree>
    <p:extLst>
      <p:ext uri="{BB962C8B-B14F-4D97-AF65-F5344CB8AC3E}">
        <p14:creationId xmlns:p14="http://schemas.microsoft.com/office/powerpoint/2010/main" val="152900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B38CDB-7E18-42EB-AC93-0725D0935CCC}" type="datetimeFigureOut">
              <a:rPr lang="en-US" smtClean="0"/>
              <a:t>1/13/2020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2BDB05-5888-45BD-8B45-703C90B2BD9B}" type="slidenum">
              <a:rPr lang="en-US" smtClean="0"/>
              <a:t>‹#›</a:t>
            </a:fld>
            <a:endParaRPr lang="en-US"/>
          </a:p>
        </p:txBody>
      </p:sp>
    </p:spTree>
    <p:extLst>
      <p:ext uri="{BB962C8B-B14F-4D97-AF65-F5344CB8AC3E}">
        <p14:creationId xmlns:p14="http://schemas.microsoft.com/office/powerpoint/2010/main" val="350328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BDB05-5888-45BD-8B45-703C90B2BD9B}" type="slidenum">
              <a:rPr lang="en-US" smtClean="0"/>
              <a:t>1</a:t>
            </a:fld>
            <a:endParaRPr lang="en-US"/>
          </a:p>
        </p:txBody>
      </p:sp>
    </p:spTree>
    <p:extLst>
      <p:ext uri="{BB962C8B-B14F-4D97-AF65-F5344CB8AC3E}">
        <p14:creationId xmlns:p14="http://schemas.microsoft.com/office/powerpoint/2010/main" val="1296835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8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BDB05-5888-45BD-8B45-703C90B2BD9B}" type="slidenum">
              <a:rPr lang="en-US" smtClean="0"/>
              <a:t>11</a:t>
            </a:fld>
            <a:endParaRPr lang="en-US"/>
          </a:p>
        </p:txBody>
      </p:sp>
    </p:spTree>
    <p:extLst>
      <p:ext uri="{BB962C8B-B14F-4D97-AF65-F5344CB8AC3E}">
        <p14:creationId xmlns:p14="http://schemas.microsoft.com/office/powerpoint/2010/main" val="20674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BDB05-5888-45BD-8B45-703C90B2BD9B}" type="slidenum">
              <a:rPr lang="en-US" smtClean="0"/>
              <a:t>12</a:t>
            </a:fld>
            <a:endParaRPr lang="en-US"/>
          </a:p>
        </p:txBody>
      </p:sp>
    </p:spTree>
    <p:extLst>
      <p:ext uri="{BB962C8B-B14F-4D97-AF65-F5344CB8AC3E}">
        <p14:creationId xmlns:p14="http://schemas.microsoft.com/office/powerpoint/2010/main" val="23886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rtl="1"/>
            <a:r>
              <a:rPr lang="en-US" sz="1200" b="0" i="0" u="none" strike="noStrike" kern="1200" baseline="0" dirty="0" smtClean="0">
                <a:solidFill>
                  <a:schemeClr val="tx1"/>
                </a:solidFill>
                <a:latin typeface="+mn-lt"/>
                <a:ea typeface="+mn-ea"/>
                <a:cs typeface="+mn-cs"/>
              </a:rPr>
              <a:t> </a:t>
            </a:r>
            <a:r>
              <a:rPr lang="ar-SA" sz="1200" kern="1200" dirty="0" smtClean="0">
                <a:solidFill>
                  <a:schemeClr val="tx1"/>
                </a:solidFill>
                <a:effectLst/>
                <a:latin typeface="+mn-lt"/>
                <a:ea typeface="+mn-ea"/>
                <a:cs typeface="+mn-cs"/>
              </a:rPr>
              <a:t>أي تقدم جنسي غير مرغوب فيه، أو طلب الحصول على خدمة جنسية أو سلوك لفظي أو جسدي أو لفتة ذات طابع جنسي</a:t>
            </a:r>
            <a:endParaRPr lang="en-US" sz="1200" kern="1200" dirty="0" smtClean="0">
              <a:solidFill>
                <a:schemeClr val="tx1"/>
              </a:solidFill>
              <a:effectLst/>
              <a:latin typeface="+mn-lt"/>
              <a:ea typeface="+mn-ea"/>
              <a:cs typeface="+mn-cs"/>
            </a:endParaRPr>
          </a:p>
          <a:p>
            <a:pPr rtl="1"/>
            <a:r>
              <a:rPr lang="ar-SA" sz="1200" kern="1200" dirty="0" smtClean="0">
                <a:solidFill>
                  <a:schemeClr val="tx1"/>
                </a:solidFill>
                <a:effectLst/>
                <a:latin typeface="+mn-lt"/>
                <a:ea typeface="+mn-ea"/>
                <a:cs typeface="+mn-cs"/>
              </a:rPr>
              <a:t>هذا السلوك ذو الطبيعة الجنسية له غرض أو تأثير انتهاك كرامة الناجين وخلق بيئة تخويف أو عدائية أو مهينة أو مسيئة</a:t>
            </a:r>
            <a:r>
              <a:rPr lang="en-US" sz="1200" kern="1200" dirty="0" smtClean="0">
                <a:solidFill>
                  <a:schemeClr val="tx1"/>
                </a:solidFill>
                <a:effectLst/>
                <a:latin typeface="+mn-lt"/>
                <a:ea typeface="+mn-ea"/>
                <a:cs typeface="+mn-cs"/>
              </a:rPr>
              <a:t>.</a:t>
            </a:r>
          </a:p>
          <a:p>
            <a:r>
              <a:rPr lang="ar-SA" sz="1200" kern="1200" dirty="0" smtClean="0">
                <a:solidFill>
                  <a:schemeClr val="tx1"/>
                </a:solidFill>
                <a:effectLst/>
                <a:latin typeface="+mn-lt"/>
                <a:ea typeface="+mn-ea"/>
                <a:cs typeface="+mn-cs"/>
              </a:rPr>
              <a:t> التحرش الجنسي هو شكل من أشكال العنف القائم على النوع الاجتماعي</a:t>
            </a:r>
            <a:endParaRPr lang="ar-JO" sz="1200" kern="1200" dirty="0" smtClean="0">
              <a:solidFill>
                <a:schemeClr val="tx1"/>
              </a:solidFill>
              <a:effectLst/>
              <a:latin typeface="+mn-lt"/>
              <a:ea typeface="+mn-ea"/>
              <a:cs typeface="+mn-cs"/>
            </a:endParaRPr>
          </a:p>
          <a:p>
            <a:endParaRPr lang="ar-JO" sz="1200" b="1"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Objectives of the Assessment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objective of this assessment is to determine if the services provided at UNFPA supported delivery points (Health facilities, WGSS, Outreach points and Youth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are achieving the intended results of: </a:t>
            </a:r>
          </a:p>
          <a:p>
            <a:r>
              <a:rPr lang="en-US" sz="1200" b="0" i="0" u="none" strike="noStrike" kern="1200" baseline="0" dirty="0" smtClean="0">
                <a:solidFill>
                  <a:schemeClr val="tx1"/>
                </a:solidFill>
                <a:latin typeface="+mn-lt"/>
                <a:ea typeface="+mn-ea"/>
                <a:cs typeface="+mn-cs"/>
              </a:rPr>
              <a:t> Improved physical and psychosocial well-being of survivors of Gender Based Violence (GBV) and people in need of sexual and reproductive health (SRH) assistance, </a:t>
            </a:r>
          </a:p>
          <a:p>
            <a:r>
              <a:rPr lang="en-US" sz="1200" b="0" i="0" u="none" strike="noStrike" kern="1200" baseline="0" dirty="0" smtClean="0">
                <a:solidFill>
                  <a:schemeClr val="tx1"/>
                </a:solidFill>
                <a:latin typeface="+mn-lt"/>
                <a:ea typeface="+mn-ea"/>
                <a:cs typeface="+mn-cs"/>
              </a:rPr>
              <a:t> Increased availability of, and improved access to, integrated GBV and SRH services for IDPs, refugees and host community </a:t>
            </a:r>
          </a:p>
          <a:p>
            <a:r>
              <a:rPr lang="en-US" sz="1200" b="0" i="0" u="none" strike="noStrike" kern="1200" baseline="0" dirty="0" smtClean="0">
                <a:solidFill>
                  <a:schemeClr val="tx1"/>
                </a:solidFill>
                <a:latin typeface="+mn-lt"/>
                <a:ea typeface="+mn-ea"/>
                <a:cs typeface="+mn-cs"/>
              </a:rPr>
              <a:t> Improved engagement of local communities in addressing gender inequality and reproductive rights through changing social norms that limit women’s empowerment.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the quality of services at supported service delivery points will be assessed through five main criteria: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Accessability</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including availability of transportation, affordability of services, working hours of support facilities and the presence of any discrimination toward beneficiaries.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Acceptability</a:t>
            </a:r>
            <a:r>
              <a:rPr lang="en-US" sz="1200" b="0" i="0" u="none" strike="noStrike" kern="1200" baseline="0" dirty="0" smtClean="0">
                <a:solidFill>
                  <a:schemeClr val="tx1"/>
                </a:solidFill>
                <a:latin typeface="+mn-lt"/>
                <a:ea typeface="+mn-ea"/>
                <a:cs typeface="+mn-cs"/>
              </a:rPr>
              <a:t>, including perceptions on respect toward beneficiaries, community perceptions of services, ethics, cultural appropriateness and sensitivity.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Availability </a:t>
            </a:r>
            <a:r>
              <a:rPr lang="en-US" sz="1200" b="0" i="0" u="none" strike="noStrike" kern="1200" baseline="0" dirty="0" smtClean="0">
                <a:solidFill>
                  <a:schemeClr val="tx1"/>
                </a:solidFill>
                <a:latin typeface="+mn-lt"/>
                <a:ea typeface="+mn-ea"/>
                <a:cs typeface="+mn-cs"/>
              </a:rPr>
              <a:t>of services, trainings and equipment based on feedback of both project staff and beneficiaries (reflecting participatory process). </a:t>
            </a:r>
          </a:p>
          <a:p>
            <a:r>
              <a:rPr lang="en-US" sz="1200" b="0" i="1" u="none" strike="noStrike" kern="1200" baseline="0" dirty="0" smtClean="0">
                <a:solidFill>
                  <a:schemeClr val="tx1"/>
                </a:solidFill>
                <a:latin typeface="+mn-lt"/>
                <a:ea typeface="+mn-ea"/>
                <a:cs typeface="+mn-cs"/>
              </a:rPr>
              <a:t>UNFPA Annual Impact assessment Framework 2018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Relevance and appropriateness of services</a:t>
            </a:r>
            <a:r>
              <a:rPr lang="en-US" sz="1200" b="0" i="0" u="none" strike="noStrike" kern="1200" baseline="0" dirty="0" smtClean="0">
                <a:solidFill>
                  <a:schemeClr val="tx1"/>
                </a:solidFill>
                <a:latin typeface="+mn-lt"/>
                <a:ea typeface="+mn-ea"/>
                <a:cs typeface="+mn-cs"/>
              </a:rPr>
              <a:t>, including beneficiaries’ and project staff’s evaluation of available services in </a:t>
            </a:r>
          </a:p>
          <a:p>
            <a:endParaRPr lang="en-US" dirty="0"/>
          </a:p>
        </p:txBody>
      </p:sp>
      <p:sp>
        <p:nvSpPr>
          <p:cNvPr id="4" name="Slide Number Placeholder 3"/>
          <p:cNvSpPr>
            <a:spLocks noGrp="1"/>
          </p:cNvSpPr>
          <p:nvPr>
            <p:ph type="sldNum" sz="quarter" idx="10"/>
          </p:nvPr>
        </p:nvSpPr>
        <p:spPr/>
        <p:txBody>
          <a:bodyPr/>
          <a:lstStyle/>
          <a:p>
            <a:fld id="{CB2BDB05-5888-45BD-8B45-703C90B2BD9B}" type="slidenum">
              <a:rPr lang="en-US" smtClean="0"/>
              <a:t>2</a:t>
            </a:fld>
            <a:endParaRPr lang="en-US"/>
          </a:p>
        </p:txBody>
      </p:sp>
    </p:spTree>
    <p:extLst>
      <p:ext uri="{BB962C8B-B14F-4D97-AF65-F5344CB8AC3E}">
        <p14:creationId xmlns:p14="http://schemas.microsoft.com/office/powerpoint/2010/main" val="12535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32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61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38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407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573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35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02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F358FE1-3DEE-1D44-94D7-6ADDFABE938D}"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221050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358FE1-3DEE-1D44-94D7-6ADDFABE938D}"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140205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358FE1-3DEE-1D44-94D7-6ADDFABE938D}"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20700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06">
  <p:cSld name="Content Slide 06">
    <p:spTree>
      <p:nvGrpSpPr>
        <p:cNvPr id="1" name="Shape 79"/>
        <p:cNvGrpSpPr/>
        <p:nvPr/>
      </p:nvGrpSpPr>
      <p:grpSpPr>
        <a:xfrm>
          <a:off x="0" y="0"/>
          <a:ext cx="0" cy="0"/>
          <a:chOff x="0" y="0"/>
          <a:chExt cx="0" cy="0"/>
        </a:xfrm>
      </p:grpSpPr>
      <p:pic>
        <p:nvPicPr>
          <p:cNvPr id="80" name="Google Shape;80;p17"/>
          <p:cNvPicPr preferRelativeResize="0"/>
          <p:nvPr/>
        </p:nvPicPr>
        <p:blipFill rotWithShape="1">
          <a:blip r:embed="rId2">
            <a:alphaModFix/>
          </a:blip>
          <a:srcRect/>
          <a:stretch/>
        </p:blipFill>
        <p:spPr>
          <a:xfrm>
            <a:off x="3005528" y="0"/>
            <a:ext cx="6138473" cy="5143500"/>
          </a:xfrm>
          <a:prstGeom prst="rect">
            <a:avLst/>
          </a:prstGeom>
          <a:noFill/>
          <a:ln>
            <a:noFill/>
          </a:ln>
        </p:spPr>
      </p:pic>
      <p:sp>
        <p:nvSpPr>
          <p:cNvPr id="81" name="Google Shape;81;p17"/>
          <p:cNvSpPr txBox="1"/>
          <p:nvPr/>
        </p:nvSpPr>
        <p:spPr>
          <a:xfrm>
            <a:off x="8628184" y="4806214"/>
            <a:ext cx="323563" cy="15664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700"/>
              <a:buFont typeface="Arial"/>
              <a:buNone/>
            </a:pPr>
            <a:fld id="{00000000-1234-1234-1234-123412341234}" type="slidenum">
              <a:rPr lang="en-US" sz="700" b="0" i="0" u="none" strike="noStrike" cap="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ts val="700"/>
                <a:buFont typeface="Arial"/>
                <a:buNone/>
              </a:pPr>
              <a:t>‹#›</a:t>
            </a:fld>
            <a:endParaRPr sz="7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body" idx="1"/>
          </p:nvPr>
        </p:nvSpPr>
        <p:spPr>
          <a:xfrm>
            <a:off x="592169" y="1259175"/>
            <a:ext cx="6003503" cy="3377100"/>
          </a:xfrm>
          <a:prstGeom prst="rect">
            <a:avLst/>
          </a:prstGeom>
          <a:noFill/>
          <a:ln>
            <a:noFill/>
          </a:ln>
        </p:spPr>
        <p:txBody>
          <a:bodyPr spcFirstLastPara="1" wrap="square" lIns="91425" tIns="45700" rIns="91425" bIns="45700" anchor="t" anchorCtr="0">
            <a:noAutofit/>
          </a:bodyPr>
          <a:lstStyle>
            <a:lvl1pPr marL="457189" marR="0" lvl="0" indent="-228594" algn="l" rtl="0">
              <a:lnSpc>
                <a:spcPct val="150000"/>
              </a:lnSpc>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914378" marR="0" lvl="1" indent="-228594" algn="l" rtl="0">
              <a:lnSpc>
                <a:spcPct val="150000"/>
              </a:lnSpc>
              <a:spcBef>
                <a:spcPts val="0"/>
              </a:spcBef>
              <a:spcAft>
                <a:spcPts val="0"/>
              </a:spcAft>
              <a:buClr>
                <a:srgbClr val="53585F"/>
              </a:buClr>
              <a:buSzPts val="781"/>
              <a:buFont typeface="Arial"/>
              <a:buNone/>
              <a:defRPr sz="781" b="0" i="0" u="none" strike="noStrike" cap="none">
                <a:solidFill>
                  <a:srgbClr val="53585F"/>
                </a:solidFill>
                <a:latin typeface="Arial"/>
                <a:ea typeface="Arial"/>
                <a:cs typeface="Arial"/>
                <a:sym typeface="Arial"/>
              </a:defRPr>
            </a:lvl2pPr>
            <a:lvl3pPr marL="1371566" marR="0" lvl="2" indent="-228594" algn="l" rtl="0">
              <a:lnSpc>
                <a:spcPct val="150000"/>
              </a:lnSpc>
              <a:spcBef>
                <a:spcPts val="0"/>
              </a:spcBef>
              <a:spcAft>
                <a:spcPts val="0"/>
              </a:spcAft>
              <a:buClr>
                <a:srgbClr val="53585F"/>
              </a:buClr>
              <a:buSzPts val="781"/>
              <a:buFont typeface="Arial"/>
              <a:buNone/>
              <a:defRPr sz="781" b="0" i="0" u="none" strike="noStrike" cap="none">
                <a:solidFill>
                  <a:srgbClr val="53585F"/>
                </a:solidFill>
                <a:latin typeface="Arial"/>
                <a:ea typeface="Arial"/>
                <a:cs typeface="Arial"/>
                <a:sym typeface="Arial"/>
              </a:defRPr>
            </a:lvl3pPr>
            <a:lvl4pPr marL="1828754" marR="0" lvl="3" indent="-228594" algn="l" rtl="0">
              <a:lnSpc>
                <a:spcPct val="150000"/>
              </a:lnSpc>
              <a:spcBef>
                <a:spcPts val="0"/>
              </a:spcBef>
              <a:spcAft>
                <a:spcPts val="0"/>
              </a:spcAft>
              <a:buClr>
                <a:srgbClr val="53585F"/>
              </a:buClr>
              <a:buSzPts val="781"/>
              <a:buFont typeface="Arial"/>
              <a:buNone/>
              <a:defRPr sz="781" b="0" i="0" u="none" strike="noStrike" cap="none">
                <a:solidFill>
                  <a:srgbClr val="53585F"/>
                </a:solidFill>
                <a:latin typeface="Arial"/>
                <a:ea typeface="Arial"/>
                <a:cs typeface="Arial"/>
                <a:sym typeface="Arial"/>
              </a:defRPr>
            </a:lvl4pPr>
            <a:lvl5pPr marL="2285943" marR="0" lvl="4" indent="-228594" algn="l" rtl="0">
              <a:lnSpc>
                <a:spcPct val="150000"/>
              </a:lnSpc>
              <a:spcBef>
                <a:spcPts val="0"/>
              </a:spcBef>
              <a:spcAft>
                <a:spcPts val="0"/>
              </a:spcAft>
              <a:buClr>
                <a:srgbClr val="53585F"/>
              </a:buClr>
              <a:buSzPts val="781"/>
              <a:buFont typeface="Arial"/>
              <a:buNone/>
              <a:defRPr sz="781" b="0" i="0" u="none" strike="noStrike" cap="none">
                <a:solidFill>
                  <a:srgbClr val="53585F"/>
                </a:solidFill>
                <a:latin typeface="Arial"/>
                <a:ea typeface="Arial"/>
                <a:cs typeface="Arial"/>
                <a:sym typeface="Arial"/>
              </a:defRPr>
            </a:lvl5pPr>
            <a:lvl6pPr marL="2743132" marR="0" lvl="5" indent="-228594" algn="l" rtl="0">
              <a:lnSpc>
                <a:spcPct val="150000"/>
              </a:lnSpc>
              <a:spcBef>
                <a:spcPts val="0"/>
              </a:spcBef>
              <a:spcAft>
                <a:spcPts val="0"/>
              </a:spcAft>
              <a:buClr>
                <a:srgbClr val="53585F"/>
              </a:buClr>
              <a:buSzPts val="781"/>
              <a:buFont typeface="Helvetica Neue"/>
              <a:buNone/>
              <a:defRPr sz="781" b="0" i="0" u="none" strike="noStrike" cap="none">
                <a:solidFill>
                  <a:srgbClr val="53585F"/>
                </a:solidFill>
                <a:latin typeface="Helvetica Neue"/>
                <a:ea typeface="Helvetica Neue"/>
                <a:cs typeface="Helvetica Neue"/>
                <a:sym typeface="Helvetica Neue"/>
              </a:defRPr>
            </a:lvl6pPr>
            <a:lvl7pPr marL="3200320" marR="0" lvl="6" indent="-228594" algn="l" rtl="0">
              <a:lnSpc>
                <a:spcPct val="150000"/>
              </a:lnSpc>
              <a:spcBef>
                <a:spcPts val="0"/>
              </a:spcBef>
              <a:spcAft>
                <a:spcPts val="0"/>
              </a:spcAft>
              <a:buClr>
                <a:srgbClr val="53585F"/>
              </a:buClr>
              <a:buSzPts val="781"/>
              <a:buFont typeface="Helvetica Neue"/>
              <a:buNone/>
              <a:defRPr sz="781" b="0" i="0" u="none" strike="noStrike" cap="none">
                <a:solidFill>
                  <a:srgbClr val="53585F"/>
                </a:solidFill>
                <a:latin typeface="Helvetica Neue"/>
                <a:ea typeface="Helvetica Neue"/>
                <a:cs typeface="Helvetica Neue"/>
                <a:sym typeface="Helvetica Neue"/>
              </a:defRPr>
            </a:lvl7pPr>
            <a:lvl8pPr marL="3657509" marR="0" lvl="7" indent="-228594" algn="l" rtl="0">
              <a:lnSpc>
                <a:spcPct val="150000"/>
              </a:lnSpc>
              <a:spcBef>
                <a:spcPts val="0"/>
              </a:spcBef>
              <a:spcAft>
                <a:spcPts val="0"/>
              </a:spcAft>
              <a:buClr>
                <a:srgbClr val="53585F"/>
              </a:buClr>
              <a:buSzPts val="781"/>
              <a:buFont typeface="Helvetica Neue"/>
              <a:buNone/>
              <a:defRPr sz="781" b="0" i="0" u="none" strike="noStrike" cap="none">
                <a:solidFill>
                  <a:srgbClr val="53585F"/>
                </a:solidFill>
                <a:latin typeface="Helvetica Neue"/>
                <a:ea typeface="Helvetica Neue"/>
                <a:cs typeface="Helvetica Neue"/>
                <a:sym typeface="Helvetica Neue"/>
              </a:defRPr>
            </a:lvl8pPr>
            <a:lvl9pPr marL="4114697" marR="0" lvl="8" indent="-228594" algn="l" rtl="0">
              <a:lnSpc>
                <a:spcPct val="150000"/>
              </a:lnSpc>
              <a:spcBef>
                <a:spcPts val="0"/>
              </a:spcBef>
              <a:spcAft>
                <a:spcPts val="0"/>
              </a:spcAft>
              <a:buClr>
                <a:srgbClr val="53585F"/>
              </a:buClr>
              <a:buSzPts val="781"/>
              <a:buFont typeface="Helvetica Neue"/>
              <a:buNone/>
              <a:defRPr sz="781" b="0" i="0" u="none" strike="noStrike" cap="none">
                <a:solidFill>
                  <a:srgbClr val="53585F"/>
                </a:solidFill>
                <a:latin typeface="Helvetica Neue"/>
                <a:ea typeface="Helvetica Neue"/>
                <a:cs typeface="Helvetica Neue"/>
                <a:sym typeface="Helvetica Neue"/>
              </a:defRPr>
            </a:lvl9pPr>
          </a:lstStyle>
          <a:p>
            <a:endParaRPr/>
          </a:p>
        </p:txBody>
      </p:sp>
      <p:sp>
        <p:nvSpPr>
          <p:cNvPr id="83" name="Google Shape;83;p17"/>
          <p:cNvSpPr txBox="1">
            <a:spLocks noGrp="1"/>
          </p:cNvSpPr>
          <p:nvPr>
            <p:ph type="title"/>
          </p:nvPr>
        </p:nvSpPr>
        <p:spPr>
          <a:xfrm>
            <a:off x="592170" y="622093"/>
            <a:ext cx="6003502" cy="38224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262626"/>
              </a:buClr>
              <a:buSzPts val="4000"/>
              <a:buFont typeface="Arial"/>
              <a:buNone/>
              <a:defRPr sz="4000" b="1" i="0" u="none" strike="noStrike" cap="none" baseline="30000">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2305"/>
              <a:buFont typeface="Helvetica Neue"/>
              <a:buNone/>
              <a:defRPr sz="2305"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305"/>
              <a:buFont typeface="Helvetica Neue"/>
              <a:buNone/>
              <a:defRPr sz="2305"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305"/>
              <a:buFont typeface="Helvetica Neue"/>
              <a:buNone/>
              <a:defRPr sz="2305"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305"/>
              <a:buFont typeface="Helvetica Neue"/>
              <a:buNone/>
              <a:defRPr sz="2305"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305"/>
              <a:buFont typeface="Helvetica Neue"/>
              <a:buNone/>
              <a:defRPr sz="2305"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305"/>
              <a:buFont typeface="Helvetica Neue"/>
              <a:buNone/>
              <a:defRPr sz="2305"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305"/>
              <a:buFont typeface="Helvetica Neue"/>
              <a:buNone/>
              <a:defRPr sz="2305"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305"/>
              <a:buFont typeface="Helvetica Neue"/>
              <a:buNone/>
              <a:defRPr sz="2305" b="1" i="0" u="none" strike="noStrike" cap="none">
                <a:solidFill>
                  <a:srgbClr val="000000"/>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96943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358FE1-3DEE-1D44-94D7-6ADDFABE938D}"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166572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F358FE1-3DEE-1D44-94D7-6ADDFABE938D}"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204293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F358FE1-3DEE-1D44-94D7-6ADDFABE938D}"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383531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F358FE1-3DEE-1D44-94D7-6ADDFABE938D}"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250258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F358FE1-3DEE-1D44-94D7-6ADDFABE938D}"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366154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58FE1-3DEE-1D44-94D7-6ADDFABE938D}"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285901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DF358FE1-3DEE-1D44-94D7-6ADDFABE938D}"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220671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DF358FE1-3DEE-1D44-94D7-6ADDFABE938D}"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71969-F953-E842-8720-3F33D82F3682}" type="slidenum">
              <a:rPr lang="en-US" smtClean="0"/>
              <a:t>‹#›</a:t>
            </a:fld>
            <a:endParaRPr lang="en-US"/>
          </a:p>
        </p:txBody>
      </p:sp>
    </p:spTree>
    <p:extLst>
      <p:ext uri="{BB962C8B-B14F-4D97-AF65-F5344CB8AC3E}">
        <p14:creationId xmlns:p14="http://schemas.microsoft.com/office/powerpoint/2010/main" val="123073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F358FE1-3DEE-1D44-94D7-6ADDFABE938D}" type="datetimeFigureOut">
              <a:rPr lang="en-US" smtClean="0"/>
              <a:t>1/13/2020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E271969-F953-E842-8720-3F33D82F3682}" type="slidenum">
              <a:rPr lang="en-US" smtClean="0"/>
              <a:t>‹#›</a:t>
            </a:fld>
            <a:endParaRPr lang="en-US"/>
          </a:p>
        </p:txBody>
      </p:sp>
    </p:spTree>
    <p:extLst>
      <p:ext uri="{BB962C8B-B14F-4D97-AF65-F5344CB8AC3E}">
        <p14:creationId xmlns:p14="http://schemas.microsoft.com/office/powerpoint/2010/main" val="338037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hyperlink" Target="../../(iDocs)-Jordan-Documents/JCO_9th%20Cycle%20(2018%20-2022)/Programme/GBV/(Inter)national%20Events%20&amp;%20Campaigns/16%20Days%20of%20Activism/16%20Days%20Campaign%20-%202018/#SPEAKUPJO Fair Event\Videos\Rascha_Eng.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23BB800-A2E2-8B48-BA16-648D4CBE14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4" y="-91630"/>
            <a:ext cx="9298744" cy="5506160"/>
          </a:xfrm>
          <a:prstGeom prst="rect">
            <a:avLst/>
          </a:prstGeom>
        </p:spPr>
      </p:pic>
      <p:sp>
        <p:nvSpPr>
          <p:cNvPr id="2" name="Title 1"/>
          <p:cNvSpPr>
            <a:spLocks noGrp="1"/>
          </p:cNvSpPr>
          <p:nvPr>
            <p:ph type="ctrTitle"/>
          </p:nvPr>
        </p:nvSpPr>
        <p:spPr>
          <a:xfrm>
            <a:off x="2683895" y="1936813"/>
            <a:ext cx="6124754" cy="1102519"/>
          </a:xfrm>
        </p:spPr>
        <p:txBody>
          <a:bodyPr>
            <a:noAutofit/>
          </a:bodyPr>
          <a:lstStyle/>
          <a:p>
            <a:r>
              <a:rPr lang="en-US" sz="2800" b="1" smtClean="0">
                <a:solidFill>
                  <a:schemeClr val="bg1"/>
                </a:solidFill>
              </a:rPr>
              <a:t>Response to Gender Based Violence in Jordan: A focus on sexual harassment </a:t>
            </a:r>
            <a:endParaRPr lang="en-US" sz="2800" b="1" dirty="0">
              <a:solidFill>
                <a:schemeClr val="bg1"/>
              </a:solidFill>
            </a:endParaRPr>
          </a:p>
        </p:txBody>
      </p:sp>
      <p:sp>
        <p:nvSpPr>
          <p:cNvPr id="3" name="Subtitle 2"/>
          <p:cNvSpPr>
            <a:spLocks noGrp="1"/>
          </p:cNvSpPr>
          <p:nvPr>
            <p:ph type="subTitle" idx="1"/>
          </p:nvPr>
        </p:nvSpPr>
        <p:spPr>
          <a:xfrm>
            <a:off x="3285586" y="3427459"/>
            <a:ext cx="4800600" cy="1773530"/>
          </a:xfrm>
        </p:spPr>
        <p:txBody>
          <a:bodyPr>
            <a:normAutofit/>
          </a:bodyPr>
          <a:lstStyle/>
          <a:p>
            <a:r>
              <a:rPr lang="en-GB" b="1" dirty="0" smtClean="0">
                <a:solidFill>
                  <a:schemeClr val="bg1"/>
                </a:solidFill>
              </a:rPr>
              <a:t>Jordan</a:t>
            </a:r>
          </a:p>
          <a:p>
            <a:r>
              <a:rPr lang="en-GB" b="1" dirty="0" smtClean="0">
                <a:solidFill>
                  <a:schemeClr val="bg1"/>
                </a:solidFill>
              </a:rPr>
              <a:t>January 2020</a:t>
            </a:r>
            <a:endParaRPr lang="en-GB" b="1" dirty="0" smtClean="0">
              <a:solidFill>
                <a:schemeClr val="bg1"/>
              </a:solidFill>
            </a:endParaRPr>
          </a:p>
        </p:txBody>
      </p:sp>
      <p:pic>
        <p:nvPicPr>
          <p:cNvPr id="11" name="Picture 10">
            <a:extLst>
              <a:ext uri="{FF2B5EF4-FFF2-40B4-BE49-F238E27FC236}">
                <a16:creationId xmlns:a16="http://schemas.microsoft.com/office/drawing/2014/main" xmlns="" id="{9501BEC1-5ABD-224B-ABC7-E4A4B8BA1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53" y="153076"/>
            <a:ext cx="834417" cy="378095"/>
          </a:xfrm>
          <a:prstGeom prst="rect">
            <a:avLst/>
          </a:prstGeom>
        </p:spPr>
      </p:pic>
    </p:spTree>
    <p:extLst>
      <p:ext uri="{BB962C8B-B14F-4D97-AF65-F5344CB8AC3E}">
        <p14:creationId xmlns:p14="http://schemas.microsoft.com/office/powerpoint/2010/main" val="585218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47"/>
          <p:cNvSpPr txBox="1">
            <a:spLocks noGrp="1"/>
          </p:cNvSpPr>
          <p:nvPr>
            <p:ph type="title"/>
          </p:nvPr>
        </p:nvSpPr>
        <p:spPr>
          <a:xfrm>
            <a:off x="883571" y="114111"/>
            <a:ext cx="6003502" cy="3822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Arial"/>
              <a:buNone/>
            </a:pPr>
            <a:r>
              <a:rPr lang="en-US" sz="2000" baseline="0" smtClean="0"/>
              <a:t>SOME MESSAGES </a:t>
            </a:r>
            <a:endParaRPr sz="2000" dirty="0"/>
          </a:p>
        </p:txBody>
      </p:sp>
      <p:sp>
        <p:nvSpPr>
          <p:cNvPr id="7" name="Rectangle 6">
            <a:extLst>
              <a:ext uri="{FF2B5EF4-FFF2-40B4-BE49-F238E27FC236}">
                <a16:creationId xmlns:a16="http://schemas.microsoft.com/office/drawing/2014/main" xmlns="" id="{E2CCDEE4-887C-284D-95BD-C52C3431F706}"/>
              </a:ext>
            </a:extLst>
          </p:cNvPr>
          <p:cNvSpPr/>
          <p:nvPr/>
        </p:nvSpPr>
        <p:spPr>
          <a:xfrm>
            <a:off x="8801582" y="0"/>
            <a:ext cx="350238" cy="5143500"/>
          </a:xfrm>
          <a:prstGeom prst="rect">
            <a:avLst/>
          </a:prstGeom>
          <a:solidFill>
            <a:srgbClr val="E4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745868" y="467121"/>
            <a:ext cx="461665" cy="4478490"/>
          </a:xfrm>
          <a:prstGeom prst="rect">
            <a:avLst/>
          </a:prstGeom>
          <a:noFill/>
        </p:spPr>
        <p:txBody>
          <a:bodyPr vert="vert" wrap="square" rtlCol="0">
            <a:spAutoFit/>
          </a:bodyPr>
          <a:lstStyle/>
          <a:p>
            <a:r>
              <a:rPr lang="en-US" smtClean="0">
                <a:solidFill>
                  <a:schemeClr val="bg1"/>
                </a:solidFill>
              </a:rPr>
              <a:t>SITUATION ANALYSIS</a:t>
            </a:r>
            <a:endParaRPr lang="en-US" dirty="0">
              <a:solidFill>
                <a:schemeClr val="bg1"/>
              </a:solidFill>
            </a:endParaRPr>
          </a:p>
        </p:txBody>
      </p:sp>
      <p:sp>
        <p:nvSpPr>
          <p:cNvPr id="2" name="Rectangle 1"/>
          <p:cNvSpPr/>
          <p:nvPr/>
        </p:nvSpPr>
        <p:spPr>
          <a:xfrm>
            <a:off x="77499" y="832299"/>
            <a:ext cx="7615645" cy="3798604"/>
          </a:xfrm>
          <a:prstGeom prst="rect">
            <a:avLst/>
          </a:prstGeom>
        </p:spPr>
        <p:txBody>
          <a:bodyPr wrap="square">
            <a:spAutoFit/>
          </a:bodyPr>
          <a:lstStyle/>
          <a:p>
            <a:r>
              <a:rPr lang="ar-SA" sz="1200"/>
              <a:t>تترددي بالاتصال على أحد الأرقام </a:t>
            </a:r>
            <a:r>
              <a:rPr lang="ar-SA" sz="1200" smtClean="0"/>
              <a:t>التالية</a:t>
            </a:r>
            <a:r>
              <a:rPr lang="en-US" sz="1200" b="1"/>
              <a:t>TOPIC 9: Access to services please note you need to add number of GBV provider in location of your campaign activity </a:t>
            </a:r>
            <a:endParaRPr lang="en-US" sz="1200"/>
          </a:p>
          <a:p>
            <a:r>
              <a:rPr lang="en-US" sz="1200" u="sng"/>
              <a:t>Message:</a:t>
            </a:r>
            <a:r>
              <a:rPr lang="en-US" sz="1200"/>
              <a:t> Sexual Harassment is never your fault! If you need help and support call:</a:t>
            </a:r>
          </a:p>
          <a:p>
            <a:r>
              <a:rPr lang="en-US" sz="1200"/>
              <a:t>Hotline of the Jordanian Women’s Union: (06) 5675729</a:t>
            </a:r>
          </a:p>
          <a:p>
            <a:r>
              <a:rPr lang="en-US" sz="1200"/>
              <a:t>Institute for Family Health / Sweileh: (06) 5344190 </a:t>
            </a:r>
          </a:p>
          <a:p>
            <a:endParaRPr lang="en-US" sz="1200"/>
          </a:p>
          <a:p>
            <a:pPr rtl="1"/>
            <a:r>
              <a:rPr lang="ar-SA" sz="1200"/>
              <a:t>الخط الساخن لإتحاد المرأة الأردنية: </a:t>
            </a:r>
            <a:r>
              <a:rPr lang="en-US" sz="1200"/>
              <a:t> (06) 5675729</a:t>
            </a:r>
          </a:p>
          <a:p>
            <a:pPr rtl="1"/>
            <a:r>
              <a:rPr lang="ar-SA" sz="1200"/>
              <a:t>معهد العناية بصحة الأسرة/صويلح: </a:t>
            </a:r>
            <a:r>
              <a:rPr lang="en-US" sz="1200"/>
              <a:t> (06) 534 4190</a:t>
            </a:r>
          </a:p>
          <a:p>
            <a:r>
              <a:rPr lang="en-US" sz="1200"/>
              <a:t> </a:t>
            </a:r>
          </a:p>
          <a:p>
            <a:r>
              <a:rPr lang="en-US" sz="1200" b="1"/>
              <a:t>TOPIC 10:  All women and girls, all survivors are worthy- message on self-esteem, empowerment, you are not alone.</a:t>
            </a:r>
            <a:endParaRPr lang="en-US" sz="1200"/>
          </a:p>
          <a:p>
            <a:r>
              <a:rPr lang="en-US" sz="1200" i="1" u="sng"/>
              <a:t>Message: </a:t>
            </a:r>
            <a:r>
              <a:rPr lang="en-US" sz="1200" i="1"/>
              <a:t>speak up You are not alone!, Together we can stop sexual harassment., Together we can make Jordan safer for all.</a:t>
            </a:r>
            <a:endParaRPr lang="en-US" sz="1200"/>
          </a:p>
          <a:p>
            <a:r>
              <a:rPr lang="ar-SA" sz="1200"/>
              <a:t>لازم نحكي! أنت لست بمفردك. معاً نستطيع وقف التحرش. معاً نستطيع بناء أردن آمن للجميع.</a:t>
            </a:r>
            <a:endParaRPr lang="en-US" sz="1200"/>
          </a:p>
          <a:p>
            <a:pPr rtl="1"/>
            <a:r>
              <a:rPr lang="en-US" sz="1200" i="1" u="sng"/>
              <a:t/>
            </a:r>
            <a:br>
              <a:rPr lang="en-US" sz="1200" i="1" u="sng"/>
            </a:br>
            <a:r>
              <a:rPr lang="en-US" sz="1200" b="1"/>
              <a:t>TOPIC 11: SEA – Sexual harassment from humanitarian workers.</a:t>
            </a:r>
            <a:endParaRPr lang="en-US" sz="1200"/>
          </a:p>
          <a:p>
            <a:r>
              <a:rPr lang="en-US" sz="1200" i="1"/>
              <a:t>        </a:t>
            </a:r>
            <a:r>
              <a:rPr lang="en-US" sz="1200" i="1" u="sng"/>
              <a:t>Message: </a:t>
            </a:r>
            <a:r>
              <a:rPr lang="en-US" sz="1200" i="1"/>
              <a:t>It is your right to safely access aid . </a:t>
            </a:r>
            <a:r>
              <a:rPr lang="en-US" sz="1200"/>
              <a:t>If a humanitarian worker makes unwanted advances or requests sexual favors in exchange for aid, you must report!</a:t>
            </a:r>
          </a:p>
          <a:p>
            <a:pPr rtl="1"/>
            <a:r>
              <a:rPr lang="ar-SA" sz="1200"/>
              <a:t>من حقك الحصول على المعونة والخدمات بشكل آمن. في حال طُلب منك القيام بفعل جنسي بالمقابل، عليك التبليغ فوراً.</a:t>
            </a:r>
            <a:endParaRPr lang="en-US" sz="1200"/>
          </a:p>
          <a:p>
            <a:r>
              <a:rPr lang="en-US" sz="1200" i="1"/>
              <a:t> </a:t>
            </a:r>
            <a:endParaRPr lang="en-US" sz="1200"/>
          </a:p>
          <a:p>
            <a:pPr>
              <a:lnSpc>
                <a:spcPct val="107000"/>
              </a:lnSpc>
            </a:pPr>
            <a:endParaRPr lang="en-US" sz="1200"/>
          </a:p>
        </p:txBody>
      </p:sp>
    </p:spTree>
    <p:extLst>
      <p:ext uri="{BB962C8B-B14F-4D97-AF65-F5344CB8AC3E}">
        <p14:creationId xmlns:p14="http://schemas.microsoft.com/office/powerpoint/2010/main" val="264075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45645CA-8A6F-A94A-AC22-4A936324B9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pPr algn="l"/>
            <a:r>
              <a:rPr lang="en-US" smtClean="0">
                <a:solidFill>
                  <a:schemeClr val="accent6"/>
                </a:solidFill>
              </a:rPr>
              <a:t>QUESTIONS? </a:t>
            </a:r>
            <a:endParaRPr lang="en-US" dirty="0">
              <a:solidFill>
                <a:schemeClr val="accent6"/>
              </a:solidFill>
            </a:endParaRPr>
          </a:p>
        </p:txBody>
      </p:sp>
      <p:sp>
        <p:nvSpPr>
          <p:cNvPr id="5" name="TextBox 4"/>
          <p:cNvSpPr txBox="1"/>
          <p:nvPr/>
        </p:nvSpPr>
        <p:spPr>
          <a:xfrm>
            <a:off x="457200" y="1168240"/>
            <a:ext cx="4942936" cy="523220"/>
          </a:xfrm>
          <a:prstGeom prst="rect">
            <a:avLst/>
          </a:prstGeom>
          <a:noFill/>
        </p:spPr>
        <p:txBody>
          <a:bodyPr wrap="square" rtlCol="0">
            <a:spAutoFit/>
          </a:bodyPr>
          <a:lstStyle/>
          <a:p>
            <a:r>
              <a:rPr lang="en-US" sz="1400">
                <a:hlinkClick r:id="rId4" action="ppaction://hlinkfile"/>
              </a:rPr>
              <a:t>Video</a:t>
            </a:r>
            <a:endParaRPr lang="en-GB" sz="1400" b="1" dirty="0">
              <a:solidFill>
                <a:schemeClr val="bg1"/>
              </a:solidFill>
            </a:endParaRPr>
          </a:p>
          <a:p>
            <a:endParaRPr lang="en-US" sz="1400" dirty="0">
              <a:solidFill>
                <a:schemeClr val="bg1"/>
              </a:solidFill>
            </a:endParaRPr>
          </a:p>
        </p:txBody>
      </p:sp>
      <p:pic>
        <p:nvPicPr>
          <p:cNvPr id="11" name="Picture 10">
            <a:extLst>
              <a:ext uri="{FF2B5EF4-FFF2-40B4-BE49-F238E27FC236}">
                <a16:creationId xmlns:a16="http://schemas.microsoft.com/office/drawing/2014/main" xmlns="" id="{8C3DBE25-5362-4A4A-B406-56DDC75065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24" y="4691331"/>
            <a:ext cx="711200" cy="322262"/>
          </a:xfrm>
          <a:prstGeom prst="rect">
            <a:avLst/>
          </a:prstGeom>
        </p:spPr>
      </p:pic>
      <p:sp>
        <p:nvSpPr>
          <p:cNvPr id="10" name="TextBox 9"/>
          <p:cNvSpPr txBox="1"/>
          <p:nvPr/>
        </p:nvSpPr>
        <p:spPr>
          <a:xfrm>
            <a:off x="8898268" y="619521"/>
            <a:ext cx="461665" cy="4478490"/>
          </a:xfrm>
          <a:prstGeom prst="rect">
            <a:avLst/>
          </a:prstGeom>
          <a:noFill/>
        </p:spPr>
        <p:txBody>
          <a:bodyPr vert="vert" wrap="square" rtlCol="0">
            <a:spAutoFit/>
          </a:bodyPr>
          <a:lstStyle/>
          <a:p>
            <a:r>
              <a:rPr lang="en-US" dirty="0" smtClean="0">
                <a:solidFill>
                  <a:schemeClr val="bg1"/>
                </a:solidFill>
              </a:rPr>
              <a:t>ASSESSMENT FRAMEWORK</a:t>
            </a:r>
            <a:endParaRPr lang="en-US" dirty="0">
              <a:solidFill>
                <a:schemeClr val="bg1"/>
              </a:solidFill>
            </a:endParaRPr>
          </a:p>
        </p:txBody>
      </p:sp>
      <p:sp>
        <p:nvSpPr>
          <p:cNvPr id="12" name="Rectangle 11">
            <a:extLst>
              <a:ext uri="{FF2B5EF4-FFF2-40B4-BE49-F238E27FC236}">
                <a16:creationId xmlns:a16="http://schemas.microsoft.com/office/drawing/2014/main" xmlns="" id="{E2CCDEE4-887C-284D-95BD-C52C3431F706}"/>
              </a:ext>
            </a:extLst>
          </p:cNvPr>
          <p:cNvSpPr/>
          <p:nvPr/>
        </p:nvSpPr>
        <p:spPr>
          <a:xfrm>
            <a:off x="8793762" y="0"/>
            <a:ext cx="350238" cy="5143500"/>
          </a:xfrm>
          <a:prstGeom prst="rect">
            <a:avLst/>
          </a:prstGeom>
          <a:solidFill>
            <a:srgbClr val="E4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738048" y="467121"/>
            <a:ext cx="461665" cy="4478490"/>
          </a:xfrm>
          <a:prstGeom prst="rect">
            <a:avLst/>
          </a:prstGeom>
          <a:noFill/>
        </p:spPr>
        <p:txBody>
          <a:bodyPr vert="vert" wrap="square" rtlCol="0">
            <a:spAutoFit/>
          </a:bodyPr>
          <a:lstStyle/>
          <a:p>
            <a:r>
              <a:rPr lang="en-US" dirty="0" smtClean="0">
                <a:solidFill>
                  <a:schemeClr val="bg1"/>
                </a:solidFill>
              </a:rPr>
              <a:t>FINDINGS</a:t>
            </a:r>
            <a:endParaRPr lang="en-US" dirty="0">
              <a:solidFill>
                <a:schemeClr val="bg1"/>
              </a:solidFill>
            </a:endParaRPr>
          </a:p>
        </p:txBody>
      </p:sp>
    </p:spTree>
    <p:extLst>
      <p:ext uri="{BB962C8B-B14F-4D97-AF65-F5344CB8AC3E}">
        <p14:creationId xmlns:p14="http://schemas.microsoft.com/office/powerpoint/2010/main" val="2042148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723BB800-A2E2-8B48-BA16-648D4CBE14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252"/>
            <a:ext cx="9144000" cy="5143500"/>
          </a:xfrm>
          <a:prstGeom prst="rect">
            <a:avLst/>
          </a:prstGeom>
        </p:spPr>
      </p:pic>
      <p:sp>
        <p:nvSpPr>
          <p:cNvPr id="2" name="Title 1"/>
          <p:cNvSpPr>
            <a:spLocks noGrp="1"/>
          </p:cNvSpPr>
          <p:nvPr>
            <p:ph type="ctrTitle"/>
          </p:nvPr>
        </p:nvSpPr>
        <p:spPr>
          <a:xfrm>
            <a:off x="2683895" y="1936813"/>
            <a:ext cx="6124754" cy="1102519"/>
          </a:xfrm>
        </p:spPr>
        <p:txBody>
          <a:bodyPr>
            <a:noAutofit/>
          </a:bodyPr>
          <a:lstStyle/>
          <a:p>
            <a:r>
              <a:rPr lang="en-US" sz="2800" b="1" smtClean="0">
                <a:solidFill>
                  <a:schemeClr val="bg1"/>
                </a:solidFill>
              </a:rPr>
              <a:t>Thank you</a:t>
            </a:r>
            <a:endParaRPr lang="en-US" sz="2800" b="1" dirty="0">
              <a:solidFill>
                <a:schemeClr val="bg1"/>
              </a:solidFill>
            </a:endParaRPr>
          </a:p>
        </p:txBody>
      </p:sp>
      <p:sp>
        <p:nvSpPr>
          <p:cNvPr id="3" name="Subtitle 2"/>
          <p:cNvSpPr>
            <a:spLocks noGrp="1"/>
          </p:cNvSpPr>
          <p:nvPr>
            <p:ph type="subTitle" idx="1"/>
          </p:nvPr>
        </p:nvSpPr>
        <p:spPr>
          <a:xfrm>
            <a:off x="3285586" y="2788188"/>
            <a:ext cx="4800600" cy="1561938"/>
          </a:xfrm>
        </p:spPr>
        <p:txBody>
          <a:bodyPr>
            <a:normAutofit/>
          </a:bodyPr>
          <a:lstStyle/>
          <a:p>
            <a:endParaRPr lang="en-GB" sz="2000" b="1" dirty="0">
              <a:solidFill>
                <a:schemeClr val="bg1"/>
              </a:solidFill>
            </a:endParaRPr>
          </a:p>
        </p:txBody>
      </p:sp>
      <p:pic>
        <p:nvPicPr>
          <p:cNvPr id="11" name="Picture 10">
            <a:extLst>
              <a:ext uri="{FF2B5EF4-FFF2-40B4-BE49-F238E27FC236}">
                <a16:creationId xmlns="" xmlns:a16="http://schemas.microsoft.com/office/drawing/2014/main" id="{9501BEC1-5ABD-224B-ABC7-E4A4B8BA1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53" y="153076"/>
            <a:ext cx="834417" cy="378095"/>
          </a:xfrm>
          <a:prstGeom prst="rect">
            <a:avLst/>
          </a:prstGeom>
        </p:spPr>
      </p:pic>
    </p:spTree>
    <p:extLst>
      <p:ext uri="{BB962C8B-B14F-4D97-AF65-F5344CB8AC3E}">
        <p14:creationId xmlns:p14="http://schemas.microsoft.com/office/powerpoint/2010/main" val="4191954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83A8B20E-02D0-204C-8E8A-AC11A7B9B424}"/>
              </a:ext>
            </a:extLst>
          </p:cNvPr>
          <p:cNvPicPr>
            <a:picLocks noChangeAspect="1"/>
          </p:cNvPicPr>
          <p:nvPr/>
        </p:nvPicPr>
        <p:blipFill>
          <a:blip r:embed="rId3"/>
          <a:stretch>
            <a:fillRect/>
          </a:stretch>
        </p:blipFill>
        <p:spPr>
          <a:xfrm>
            <a:off x="-140299" y="-78918"/>
            <a:ext cx="9284298" cy="5222418"/>
          </a:xfrm>
          <a:prstGeom prst="rect">
            <a:avLst/>
          </a:prstGeom>
        </p:spPr>
      </p:pic>
      <p:sp>
        <p:nvSpPr>
          <p:cNvPr id="6" name="Rectangle 5"/>
          <p:cNvSpPr/>
          <p:nvPr/>
        </p:nvSpPr>
        <p:spPr>
          <a:xfrm>
            <a:off x="204534" y="795476"/>
            <a:ext cx="5354053" cy="3816429"/>
          </a:xfrm>
          <a:prstGeom prst="rect">
            <a:avLst/>
          </a:prstGeom>
        </p:spPr>
        <p:txBody>
          <a:bodyPr wrap="square">
            <a:spAutoFit/>
          </a:bodyPr>
          <a:lstStyle/>
          <a:p>
            <a:r>
              <a:rPr lang="en-US" b="1" dirty="0" smtClean="0">
                <a:solidFill>
                  <a:srgbClr val="F7981C"/>
                </a:solidFill>
              </a:rPr>
              <a:t>SEXUAL HARRASMENT DEFINITION</a:t>
            </a:r>
          </a:p>
          <a:p>
            <a:r>
              <a:rPr lang="en-US" sz="1600" b="1" dirty="0" smtClean="0">
                <a:solidFill>
                  <a:schemeClr val="bg1"/>
                </a:solidFill>
              </a:rPr>
              <a:t>any </a:t>
            </a:r>
            <a:r>
              <a:rPr lang="en-US" sz="1600" b="1" dirty="0">
                <a:solidFill>
                  <a:schemeClr val="bg1"/>
                </a:solidFill>
              </a:rPr>
              <a:t>unwelcome sexual advance, request for sexual </a:t>
            </a:r>
            <a:r>
              <a:rPr lang="en-US" sz="1600" b="1" dirty="0" err="1">
                <a:solidFill>
                  <a:schemeClr val="bg1"/>
                </a:solidFill>
              </a:rPr>
              <a:t>favour</a:t>
            </a:r>
            <a:r>
              <a:rPr lang="en-US" sz="1600" b="1" dirty="0">
                <a:solidFill>
                  <a:schemeClr val="bg1"/>
                </a:solidFill>
              </a:rPr>
              <a:t>, verbal or physical conduct or gesture of a sexual nature. </a:t>
            </a:r>
            <a:endParaRPr lang="en-US" sz="1600" b="1" dirty="0" smtClean="0">
              <a:solidFill>
                <a:schemeClr val="bg1"/>
              </a:solidFill>
            </a:endParaRPr>
          </a:p>
          <a:p>
            <a:endParaRPr lang="en-US" sz="1600" b="1" dirty="0">
              <a:solidFill>
                <a:schemeClr val="bg1"/>
              </a:solidFill>
            </a:endParaRPr>
          </a:p>
          <a:p>
            <a:r>
              <a:rPr lang="en-US" sz="1600" dirty="0">
                <a:solidFill>
                  <a:schemeClr val="bg1"/>
                </a:solidFill>
              </a:rPr>
              <a:t>This </a:t>
            </a:r>
            <a:r>
              <a:rPr lang="en-US" sz="1600" dirty="0" err="1">
                <a:solidFill>
                  <a:schemeClr val="bg1"/>
                </a:solidFill>
              </a:rPr>
              <a:t>behaviour</a:t>
            </a:r>
            <a:r>
              <a:rPr lang="en-US" sz="1600" dirty="0">
                <a:solidFill>
                  <a:schemeClr val="bg1"/>
                </a:solidFill>
              </a:rPr>
              <a:t> of a sexual nature has purpose or effect of violating the survivor’s dignity and creating an intimidating, hostile, degrading, humiliating or offensive environment.</a:t>
            </a:r>
          </a:p>
          <a:p>
            <a:r>
              <a:rPr lang="en-US" sz="1600" dirty="0">
                <a:solidFill>
                  <a:schemeClr val="bg1"/>
                </a:solidFill>
              </a:rPr>
              <a:t> Sexual </a:t>
            </a:r>
            <a:r>
              <a:rPr lang="en-US" sz="1600" dirty="0" err="1">
                <a:solidFill>
                  <a:schemeClr val="bg1"/>
                </a:solidFill>
              </a:rPr>
              <a:t>harrasment</a:t>
            </a:r>
            <a:r>
              <a:rPr lang="en-US" sz="1600" dirty="0">
                <a:solidFill>
                  <a:schemeClr val="bg1"/>
                </a:solidFill>
              </a:rPr>
              <a:t> is a form of </a:t>
            </a:r>
            <a:r>
              <a:rPr lang="en-US" sz="1600" dirty="0" smtClean="0">
                <a:solidFill>
                  <a:schemeClr val="bg1"/>
                </a:solidFill>
              </a:rPr>
              <a:t>GBV</a:t>
            </a:r>
            <a:endParaRPr lang="ar-JO" sz="1600" dirty="0" smtClean="0">
              <a:solidFill>
                <a:schemeClr val="bg1"/>
              </a:solidFill>
            </a:endParaRPr>
          </a:p>
          <a:p>
            <a:endParaRPr lang="ar-JO" sz="1600" dirty="0">
              <a:solidFill>
                <a:schemeClr val="bg1"/>
              </a:solidFill>
            </a:endParaRPr>
          </a:p>
          <a:p>
            <a:pPr algn="r" rtl="1"/>
            <a:r>
              <a:rPr lang="ar-SA" sz="1600" dirty="0">
                <a:solidFill>
                  <a:schemeClr val="bg1"/>
                </a:solidFill>
              </a:rPr>
              <a:t>أي تقدم جنسي غير مرغوب فيه، أو طلب الحصول على خدمة جنسية أو سلوك لفظي أو جسدي أو لفتة ذات طابع جنسي</a:t>
            </a:r>
            <a:endParaRPr lang="en-US" sz="1600" dirty="0">
              <a:solidFill>
                <a:schemeClr val="bg1"/>
              </a:solidFill>
            </a:endParaRPr>
          </a:p>
          <a:p>
            <a:pPr algn="r" rtl="1"/>
            <a:r>
              <a:rPr lang="ar-SA" sz="1600" dirty="0">
                <a:solidFill>
                  <a:schemeClr val="bg1"/>
                </a:solidFill>
              </a:rPr>
              <a:t>هذا السلوك ذو الطبيعة الجنسية له غرض أو تأثير انتهاك كرامة الناجين وخلق بيئة تخويف </a:t>
            </a:r>
            <a:r>
              <a:rPr lang="ar-SA" sz="1600" dirty="0" smtClean="0">
                <a:solidFill>
                  <a:schemeClr val="bg1"/>
                </a:solidFill>
              </a:rPr>
              <a:t>أو</a:t>
            </a:r>
            <a:r>
              <a:rPr lang="ar-JO" sz="1600" dirty="0" smtClean="0">
                <a:solidFill>
                  <a:schemeClr val="bg1"/>
                </a:solidFill>
              </a:rPr>
              <a:t>بيئة</a:t>
            </a:r>
            <a:r>
              <a:rPr lang="ar-SA" sz="1600" dirty="0" smtClean="0">
                <a:solidFill>
                  <a:schemeClr val="bg1"/>
                </a:solidFill>
              </a:rPr>
              <a:t> </a:t>
            </a:r>
            <a:r>
              <a:rPr lang="ar-SA" sz="1600" dirty="0">
                <a:solidFill>
                  <a:schemeClr val="bg1"/>
                </a:solidFill>
              </a:rPr>
              <a:t>عدائية أو مهينة أو مسيئة</a:t>
            </a:r>
            <a:r>
              <a:rPr lang="en-US" sz="1600" dirty="0">
                <a:solidFill>
                  <a:schemeClr val="bg1"/>
                </a:solidFill>
              </a:rPr>
              <a:t>.</a:t>
            </a:r>
          </a:p>
          <a:p>
            <a:pPr algn="r"/>
            <a:r>
              <a:rPr lang="ar-SA" sz="1600" dirty="0">
                <a:solidFill>
                  <a:schemeClr val="bg1"/>
                </a:solidFill>
              </a:rPr>
              <a:t> التحرش الجنسي هو شكل من أشكال العنف القائم على النوع الاجتماعي</a:t>
            </a:r>
            <a:endParaRPr lang="ar-JO" sz="1600" dirty="0">
              <a:solidFill>
                <a:schemeClr val="bg1"/>
              </a:solidFill>
            </a:endParaRPr>
          </a:p>
          <a:p>
            <a:pPr algn="r"/>
            <a:endParaRPr lang="en-US" sz="1600" dirty="0">
              <a:solidFill>
                <a:schemeClr val="bg1"/>
              </a:solidFill>
            </a:endParaRPr>
          </a:p>
        </p:txBody>
      </p:sp>
      <p:sp>
        <p:nvSpPr>
          <p:cNvPr id="9" name="TextBox 8"/>
          <p:cNvSpPr txBox="1"/>
          <p:nvPr/>
        </p:nvSpPr>
        <p:spPr>
          <a:xfrm>
            <a:off x="7273959" y="2482143"/>
            <a:ext cx="1788113" cy="2466915"/>
          </a:xfrm>
          <a:prstGeom prst="ellipse">
            <a:avLst/>
          </a:prstGeom>
          <a:solidFill>
            <a:srgbClr val="E48915"/>
          </a:solidFill>
        </p:spPr>
        <p:txBody>
          <a:bodyPr wrap="square" rtlCol="0">
            <a:spAutoFit/>
          </a:bodyPr>
          <a:lstStyle/>
          <a:p>
            <a:pPr algn="ctr"/>
            <a:r>
              <a:rPr lang="en-US" sz="1200">
                <a:solidFill>
                  <a:schemeClr val="bg1"/>
                </a:solidFill>
              </a:rPr>
              <a:t>catcalling in the street, groping in the bus or crowded place, public masturbation, sexiting, blackmailing of sexual nature</a:t>
            </a:r>
            <a:endParaRPr lang="en-US" sz="1200" dirty="0"/>
          </a:p>
        </p:txBody>
      </p:sp>
    </p:spTree>
    <p:extLst>
      <p:ext uri="{BB962C8B-B14F-4D97-AF65-F5344CB8AC3E}">
        <p14:creationId xmlns:p14="http://schemas.microsoft.com/office/powerpoint/2010/main" val="155754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47"/>
          <p:cNvSpPr txBox="1">
            <a:spLocks noGrp="1"/>
          </p:cNvSpPr>
          <p:nvPr>
            <p:ph type="title"/>
          </p:nvPr>
        </p:nvSpPr>
        <p:spPr>
          <a:xfrm>
            <a:off x="883571" y="114111"/>
            <a:ext cx="6003502" cy="3822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Arial"/>
              <a:buNone/>
            </a:pPr>
            <a:r>
              <a:rPr lang="en-US" sz="2000" baseline="0" smtClean="0"/>
              <a:t>EVIDENCE IN COUNTRY</a:t>
            </a:r>
            <a:endParaRPr sz="2000" dirty="0"/>
          </a:p>
        </p:txBody>
      </p:sp>
      <p:sp>
        <p:nvSpPr>
          <p:cNvPr id="7" name="Rectangle 6">
            <a:extLst>
              <a:ext uri="{FF2B5EF4-FFF2-40B4-BE49-F238E27FC236}">
                <a16:creationId xmlns:a16="http://schemas.microsoft.com/office/drawing/2014/main" xmlns="" id="{E2CCDEE4-887C-284D-95BD-C52C3431F706}"/>
              </a:ext>
            </a:extLst>
          </p:cNvPr>
          <p:cNvSpPr/>
          <p:nvPr/>
        </p:nvSpPr>
        <p:spPr>
          <a:xfrm>
            <a:off x="8801582" y="0"/>
            <a:ext cx="350238" cy="5143500"/>
          </a:xfrm>
          <a:prstGeom prst="rect">
            <a:avLst/>
          </a:prstGeom>
          <a:solidFill>
            <a:srgbClr val="E4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745868" y="467121"/>
            <a:ext cx="461665" cy="4478490"/>
          </a:xfrm>
          <a:prstGeom prst="rect">
            <a:avLst/>
          </a:prstGeom>
          <a:noFill/>
        </p:spPr>
        <p:txBody>
          <a:bodyPr vert="vert" wrap="square" rtlCol="0">
            <a:spAutoFit/>
          </a:bodyPr>
          <a:lstStyle/>
          <a:p>
            <a:r>
              <a:rPr lang="en-US" smtClean="0">
                <a:solidFill>
                  <a:schemeClr val="bg1"/>
                </a:solidFill>
              </a:rPr>
              <a:t>SITUATION ANALYSIS</a:t>
            </a:r>
            <a:endParaRPr lang="en-US" dirty="0">
              <a:solidFill>
                <a:schemeClr val="bg1"/>
              </a:solidFill>
            </a:endParaRPr>
          </a:p>
        </p:txBody>
      </p:sp>
      <p:sp>
        <p:nvSpPr>
          <p:cNvPr id="4" name="Rectangle 3"/>
          <p:cNvSpPr/>
          <p:nvPr/>
        </p:nvSpPr>
        <p:spPr>
          <a:xfrm>
            <a:off x="883571" y="942134"/>
            <a:ext cx="6003502" cy="3139321"/>
          </a:xfrm>
          <a:prstGeom prst="rect">
            <a:avLst/>
          </a:prstGeom>
        </p:spPr>
        <p:txBody>
          <a:bodyPr wrap="square">
            <a:spAutoFit/>
          </a:bodyPr>
          <a:lstStyle/>
          <a:p>
            <a:pPr marL="285750" indent="-285750" algn="r" rtl="1">
              <a:buFont typeface="Arial" panose="020B0604020202020204" pitchFamily="34" charset="0"/>
              <a:buChar char="•"/>
            </a:pPr>
            <a:r>
              <a:rPr lang="ar-JO" dirty="0"/>
              <a:t>أظهرت دراسة "ظاهرة التحرش في الأردن 2017" والتي أعلنت عن نتائجها اللجنة الوطنية الأردنية لشؤون المرأة بتاريخ 25/11/2018، بأن 12% من عينة الدراسة لا يمكنهم التمييز ما بين التحرش والمجاملة، و 4% منهم لا يعرفون كيف يمكن التمييز ما بين الأمرين، فيما أكد 84% منهم على أن لديهم القدرة والمعرفة الكاملة التي تمكنهم من التمييز ما بين التحرش والمجاملة</a:t>
            </a:r>
            <a:r>
              <a:rPr lang="ar-JO" dirty="0"/>
              <a:t>.</a:t>
            </a:r>
            <a:endParaRPr lang="en-US" dirty="0"/>
          </a:p>
          <a:p>
            <a:pPr marL="285750" indent="-285750" algn="r" rtl="1">
              <a:buFont typeface="Arial" panose="020B0604020202020204" pitchFamily="34" charset="0"/>
              <a:buChar char="•"/>
            </a:pPr>
            <a:r>
              <a:rPr lang="ar-JO" dirty="0"/>
              <a:t>نتائج الدراسة بينت أن ثلاثة أفراد من كل أربعة ضمن </a:t>
            </a:r>
            <a:r>
              <a:rPr lang="ar-JO" dirty="0" err="1"/>
              <a:t>العينه</a:t>
            </a:r>
            <a:r>
              <a:rPr lang="ar-JO" dirty="0"/>
              <a:t> قد تعرضوا لمرة واحدة على الأقل لأحد أشكال التحرش الجنسي، وهي نتائج تنذر بخطورة المرحلة التي وصلت اليها هذه الظاهرة والتي بكل تأكيد تنعكس سلباً على المجتمع </a:t>
            </a:r>
            <a:endParaRPr lang="en-US" dirty="0"/>
          </a:p>
          <a:p>
            <a:pPr marL="285750" indent="-285750" algn="r" rtl="1">
              <a:buFont typeface="Arial" panose="020B0604020202020204" pitchFamily="34" charset="0"/>
              <a:buChar char="•"/>
            </a:pPr>
            <a:endParaRPr lang="en-US" dirty="0"/>
          </a:p>
        </p:txBody>
      </p:sp>
    </p:spTree>
    <p:extLst>
      <p:ext uri="{BB962C8B-B14F-4D97-AF65-F5344CB8AC3E}">
        <p14:creationId xmlns:p14="http://schemas.microsoft.com/office/powerpoint/2010/main" val="2241279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47"/>
          <p:cNvSpPr txBox="1">
            <a:spLocks noGrp="1"/>
          </p:cNvSpPr>
          <p:nvPr>
            <p:ph type="title"/>
          </p:nvPr>
        </p:nvSpPr>
        <p:spPr>
          <a:xfrm>
            <a:off x="883571" y="114111"/>
            <a:ext cx="6003502" cy="3822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Arial"/>
              <a:buNone/>
            </a:pPr>
            <a:r>
              <a:rPr lang="en-US" sz="2000" baseline="0" smtClean="0"/>
              <a:t>EVIDENCE IN COUNTRY</a:t>
            </a:r>
            <a:endParaRPr sz="2000" dirty="0"/>
          </a:p>
        </p:txBody>
      </p:sp>
      <p:sp>
        <p:nvSpPr>
          <p:cNvPr id="7" name="Rectangle 6">
            <a:extLst>
              <a:ext uri="{FF2B5EF4-FFF2-40B4-BE49-F238E27FC236}">
                <a16:creationId xmlns:a16="http://schemas.microsoft.com/office/drawing/2014/main" xmlns="" id="{E2CCDEE4-887C-284D-95BD-C52C3431F706}"/>
              </a:ext>
            </a:extLst>
          </p:cNvPr>
          <p:cNvSpPr/>
          <p:nvPr/>
        </p:nvSpPr>
        <p:spPr>
          <a:xfrm>
            <a:off x="8801582" y="0"/>
            <a:ext cx="350238" cy="5143500"/>
          </a:xfrm>
          <a:prstGeom prst="rect">
            <a:avLst/>
          </a:prstGeom>
          <a:solidFill>
            <a:srgbClr val="E4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745868" y="467121"/>
            <a:ext cx="461665" cy="4478490"/>
          </a:xfrm>
          <a:prstGeom prst="rect">
            <a:avLst/>
          </a:prstGeom>
          <a:noFill/>
        </p:spPr>
        <p:txBody>
          <a:bodyPr vert="vert" wrap="square" rtlCol="0">
            <a:spAutoFit/>
          </a:bodyPr>
          <a:lstStyle/>
          <a:p>
            <a:r>
              <a:rPr lang="en-US" smtClean="0">
                <a:solidFill>
                  <a:schemeClr val="bg1"/>
                </a:solidFill>
              </a:rPr>
              <a:t>SITUATION ANALYSIS</a:t>
            </a:r>
            <a:endParaRPr lang="en-US" dirty="0">
              <a:solidFill>
                <a:schemeClr val="bg1"/>
              </a:solidFill>
            </a:endParaRPr>
          </a:p>
        </p:txBody>
      </p:sp>
      <p:sp>
        <p:nvSpPr>
          <p:cNvPr id="4" name="Rectangle 3"/>
          <p:cNvSpPr/>
          <p:nvPr/>
        </p:nvSpPr>
        <p:spPr>
          <a:xfrm>
            <a:off x="883571" y="942134"/>
            <a:ext cx="6003502" cy="3139321"/>
          </a:xfrm>
          <a:prstGeom prst="rect">
            <a:avLst/>
          </a:prstGeom>
        </p:spPr>
        <p:txBody>
          <a:bodyPr wrap="square">
            <a:spAutoFit/>
          </a:bodyPr>
          <a:lstStyle/>
          <a:p>
            <a:pPr marL="285750" indent="-285750">
              <a:buFont typeface="Arial" panose="020B0604020202020204" pitchFamily="34" charset="0"/>
              <a:buChar char="•"/>
            </a:pPr>
            <a:r>
              <a:rPr lang="en-US" dirty="0" smtClean="0"/>
              <a:t>According </a:t>
            </a:r>
            <a:r>
              <a:rPr lang="en-US" dirty="0"/>
              <a:t>to the most recent assessments 75% of respondents ¾ have experienced sexual harassment </a:t>
            </a:r>
          </a:p>
          <a:p>
            <a:pPr marL="285750" indent="-285750">
              <a:buFont typeface="Arial" panose="020B0604020202020204" pitchFamily="34" charset="0"/>
              <a:buChar char="•"/>
            </a:pPr>
            <a:r>
              <a:rPr lang="en-US" dirty="0"/>
              <a:t> GBV risk assessment show that sexual harassment is the number one concern for women and girls refugees in their communities</a:t>
            </a:r>
          </a:p>
          <a:p>
            <a:pPr marL="285750" indent="-285750">
              <a:buFont typeface="Arial" panose="020B0604020202020204" pitchFamily="34" charset="0"/>
              <a:buChar char="•"/>
            </a:pPr>
            <a:r>
              <a:rPr lang="en-US" dirty="0"/>
              <a:t>Culture of shame </a:t>
            </a:r>
            <a:endParaRPr lang="en-US" dirty="0" smtClean="0"/>
          </a:p>
          <a:p>
            <a:pPr marL="285750" indent="-285750" algn="r" rtl="1">
              <a:buFont typeface="Arial" panose="020B0604020202020204" pitchFamily="34" charset="0"/>
              <a:buChar char="•"/>
            </a:pPr>
            <a:r>
              <a:rPr lang="en-US" dirty="0" smtClean="0"/>
              <a:t>  </a:t>
            </a:r>
            <a:r>
              <a:rPr lang="ar-SA" dirty="0"/>
              <a:t>وفقًا لآخر التقييمات ، فإن 75٪ من المشاركين قد تعرضوا </a:t>
            </a:r>
            <a:r>
              <a:rPr lang="ar-JO" dirty="0" smtClean="0"/>
              <a:t>لشكل من أشكال </a:t>
            </a:r>
            <a:r>
              <a:rPr lang="ar-JO" dirty="0"/>
              <a:t>ا</a:t>
            </a:r>
            <a:r>
              <a:rPr lang="ar-SA" dirty="0" smtClean="0"/>
              <a:t>لتحرش الجنسي</a:t>
            </a:r>
            <a:endParaRPr lang="en-US" dirty="0"/>
          </a:p>
          <a:p>
            <a:pPr marL="285750" indent="-285750" algn="r" rtl="1">
              <a:buFont typeface="Arial" panose="020B0604020202020204" pitchFamily="34" charset="0"/>
              <a:buChar char="•"/>
            </a:pPr>
            <a:r>
              <a:rPr lang="en-US" dirty="0" smtClean="0"/>
              <a:t> </a:t>
            </a:r>
            <a:r>
              <a:rPr lang="ar-SA" dirty="0"/>
              <a:t>يُظهر تقييم مخاطر العنف القائم </a:t>
            </a:r>
            <a:r>
              <a:rPr lang="ar-JO" dirty="0" smtClean="0"/>
              <a:t>على النوع الاجتماعي </a:t>
            </a:r>
            <a:r>
              <a:rPr lang="ar-SA" dirty="0" smtClean="0"/>
              <a:t>أن </a:t>
            </a:r>
            <a:r>
              <a:rPr lang="ar-SA" dirty="0"/>
              <a:t>التحرش الجنسي هو الشاغل الأول للنساء والفتيات اللاجئات في مجتمعاتهن</a:t>
            </a:r>
            <a:endParaRPr lang="en-US" dirty="0"/>
          </a:p>
          <a:p>
            <a:pPr marL="285750" indent="-285750" algn="r" rtl="1">
              <a:buFont typeface="Arial" panose="020B0604020202020204" pitchFamily="34" charset="0"/>
              <a:buChar char="•"/>
            </a:pPr>
            <a:r>
              <a:rPr lang="ar-SA" dirty="0"/>
              <a:t>ثقافة </a:t>
            </a:r>
            <a:r>
              <a:rPr lang="ar-JO" dirty="0" smtClean="0"/>
              <a:t>العيب/ </a:t>
            </a:r>
            <a:r>
              <a:rPr lang="ar-JO" dirty="0" err="1" smtClean="0"/>
              <a:t>الشعورب</a:t>
            </a:r>
            <a:r>
              <a:rPr lang="ar-SA" dirty="0" smtClean="0"/>
              <a:t>العار</a:t>
            </a:r>
            <a:endParaRPr lang="en-US" dirty="0"/>
          </a:p>
        </p:txBody>
      </p:sp>
    </p:spTree>
    <p:extLst>
      <p:ext uri="{BB962C8B-B14F-4D97-AF65-F5344CB8AC3E}">
        <p14:creationId xmlns:p14="http://schemas.microsoft.com/office/powerpoint/2010/main" val="239775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47"/>
          <p:cNvSpPr txBox="1">
            <a:spLocks noGrp="1"/>
          </p:cNvSpPr>
          <p:nvPr>
            <p:ph type="title"/>
          </p:nvPr>
        </p:nvSpPr>
        <p:spPr>
          <a:xfrm>
            <a:off x="883571" y="114111"/>
            <a:ext cx="6003502" cy="3822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Arial"/>
              <a:buNone/>
            </a:pPr>
            <a:r>
              <a:rPr lang="en-US" sz="2000" baseline="0" smtClean="0"/>
              <a:t>WHAT IS UNFPA DOING</a:t>
            </a:r>
            <a:endParaRPr sz="2000" dirty="0"/>
          </a:p>
        </p:txBody>
      </p:sp>
      <p:sp>
        <p:nvSpPr>
          <p:cNvPr id="7" name="Rectangle 6">
            <a:extLst>
              <a:ext uri="{FF2B5EF4-FFF2-40B4-BE49-F238E27FC236}">
                <a16:creationId xmlns:a16="http://schemas.microsoft.com/office/drawing/2014/main" xmlns="" id="{E2CCDEE4-887C-284D-95BD-C52C3431F706}"/>
              </a:ext>
            </a:extLst>
          </p:cNvPr>
          <p:cNvSpPr/>
          <p:nvPr/>
        </p:nvSpPr>
        <p:spPr>
          <a:xfrm>
            <a:off x="8801582" y="0"/>
            <a:ext cx="350238" cy="5143500"/>
          </a:xfrm>
          <a:prstGeom prst="rect">
            <a:avLst/>
          </a:prstGeom>
          <a:solidFill>
            <a:srgbClr val="E4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745868" y="467121"/>
            <a:ext cx="461665" cy="4478490"/>
          </a:xfrm>
          <a:prstGeom prst="rect">
            <a:avLst/>
          </a:prstGeom>
          <a:noFill/>
        </p:spPr>
        <p:txBody>
          <a:bodyPr vert="vert" wrap="square" rtlCol="0">
            <a:spAutoFit/>
          </a:bodyPr>
          <a:lstStyle/>
          <a:p>
            <a:r>
              <a:rPr lang="en-US" smtClean="0">
                <a:solidFill>
                  <a:schemeClr val="bg1"/>
                </a:solidFill>
              </a:rPr>
              <a:t>SEXUAL HARRASMENT </a:t>
            </a:r>
            <a:endParaRPr lang="en-US" dirty="0">
              <a:solidFill>
                <a:schemeClr val="bg1"/>
              </a:solidFill>
            </a:endParaRPr>
          </a:p>
        </p:txBody>
      </p:sp>
      <p:sp>
        <p:nvSpPr>
          <p:cNvPr id="4" name="Rectangle 3"/>
          <p:cNvSpPr/>
          <p:nvPr/>
        </p:nvSpPr>
        <p:spPr>
          <a:xfrm>
            <a:off x="883571" y="942134"/>
            <a:ext cx="3152852" cy="923330"/>
          </a:xfrm>
          <a:prstGeom prst="rect">
            <a:avLst/>
          </a:prstGeom>
        </p:spPr>
        <p:txBody>
          <a:bodyPr wrap="square">
            <a:spAutoFit/>
          </a:bodyPr>
          <a:lstStyle/>
          <a:p>
            <a:pPr marL="285750" indent="-285750">
              <a:buFont typeface="Arial" panose="020B0604020202020204" pitchFamily="34" charset="0"/>
              <a:buChar char="•"/>
            </a:pPr>
            <a:r>
              <a:rPr lang="en-US" smtClean="0"/>
              <a:t>Breaking the silence </a:t>
            </a:r>
          </a:p>
          <a:p>
            <a:pPr marL="285750" indent="-285750">
              <a:buFont typeface="Arial" panose="020B0604020202020204" pitchFamily="34" charset="0"/>
              <a:buChar char="•"/>
            </a:pPr>
            <a:r>
              <a:rPr lang="en-US" smtClean="0"/>
              <a:t>Service delivery </a:t>
            </a:r>
          </a:p>
          <a:p>
            <a:pPr marL="285750" indent="-285750">
              <a:buFont typeface="Arial" panose="020B0604020202020204" pitchFamily="34" charset="0"/>
              <a:buChar char="•"/>
            </a:pPr>
            <a:r>
              <a:rPr lang="en-US" smtClean="0"/>
              <a:t>Coordination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689" y="0"/>
            <a:ext cx="4780341" cy="5143500"/>
          </a:xfrm>
          <a:prstGeom prst="rect">
            <a:avLst/>
          </a:prstGeom>
        </p:spPr>
      </p:pic>
    </p:spTree>
    <p:extLst>
      <p:ext uri="{BB962C8B-B14F-4D97-AF65-F5344CB8AC3E}">
        <p14:creationId xmlns:p14="http://schemas.microsoft.com/office/powerpoint/2010/main" val="702118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47"/>
          <p:cNvSpPr txBox="1">
            <a:spLocks noGrp="1"/>
          </p:cNvSpPr>
          <p:nvPr>
            <p:ph type="title"/>
          </p:nvPr>
        </p:nvSpPr>
        <p:spPr>
          <a:xfrm>
            <a:off x="883571" y="114111"/>
            <a:ext cx="6003502" cy="3822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Arial"/>
              <a:buNone/>
            </a:pPr>
            <a:r>
              <a:rPr lang="en-US" sz="2000" baseline="0" smtClean="0"/>
              <a:t>SOME MESSAGES </a:t>
            </a:r>
            <a:endParaRPr sz="2000" dirty="0"/>
          </a:p>
        </p:txBody>
      </p:sp>
      <p:sp>
        <p:nvSpPr>
          <p:cNvPr id="7" name="Rectangle 6">
            <a:extLst>
              <a:ext uri="{FF2B5EF4-FFF2-40B4-BE49-F238E27FC236}">
                <a16:creationId xmlns:a16="http://schemas.microsoft.com/office/drawing/2014/main" xmlns="" id="{E2CCDEE4-887C-284D-95BD-C52C3431F706}"/>
              </a:ext>
            </a:extLst>
          </p:cNvPr>
          <p:cNvSpPr/>
          <p:nvPr/>
        </p:nvSpPr>
        <p:spPr>
          <a:xfrm>
            <a:off x="8801582" y="0"/>
            <a:ext cx="350238" cy="5143500"/>
          </a:xfrm>
          <a:prstGeom prst="rect">
            <a:avLst/>
          </a:prstGeom>
          <a:solidFill>
            <a:srgbClr val="E4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745868" y="467121"/>
            <a:ext cx="461665" cy="4478490"/>
          </a:xfrm>
          <a:prstGeom prst="rect">
            <a:avLst/>
          </a:prstGeom>
          <a:noFill/>
        </p:spPr>
        <p:txBody>
          <a:bodyPr vert="vert" wrap="square" rtlCol="0">
            <a:spAutoFit/>
          </a:bodyPr>
          <a:lstStyle/>
          <a:p>
            <a:r>
              <a:rPr lang="en-US" smtClean="0">
                <a:solidFill>
                  <a:schemeClr val="bg1"/>
                </a:solidFill>
              </a:rPr>
              <a:t>SITUATION ANALYSIS</a:t>
            </a:r>
            <a:endParaRPr lang="en-US" dirty="0">
              <a:solidFill>
                <a:schemeClr val="bg1"/>
              </a:solidFill>
            </a:endParaRPr>
          </a:p>
        </p:txBody>
      </p:sp>
      <p:sp>
        <p:nvSpPr>
          <p:cNvPr id="4" name="Rectangle 3"/>
          <p:cNvSpPr/>
          <p:nvPr/>
        </p:nvSpPr>
        <p:spPr>
          <a:xfrm>
            <a:off x="661502" y="496360"/>
            <a:ext cx="6003502" cy="4801314"/>
          </a:xfrm>
          <a:prstGeom prst="rect">
            <a:avLst/>
          </a:prstGeom>
        </p:spPr>
        <p:txBody>
          <a:bodyPr wrap="square">
            <a:spAutoFit/>
          </a:bodyPr>
          <a:lstStyle/>
          <a:p>
            <a:r>
              <a:rPr lang="en-US" b="1"/>
              <a:t>TOPIC 1: Harassment has always been happening to all women and girls, even before the crisis.</a:t>
            </a:r>
            <a:endParaRPr lang="en-US"/>
          </a:p>
          <a:p>
            <a:r>
              <a:rPr lang="en-US" u="sng"/>
              <a:t>Message: </a:t>
            </a:r>
            <a:r>
              <a:rPr lang="en-US" i="1"/>
              <a:t>Sexual Harassment can happen anywhere to everyone and it has existed in Jordan long before the crisis. Humanitarian crises exacerbated the risk of sexual harassment for women and girls in refugee and host communities.</a:t>
            </a:r>
            <a:endParaRPr lang="en-US"/>
          </a:p>
          <a:p>
            <a:r>
              <a:rPr lang="ar-SA"/>
              <a:t>يمكن أن يحدث التحرش الجنسي لأي شخص وفي أي مكان. لطالما كان يحدث التحرش في الأردن قبل ظهور الأزمات، ولكن مع ظهور الأزمات الإنسانية؛ تفاقمت مخاطر حدوث التحرش الجنسي للنساء والفتيات الأردنيات واللاجئات.</a:t>
            </a:r>
            <a:endParaRPr lang="en-US"/>
          </a:p>
          <a:p>
            <a:r>
              <a:rPr lang="en-US" b="1"/>
              <a:t> </a:t>
            </a:r>
            <a:endParaRPr lang="en-US"/>
          </a:p>
          <a:p>
            <a:r>
              <a:rPr lang="en-US" b="1"/>
              <a:t>TOPIC 2: Giving out your phone number does not invite for sexual advances (Cyber Harassment).</a:t>
            </a:r>
            <a:endParaRPr lang="en-US"/>
          </a:p>
          <a:p>
            <a:r>
              <a:rPr lang="en-US" b="1" i="1" u="sng"/>
              <a:t>Message a: </a:t>
            </a:r>
            <a:r>
              <a:rPr lang="en-US" b="1" i="1"/>
              <a:t>Did you know that </a:t>
            </a:r>
            <a:r>
              <a:rPr lang="en-US" b="1"/>
              <a:t>making unwanted phone calls or sending text messages that are sexually suggestive or threatening is sexual harassment?</a:t>
            </a:r>
            <a:r>
              <a:rPr lang="en-US" b="1" u="sng"/>
              <a:t>  </a:t>
            </a:r>
            <a:endParaRPr lang="en-US" b="1" i="1"/>
          </a:p>
          <a:p>
            <a:r>
              <a:rPr lang="ar-SA"/>
              <a:t>هل تعلم أن إجراء المكالمات الهاتفية غير المرغوب بها، أو إرسال رسائل ذات دلالة جنسية تعتبر شكل من أشكال التحرش الجنسي؟</a:t>
            </a:r>
            <a:endParaRPr lang="en-US" dirty="0"/>
          </a:p>
        </p:txBody>
      </p:sp>
    </p:spTree>
    <p:extLst>
      <p:ext uri="{BB962C8B-B14F-4D97-AF65-F5344CB8AC3E}">
        <p14:creationId xmlns:p14="http://schemas.microsoft.com/office/powerpoint/2010/main" val="335996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47"/>
          <p:cNvSpPr txBox="1">
            <a:spLocks noGrp="1"/>
          </p:cNvSpPr>
          <p:nvPr>
            <p:ph type="title"/>
          </p:nvPr>
        </p:nvSpPr>
        <p:spPr>
          <a:xfrm>
            <a:off x="883571" y="114111"/>
            <a:ext cx="6003502" cy="3822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Arial"/>
              <a:buNone/>
            </a:pPr>
            <a:r>
              <a:rPr lang="en-US" sz="2000" baseline="0" smtClean="0"/>
              <a:t>SOME MESSAGES </a:t>
            </a:r>
            <a:endParaRPr sz="2000" dirty="0"/>
          </a:p>
        </p:txBody>
      </p:sp>
      <p:sp>
        <p:nvSpPr>
          <p:cNvPr id="7" name="Rectangle 6">
            <a:extLst>
              <a:ext uri="{FF2B5EF4-FFF2-40B4-BE49-F238E27FC236}">
                <a16:creationId xmlns:a16="http://schemas.microsoft.com/office/drawing/2014/main" xmlns="" id="{E2CCDEE4-887C-284D-95BD-C52C3431F706}"/>
              </a:ext>
            </a:extLst>
          </p:cNvPr>
          <p:cNvSpPr/>
          <p:nvPr/>
        </p:nvSpPr>
        <p:spPr>
          <a:xfrm>
            <a:off x="8801582" y="0"/>
            <a:ext cx="350238" cy="5143500"/>
          </a:xfrm>
          <a:prstGeom prst="rect">
            <a:avLst/>
          </a:prstGeom>
          <a:solidFill>
            <a:srgbClr val="E4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745868" y="467121"/>
            <a:ext cx="461665" cy="4478490"/>
          </a:xfrm>
          <a:prstGeom prst="rect">
            <a:avLst/>
          </a:prstGeom>
          <a:noFill/>
        </p:spPr>
        <p:txBody>
          <a:bodyPr vert="vert" wrap="square" rtlCol="0">
            <a:spAutoFit/>
          </a:bodyPr>
          <a:lstStyle/>
          <a:p>
            <a:r>
              <a:rPr lang="en-US" smtClean="0">
                <a:solidFill>
                  <a:schemeClr val="bg1"/>
                </a:solidFill>
              </a:rPr>
              <a:t>SITUATION ANALYSIS</a:t>
            </a:r>
            <a:endParaRPr lang="en-US" dirty="0">
              <a:solidFill>
                <a:schemeClr val="bg1"/>
              </a:solidFill>
            </a:endParaRPr>
          </a:p>
        </p:txBody>
      </p:sp>
      <p:sp>
        <p:nvSpPr>
          <p:cNvPr id="2" name="Rectangle 1"/>
          <p:cNvSpPr/>
          <p:nvPr/>
        </p:nvSpPr>
        <p:spPr>
          <a:xfrm>
            <a:off x="77499" y="832299"/>
            <a:ext cx="7615645" cy="3478901"/>
          </a:xfrm>
          <a:prstGeom prst="rect">
            <a:avLst/>
          </a:prstGeom>
        </p:spPr>
        <p:txBody>
          <a:bodyPr wrap="square">
            <a:spAutoFit/>
          </a:bodyPr>
          <a:lstStyle/>
          <a:p>
            <a:pPr>
              <a:lnSpc>
                <a:spcPct val="107000"/>
              </a:lnSpc>
            </a:pPr>
            <a:r>
              <a:rPr lang="en-US" sz="1200" b="1" u="sng">
                <a:solidFill>
                  <a:srgbClr val="000000"/>
                </a:solidFill>
                <a:latin typeface="Calibri" panose="020F0502020204030204" pitchFamily="34" charset="0"/>
              </a:rPr>
              <a:t>Message b: </a:t>
            </a:r>
            <a:r>
              <a:rPr lang="en-US" sz="1200" b="1">
                <a:solidFill>
                  <a:srgbClr val="000000"/>
                </a:solidFill>
                <a:latin typeface="Calibri" panose="020F0502020204030204" pitchFamily="34" charset="0"/>
              </a:rPr>
              <a:t>Giving you my phone number is not an invitation for sexual advances, know your limit!</a:t>
            </a:r>
            <a:endParaRPr lang="en-US" sz="1200" b="1" i="1">
              <a:solidFill>
                <a:srgbClr val="2E75B5"/>
              </a:solidFill>
              <a:latin typeface="Calibri" panose="020F0502020204030204" pitchFamily="34" charset="0"/>
            </a:endParaRPr>
          </a:p>
          <a:p>
            <a:pPr algn="r">
              <a:lnSpc>
                <a:spcPct val="107000"/>
              </a:lnSpc>
              <a:spcAft>
                <a:spcPts val="800"/>
              </a:spcAft>
            </a:pPr>
            <a:r>
              <a:rPr lang="ar-SA" sz="1200">
                <a:latin typeface="Calibri" panose="020F0502020204030204" pitchFamily="34" charset="0"/>
                <a:ea typeface="Calibri" panose="020F0502020204030204" pitchFamily="34" charset="0"/>
              </a:rPr>
              <a:t>اذا اعطيتك رق</a:t>
            </a:r>
            <a:r>
              <a:rPr lang="ar-SA" sz="1200">
                <a:highlight>
                  <a:srgbClr val="FFFFFF"/>
                </a:highlight>
                <a:latin typeface="Calibri" panose="020F0502020204030204" pitchFamily="34" charset="0"/>
                <a:ea typeface="Calibri" panose="020F0502020204030204" pitchFamily="34" charset="0"/>
              </a:rPr>
              <a:t>مي لا </a:t>
            </a:r>
            <a:r>
              <a:rPr lang="ar-SA" sz="1200">
                <a:latin typeface="Calibri" panose="020F0502020204030204" pitchFamily="34" charset="0"/>
                <a:ea typeface="Calibri" panose="020F0502020204030204" pitchFamily="34" charset="0"/>
              </a:rPr>
              <a:t>يعني انك تتحرش فيّي.. الزم حدّك</a:t>
            </a:r>
            <a:endParaRPr lang="en-US" sz="1200">
              <a:latin typeface="Calibri" panose="020F0502020204030204" pitchFamily="34" charset="0"/>
              <a:ea typeface="Calibri" panose="020F0502020204030204" pitchFamily="34" charset="0"/>
            </a:endParaRPr>
          </a:p>
          <a:p>
            <a:r>
              <a:rPr lang="en-US" sz="1200" b="1">
                <a:solidFill>
                  <a:srgbClr val="000000"/>
                </a:solidFill>
                <a:highlight>
                  <a:srgbClr val="FFFFFF"/>
                </a:highlight>
              </a:rPr>
              <a:t>TOPIC 3: Risks of social media for adolescent girls- online harassment.</a:t>
            </a:r>
            <a:endParaRPr lang="en-US" sz="1200"/>
          </a:p>
          <a:p>
            <a:pPr>
              <a:lnSpc>
                <a:spcPct val="107000"/>
              </a:lnSpc>
              <a:spcAft>
                <a:spcPts val="800"/>
              </a:spcAft>
            </a:pPr>
            <a:r>
              <a:rPr lang="en-US" sz="1200" i="1" u="sng">
                <a:highlight>
                  <a:srgbClr val="FFFFFF"/>
                </a:highlight>
                <a:latin typeface="Calibri" panose="020F0502020204030204" pitchFamily="34" charset="0"/>
                <a:ea typeface="Calibri" panose="020F0502020204030204" pitchFamily="34" charset="0"/>
              </a:rPr>
              <a:t>Message a: </a:t>
            </a:r>
            <a:r>
              <a:rPr lang="en-US" sz="1200" i="1">
                <a:highlight>
                  <a:srgbClr val="FFFFFF"/>
                </a:highlight>
                <a:latin typeface="Calibri" panose="020F0502020204030204" pitchFamily="34" charset="0"/>
                <a:ea typeface="Calibri" panose="020F0502020204030204" pitchFamily="34" charset="0"/>
              </a:rPr>
              <a:t>You have control over your own bodies and have the right to say NO! Wherever you are, in public space at home or online.</a:t>
            </a:r>
            <a:endParaRPr lang="en-US" sz="1200">
              <a:latin typeface="Calibri" panose="020F0502020204030204" pitchFamily="34" charset="0"/>
              <a:ea typeface="Calibri" panose="020F0502020204030204" pitchFamily="34" charset="0"/>
            </a:endParaRPr>
          </a:p>
          <a:p>
            <a:pPr algn="r">
              <a:lnSpc>
                <a:spcPct val="107000"/>
              </a:lnSpc>
              <a:spcAft>
                <a:spcPts val="800"/>
              </a:spcAft>
            </a:pPr>
            <a:r>
              <a:rPr lang="ar-SA" sz="1200">
                <a:highlight>
                  <a:srgbClr val="FFFFFF"/>
                </a:highlight>
                <a:latin typeface="Calibri" panose="020F0502020204030204" pitchFamily="34" charset="0"/>
                <a:ea typeface="Calibri" panose="020F0502020204030204" pitchFamily="34" charset="0"/>
              </a:rPr>
              <a:t>لديك السيطرة الكاملة على جسدك والحق بالرفض أينما كنت، في الأماكن العامة، في المنزل وعند استخدام وسائل التواصل الاجتماعي</a:t>
            </a:r>
            <a:r>
              <a:rPr lang="ar-JO" sz="1200">
                <a:latin typeface="Calibri" panose="020F0502020204030204" pitchFamily="34" charset="0"/>
                <a:ea typeface="Calibri" panose="020F0502020204030204" pitchFamily="34" charset="0"/>
              </a:rPr>
              <a:t>.</a:t>
            </a:r>
            <a:endParaRPr lang="en-US" sz="1200">
              <a:latin typeface="Calibri" panose="020F0502020204030204" pitchFamily="34" charset="0"/>
              <a:ea typeface="Calibri" panose="020F0502020204030204" pitchFamily="34" charset="0"/>
            </a:endParaRPr>
          </a:p>
          <a:p>
            <a:r>
              <a:rPr lang="en-US" sz="1200" i="1">
                <a:highlight>
                  <a:srgbClr val="FFFFFF"/>
                </a:highlight>
                <a:cs typeface="Times New Roman" panose="02020603050405020304" pitchFamily="18" charset="0"/>
              </a:rPr>
              <a:t> </a:t>
            </a:r>
            <a:endParaRPr lang="en-US" sz="1200"/>
          </a:p>
          <a:p>
            <a:r>
              <a:rPr lang="en-US" sz="1200" i="1" u="sng">
                <a:highlight>
                  <a:srgbClr val="FFFFFF"/>
                </a:highlight>
              </a:rPr>
              <a:t>Message b: </a:t>
            </a:r>
            <a:r>
              <a:rPr lang="en-US" sz="1200" i="1">
                <a:highlight>
                  <a:srgbClr val="FFFFFF"/>
                </a:highlight>
              </a:rPr>
              <a:t>Did you know that threatening to use pictures of women and girls on social media without their consent is a form of harassment? </a:t>
            </a:r>
            <a:endParaRPr lang="en-US" sz="1200"/>
          </a:p>
          <a:p>
            <a:pPr algn="r" rtl="1">
              <a:lnSpc>
                <a:spcPct val="107000"/>
              </a:lnSpc>
              <a:spcAft>
                <a:spcPts val="800"/>
              </a:spcAft>
            </a:pPr>
            <a:r>
              <a:rPr lang="ar-SA" sz="1200">
                <a:highlight>
                  <a:srgbClr val="FFFFFF"/>
                </a:highlight>
                <a:latin typeface="Calibri" panose="020F0502020204030204" pitchFamily="34" charset="0"/>
                <a:ea typeface="Calibri" panose="020F0502020204030204" pitchFamily="34" charset="0"/>
              </a:rPr>
              <a:t>هل تعلم أن التهديد باستخدام صور النساء والفتيات من غير موافقتهن على وسائل التواصل الاجتماعي يعتبر شكل من أشكال التحرش الجنسي؟</a:t>
            </a:r>
            <a:endParaRPr lang="en-US" sz="1200">
              <a:latin typeface="Calibri" panose="020F0502020204030204" pitchFamily="34" charset="0"/>
              <a:ea typeface="Calibri" panose="020F0502020204030204" pitchFamily="34" charset="0"/>
            </a:endParaRPr>
          </a:p>
          <a:p>
            <a:pPr algn="r" rtl="1"/>
            <a:r>
              <a:rPr lang="en-US" sz="1200" i="1">
                <a:highlight>
                  <a:srgbClr val="FFFFFF"/>
                </a:highlight>
              </a:rPr>
              <a:t> </a:t>
            </a:r>
            <a:endParaRPr lang="en-US" sz="1200"/>
          </a:p>
          <a:p>
            <a:r>
              <a:rPr lang="en-US" sz="1200" i="1">
                <a:highlight>
                  <a:srgbClr val="FFFFFF"/>
                </a:highlight>
              </a:rPr>
              <a:t> </a:t>
            </a:r>
            <a:endParaRPr lang="en-US" sz="1200"/>
          </a:p>
          <a:p>
            <a:pPr>
              <a:lnSpc>
                <a:spcPct val="107000"/>
              </a:lnSpc>
              <a:spcAft>
                <a:spcPts val="800"/>
              </a:spcAft>
            </a:pPr>
            <a:r>
              <a:rPr lang="en-US" sz="1200" i="1" u="sng">
                <a:latin typeface="Calibri" panose="020F0502020204030204" pitchFamily="34" charset="0"/>
                <a:ea typeface="Calibri" panose="020F0502020204030204" pitchFamily="34" charset="0"/>
              </a:rPr>
              <a:t>Message c: </a:t>
            </a:r>
            <a:r>
              <a:rPr lang="en-US" sz="1200" i="1">
                <a:latin typeface="Calibri" panose="020F0502020204030204" pitchFamily="34" charset="0"/>
                <a:ea typeface="Calibri" panose="020F0502020204030204" pitchFamily="34" charset="0"/>
              </a:rPr>
              <a:t>One of the forms of sexual harassment is receiving </a:t>
            </a:r>
            <a:r>
              <a:rPr lang="en-US" sz="1200">
                <a:latin typeface="Calibri" panose="020F0502020204030204" pitchFamily="34" charset="0"/>
                <a:ea typeface="Calibri" panose="020F0502020204030204" pitchFamily="34" charset="0"/>
              </a:rPr>
              <a:t>unwanted abusive or obscene messages of sexual nature that can make you feel uncomfortable.</a:t>
            </a:r>
            <a:r>
              <a:rPr lang="en-US" sz="1200" i="1" u="sng">
                <a:latin typeface="Calibri" panose="020F0502020204030204" pitchFamily="34" charset="0"/>
                <a:ea typeface="Calibri" panose="020F0502020204030204" pitchFamily="34" charset="0"/>
              </a:rPr>
              <a:t>  </a:t>
            </a:r>
            <a:endParaRPr lang="en-US" sz="1200">
              <a:latin typeface="Calibri" panose="020F0502020204030204" pitchFamily="34" charset="0"/>
              <a:ea typeface="Calibri" panose="020F0502020204030204" pitchFamily="34" charset="0"/>
            </a:endParaRPr>
          </a:p>
          <a:p>
            <a:r>
              <a:rPr lang="ar-JO" sz="1200">
                <a:ea typeface="Calibri" panose="020F0502020204030204" pitchFamily="34" charset="0"/>
                <a:cs typeface="Calibri" panose="020F0502020204030204" pitchFamily="34" charset="0"/>
              </a:rPr>
              <a:t>من </a:t>
            </a:r>
            <a:r>
              <a:rPr lang="ar-SA" sz="1200">
                <a:highlight>
                  <a:srgbClr val="FFFFFF"/>
                </a:highlight>
                <a:ea typeface="Calibri" panose="020F0502020204030204" pitchFamily="34" charset="0"/>
                <a:cs typeface="Calibri" panose="020F0502020204030204" pitchFamily="34" charset="0"/>
              </a:rPr>
              <a:t>أشكال التحرش الجنسي هو تلقي الرسائل الغير المرغوب بها والرسائل المسيئة ذات الطابع الجنسي التي قد تسبب لك عدم الشعور بالراحة</a:t>
            </a:r>
            <a:endParaRPr lang="en-US" sz="1200"/>
          </a:p>
        </p:txBody>
      </p:sp>
    </p:spTree>
    <p:extLst>
      <p:ext uri="{BB962C8B-B14F-4D97-AF65-F5344CB8AC3E}">
        <p14:creationId xmlns:p14="http://schemas.microsoft.com/office/powerpoint/2010/main" val="3613672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47"/>
          <p:cNvSpPr txBox="1">
            <a:spLocks noGrp="1"/>
          </p:cNvSpPr>
          <p:nvPr>
            <p:ph type="title"/>
          </p:nvPr>
        </p:nvSpPr>
        <p:spPr>
          <a:xfrm>
            <a:off x="883571" y="114111"/>
            <a:ext cx="6003502" cy="3822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Arial"/>
              <a:buNone/>
            </a:pPr>
            <a:r>
              <a:rPr lang="en-US" sz="2000" baseline="0" smtClean="0"/>
              <a:t>SOME MESSAGES </a:t>
            </a:r>
            <a:endParaRPr sz="2000" dirty="0"/>
          </a:p>
        </p:txBody>
      </p:sp>
      <p:sp>
        <p:nvSpPr>
          <p:cNvPr id="7" name="Rectangle 6">
            <a:extLst>
              <a:ext uri="{FF2B5EF4-FFF2-40B4-BE49-F238E27FC236}">
                <a16:creationId xmlns:a16="http://schemas.microsoft.com/office/drawing/2014/main" xmlns="" id="{E2CCDEE4-887C-284D-95BD-C52C3431F706}"/>
              </a:ext>
            </a:extLst>
          </p:cNvPr>
          <p:cNvSpPr/>
          <p:nvPr/>
        </p:nvSpPr>
        <p:spPr>
          <a:xfrm>
            <a:off x="8801582" y="0"/>
            <a:ext cx="350238" cy="5143500"/>
          </a:xfrm>
          <a:prstGeom prst="rect">
            <a:avLst/>
          </a:prstGeom>
          <a:solidFill>
            <a:srgbClr val="E4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745868" y="467121"/>
            <a:ext cx="461665" cy="4478490"/>
          </a:xfrm>
          <a:prstGeom prst="rect">
            <a:avLst/>
          </a:prstGeom>
          <a:noFill/>
        </p:spPr>
        <p:txBody>
          <a:bodyPr vert="vert" wrap="square" rtlCol="0">
            <a:spAutoFit/>
          </a:bodyPr>
          <a:lstStyle/>
          <a:p>
            <a:r>
              <a:rPr lang="en-US" smtClean="0">
                <a:solidFill>
                  <a:schemeClr val="bg1"/>
                </a:solidFill>
              </a:rPr>
              <a:t>SITUATION ANALYSIS</a:t>
            </a:r>
            <a:endParaRPr lang="en-US" dirty="0">
              <a:solidFill>
                <a:schemeClr val="bg1"/>
              </a:solidFill>
            </a:endParaRPr>
          </a:p>
        </p:txBody>
      </p:sp>
      <p:sp>
        <p:nvSpPr>
          <p:cNvPr id="2" name="Rectangle 1"/>
          <p:cNvSpPr/>
          <p:nvPr/>
        </p:nvSpPr>
        <p:spPr>
          <a:xfrm>
            <a:off x="77499" y="832299"/>
            <a:ext cx="7615645" cy="3613938"/>
          </a:xfrm>
          <a:prstGeom prst="rect">
            <a:avLst/>
          </a:prstGeom>
        </p:spPr>
        <p:txBody>
          <a:bodyPr wrap="square">
            <a:spAutoFit/>
          </a:bodyPr>
          <a:lstStyle/>
          <a:p>
            <a:r>
              <a:rPr lang="en-US" sz="1200" b="1"/>
              <a:t>TOPIC 4: Survivors have the right to seek help and to report.</a:t>
            </a:r>
            <a:endParaRPr lang="en-US" sz="1200"/>
          </a:p>
          <a:p>
            <a:r>
              <a:rPr lang="en-US" sz="1200" u="sng"/>
              <a:t>Message: </a:t>
            </a:r>
            <a:r>
              <a:rPr lang="en-US" sz="1200"/>
              <a:t>Speak up!</a:t>
            </a:r>
            <a:r>
              <a:rPr lang="en-US" sz="1200" i="1"/>
              <a:t> Reporting sexual harassment can stop it for yourself and others</a:t>
            </a:r>
            <a:endParaRPr lang="en-US" sz="1200"/>
          </a:p>
          <a:p>
            <a:pPr rtl="1"/>
            <a:r>
              <a:rPr lang="en-US" sz="1200" i="1"/>
              <a:t> </a:t>
            </a:r>
            <a:endParaRPr lang="en-US" sz="1200"/>
          </a:p>
          <a:p>
            <a:pPr rtl="1"/>
            <a:r>
              <a:rPr lang="ar-SA" sz="1200"/>
              <a:t>لازم نحكي!  بلغوا عن التحرش الجنسي لنوقفه النا ولغيرنا.</a:t>
            </a:r>
            <a:endParaRPr lang="en-US" sz="1200"/>
          </a:p>
          <a:p>
            <a:r>
              <a:rPr lang="en-US" sz="1200"/>
              <a:t> </a:t>
            </a:r>
          </a:p>
          <a:p>
            <a:r>
              <a:rPr lang="en-US" sz="1200" b="1"/>
              <a:t>TOPIC 5: Condemning blaming attitude: no matter what she is wearing, when and with</a:t>
            </a:r>
            <a:r>
              <a:rPr lang="en-US" sz="1200"/>
              <a:t> </a:t>
            </a:r>
            <a:r>
              <a:rPr lang="en-US" sz="1200" b="1"/>
              <a:t>whom.</a:t>
            </a:r>
            <a:r>
              <a:rPr lang="en-US" sz="1200"/>
              <a:t/>
            </a:r>
            <a:br>
              <a:rPr lang="en-US" sz="1200"/>
            </a:br>
            <a:r>
              <a:rPr lang="en-US" sz="1200"/>
              <a:t>M</a:t>
            </a:r>
            <a:r>
              <a:rPr lang="en-US" sz="1200" i="1" u="sng"/>
              <a:t>essage: </a:t>
            </a:r>
            <a:r>
              <a:rPr lang="en-US" sz="1200" i="1"/>
              <a:t>No excuses- sexual harassment is never ok whatever she is wearin</a:t>
            </a:r>
            <a:r>
              <a:rPr lang="en-US" sz="1200" i="1" u="sng"/>
              <a:t>g </a:t>
            </a:r>
            <a:endParaRPr lang="en-US" sz="1200"/>
          </a:p>
          <a:p>
            <a:r>
              <a:rPr lang="en-US" sz="1200"/>
              <a:t> </a:t>
            </a:r>
          </a:p>
          <a:p>
            <a:r>
              <a:rPr lang="ar-SA" sz="1200"/>
              <a:t>ما في أعذار! التحرش الجنسي مش مقبول شو ما كانت لابسة</a:t>
            </a:r>
            <a:endParaRPr lang="en-US" sz="1200"/>
          </a:p>
          <a:p>
            <a:r>
              <a:rPr lang="en-US" sz="1200" i="1"/>
              <a:t> </a:t>
            </a:r>
            <a:endParaRPr lang="en-US" sz="1200"/>
          </a:p>
          <a:p>
            <a:r>
              <a:rPr lang="en-US" sz="1200" b="1"/>
              <a:t>TOPIC 6: Men and boys to be involved in stopping other men from harassment acts (Men &amp; Boys’ roles as allies- standing for women and condemning the others’ behavior).</a:t>
            </a:r>
            <a:endParaRPr lang="en-US" sz="1200"/>
          </a:p>
          <a:p>
            <a:r>
              <a:rPr lang="en-US" sz="1200"/>
              <a:t> </a:t>
            </a:r>
          </a:p>
          <a:p>
            <a:r>
              <a:rPr lang="en-US" sz="1200" u="sng"/>
              <a:t>Message:</a:t>
            </a:r>
            <a:r>
              <a:rPr lang="en-US" sz="1200"/>
              <a:t> Be an ally! Men can do a lot to prevent sexual harassment</a:t>
            </a:r>
          </a:p>
          <a:p>
            <a:r>
              <a:rPr lang="ar-SA" sz="1200"/>
              <a:t> </a:t>
            </a:r>
            <a:endParaRPr lang="en-US" sz="1200"/>
          </a:p>
          <a:p>
            <a:pPr rtl="1"/>
            <a:r>
              <a:rPr lang="ar-SA" sz="1200"/>
              <a:t>تضامَن! الرجال يستطيعون القيام بالكثير لوقف التحرش الجنسي.</a:t>
            </a:r>
            <a:endParaRPr lang="en-US" sz="1200"/>
          </a:p>
          <a:p>
            <a:pPr rtl="1"/>
            <a:r>
              <a:rPr lang="en-US" sz="1200" b="1"/>
              <a:t> </a:t>
            </a:r>
            <a:endParaRPr lang="en-US" sz="1200"/>
          </a:p>
          <a:p>
            <a:pPr rtl="1"/>
            <a:r>
              <a:rPr lang="en-US" sz="1200" b="1"/>
              <a:t> </a:t>
            </a:r>
            <a:endParaRPr lang="en-US" sz="1200"/>
          </a:p>
          <a:p>
            <a:pPr>
              <a:lnSpc>
                <a:spcPct val="107000"/>
              </a:lnSpc>
            </a:pPr>
            <a:endParaRPr lang="en-US" sz="1200"/>
          </a:p>
        </p:txBody>
      </p:sp>
    </p:spTree>
    <p:extLst>
      <p:ext uri="{BB962C8B-B14F-4D97-AF65-F5344CB8AC3E}">
        <p14:creationId xmlns:p14="http://schemas.microsoft.com/office/powerpoint/2010/main" val="2875778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47"/>
          <p:cNvSpPr txBox="1">
            <a:spLocks noGrp="1"/>
          </p:cNvSpPr>
          <p:nvPr>
            <p:ph type="title"/>
          </p:nvPr>
        </p:nvSpPr>
        <p:spPr>
          <a:xfrm>
            <a:off x="883571" y="114111"/>
            <a:ext cx="6003502" cy="3822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4000"/>
              <a:buFont typeface="Arial"/>
              <a:buNone/>
            </a:pPr>
            <a:r>
              <a:rPr lang="en-US" sz="2000" baseline="0" smtClean="0"/>
              <a:t>SOME MESSAGES </a:t>
            </a:r>
            <a:endParaRPr sz="2000" dirty="0"/>
          </a:p>
        </p:txBody>
      </p:sp>
      <p:sp>
        <p:nvSpPr>
          <p:cNvPr id="7" name="Rectangle 6">
            <a:extLst>
              <a:ext uri="{FF2B5EF4-FFF2-40B4-BE49-F238E27FC236}">
                <a16:creationId xmlns:a16="http://schemas.microsoft.com/office/drawing/2014/main" xmlns="" id="{E2CCDEE4-887C-284D-95BD-C52C3431F706}"/>
              </a:ext>
            </a:extLst>
          </p:cNvPr>
          <p:cNvSpPr/>
          <p:nvPr/>
        </p:nvSpPr>
        <p:spPr>
          <a:xfrm>
            <a:off x="8801582" y="0"/>
            <a:ext cx="350238" cy="5143500"/>
          </a:xfrm>
          <a:prstGeom prst="rect">
            <a:avLst/>
          </a:prstGeom>
          <a:solidFill>
            <a:srgbClr val="E4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745868" y="467121"/>
            <a:ext cx="461665" cy="4478490"/>
          </a:xfrm>
          <a:prstGeom prst="rect">
            <a:avLst/>
          </a:prstGeom>
          <a:noFill/>
        </p:spPr>
        <p:txBody>
          <a:bodyPr vert="vert" wrap="square" rtlCol="0">
            <a:spAutoFit/>
          </a:bodyPr>
          <a:lstStyle/>
          <a:p>
            <a:r>
              <a:rPr lang="en-US" smtClean="0">
                <a:solidFill>
                  <a:schemeClr val="bg1"/>
                </a:solidFill>
              </a:rPr>
              <a:t>SITUATION ANALYSIS</a:t>
            </a:r>
            <a:endParaRPr lang="en-US" dirty="0">
              <a:solidFill>
                <a:schemeClr val="bg1"/>
              </a:solidFill>
            </a:endParaRPr>
          </a:p>
        </p:txBody>
      </p:sp>
      <p:sp>
        <p:nvSpPr>
          <p:cNvPr id="2" name="Rectangle 1"/>
          <p:cNvSpPr/>
          <p:nvPr/>
        </p:nvSpPr>
        <p:spPr>
          <a:xfrm>
            <a:off x="77499" y="832299"/>
            <a:ext cx="7615645" cy="3890937"/>
          </a:xfrm>
          <a:prstGeom prst="rect">
            <a:avLst/>
          </a:prstGeom>
        </p:spPr>
        <p:txBody>
          <a:bodyPr wrap="square">
            <a:spAutoFit/>
          </a:bodyPr>
          <a:lstStyle/>
          <a:p>
            <a:pPr rtl="1"/>
            <a:r>
              <a:rPr lang="en-US" sz="1200" b="1"/>
              <a:t>TOPIC 7: Keeping perpetrator accountable</a:t>
            </a:r>
            <a:endParaRPr lang="en-US" sz="1200"/>
          </a:p>
          <a:p>
            <a:r>
              <a:rPr lang="en-US" sz="1200"/>
              <a:t>        </a:t>
            </a:r>
            <a:r>
              <a:rPr lang="en-US" sz="1200" u="sng"/>
              <a:t>Message:</a:t>
            </a:r>
            <a:r>
              <a:rPr lang="en-US" sz="1200"/>
              <a:t> Speak up: You deserve to be treated with respect in private and public space, report sexual harassment </a:t>
            </a:r>
          </a:p>
          <a:p>
            <a:r>
              <a:rPr lang="ar-SA" sz="1200"/>
              <a:t>التحرش الجنسي جريمة.. بلِّغ ! لمنع وقوع التحرش مرة أخرى</a:t>
            </a:r>
            <a:endParaRPr lang="en-US" sz="1200"/>
          </a:p>
          <a:p>
            <a:r>
              <a:rPr lang="en-US" sz="1200" b="1"/>
              <a:t>TOPIC 8: Harassment is a crime </a:t>
            </a:r>
            <a:endParaRPr lang="en-US" sz="1200"/>
          </a:p>
          <a:p>
            <a:r>
              <a:rPr lang="en-US" sz="1200" u="sng"/>
              <a:t>Message: </a:t>
            </a:r>
            <a:endParaRPr lang="en-US" sz="1200"/>
          </a:p>
          <a:p>
            <a:pPr lvl="0"/>
            <a:r>
              <a:rPr lang="en-US" sz="1200"/>
              <a:t>Within the Office, Within the Factory…</a:t>
            </a:r>
          </a:p>
          <a:p>
            <a:pPr lvl="0"/>
            <a:r>
              <a:rPr lang="en-US" sz="1200"/>
              <a:t>At the School, at the University…</a:t>
            </a:r>
          </a:p>
          <a:p>
            <a:pPr lvl="0"/>
            <a:r>
              <a:rPr lang="en-US" sz="1200"/>
              <a:t>Within the House, at the Playground… </a:t>
            </a:r>
          </a:p>
          <a:p>
            <a:pPr lvl="0"/>
            <a:r>
              <a:rPr lang="en-US" sz="1200"/>
              <a:t>On the Street, In the Mall… </a:t>
            </a:r>
          </a:p>
          <a:p>
            <a:pPr lvl="0"/>
            <a:r>
              <a:rPr lang="en-US" sz="1200"/>
              <a:t>On the bus, In the Taxi… </a:t>
            </a:r>
          </a:p>
          <a:p>
            <a:r>
              <a:rPr lang="en-US" sz="1200"/>
              <a:t>….Harassment is a Crime!</a:t>
            </a:r>
          </a:p>
          <a:p>
            <a:pPr rtl="1"/>
            <a:r>
              <a:rPr lang="ar-SA" sz="1200"/>
              <a:t> </a:t>
            </a:r>
            <a:endParaRPr lang="en-US" sz="1200"/>
          </a:p>
          <a:p>
            <a:pPr rtl="1"/>
            <a:r>
              <a:rPr lang="en-US" sz="1200"/>
              <a:t> </a:t>
            </a:r>
          </a:p>
          <a:p>
            <a:pPr rtl="1"/>
            <a:r>
              <a:rPr lang="ar-JO" sz="1200"/>
              <a:t>في المكتب ، في المصنع.........</a:t>
            </a:r>
            <a:endParaRPr lang="en-US" sz="1200"/>
          </a:p>
          <a:p>
            <a:pPr rtl="1"/>
            <a:r>
              <a:rPr lang="ar-JO" sz="1200"/>
              <a:t>في المدرسة، في الجامعة........ </a:t>
            </a:r>
            <a:endParaRPr lang="en-US" sz="1200"/>
          </a:p>
          <a:p>
            <a:pPr rtl="1"/>
            <a:r>
              <a:rPr lang="ar-JO" sz="1200"/>
              <a:t>في البيت، في الملعب...............</a:t>
            </a:r>
            <a:endParaRPr lang="en-US" sz="1200"/>
          </a:p>
          <a:p>
            <a:pPr rtl="1"/>
            <a:r>
              <a:rPr lang="ar-JO" sz="1200"/>
              <a:t>في الشارع، في السوق............</a:t>
            </a:r>
            <a:endParaRPr lang="en-US" sz="1200"/>
          </a:p>
          <a:p>
            <a:pPr rtl="1"/>
            <a:r>
              <a:rPr lang="ar-JO" sz="1200"/>
              <a:t>في الباص، في التكسي............</a:t>
            </a:r>
            <a:endParaRPr lang="en-US" sz="1200"/>
          </a:p>
          <a:p>
            <a:pPr rtl="1"/>
            <a:r>
              <a:rPr lang="ar-JO" sz="1200"/>
              <a:t>التحرش جريمة!</a:t>
            </a:r>
            <a:endParaRPr lang="en-US" sz="1200"/>
          </a:p>
          <a:p>
            <a:pPr>
              <a:lnSpc>
                <a:spcPct val="107000"/>
              </a:lnSpc>
            </a:pPr>
            <a:endParaRPr lang="en-US" sz="1200"/>
          </a:p>
        </p:txBody>
      </p:sp>
    </p:spTree>
    <p:extLst>
      <p:ext uri="{BB962C8B-B14F-4D97-AF65-F5344CB8AC3E}">
        <p14:creationId xmlns:p14="http://schemas.microsoft.com/office/powerpoint/2010/main" val="1224446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4895</TotalTime>
  <Words>971</Words>
  <Application>Microsoft Office PowerPoint</Application>
  <PresentationFormat>On-screen Show (16:9)</PresentationFormat>
  <Paragraphs>138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 Neue</vt:lpstr>
      <vt:lpstr>Times New Roman</vt:lpstr>
      <vt:lpstr>Office Theme</vt:lpstr>
      <vt:lpstr>Response to Gender Based Violence in Jordan: A focus on sexual harassment </vt:lpstr>
      <vt:lpstr>PowerPoint Presentation</vt:lpstr>
      <vt:lpstr>EVIDENCE IN COUNTRY</vt:lpstr>
      <vt:lpstr>EVIDENCE IN COUNTRY</vt:lpstr>
      <vt:lpstr>WHAT IS UNFPA DOING</vt:lpstr>
      <vt:lpstr>SOME MESSAGES </vt:lpstr>
      <vt:lpstr>SOME MESSAGES </vt:lpstr>
      <vt:lpstr>SOME MESSAGES </vt:lpstr>
      <vt:lpstr>SOME MESSAGES </vt:lpstr>
      <vt:lpstr>SOME MESSAGES </vt:lpstr>
      <vt:lpstr>QUESTIONS?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FINDINGS 2019 IMPACT ASSESSMENT</dc:title>
  <dc:creator>Reviwer X</dc:creator>
  <cp:lastModifiedBy>Yara Deir</cp:lastModifiedBy>
  <cp:revision>186</cp:revision>
  <cp:lastPrinted>2019-07-23T12:01:23Z</cp:lastPrinted>
  <dcterms:created xsi:type="dcterms:W3CDTF">2019-07-21T08:04:50Z</dcterms:created>
  <dcterms:modified xsi:type="dcterms:W3CDTF">2020-01-15T08:39:34Z</dcterms:modified>
</cp:coreProperties>
</file>