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notesMasterIdLst>
    <p:notesMasterId r:id="rId44"/>
  </p:notesMasterIdLst>
  <p:handoutMasterIdLst>
    <p:handoutMasterId r:id="rId45"/>
  </p:handoutMasterIdLst>
  <p:sldIdLst>
    <p:sldId id="256" r:id="rId2"/>
    <p:sldId id="643" r:id="rId3"/>
    <p:sldId id="597" r:id="rId4"/>
    <p:sldId id="701" r:id="rId5"/>
    <p:sldId id="702" r:id="rId6"/>
    <p:sldId id="717" r:id="rId7"/>
    <p:sldId id="257" r:id="rId8"/>
    <p:sldId id="273" r:id="rId9"/>
    <p:sldId id="276" r:id="rId10"/>
    <p:sldId id="258" r:id="rId11"/>
    <p:sldId id="259" r:id="rId12"/>
    <p:sldId id="260" r:id="rId13"/>
    <p:sldId id="261" r:id="rId14"/>
    <p:sldId id="262" r:id="rId15"/>
    <p:sldId id="263" r:id="rId16"/>
    <p:sldId id="274" r:id="rId17"/>
    <p:sldId id="277" r:id="rId18"/>
    <p:sldId id="265" r:id="rId19"/>
    <p:sldId id="269" r:id="rId20"/>
    <p:sldId id="266" r:id="rId21"/>
    <p:sldId id="267" r:id="rId22"/>
    <p:sldId id="270" r:id="rId23"/>
    <p:sldId id="278" r:id="rId24"/>
    <p:sldId id="718" r:id="rId25"/>
    <p:sldId id="638" r:id="rId26"/>
    <p:sldId id="716" r:id="rId27"/>
    <p:sldId id="697" r:id="rId28"/>
    <p:sldId id="704" r:id="rId29"/>
    <p:sldId id="705" r:id="rId30"/>
    <p:sldId id="699" r:id="rId31"/>
    <p:sldId id="648" r:id="rId32"/>
    <p:sldId id="706" r:id="rId33"/>
    <p:sldId id="719" r:id="rId34"/>
    <p:sldId id="707" r:id="rId35"/>
    <p:sldId id="708" r:id="rId36"/>
    <p:sldId id="710" r:id="rId37"/>
    <p:sldId id="711" r:id="rId38"/>
    <p:sldId id="712" r:id="rId39"/>
    <p:sldId id="713" r:id="rId40"/>
    <p:sldId id="714" r:id="rId41"/>
    <p:sldId id="271" r:id="rId42"/>
    <p:sldId id="715" r:id="rId43"/>
  </p:sldIdLst>
  <p:sldSz cx="9144000" cy="5143500" type="screen16x9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a Diaz" initials="DD" lastIdx="1" clrIdx="0"/>
  <p:cmAuthor id="2" name="Thaverne Ronald Joseph" initials="TRJ" lastIdx="0" clrIdx="1">
    <p:extLst>
      <p:ext uri="{19B8F6BF-5375-455C-9EA6-DF929625EA0E}">
        <p15:presenceInfo xmlns:p15="http://schemas.microsoft.com/office/powerpoint/2012/main" userId="Thaverne Ronald Joseph" providerId="None"/>
      </p:ext>
    </p:extLst>
  </p:cmAuthor>
  <p:cmAuthor id="3" name="Restituta Cang" initials="RC" lastIdx="2" clrIdx="2">
    <p:extLst>
      <p:ext uri="{19B8F6BF-5375-455C-9EA6-DF929625EA0E}">
        <p15:presenceInfo xmlns:p15="http://schemas.microsoft.com/office/powerpoint/2012/main" userId="S::cang@unhcr.org::e51c8c4d-02bd-4537-afd9-a99b148d0d1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F8B7BE"/>
    <a:srgbClr val="004C73"/>
    <a:srgbClr val="F58A8B"/>
    <a:srgbClr val="CCBDF3"/>
    <a:srgbClr val="66D1C1"/>
    <a:srgbClr val="66D15D"/>
    <a:srgbClr val="5CC09B"/>
    <a:srgbClr val="FF6600"/>
    <a:srgbClr val="F26E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9" autoAdjust="0"/>
    <p:restoredTop sz="95288" autoAdjust="0"/>
  </p:normalViewPr>
  <p:slideViewPr>
    <p:cSldViewPr snapToGrid="0" snapToObjects="1">
      <p:cViewPr varScale="1">
        <p:scale>
          <a:sx n="131" d="100"/>
          <a:sy n="131" d="100"/>
        </p:scale>
        <p:origin x="416" y="176"/>
      </p:cViewPr>
      <p:guideLst>
        <p:guide orient="horz" pos="162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12T17:46:12.892" idx="1">
    <p:pos x="6004" y="349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1-13T20:13:32.942" idx="2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2FBE43-4342-3C4C-AA0F-C5944DC11969}" type="doc">
      <dgm:prSet loTypeId="urn:microsoft.com/office/officeart/2005/8/layout/hProcess9" loCatId="" qsTypeId="urn:microsoft.com/office/officeart/2005/8/quickstyle/simple1" qsCatId="simple" csTypeId="urn:microsoft.com/office/officeart/2005/8/colors/accent1_2" csCatId="accent1" phldr="1"/>
      <dgm:spPr/>
    </dgm:pt>
    <dgm:pt modelId="{5413BBEA-08B8-344E-81AC-36F6175240DB}">
      <dgm:prSet/>
      <dgm:spPr>
        <a:solidFill>
          <a:srgbClr val="0072BC"/>
        </a:solidFill>
      </dgm:spPr>
      <dgm:t>
        <a:bodyPr/>
        <a:lstStyle/>
        <a:p>
          <a:r>
            <a:rPr lang="en-US" b="1" dirty="0"/>
            <a:t>MAJORITY OF THE NEW ARRIVALS ARE WOMEN AND CHILDREN</a:t>
          </a:r>
          <a:endParaRPr lang="en-UG" b="1" dirty="0"/>
        </a:p>
      </dgm:t>
    </dgm:pt>
    <dgm:pt modelId="{0369E803-D326-CB4C-8C5B-3F4CF802FC4B}" type="parTrans" cxnId="{F5C6257D-F0BE-A54A-AF01-0AF86BC74661}">
      <dgm:prSet/>
      <dgm:spPr/>
      <dgm:t>
        <a:bodyPr/>
        <a:lstStyle/>
        <a:p>
          <a:endParaRPr lang="en-US"/>
        </a:p>
      </dgm:t>
    </dgm:pt>
    <dgm:pt modelId="{61F0FBC4-32FA-BD4D-B40C-6641D16C7EFC}" type="sibTrans" cxnId="{F5C6257D-F0BE-A54A-AF01-0AF86BC74661}">
      <dgm:prSet/>
      <dgm:spPr/>
      <dgm:t>
        <a:bodyPr/>
        <a:lstStyle/>
        <a:p>
          <a:endParaRPr lang="en-US"/>
        </a:p>
      </dgm:t>
    </dgm:pt>
    <dgm:pt modelId="{1E45456A-43D9-9245-A902-BC94AD4ADC96}" type="pres">
      <dgm:prSet presAssocID="{9F2FBE43-4342-3C4C-AA0F-C5944DC11969}" presName="CompostProcess" presStyleCnt="0">
        <dgm:presLayoutVars>
          <dgm:dir/>
          <dgm:resizeHandles val="exact"/>
        </dgm:presLayoutVars>
      </dgm:prSet>
      <dgm:spPr/>
    </dgm:pt>
    <dgm:pt modelId="{C672E4EA-40DF-E64D-9B84-68759BA2BED7}" type="pres">
      <dgm:prSet presAssocID="{9F2FBE43-4342-3C4C-AA0F-C5944DC11969}" presName="arrow" presStyleLbl="bgShp" presStyleIdx="0" presStyleCnt="1" custLinFactNeighborX="-2936"/>
      <dgm:spPr>
        <a:solidFill>
          <a:schemeClr val="accent1">
            <a:tint val="40000"/>
            <a:hueOff val="0"/>
            <a:satOff val="0"/>
            <a:lumOff val="0"/>
            <a:alpha val="29000"/>
          </a:schemeClr>
        </a:solidFill>
      </dgm:spPr>
    </dgm:pt>
    <dgm:pt modelId="{0D7065C6-1196-D44C-96B3-854248A3FF04}" type="pres">
      <dgm:prSet presAssocID="{9F2FBE43-4342-3C4C-AA0F-C5944DC11969}" presName="linearProcess" presStyleCnt="0"/>
      <dgm:spPr/>
    </dgm:pt>
    <dgm:pt modelId="{21CFF86A-1588-D24D-8CD6-489A9EFB1479}" type="pres">
      <dgm:prSet presAssocID="{5413BBEA-08B8-344E-81AC-36F6175240DB}" presName="textNode" presStyleLbl="node1" presStyleIdx="0" presStyleCnt="1" custScaleX="70235">
        <dgm:presLayoutVars>
          <dgm:bulletEnabled val="1"/>
        </dgm:presLayoutVars>
      </dgm:prSet>
      <dgm:spPr/>
    </dgm:pt>
  </dgm:ptLst>
  <dgm:cxnLst>
    <dgm:cxn modelId="{B208B938-86BE-5E4D-87DF-D4A07686B57A}" type="presOf" srcId="{9F2FBE43-4342-3C4C-AA0F-C5944DC11969}" destId="{1E45456A-43D9-9245-A902-BC94AD4ADC96}" srcOrd="0" destOrd="0" presId="urn:microsoft.com/office/officeart/2005/8/layout/hProcess9"/>
    <dgm:cxn modelId="{2FC14048-0237-7D4A-861F-CD439F88299F}" type="presOf" srcId="{5413BBEA-08B8-344E-81AC-36F6175240DB}" destId="{21CFF86A-1588-D24D-8CD6-489A9EFB1479}" srcOrd="0" destOrd="0" presId="urn:microsoft.com/office/officeart/2005/8/layout/hProcess9"/>
    <dgm:cxn modelId="{F5C6257D-F0BE-A54A-AF01-0AF86BC74661}" srcId="{9F2FBE43-4342-3C4C-AA0F-C5944DC11969}" destId="{5413BBEA-08B8-344E-81AC-36F6175240DB}" srcOrd="0" destOrd="0" parTransId="{0369E803-D326-CB4C-8C5B-3F4CF802FC4B}" sibTransId="{61F0FBC4-32FA-BD4D-B40C-6641D16C7EFC}"/>
    <dgm:cxn modelId="{77973D98-5307-974B-85EA-21A3257D1DF5}" type="presParOf" srcId="{1E45456A-43D9-9245-A902-BC94AD4ADC96}" destId="{C672E4EA-40DF-E64D-9B84-68759BA2BED7}" srcOrd="0" destOrd="0" presId="urn:microsoft.com/office/officeart/2005/8/layout/hProcess9"/>
    <dgm:cxn modelId="{41145CF6-4383-4B48-AA49-4118ECBA7FD0}" type="presParOf" srcId="{1E45456A-43D9-9245-A902-BC94AD4ADC96}" destId="{0D7065C6-1196-D44C-96B3-854248A3FF04}" srcOrd="1" destOrd="0" presId="urn:microsoft.com/office/officeart/2005/8/layout/hProcess9"/>
    <dgm:cxn modelId="{1905A5F0-9012-2E40-9606-9DAFEF7E8440}" type="presParOf" srcId="{0D7065C6-1196-D44C-96B3-854248A3FF04}" destId="{21CFF86A-1588-D24D-8CD6-489A9EFB1479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2E4EA-40DF-E64D-9B84-68759BA2BED7}">
      <dsp:nvSpPr>
        <dsp:cNvPr id="0" name=""/>
        <dsp:cNvSpPr/>
      </dsp:nvSpPr>
      <dsp:spPr>
        <a:xfrm>
          <a:off x="179119" y="0"/>
          <a:ext cx="3042357" cy="169498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 val="29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CFF86A-1588-D24D-8CD6-489A9EFB1479}">
      <dsp:nvSpPr>
        <dsp:cNvPr id="0" name=""/>
        <dsp:cNvSpPr/>
      </dsp:nvSpPr>
      <dsp:spPr>
        <a:xfrm>
          <a:off x="1027601" y="508495"/>
          <a:ext cx="1524040" cy="677994"/>
        </a:xfrm>
        <a:prstGeom prst="roundRect">
          <a:avLst/>
        </a:prstGeom>
        <a:solidFill>
          <a:srgbClr val="0072B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MAJORITY OF THE NEW ARRIVALS ARE WOMEN AND CHILDREN</a:t>
          </a:r>
          <a:endParaRPr lang="en-UG" sz="1000" b="1" kern="1200" dirty="0"/>
        </a:p>
      </dsp:txBody>
      <dsp:txXfrm>
        <a:off x="1060698" y="541592"/>
        <a:ext cx="1457846" cy="611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2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6" y="12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/>
          <a:lstStyle>
            <a:lvl1pPr algn="r">
              <a:defRPr sz="1400"/>
            </a:lvl1pPr>
          </a:lstStyle>
          <a:p>
            <a:fld id="{D17D4434-B66B-7142-AC4D-F2C21698E69F}" type="datetimeFigureOut">
              <a:rPr lang="en-US" smtClean="0"/>
              <a:t>2/4/20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7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 anchor="b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6" y="8842037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 anchor="b"/>
          <a:lstStyle>
            <a:lvl1pPr algn="r">
              <a:defRPr sz="1400"/>
            </a:lvl1pPr>
          </a:lstStyle>
          <a:p>
            <a:fld id="{B627EF1D-5ECB-884F-A2E8-B14C15B27F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75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2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6" y="12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/>
          <a:lstStyle>
            <a:lvl1pPr algn="r">
              <a:defRPr sz="1400"/>
            </a:lvl1pPr>
          </a:lstStyle>
          <a:p>
            <a:fld id="{A96799E6-D743-7E4B-84AA-E7717E1FCBC7}" type="datetimeFigureOut">
              <a:rPr lang="en-US" smtClean="0"/>
              <a:t>2/4/20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5225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8740" tIns="59372" rIns="118740" bIns="5937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9"/>
            <a:ext cx="5618480" cy="3665459"/>
          </a:xfrm>
          <a:prstGeom prst="rect">
            <a:avLst/>
          </a:prstGeom>
        </p:spPr>
        <p:txBody>
          <a:bodyPr vert="horz" lIns="118740" tIns="59372" rIns="118740" bIns="5937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7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 anchor="b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6" y="8842037"/>
            <a:ext cx="3043343" cy="467070"/>
          </a:xfrm>
          <a:prstGeom prst="rect">
            <a:avLst/>
          </a:prstGeom>
        </p:spPr>
        <p:txBody>
          <a:bodyPr vert="horz" lIns="118740" tIns="59372" rIns="118740" bIns="59372" rtlCol="0" anchor="b"/>
          <a:lstStyle>
            <a:lvl1pPr algn="r">
              <a:defRPr sz="1400"/>
            </a:lvl1pPr>
          </a:lstStyle>
          <a:p>
            <a:fld id="{E736EC6B-A9ED-4D46-8B5D-A297BC4D0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710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EC6B-A9ED-4D46-8B5D-A297BC4D0C6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25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4379485" cy="45110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55853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7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89" y="204787"/>
            <a:ext cx="31804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373698" cy="4166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6389" y="1299600"/>
            <a:ext cx="3180413" cy="30721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45103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3087195"/>
            <a:ext cx="9144000" cy="1423176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4870" y="205979"/>
            <a:ext cx="2057400" cy="41730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034" y="205979"/>
            <a:ext cx="6523436" cy="41730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270039"/>
            <a:ext cx="8810063" cy="2277042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0087"/>
            <a:ext cx="9144000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4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3887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51008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79" y="488987"/>
            <a:ext cx="8810063" cy="2058093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79" y="2659180"/>
            <a:ext cx="8810063" cy="1445895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9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130362"/>
            <a:ext cx="8695919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924940"/>
            <a:ext cx="8695919" cy="1125140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2/4/20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034" y="1299600"/>
            <a:ext cx="428676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9600"/>
            <a:ext cx="4315146" cy="30871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4598458" y="7299"/>
            <a:ext cx="4545541" cy="4503738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4221550" cy="968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221550" cy="302880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7299"/>
            <a:ext cx="9143999" cy="450373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3" y="204348"/>
            <a:ext cx="5206929" cy="96835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299600"/>
            <a:ext cx="4112058" cy="3028808"/>
          </a:xfrm>
        </p:spPr>
        <p:txBody>
          <a:bodyPr/>
          <a:lstStyle>
            <a:lvl1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388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034" y="204348"/>
            <a:ext cx="8754312" cy="96835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1299104"/>
            <a:ext cx="8754312" cy="302151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9034" y="4854839"/>
            <a:ext cx="652270" cy="15591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2/4/20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034" y="4594235"/>
            <a:ext cx="4221550" cy="22769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04" y="4854839"/>
            <a:ext cx="455188" cy="155916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70" r:id="rId2"/>
    <p:sldLayoutId id="2147493457" r:id="rId3"/>
    <p:sldLayoutId id="2147493471" r:id="rId4"/>
    <p:sldLayoutId id="2147493467" r:id="rId5"/>
    <p:sldLayoutId id="2147493458" r:id="rId6"/>
    <p:sldLayoutId id="2147493459" r:id="rId7"/>
    <p:sldLayoutId id="2147493460" r:id="rId8"/>
    <p:sldLayoutId id="2147493468" r:id="rId9"/>
    <p:sldLayoutId id="2147493469" r:id="rId10"/>
    <p:sldLayoutId id="2147493461" r:id="rId11"/>
    <p:sldLayoutId id="2147493462" r:id="rId12"/>
    <p:sldLayoutId id="2147493463" r:id="rId13"/>
    <p:sldLayoutId id="2147493464" r:id="rId14"/>
    <p:sldLayoutId id="2147493465" r:id="rId15"/>
    <p:sldLayoutId id="2147493466" r:id="rId16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image" Target="../media/image12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defTabSz="257175">
              <a:defRPr/>
            </a:pPr>
            <a:r>
              <a:rPr lang="en-US" dirty="0"/>
              <a:t>UNHCR Uganda</a:t>
            </a:r>
            <a:br>
              <a:rPr lang="en-US" dirty="0"/>
            </a:br>
            <a:r>
              <a:rPr lang="en-US" sz="3600" dirty="0">
                <a:solidFill>
                  <a:schemeClr val="accent3">
                    <a:lumMod val="75000"/>
                  </a:schemeClr>
                </a:solidFill>
              </a:rPr>
              <a:t>OPERATIONS UNIT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55" y="2547082"/>
            <a:ext cx="8887287" cy="1478910"/>
          </a:xfrm>
        </p:spPr>
        <p:txBody>
          <a:bodyPr anchor="ctr">
            <a:normAutofit/>
          </a:bodyPr>
          <a:lstStyle/>
          <a:p>
            <a:pPr defTabSz="342900">
              <a:defRPr/>
            </a:pPr>
            <a:r>
              <a:rPr lang="en-US" sz="26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INTER-AGENCY COORDINATION MEETING</a:t>
            </a:r>
            <a:endParaRPr lang="en-GB" sz="26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1800" dirty="0"/>
              <a:t>31 January 2020 </a:t>
            </a:r>
          </a:p>
        </p:txBody>
      </p:sp>
    </p:spTree>
    <p:extLst>
      <p:ext uri="{BB962C8B-B14F-4D97-AF65-F5344CB8AC3E}">
        <p14:creationId xmlns:p14="http://schemas.microsoft.com/office/powerpoint/2010/main" val="3434294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11873" y="424519"/>
            <a:ext cx="346737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Bubukwanga</a:t>
            </a: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Transit Center</a:t>
            </a:r>
          </a:p>
          <a:p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Iron roofing blown last 8 January and needs replacement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Needs new plastic sheeting for 2 temporary accommodations</a:t>
            </a:r>
            <a:endParaRPr lang="en-UG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57E063-B26A-4102-BDCA-62E6F8544C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245" y="424519"/>
            <a:ext cx="3069320" cy="1590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54B307-89FF-4ED8-8804-16AAB9E8AE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245" y="2014597"/>
            <a:ext cx="3069320" cy="16828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00A2EF-D55B-4E69-8014-0F399C6DCDC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904" y="3133163"/>
            <a:ext cx="3206341" cy="1852004"/>
          </a:xfrm>
          <a:prstGeom prst="rect">
            <a:avLst/>
          </a:prstGeom>
        </p:spPr>
      </p:pic>
      <p:pic>
        <p:nvPicPr>
          <p:cNvPr id="8" name="Picture 6" descr="https://image.flaticon.com/icons/png/512/231/231701.png">
            <a:extLst>
              <a:ext uri="{FF2B5EF4-FFF2-40B4-BE49-F238E27FC236}">
                <a16:creationId xmlns:a16="http://schemas.microsoft.com/office/drawing/2014/main" id="{1FEA268E-AE9D-4609-933F-32275F586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293" y="1450759"/>
            <a:ext cx="481157" cy="4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image.flaticon.com/icons/png/512/231/231701.png">
            <a:extLst>
              <a:ext uri="{FF2B5EF4-FFF2-40B4-BE49-F238E27FC236}">
                <a16:creationId xmlns:a16="http://schemas.microsoft.com/office/drawing/2014/main" id="{4B1744AA-1C73-4DFA-BDF6-200FA267D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186" y="2571750"/>
            <a:ext cx="481157" cy="4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074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11873" y="375532"/>
            <a:ext cx="3467372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Bubukwanga</a:t>
            </a: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Transit Center</a:t>
            </a:r>
          </a:p>
          <a:p>
            <a:pPr marL="257175" indent="-257175">
              <a:buFont typeface="Wingdings" panose="05000000000000000000" pitchFamily="2" charset="2"/>
              <a:buChar char="q"/>
            </a:pP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CAFOMI  has 4 volunteers in </a:t>
            </a:r>
            <a:r>
              <a:rPr lang="en-US" sz="15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Bubukwanga</a:t>
            </a: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TC. Staff monitors on a daily basis.</a:t>
            </a:r>
          </a:p>
          <a:p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Electrical Earthing System needs to be repaired. Electrocution is at risk or fire due to lightning.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15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Bubukwanga</a:t>
            </a: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TC has 4 temporary shelters and can accommodate 600 </a:t>
            </a:r>
            <a:r>
              <a:rPr lang="en-US" sz="15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PoCs</a:t>
            </a: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at one time.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Semi permanent accommodation needs plastic sheeting to avoid peeping and protection risks.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Flood/rain enters the dwelling area.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Need for simple beds to avoid running water and crawling insects brought by rain and </a:t>
            </a:r>
            <a:r>
              <a:rPr lang="en-US" sz="15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PoCs</a:t>
            </a:r>
            <a:r>
              <a:rPr lang="en-US" sz="15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can sleep in peace.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11874" y="89286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253C16-E80A-445A-929A-6140196B19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824" y="670485"/>
            <a:ext cx="2741174" cy="19403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5125E3-61D1-4825-B629-B447798943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6824" y="2571750"/>
            <a:ext cx="2741173" cy="1635920"/>
          </a:xfrm>
          <a:prstGeom prst="rect">
            <a:avLst/>
          </a:prstGeom>
        </p:spPr>
      </p:pic>
      <p:pic>
        <p:nvPicPr>
          <p:cNvPr id="6" name="Picture 6" descr="https://image.flaticon.com/icons/png/512/231/231701.png">
            <a:extLst>
              <a:ext uri="{FF2B5EF4-FFF2-40B4-BE49-F238E27FC236}">
                <a16:creationId xmlns:a16="http://schemas.microsoft.com/office/drawing/2014/main" id="{E3128B11-B5B4-4EB7-94FD-62413D9CD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30" y="1139960"/>
            <a:ext cx="481157" cy="4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image.flaticon.com/icons/png/512/231/231701.png">
            <a:extLst>
              <a:ext uri="{FF2B5EF4-FFF2-40B4-BE49-F238E27FC236}">
                <a16:creationId xmlns:a16="http://schemas.microsoft.com/office/drawing/2014/main" id="{74970C2A-4887-4C25-9DA3-693F30882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30" y="3052271"/>
            <a:ext cx="481157" cy="4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22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62731" y="459633"/>
            <a:ext cx="680129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Information from the district: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was for all IDPs to be transferred to the transit center by  20 January;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district operates on </a:t>
            </a:r>
            <a:r>
              <a:rPr lang="en-US" sz="30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adhoc</a:t>
            </a: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and has no experience on emergencies such as the flashflood. Accordingly, they need the training for disaster preparedness;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district needs assistance for the relocation of IDPs in terms of housing materials, start up for livelihood for those who want to return to their location.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5096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11874" y="415856"/>
            <a:ext cx="662168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Information from the district:</a:t>
            </a:r>
          </a:p>
          <a:p>
            <a:pPr marL="557213" indent="-557213">
              <a:buFont typeface="+mj-lt"/>
              <a:buAutoNum type="arabicPeriod" startAt="4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district needs assistance to prepare contingency planning.</a:t>
            </a:r>
          </a:p>
          <a:p>
            <a:pPr marL="557213" indent="-557213">
              <a:buFont typeface="+mj-lt"/>
              <a:buAutoNum type="arabicPeriod" startAt="4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Accountability of NFIs was promised by Tuesday, 14 January.</a:t>
            </a:r>
          </a:p>
          <a:p>
            <a:pPr marL="557213" indent="-557213">
              <a:buFont typeface="+mj-lt"/>
              <a:buAutoNum type="arabicPeriod" startAt="4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From URC volunteers: they have not received any allowance since day 1.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45453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11874" y="637390"/>
            <a:ext cx="6621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Observation: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Waiting for the CRIs distribution report.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464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EB56E2A-2CB7-4F0B-86E3-8BC582FB6456}"/>
              </a:ext>
            </a:extLst>
          </p:cNvPr>
          <p:cNvSpPr txBox="1"/>
          <p:nvPr/>
        </p:nvSpPr>
        <p:spPr>
          <a:xfrm>
            <a:off x="638728" y="189474"/>
            <a:ext cx="6993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lgerian" panose="04020705040A02060702" pitchFamily="82" charset="0"/>
              </a:rPr>
              <a:t>Ntoroko : </a:t>
            </a:r>
            <a:r>
              <a:rPr lang="en-US" sz="2400" b="1" dirty="0" err="1">
                <a:latin typeface="Algerian" panose="04020705040A02060702" pitchFamily="82" charset="0"/>
              </a:rPr>
              <a:t>uPDATE</a:t>
            </a:r>
            <a:r>
              <a:rPr lang="en-US" sz="2400" b="1" dirty="0">
                <a:latin typeface="Algerian" panose="04020705040A02060702" pitchFamily="82" charset="0"/>
              </a:rPr>
              <a:t>, 9 January 2020</a:t>
            </a:r>
            <a:endParaRPr lang="en-UG" sz="2400" b="1" dirty="0">
              <a:latin typeface="Algerian" panose="04020705040A02060702" pitchFamily="8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15594F-C6AC-4B7F-824E-23DADAAAAA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49" y="811111"/>
            <a:ext cx="5542857" cy="36785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B9D8F5-B8C3-4E18-9CB9-88EAB01AA4D2}"/>
              </a:ext>
            </a:extLst>
          </p:cNvPr>
          <p:cNvSpPr txBox="1"/>
          <p:nvPr/>
        </p:nvSpPr>
        <p:spPr>
          <a:xfrm>
            <a:off x="577549" y="4489682"/>
            <a:ext cx="52792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latin typeface="Angsana New" panose="02020603050405020304" pitchFamily="18" charset="-34"/>
                <a:cs typeface="Angsana New" panose="02020603050405020304" pitchFamily="18" charset="-34"/>
              </a:rPr>
              <a:t>With no Child Friendly Space facilities, children cope and make do with what is offered and what they have.</a:t>
            </a:r>
            <a:endParaRPr lang="en-UG" sz="135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4536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7777BC-C126-47CE-B297-46B33BADCA62}"/>
              </a:ext>
            </a:extLst>
          </p:cNvPr>
          <p:cNvSpPr txBox="1"/>
          <p:nvPr/>
        </p:nvSpPr>
        <p:spPr>
          <a:xfrm>
            <a:off x="312786" y="227350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1026" name="Chart 1" descr="image001">
            <a:extLst>
              <a:ext uri="{FF2B5EF4-FFF2-40B4-BE49-F238E27FC236}">
                <a16:creationId xmlns:a16="http://schemas.microsoft.com/office/drawing/2014/main" id="{91D26E9B-2CB7-4959-81F1-B23C0748E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36" y="695663"/>
            <a:ext cx="5444258" cy="27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D9489A-0AF5-46AC-BA2C-97BD292076E8}"/>
              </a:ext>
            </a:extLst>
          </p:cNvPr>
          <p:cNvSpPr txBox="1"/>
          <p:nvPr/>
        </p:nvSpPr>
        <p:spPr>
          <a:xfrm>
            <a:off x="1145097" y="3410125"/>
            <a:ext cx="37435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350" dirty="0">
                <a:latin typeface="AngsanaUPC" panose="02020603050405020304" pitchFamily="18" charset="-34"/>
                <a:cs typeface="AngsanaUPC" panose="02020603050405020304" pitchFamily="18" charset="-34"/>
              </a:rPr>
              <a:t>There are  7 </a:t>
            </a:r>
            <a:r>
              <a:rPr lang="en-US" sz="135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Pocs</a:t>
            </a:r>
            <a:r>
              <a:rPr lang="en-US" sz="1350" dirty="0">
                <a:latin typeface="AngsanaUPC" panose="02020603050405020304" pitchFamily="18" charset="-34"/>
                <a:cs typeface="AngsanaUPC" panose="02020603050405020304" pitchFamily="18" charset="-34"/>
              </a:rPr>
              <a:t> arriving on a daily basis.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350" dirty="0">
                <a:latin typeface="AngsanaUPC" panose="02020603050405020304" pitchFamily="18" charset="-34"/>
                <a:cs typeface="AngsanaUPC" panose="02020603050405020304" pitchFamily="18" charset="-34"/>
              </a:rPr>
              <a:t>There were more male population than female.</a:t>
            </a:r>
          </a:p>
        </p:txBody>
      </p:sp>
    </p:spTree>
    <p:extLst>
      <p:ext uri="{BB962C8B-B14F-4D97-AF65-F5344CB8AC3E}">
        <p14:creationId xmlns:p14="http://schemas.microsoft.com/office/powerpoint/2010/main" val="3892207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7777BC-C126-47CE-B297-46B33BADCA62}"/>
              </a:ext>
            </a:extLst>
          </p:cNvPr>
          <p:cNvSpPr txBox="1"/>
          <p:nvPr/>
        </p:nvSpPr>
        <p:spPr>
          <a:xfrm>
            <a:off x="312786" y="227350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2D7339-FB80-433F-8D02-47E4116C43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5034" y="1042988"/>
            <a:ext cx="3953526" cy="19931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FA33FE-1245-4CBB-97DB-951C41761E38}"/>
              </a:ext>
            </a:extLst>
          </p:cNvPr>
          <p:cNvSpPr txBox="1"/>
          <p:nvPr/>
        </p:nvSpPr>
        <p:spPr>
          <a:xfrm>
            <a:off x="364332" y="1235869"/>
            <a:ext cx="2507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Ntoroko has 3 shelter accommodations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Carrying capacity of the 3 shelters is 300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It has an Ebola holding center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It has 15 bathing shelters with ramps for use of PWDs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It has 18 latrines, five are for  PWDs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r>
              <a:rPr lang="en-US" sz="1500" dirty="0">
                <a:latin typeface="AngsanaUPC" panose="02020603050405020304" pitchFamily="18" charset="-34"/>
                <a:cs typeface="AngsanaUPC" panose="02020603050405020304" pitchFamily="18" charset="-34"/>
              </a:rPr>
              <a:t>CAFOMI collects the wastes for disposal.</a:t>
            </a:r>
            <a:endParaRPr lang="en-UG" sz="15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1788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7E8185-251E-4462-B4D4-2DEDFA28038B}"/>
              </a:ext>
            </a:extLst>
          </p:cNvPr>
          <p:cNvSpPr txBox="1"/>
          <p:nvPr/>
        </p:nvSpPr>
        <p:spPr>
          <a:xfrm>
            <a:off x="130181" y="131713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CC9726-54A8-4532-B58C-AB1E19F696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3866" y="1026780"/>
            <a:ext cx="4241201" cy="3357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E69881-97C7-424E-80EF-F7A83854207F}"/>
              </a:ext>
            </a:extLst>
          </p:cNvPr>
          <p:cNvSpPr txBox="1"/>
          <p:nvPr/>
        </p:nvSpPr>
        <p:spPr>
          <a:xfrm>
            <a:off x="130180" y="612297"/>
            <a:ext cx="375602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Ntoroko Transit Center</a:t>
            </a:r>
          </a:p>
          <a:p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Backfilling of pond to continue the construction of the perimeter fence and eliminate growth of mosquitos.</a:t>
            </a:r>
          </a:p>
        </p:txBody>
      </p:sp>
    </p:spTree>
    <p:extLst>
      <p:ext uri="{BB962C8B-B14F-4D97-AF65-F5344CB8AC3E}">
        <p14:creationId xmlns:p14="http://schemas.microsoft.com/office/powerpoint/2010/main" val="3195467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7E8185-251E-4462-B4D4-2DEDFA28038B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E69881-97C7-424E-80EF-F7A83854207F}"/>
              </a:ext>
            </a:extLst>
          </p:cNvPr>
          <p:cNvSpPr txBox="1"/>
          <p:nvPr/>
        </p:nvSpPr>
        <p:spPr>
          <a:xfrm>
            <a:off x="130180" y="612297"/>
            <a:ext cx="375602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Ntoroko Transit Center</a:t>
            </a:r>
          </a:p>
          <a:p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Shelter accommodations need to be fumigated with a strong pesticide to prevent termites invasion.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endParaRPr lang="en-US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44436F-6BAA-4E79-B881-1FA2C5FD2D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7252" y="808265"/>
            <a:ext cx="4668111" cy="371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45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EACA39-2730-4A48-B630-1D03B4C4C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8"/>
            <a:ext cx="8754312" cy="596764"/>
          </a:xfrm>
        </p:spPr>
        <p:txBody>
          <a:bodyPr>
            <a:normAutofit/>
          </a:bodyPr>
          <a:lstStyle/>
          <a:p>
            <a:r>
              <a:rPr lang="en-GB" sz="2800" dirty="0">
                <a:latin typeface="+mn-lt"/>
              </a:rPr>
              <a:t>Agenda</a:t>
            </a:r>
            <a:endParaRPr lang="en-US" sz="2800" dirty="0">
              <a:latin typeface="+mn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C19C03-4468-3842-876C-291DF2E12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929862"/>
            <a:ext cx="3132977" cy="3585494"/>
          </a:xfrm>
        </p:spPr>
        <p:txBody>
          <a:bodyPr>
            <a:normAutofit fontScale="47500" lnSpcReduction="20000"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Welcome Remarks – UNHCR/OPM/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MoLG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Situation updates – UNHCR/WFP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Health update and Nutrition/FSNA (Julius/Isaac and UNICEF)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Update from CRRF Secretariat and summary for the GRF in Geneva – Leslie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Update on individual profiling – Peter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Waita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ActivityInfo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update (Bo) 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CERF Allocation for the recent flooding – (RC’s office) 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Q4 Reporting (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Programme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Bamba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/Clare)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Education (Mary)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Supply (Mats)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AoB</a:t>
            </a:r>
            <a:endParaRPr lang="en-U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Picture 8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92BF33E-77AD-6744-A29A-A057F87CB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604" y="349203"/>
            <a:ext cx="5649674" cy="39584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9CA2DF2-1CCA-FA40-A4B5-455A1A053C6F}"/>
              </a:ext>
            </a:extLst>
          </p:cNvPr>
          <p:cNvSpPr txBox="1"/>
          <p:nvPr/>
        </p:nvSpPr>
        <p:spPr>
          <a:xfrm>
            <a:off x="3487200" y="422031"/>
            <a:ext cx="16614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>
                <a:solidFill>
                  <a:schemeClr val="accent6">
                    <a:lumMod val="75000"/>
                  </a:schemeClr>
                </a:solidFill>
              </a:rPr>
              <a:t>ZOMBO</a:t>
            </a:r>
            <a:endParaRPr lang="en-UG" sz="135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C5E7C9-450B-1D44-B86C-CE7E57DCC4D9}"/>
              </a:ext>
            </a:extLst>
          </p:cNvPr>
          <p:cNvSpPr txBox="1"/>
          <p:nvPr/>
        </p:nvSpPr>
        <p:spPr>
          <a:xfrm flipH="1">
            <a:off x="4354123" y="3855013"/>
            <a:ext cx="4271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New arrivals from DRC being hosted in a school in </a:t>
            </a:r>
            <a:r>
              <a:rPr lang="en-US" sz="1200" dirty="0" err="1">
                <a:solidFill>
                  <a:schemeClr val="bg1"/>
                </a:solidFill>
              </a:rPr>
              <a:t>Zombo</a:t>
            </a:r>
            <a:endParaRPr lang="en-UG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679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7E8185-251E-4462-B4D4-2DEDFA28038B}"/>
              </a:ext>
            </a:extLst>
          </p:cNvPr>
          <p:cNvSpPr txBox="1"/>
          <p:nvPr/>
        </p:nvSpPr>
        <p:spPr>
          <a:xfrm>
            <a:off x="611874" y="138857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E69881-97C7-424E-80EF-F7A83854207F}"/>
              </a:ext>
            </a:extLst>
          </p:cNvPr>
          <p:cNvSpPr txBox="1"/>
          <p:nvPr/>
        </p:nvSpPr>
        <p:spPr>
          <a:xfrm>
            <a:off x="117424" y="277357"/>
            <a:ext cx="375602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Ntoroko Transit Center</a:t>
            </a:r>
          </a:p>
          <a:p>
            <a:endParaRPr lang="en-US" sz="15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marL="324000" indent="-342900">
              <a:buFont typeface="Wingdings" panose="05000000000000000000" pitchFamily="2" charset="2"/>
              <a:buChar char="q"/>
            </a:pPr>
            <a:r>
              <a:rPr lang="en-US" sz="24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Staff accommodation after the strong rain and patching the holes. Caused by termites ? No!</a:t>
            </a:r>
          </a:p>
          <a:p>
            <a:pPr marL="324000" indent="-342900">
              <a:buFont typeface="Wingdings" panose="05000000000000000000" pitchFamily="2" charset="2"/>
              <a:buChar char="q"/>
            </a:pPr>
            <a:endParaRPr lang="en-US" sz="24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360890-C5D1-45F7-A5A3-D3DC839894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6879" y="415856"/>
            <a:ext cx="4508383" cy="3529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33C83C-C43C-41D9-B887-EBB6700B8F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10" y="2180802"/>
            <a:ext cx="3593983" cy="26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89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CAA3FB-F37E-4248-A2DE-DB1E0419BE95}"/>
              </a:ext>
            </a:extLst>
          </p:cNvPr>
          <p:cNvSpPr txBox="1"/>
          <p:nvPr/>
        </p:nvSpPr>
        <p:spPr>
          <a:xfrm>
            <a:off x="486513" y="150386"/>
            <a:ext cx="782420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Recommendations: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need to install the RHU providing dignified shelter and security to staff in Ntoroko.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completion of the perimeter fence for security.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Fumigation of the shelter accommodations to deter termite destruction.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The installation of kitchen and store and hiring of 3 cooks per approved budget of CAFOMI</a:t>
            </a:r>
          </a:p>
        </p:txBody>
      </p:sp>
    </p:spTree>
    <p:extLst>
      <p:ext uri="{BB962C8B-B14F-4D97-AF65-F5344CB8AC3E}">
        <p14:creationId xmlns:p14="http://schemas.microsoft.com/office/powerpoint/2010/main" val="6701869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CAA3FB-F37E-4248-A2DE-DB1E0419BE95}"/>
              </a:ext>
            </a:extLst>
          </p:cNvPr>
          <p:cNvSpPr txBox="1"/>
          <p:nvPr/>
        </p:nvSpPr>
        <p:spPr>
          <a:xfrm>
            <a:off x="928964" y="438939"/>
            <a:ext cx="71457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Recommendations:</a:t>
            </a:r>
          </a:p>
          <a:p>
            <a:pPr marL="557213" indent="-557213">
              <a:buFont typeface="+mj-lt"/>
              <a:buAutoNum type="arabicPeriod" startAt="6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WFP to deliver food upon completion of kitchen and store.</a:t>
            </a:r>
          </a:p>
          <a:p>
            <a:pPr marL="557213" indent="-557213">
              <a:buFont typeface="+mj-lt"/>
              <a:buAutoNum type="arabicPeriod" startAt="6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Tent for NFIs stock.</a:t>
            </a:r>
          </a:p>
          <a:p>
            <a:pPr marL="557213" indent="-557213">
              <a:buFont typeface="+mj-lt"/>
              <a:buAutoNum type="arabicPeriod" startAt="6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Tent for new arrivals that await registration and health screening.</a:t>
            </a:r>
          </a:p>
          <a:p>
            <a:pPr marL="557213" indent="-557213">
              <a:buFont typeface="+mj-lt"/>
              <a:buAutoNum type="arabicPeriod" startAt="6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A DSTV be provided to the Ntoroko team to ease hardship of the location.</a:t>
            </a:r>
          </a:p>
        </p:txBody>
      </p:sp>
    </p:spTree>
    <p:extLst>
      <p:ext uri="{BB962C8B-B14F-4D97-AF65-F5344CB8AC3E}">
        <p14:creationId xmlns:p14="http://schemas.microsoft.com/office/powerpoint/2010/main" val="22292271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CAA3FB-F37E-4248-A2DE-DB1E0419BE95}"/>
              </a:ext>
            </a:extLst>
          </p:cNvPr>
          <p:cNvSpPr txBox="1"/>
          <p:nvPr/>
        </p:nvSpPr>
        <p:spPr>
          <a:xfrm>
            <a:off x="441997" y="415857"/>
            <a:ext cx="65984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Relocation to Kyaka: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Ntoroko </a:t>
            </a:r>
            <a:r>
              <a:rPr lang="en-US" sz="28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PoCs</a:t>
            </a: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are relocated to Kyaka until the latter reaches its capacity.</a:t>
            </a:r>
          </a:p>
          <a:p>
            <a:pPr marL="557213" indent="-557213">
              <a:buFont typeface="+mj-lt"/>
              <a:buAutoNum type="arabicPeriod"/>
            </a:pP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Road to Kyaka  update:</a:t>
            </a:r>
          </a:p>
          <a:p>
            <a:pPr lvl="1"/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-18 km from main road of </a:t>
            </a:r>
            <a:r>
              <a:rPr lang="en-US" sz="2800" b="1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Bujubuli</a:t>
            </a:r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 needs repair</a:t>
            </a:r>
          </a:p>
          <a:p>
            <a:pPr lvl="1"/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-52% completed, completion date is end of January</a:t>
            </a:r>
          </a:p>
          <a:p>
            <a:pPr lvl="1"/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-issues on gravel quality has to be addressed (monitoring)</a:t>
            </a:r>
          </a:p>
          <a:p>
            <a:pPr lvl="1"/>
            <a:r>
              <a:rPr lang="en-US" sz="28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-issues on thickness of gravel area has to be monitored</a:t>
            </a:r>
          </a:p>
        </p:txBody>
      </p:sp>
    </p:spTree>
    <p:extLst>
      <p:ext uri="{BB962C8B-B14F-4D97-AF65-F5344CB8AC3E}">
        <p14:creationId xmlns:p14="http://schemas.microsoft.com/office/powerpoint/2010/main" val="2571653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Flashback on previous actions points (Recap)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200" dirty="0"/>
              <a:t>UNHCR and partners will continue to encourage the District Authorities to put in place a follow-up mechanism for the returnees and share post distribution report;</a:t>
            </a:r>
            <a:endParaRPr lang="en-UG" sz="2200" dirty="0"/>
          </a:p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200" dirty="0"/>
              <a:t>No major security incidents happened during the Christmas break, the situation relatively remained calm.</a:t>
            </a:r>
            <a:endParaRPr lang="en-UG" sz="2200" dirty="0"/>
          </a:p>
        </p:txBody>
      </p:sp>
    </p:spTree>
    <p:extLst>
      <p:ext uri="{BB962C8B-B14F-4D97-AF65-F5344CB8AC3E}">
        <p14:creationId xmlns:p14="http://schemas.microsoft.com/office/powerpoint/2010/main" val="2567266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03CB0-A85D-4BF5-9FCB-E8E6A6F32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42" y="822887"/>
            <a:ext cx="8253714" cy="3725667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S" sz="1900" dirty="0"/>
              <a:t>New refugees from DRC crossed over into Uganda due to tribal conflicts between the </a:t>
            </a:r>
            <a:r>
              <a:rPr lang="en-US" sz="1900" dirty="0" err="1"/>
              <a:t>Lendu</a:t>
            </a:r>
            <a:r>
              <a:rPr lang="en-US" sz="1900" dirty="0"/>
              <a:t> and Alur in Katanga region </a:t>
            </a:r>
            <a:r>
              <a:rPr lang="en-US" sz="1900" dirty="0">
                <a:solidFill>
                  <a:srgbClr val="C00000"/>
                </a:solidFill>
              </a:rPr>
              <a:t>(212 as of 24/1/2020</a:t>
            </a:r>
            <a:r>
              <a:rPr lang="en-US" sz="1900" dirty="0"/>
              <a:t>);</a:t>
            </a:r>
          </a:p>
          <a:p>
            <a:pPr marL="0" indent="0">
              <a:buNone/>
            </a:pPr>
            <a:endParaRPr lang="en-UG" sz="19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endParaRPr lang="en-US" sz="1900" dirty="0"/>
          </a:p>
          <a:p>
            <a:pPr>
              <a:buFont typeface="Wingdings" panose="05000000000000000000" pitchFamily="2" charset="2"/>
              <a:buChar char="Ø"/>
            </a:pPr>
            <a:endParaRPr lang="en-US" sz="1900" dirty="0"/>
          </a:p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S" sz="1900" dirty="0"/>
              <a:t>Congestion in South west:</a:t>
            </a:r>
          </a:p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S" sz="1900" dirty="0"/>
              <a:t>   </a:t>
            </a:r>
            <a:r>
              <a:rPr lang="en-US" sz="1900" dirty="0">
                <a:solidFill>
                  <a:schemeClr val="accent1">
                    <a:lumMod val="75000"/>
                  </a:schemeClr>
                </a:solidFill>
              </a:rPr>
              <a:t>Kisoro (New TC capacity: 825, Old TC: 700, Total= 1,525</a:t>
            </a:r>
          </a:p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S" sz="1900" dirty="0" err="1">
                <a:solidFill>
                  <a:schemeClr val="accent1">
                    <a:lumMod val="75000"/>
                  </a:schemeClr>
                </a:solidFill>
              </a:rPr>
              <a:t>Matanda</a:t>
            </a:r>
            <a:r>
              <a:rPr lang="en-US" sz="1900" dirty="0">
                <a:solidFill>
                  <a:schemeClr val="accent1">
                    <a:lumMod val="75000"/>
                  </a:schemeClr>
                </a:solidFill>
              </a:rPr>
              <a:t>: capacity:600 and in West Nile (</a:t>
            </a:r>
            <a:r>
              <a:rPr lang="en-US" sz="1900" dirty="0" err="1">
                <a:solidFill>
                  <a:schemeClr val="accent1">
                    <a:lumMod val="75000"/>
                  </a:schemeClr>
                </a:solidFill>
              </a:rPr>
              <a:t>Elegu</a:t>
            </a:r>
            <a:r>
              <a:rPr lang="en-US" sz="19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1900" dirty="0" err="1">
                <a:solidFill>
                  <a:schemeClr val="accent1">
                    <a:lumMod val="75000"/>
                  </a:schemeClr>
                </a:solidFill>
              </a:rPr>
              <a:t>Adjumani</a:t>
            </a:r>
            <a:r>
              <a:rPr lang="en-US" sz="1900" dirty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rgbClr val="FF0000"/>
                </a:solidFill>
              </a:rPr>
              <a:t>Congestion: </a:t>
            </a:r>
            <a:r>
              <a:rPr lang="en-US" sz="1900" dirty="0" err="1">
                <a:solidFill>
                  <a:srgbClr val="FF0000"/>
                </a:solidFill>
              </a:rPr>
              <a:t>Nyakabande</a:t>
            </a:r>
            <a:r>
              <a:rPr lang="en-US" sz="1900" dirty="0">
                <a:solidFill>
                  <a:srgbClr val="FF0000"/>
                </a:solidFill>
              </a:rPr>
              <a:t>= 1,952, </a:t>
            </a:r>
            <a:r>
              <a:rPr lang="en-US" sz="1900" dirty="0" err="1">
                <a:solidFill>
                  <a:srgbClr val="FF0000"/>
                </a:solidFill>
              </a:rPr>
              <a:t>matanda</a:t>
            </a:r>
            <a:r>
              <a:rPr lang="en-US" sz="1900" dirty="0">
                <a:solidFill>
                  <a:srgbClr val="FF0000"/>
                </a:solidFill>
              </a:rPr>
              <a:t>= 601</a:t>
            </a:r>
          </a:p>
          <a:p>
            <a:pPr>
              <a:spcBef>
                <a:spcPts val="1128"/>
              </a:spcBef>
              <a:buFont typeface="Courier New" panose="02070309020205020404" pitchFamily="49" charset="0"/>
              <a:buChar char="o"/>
            </a:pPr>
            <a:endParaRPr lang="en-US" sz="19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dirty="0"/>
          </a:p>
          <a:p>
            <a:pPr marL="0" indent="0">
              <a:buNone/>
            </a:pPr>
            <a:endParaRPr lang="en-UG" sz="15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x-none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95A14F9-9AE1-45D8-B9BA-B5809CF395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586266"/>
              </p:ext>
            </p:extLst>
          </p:nvPr>
        </p:nvGraphicFramePr>
        <p:xfrm>
          <a:off x="386527" y="1474593"/>
          <a:ext cx="7628943" cy="143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855">
                  <a:extLst>
                    <a:ext uri="{9D8B030D-6E8A-4147-A177-3AD203B41FA5}">
                      <a16:colId xmlns:a16="http://schemas.microsoft.com/office/drawing/2014/main" val="1929393512"/>
                    </a:ext>
                  </a:extLst>
                </a:gridCol>
                <a:gridCol w="1513776">
                  <a:extLst>
                    <a:ext uri="{9D8B030D-6E8A-4147-A177-3AD203B41FA5}">
                      <a16:colId xmlns:a16="http://schemas.microsoft.com/office/drawing/2014/main" val="2355467412"/>
                    </a:ext>
                  </a:extLst>
                </a:gridCol>
                <a:gridCol w="1535104">
                  <a:extLst>
                    <a:ext uri="{9D8B030D-6E8A-4147-A177-3AD203B41FA5}">
                      <a16:colId xmlns:a16="http://schemas.microsoft.com/office/drawing/2014/main" val="501297814"/>
                    </a:ext>
                  </a:extLst>
                </a:gridCol>
                <a:gridCol w="1535104">
                  <a:extLst>
                    <a:ext uri="{9D8B030D-6E8A-4147-A177-3AD203B41FA5}">
                      <a16:colId xmlns:a16="http://schemas.microsoft.com/office/drawing/2014/main" val="2714768916"/>
                    </a:ext>
                  </a:extLst>
                </a:gridCol>
                <a:gridCol w="1535104">
                  <a:extLst>
                    <a:ext uri="{9D8B030D-6E8A-4147-A177-3AD203B41FA5}">
                      <a16:colId xmlns:a16="http://schemas.microsoft.com/office/drawing/2014/main" val="4194039142"/>
                    </a:ext>
                  </a:extLst>
                </a:gridCol>
              </a:tblGrid>
              <a:tr h="868529">
                <a:tc>
                  <a:txBody>
                    <a:bodyPr/>
                    <a:lstStyle/>
                    <a:p>
                      <a:r>
                        <a:rPr lang="en-US" sz="1600" b="0" dirty="0"/>
                        <a:t>Number of Households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Number of individuals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Females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Males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Children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26003901"/>
                  </a:ext>
                </a:extLst>
              </a:tr>
              <a:tr h="565449">
                <a:tc>
                  <a:txBody>
                    <a:bodyPr/>
                    <a:lstStyle/>
                    <a:p>
                      <a:r>
                        <a:rPr lang="en-US" sz="1600" b="0" dirty="0"/>
                        <a:t>73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rgbClr val="FF0000"/>
                          </a:solidFill>
                        </a:rPr>
                        <a:t>212</a:t>
                      </a:r>
                      <a:endParaRPr lang="en-UG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137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75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120</a:t>
                      </a:r>
                      <a:endParaRPr lang="en-UG" sz="1600" b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07108086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7B14EE0-4D09-E54B-8E85-C07B2DE5B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Major Developments</a:t>
            </a:r>
          </a:p>
        </p:txBody>
      </p:sp>
    </p:spTree>
    <p:extLst>
      <p:ext uri="{BB962C8B-B14F-4D97-AF65-F5344CB8AC3E}">
        <p14:creationId xmlns:p14="http://schemas.microsoft.com/office/powerpoint/2010/main" val="3555673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03CB0-A85D-4BF5-9FCB-E8E6A6F32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979" y="898501"/>
            <a:ext cx="8253714" cy="334649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/>
              <a:t>ECHO visited </a:t>
            </a:r>
            <a:r>
              <a:rPr lang="en-US" sz="2200" dirty="0" err="1"/>
              <a:t>Sebagoro</a:t>
            </a:r>
            <a:r>
              <a:rPr lang="en-US" sz="2200" dirty="0"/>
              <a:t> and </a:t>
            </a:r>
            <a:r>
              <a:rPr lang="en-US" sz="2200" dirty="0" err="1"/>
              <a:t>Kyangwali</a:t>
            </a:r>
            <a:r>
              <a:rPr lang="en-US" sz="2200" dirty="0"/>
              <a:t> to give team leader Upper Nile basin region (Sudan, South Sudan, Uganda) the opportunity to appreciate projects funded by ECHO and the context of the refugee response in Uganda: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rgbClr val="C00000"/>
                </a:solidFill>
              </a:rPr>
              <a:t>In </a:t>
            </a:r>
            <a:r>
              <a:rPr lang="en-US" sz="2200" dirty="0" err="1">
                <a:solidFill>
                  <a:srgbClr val="C00000"/>
                </a:solidFill>
              </a:rPr>
              <a:t>Sebagoro</a:t>
            </a:r>
            <a:r>
              <a:rPr lang="en-US" sz="2200" dirty="0">
                <a:solidFill>
                  <a:srgbClr val="C00000"/>
                </a:solidFill>
              </a:rPr>
              <a:t>:</a:t>
            </a:r>
            <a:r>
              <a:rPr lang="en-US" sz="2200" dirty="0"/>
              <a:t> focused on EBOLA Virus Disease (EVD) preparedness, security screening, the transit </a:t>
            </a:r>
            <a:r>
              <a:rPr lang="en-US" sz="2200" dirty="0" err="1"/>
              <a:t>centre</a:t>
            </a:r>
            <a:r>
              <a:rPr lang="en-US" sz="2200" dirty="0"/>
              <a:t>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rgbClr val="C00000"/>
                </a:solidFill>
              </a:rPr>
              <a:t>In </a:t>
            </a:r>
            <a:r>
              <a:rPr lang="en-US" sz="2200" dirty="0" err="1">
                <a:solidFill>
                  <a:srgbClr val="C00000"/>
                </a:solidFill>
              </a:rPr>
              <a:t>Kyangwali</a:t>
            </a:r>
            <a:r>
              <a:rPr lang="en-US" sz="2200" dirty="0">
                <a:solidFill>
                  <a:srgbClr val="C00000"/>
                </a:solidFill>
              </a:rPr>
              <a:t>:</a:t>
            </a:r>
            <a:r>
              <a:rPr lang="en-US" sz="2200" dirty="0"/>
              <a:t> focused on activities of the consortium for Multi-Purpose Cash;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/>
              <a:t>Hungarian Minister, the Hungarian Ambassador, the Hungarian and team visited </a:t>
            </a:r>
            <a:r>
              <a:rPr lang="en-US" sz="2200" dirty="0" err="1"/>
              <a:t>Rwamwanja</a:t>
            </a:r>
            <a:r>
              <a:rPr lang="en-US" sz="2200" dirty="0"/>
              <a:t> on January 27th where they are providing clean drinking to school children;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/>
              <a:t>Arua</a:t>
            </a:r>
            <a:r>
              <a:rPr lang="en-US" sz="2200" dirty="0"/>
              <a:t> – </a:t>
            </a:r>
            <a:r>
              <a:rPr lang="en-US" sz="2200" dirty="0" err="1"/>
              <a:t>Ochioa</a:t>
            </a:r>
            <a:r>
              <a:rPr lang="en-US" sz="2200" dirty="0"/>
              <a:t> = current: 1,377, capacity: 700, Rhino camp current capacity 120,000;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200" dirty="0"/>
          </a:p>
          <a:p>
            <a:pPr marL="0" indent="0" algn="just">
              <a:buNone/>
            </a:pPr>
            <a:endParaRPr lang="en-US" dirty="0"/>
          </a:p>
          <a:p>
            <a:pPr marL="0" indent="0">
              <a:buNone/>
            </a:pPr>
            <a:endParaRPr lang="en-UG" sz="15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x-none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B14EE0-4D09-E54B-8E85-C07B2DE5B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467512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Major Developments</a:t>
            </a:r>
          </a:p>
        </p:txBody>
      </p:sp>
    </p:spTree>
    <p:extLst>
      <p:ext uri="{BB962C8B-B14F-4D97-AF65-F5344CB8AC3E}">
        <p14:creationId xmlns:p14="http://schemas.microsoft.com/office/powerpoint/2010/main" val="3343554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904F81-D4CB-4B5C-B691-D84E7B05A6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5724" y="103190"/>
            <a:ext cx="6583680" cy="4870214"/>
          </a:xfrm>
          <a:custGeom>
            <a:avLst/>
            <a:gdLst>
              <a:gd name="connsiteX0" fmla="*/ 1503712 w 9270806"/>
              <a:gd name="connsiteY0" fmla="*/ 0 h 6858000"/>
              <a:gd name="connsiteX1" fmla="*/ 7767094 w 9270806"/>
              <a:gd name="connsiteY1" fmla="*/ 0 h 6858000"/>
              <a:gd name="connsiteX2" fmla="*/ 7913128 w 9270806"/>
              <a:gd name="connsiteY2" fmla="*/ 139721 h 6858000"/>
              <a:gd name="connsiteX3" fmla="*/ 9270806 w 9270806"/>
              <a:gd name="connsiteY3" fmla="*/ 3429000 h 6858000"/>
              <a:gd name="connsiteX4" fmla="*/ 7913128 w 9270806"/>
              <a:gd name="connsiteY4" fmla="*/ 6718279 h 6858000"/>
              <a:gd name="connsiteX5" fmla="*/ 7767094 w 9270806"/>
              <a:gd name="connsiteY5" fmla="*/ 6858000 h 6858000"/>
              <a:gd name="connsiteX6" fmla="*/ 1503712 w 9270806"/>
              <a:gd name="connsiteY6" fmla="*/ 6858000 h 6858000"/>
              <a:gd name="connsiteX7" fmla="*/ 1357679 w 9270806"/>
              <a:gd name="connsiteY7" fmla="*/ 6718279 h 6858000"/>
              <a:gd name="connsiteX8" fmla="*/ 0 w 9270806"/>
              <a:gd name="connsiteY8" fmla="*/ 3429000 h 6858000"/>
              <a:gd name="connsiteX9" fmla="*/ 1357679 w 9270806"/>
              <a:gd name="connsiteY9" fmla="*/ 1397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C5A2FA-3C3B-4402-BF3F-6AC0BA87045D}"/>
              </a:ext>
            </a:extLst>
          </p:cNvPr>
          <p:cNvSpPr txBox="1"/>
          <p:nvPr/>
        </p:nvSpPr>
        <p:spPr>
          <a:xfrm>
            <a:off x="7323329" y="454051"/>
            <a:ext cx="400110" cy="4006803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sz="1400" b="1" dirty="0">
                <a:solidFill>
                  <a:srgbClr val="0072BC"/>
                </a:solidFill>
              </a:rPr>
              <a:t>Visit of the Hungarian Minister in </a:t>
            </a:r>
            <a:r>
              <a:rPr lang="en-US" sz="1400" b="1" dirty="0" err="1">
                <a:solidFill>
                  <a:srgbClr val="0072BC"/>
                </a:solidFill>
              </a:rPr>
              <a:t>Rwamwanjia</a:t>
            </a:r>
            <a:endParaRPr lang="en-UG" sz="1400" b="1" dirty="0">
              <a:solidFill>
                <a:srgbClr val="0072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20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Recent Developments in the DRC Situation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973395"/>
            <a:ext cx="8754312" cy="3498244"/>
          </a:xfrm>
        </p:spPr>
        <p:txBody>
          <a:bodyPr>
            <a:normAutofit/>
          </a:bodyPr>
          <a:lstStyle/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G" sz="1800" dirty="0"/>
              <a:t>The general security situation in </a:t>
            </a:r>
            <a:r>
              <a:rPr lang="en-US" sz="1800" dirty="0"/>
              <a:t>parts of Eastern DRC remained a concern:</a:t>
            </a:r>
          </a:p>
          <a:p>
            <a:pPr lvl="1"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G" sz="1400" dirty="0"/>
              <a:t>ongoing FARDC operations against ADF militiamen in the Beni territory</a:t>
            </a:r>
            <a:r>
              <a:rPr lang="en-US" sz="1400" dirty="0"/>
              <a:t>,</a:t>
            </a:r>
          </a:p>
          <a:p>
            <a:pPr lvl="1"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G" sz="1400" dirty="0"/>
              <a:t>incidents of armed groups against civilians in </a:t>
            </a:r>
            <a:r>
              <a:rPr lang="en-UG" sz="1400" dirty="0" err="1"/>
              <a:t>Lubero</a:t>
            </a:r>
            <a:r>
              <a:rPr lang="en-UG" sz="1400" dirty="0"/>
              <a:t> territory</a:t>
            </a:r>
            <a:r>
              <a:rPr lang="en-US" sz="1400" dirty="0"/>
              <a:t>, </a:t>
            </a:r>
          </a:p>
          <a:p>
            <a:pPr lvl="1"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G" sz="1400" dirty="0"/>
              <a:t>Crime continues to plague after the persistence of the armed conflict</a:t>
            </a:r>
            <a:r>
              <a:rPr lang="en-US" sz="1400" dirty="0"/>
              <a:t>,</a:t>
            </a:r>
          </a:p>
          <a:p>
            <a:pPr lvl="1">
              <a:spcBef>
                <a:spcPts val="1128"/>
              </a:spcBef>
              <a:buFont typeface="Courier New" panose="02070309020205020404" pitchFamily="49" charset="0"/>
              <a:buChar char="o"/>
            </a:pPr>
            <a:r>
              <a:rPr lang="en-UG" sz="1400" dirty="0"/>
              <a:t>Burglaries, harassments, looting and killings have been recorded; </a:t>
            </a:r>
          </a:p>
          <a:p>
            <a:pPr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G" sz="1800" dirty="0"/>
              <a:t>The displacement of persons </a:t>
            </a:r>
            <a:r>
              <a:rPr lang="en-US" sz="1800" dirty="0"/>
              <a:t>within the country is</a:t>
            </a:r>
            <a:r>
              <a:rPr lang="en-UG" sz="1800" dirty="0"/>
              <a:t> increasing as a result of attacks by presumed ADF and MAIMAI militiamen in the territory of Beni</a:t>
            </a:r>
            <a:r>
              <a:rPr lang="en-US" sz="1800" dirty="0"/>
              <a:t>;</a:t>
            </a:r>
            <a:r>
              <a:rPr lang="en-UG" sz="1800" dirty="0"/>
              <a:t> </a:t>
            </a:r>
            <a:endParaRPr lang="en-US" sz="1800" dirty="0"/>
          </a:p>
          <a:p>
            <a:pPr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G" sz="1800" dirty="0" err="1"/>
              <a:t>IDPs</a:t>
            </a:r>
            <a:r>
              <a:rPr lang="en-UG" sz="1800" dirty="0"/>
              <a:t> </a:t>
            </a:r>
            <a:r>
              <a:rPr lang="en-US" sz="1800" dirty="0"/>
              <a:t>are</a:t>
            </a:r>
            <a:r>
              <a:rPr lang="en-UG" sz="1800" dirty="0"/>
              <a:t> multiplying in the </a:t>
            </a:r>
            <a:r>
              <a:rPr lang="en-GB" sz="1800" dirty="0"/>
              <a:t>centre</a:t>
            </a:r>
            <a:r>
              <a:rPr lang="en-UG" sz="1800" dirty="0"/>
              <a:t> of OICHA in the </a:t>
            </a:r>
            <a:r>
              <a:rPr lang="en-UG" sz="1800" dirty="0" err="1"/>
              <a:t>Kamango</a:t>
            </a:r>
            <a:r>
              <a:rPr lang="en-UG" sz="1800" dirty="0"/>
              <a:t>- Nobili axes and in the city of Beni</a:t>
            </a:r>
            <a:r>
              <a:rPr lang="en-US" sz="1800" dirty="0"/>
              <a:t> (a potential influx into Uganda);</a:t>
            </a:r>
            <a:endParaRPr lang="en-UG" sz="1800" dirty="0"/>
          </a:p>
        </p:txBody>
      </p:sp>
    </p:spTree>
    <p:extLst>
      <p:ext uri="{BB962C8B-B14F-4D97-AF65-F5344CB8AC3E}">
        <p14:creationId xmlns:p14="http://schemas.microsoft.com/office/powerpoint/2010/main" val="9292061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Recent Developments in the DRC Situation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1115123"/>
            <a:ext cx="8754312" cy="3356516"/>
          </a:xfrm>
        </p:spPr>
        <p:txBody>
          <a:bodyPr>
            <a:normAutofit fontScale="85000" lnSpcReduction="20000"/>
          </a:bodyPr>
          <a:lstStyle/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/>
              <a:t>On Thursday 17th January 2020, inter-tribal conflicts between the </a:t>
            </a:r>
            <a:r>
              <a:rPr lang="en-GB" sz="1800" dirty="0" err="1"/>
              <a:t>Lendu</a:t>
            </a:r>
            <a:r>
              <a:rPr lang="en-GB" sz="1800" dirty="0"/>
              <a:t> and Alur tribes erupted in DRC near the Ugandan border; </a:t>
            </a:r>
            <a:endParaRPr lang="en-UG" sz="1800" dirty="0"/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/>
              <a:t>The conflict resulted in unknown number of deaths and burning of the houses as reported;</a:t>
            </a:r>
            <a:endParaRPr lang="en-UG" sz="1800" dirty="0"/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/>
              <a:t>Congolese refugees cross into Uganda every day seeking protection mostly in the </a:t>
            </a:r>
            <a:r>
              <a:rPr lang="en-GB" sz="1800" dirty="0" err="1"/>
              <a:t>Zombo</a:t>
            </a:r>
            <a:r>
              <a:rPr lang="en-GB" sz="1800" dirty="0"/>
              <a:t> District of Uganda during the pic of the situation (total 212 as of January 24);</a:t>
            </a:r>
            <a:endParaRPr lang="en-UG" sz="1800" dirty="0"/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>
                <a:solidFill>
                  <a:srgbClr val="C00000"/>
                </a:solidFill>
              </a:rPr>
              <a:t>Main Entry Points: </a:t>
            </a:r>
            <a:r>
              <a:rPr lang="en-GB" sz="1800" dirty="0"/>
              <a:t>Sub counties of </a:t>
            </a:r>
            <a:r>
              <a:rPr lang="en-GB" sz="1800" dirty="0" err="1"/>
              <a:t>Zombo</a:t>
            </a:r>
            <a:r>
              <a:rPr lang="en-GB" sz="1800" dirty="0"/>
              <a:t> district are: Kango, </a:t>
            </a:r>
            <a:r>
              <a:rPr lang="en-GB" sz="1800" dirty="0" err="1"/>
              <a:t>Alangi</a:t>
            </a:r>
            <a:r>
              <a:rPr lang="en-GB" sz="1800" dirty="0"/>
              <a:t>, </a:t>
            </a:r>
            <a:r>
              <a:rPr lang="en-GB" sz="1800" dirty="0" err="1"/>
              <a:t>Zeu</a:t>
            </a:r>
            <a:r>
              <a:rPr lang="en-GB" sz="1800" dirty="0"/>
              <a:t> and Aka; </a:t>
            </a:r>
            <a:endParaRPr lang="en-UG" sz="1800" dirty="0"/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/>
              <a:t>A joint mission OPM/UNHCR visited </a:t>
            </a:r>
            <a:r>
              <a:rPr lang="en-GB" sz="1800" dirty="0" err="1"/>
              <a:t>Zombo</a:t>
            </a:r>
            <a:r>
              <a:rPr lang="en-GB" sz="1800" dirty="0"/>
              <a:t> on the Tuesday 21st January and on Saturday 25th;</a:t>
            </a:r>
            <a:endParaRPr lang="en-UG" sz="1800" dirty="0"/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b="1" dirty="0">
                <a:solidFill>
                  <a:srgbClr val="0072BC"/>
                </a:solidFill>
              </a:rPr>
              <a:t>80%</a:t>
            </a:r>
            <a:r>
              <a:rPr lang="en-GB" sz="1800" dirty="0"/>
              <a:t> of the </a:t>
            </a:r>
            <a:r>
              <a:rPr lang="en-GB" sz="1800" dirty="0" err="1"/>
              <a:t>PoCs</a:t>
            </a:r>
            <a:r>
              <a:rPr lang="en-GB" sz="1800" dirty="0"/>
              <a:t> at </a:t>
            </a:r>
            <a:r>
              <a:rPr lang="en-GB" sz="1800" dirty="0" err="1"/>
              <a:t>Zombo</a:t>
            </a:r>
            <a:r>
              <a:rPr lang="en-GB" sz="1800" dirty="0"/>
              <a:t> District consists of children and they all are in quite a deplorable condition;</a:t>
            </a:r>
          </a:p>
          <a:p>
            <a:pPr lvl="0"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1800" dirty="0"/>
              <a:t>Another joint mission is planned by UNHCR next week with some key partners and OPM.</a:t>
            </a:r>
            <a:endParaRPr lang="en-UG" sz="1800" dirty="0"/>
          </a:p>
        </p:txBody>
      </p:sp>
    </p:spTree>
    <p:extLst>
      <p:ext uri="{BB962C8B-B14F-4D97-AF65-F5344CB8AC3E}">
        <p14:creationId xmlns:p14="http://schemas.microsoft.com/office/powerpoint/2010/main" val="2744476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F39713F-4288-E147-8372-42256372F7DB}"/>
              </a:ext>
            </a:extLst>
          </p:cNvPr>
          <p:cNvSpPr txBox="1"/>
          <p:nvPr/>
        </p:nvSpPr>
        <p:spPr>
          <a:xfrm>
            <a:off x="491491" y="1931276"/>
            <a:ext cx="3840085" cy="259667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>
              <a:lnSpc>
                <a:spcPct val="90000"/>
              </a:lnSpc>
              <a:spcAft>
                <a:spcPts val="450"/>
              </a:spcAft>
            </a:pPr>
            <a:endParaRPr lang="en-US" sz="1350" b="1" dirty="0"/>
          </a:p>
        </p:txBody>
      </p:sp>
      <p:pic>
        <p:nvPicPr>
          <p:cNvPr id="8" name="Content Placeholder 7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1F120208-5BA6-4DAC-B8D4-DB0BCF1D3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380749" y="167265"/>
            <a:ext cx="5669280" cy="4251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1427A10-48C2-9743-9BD0-837BDFC46A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9035057"/>
              </p:ext>
            </p:extLst>
          </p:nvPr>
        </p:nvGraphicFramePr>
        <p:xfrm>
          <a:off x="67205" y="1315844"/>
          <a:ext cx="3579244" cy="1694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2844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BE11E0-165E-204F-A4A9-69F5D8449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509" y="0"/>
            <a:ext cx="390698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582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019" y="105396"/>
            <a:ext cx="5973097" cy="477794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DRC Influx | </a:t>
            </a:r>
            <a:r>
              <a:rPr lang="en-US" sz="1800" dirty="0">
                <a:latin typeface="+mn-lt"/>
              </a:rPr>
              <a:t>2019</a:t>
            </a:r>
          </a:p>
        </p:txBody>
      </p:sp>
      <p:pic>
        <p:nvPicPr>
          <p:cNvPr id="12" name="Picture 11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29F25AAE-9182-482A-BC75-E3E6FC8FCB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49" b="25060"/>
          <a:stretch/>
        </p:blipFill>
        <p:spPr>
          <a:xfrm>
            <a:off x="789039" y="583190"/>
            <a:ext cx="6150077" cy="3920483"/>
          </a:xfrm>
          <a:prstGeom prst="rect">
            <a:avLst/>
          </a:prstGeom>
        </p:spPr>
      </p:pic>
      <p:sp>
        <p:nvSpPr>
          <p:cNvPr id="14" name="Freeform 125">
            <a:extLst>
              <a:ext uri="{FF2B5EF4-FFF2-40B4-BE49-F238E27FC236}">
                <a16:creationId xmlns:a16="http://schemas.microsoft.com/office/drawing/2014/main" id="{00000000-0008-0000-0200-00007E000000}"/>
              </a:ext>
            </a:extLst>
          </p:cNvPr>
          <p:cNvSpPr>
            <a:spLocks noChangeAspect="1"/>
          </p:cNvSpPr>
          <p:nvPr/>
        </p:nvSpPr>
        <p:spPr>
          <a:xfrm rot="18098891" flipV="1">
            <a:off x="3913151" y="3043403"/>
            <a:ext cx="1194108" cy="504049"/>
          </a:xfrm>
          <a:custGeom>
            <a:avLst/>
            <a:gdLst>
              <a:gd name="connsiteX0" fmla="*/ 0 w 5695950"/>
              <a:gd name="connsiteY0" fmla="*/ 2156892 h 2156892"/>
              <a:gd name="connsiteX1" fmla="*/ 2400300 w 5695950"/>
              <a:gd name="connsiteY1" fmla="*/ 194742 h 2156892"/>
              <a:gd name="connsiteX2" fmla="*/ 5534025 w 5695950"/>
              <a:gd name="connsiteY2" fmla="*/ 70917 h 2156892"/>
              <a:gd name="connsiteX3" fmla="*/ 5534025 w 5695950"/>
              <a:gd name="connsiteY3" fmla="*/ 70917 h 2156892"/>
              <a:gd name="connsiteX4" fmla="*/ 5695950 w 5695950"/>
              <a:gd name="connsiteY4" fmla="*/ 328092 h 2156892"/>
              <a:gd name="connsiteX0" fmla="*/ 0 w 5534025"/>
              <a:gd name="connsiteY0" fmla="*/ 2156892 h 2156892"/>
              <a:gd name="connsiteX1" fmla="*/ 2400300 w 5534025"/>
              <a:gd name="connsiteY1" fmla="*/ 194742 h 2156892"/>
              <a:gd name="connsiteX2" fmla="*/ 5534025 w 5534025"/>
              <a:gd name="connsiteY2" fmla="*/ 70917 h 2156892"/>
              <a:gd name="connsiteX3" fmla="*/ 5534025 w 5534025"/>
              <a:gd name="connsiteY3" fmla="*/ 70917 h 215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4025" h="2156892">
                <a:moveTo>
                  <a:pt x="0" y="2156892"/>
                </a:moveTo>
                <a:cubicBezTo>
                  <a:pt x="738981" y="1349648"/>
                  <a:pt x="1477963" y="542404"/>
                  <a:pt x="2400300" y="194742"/>
                </a:cubicBezTo>
                <a:cubicBezTo>
                  <a:pt x="3322637" y="-152920"/>
                  <a:pt x="5534025" y="70917"/>
                  <a:pt x="5534025" y="70917"/>
                </a:cubicBezTo>
                <a:lnTo>
                  <a:pt x="5534025" y="70917"/>
                </a:lnTo>
              </a:path>
            </a:pathLst>
          </a:custGeom>
          <a:noFill/>
          <a:ln w="76200">
            <a:solidFill>
              <a:srgbClr val="00B050">
                <a:alpha val="75000"/>
              </a:srgb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/>
          </a:p>
        </p:txBody>
      </p:sp>
      <p:sp>
        <p:nvSpPr>
          <p:cNvPr id="15" name="Freeform 125">
            <a:extLst>
              <a:ext uri="{FF2B5EF4-FFF2-40B4-BE49-F238E27FC236}">
                <a16:creationId xmlns:a16="http://schemas.microsoft.com/office/drawing/2014/main" id="{2680B12F-801D-4FF7-957B-250103489373}"/>
              </a:ext>
            </a:extLst>
          </p:cNvPr>
          <p:cNvSpPr>
            <a:spLocks noChangeAspect="1"/>
          </p:cNvSpPr>
          <p:nvPr/>
        </p:nvSpPr>
        <p:spPr>
          <a:xfrm rot="2499506">
            <a:off x="4268781" y="1957177"/>
            <a:ext cx="597948" cy="375123"/>
          </a:xfrm>
          <a:custGeom>
            <a:avLst/>
            <a:gdLst>
              <a:gd name="connsiteX0" fmla="*/ 0 w 5695950"/>
              <a:gd name="connsiteY0" fmla="*/ 2156892 h 2156892"/>
              <a:gd name="connsiteX1" fmla="*/ 2400300 w 5695950"/>
              <a:gd name="connsiteY1" fmla="*/ 194742 h 2156892"/>
              <a:gd name="connsiteX2" fmla="*/ 5534025 w 5695950"/>
              <a:gd name="connsiteY2" fmla="*/ 70917 h 2156892"/>
              <a:gd name="connsiteX3" fmla="*/ 5534025 w 5695950"/>
              <a:gd name="connsiteY3" fmla="*/ 70917 h 2156892"/>
              <a:gd name="connsiteX4" fmla="*/ 5695950 w 5695950"/>
              <a:gd name="connsiteY4" fmla="*/ 328092 h 2156892"/>
              <a:gd name="connsiteX0" fmla="*/ 0 w 5534025"/>
              <a:gd name="connsiteY0" fmla="*/ 2156892 h 2156892"/>
              <a:gd name="connsiteX1" fmla="*/ 2400300 w 5534025"/>
              <a:gd name="connsiteY1" fmla="*/ 194742 h 2156892"/>
              <a:gd name="connsiteX2" fmla="*/ 5534025 w 5534025"/>
              <a:gd name="connsiteY2" fmla="*/ 70917 h 2156892"/>
              <a:gd name="connsiteX3" fmla="*/ 5534025 w 5534025"/>
              <a:gd name="connsiteY3" fmla="*/ 70917 h 215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4025" h="2156892">
                <a:moveTo>
                  <a:pt x="0" y="2156892"/>
                </a:moveTo>
                <a:cubicBezTo>
                  <a:pt x="738981" y="1349648"/>
                  <a:pt x="1477963" y="542404"/>
                  <a:pt x="2400300" y="194742"/>
                </a:cubicBezTo>
                <a:cubicBezTo>
                  <a:pt x="3322637" y="-152920"/>
                  <a:pt x="5534025" y="70917"/>
                  <a:pt x="5534025" y="70917"/>
                </a:cubicBezTo>
                <a:lnTo>
                  <a:pt x="5534025" y="70917"/>
                </a:lnTo>
              </a:path>
            </a:pathLst>
          </a:custGeom>
          <a:noFill/>
          <a:ln w="57150">
            <a:solidFill>
              <a:srgbClr val="00B050">
                <a:alpha val="75000"/>
              </a:srgb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BD78C7-CBC2-491B-B5EC-8B7D6D262ADD}"/>
              </a:ext>
            </a:extLst>
          </p:cNvPr>
          <p:cNvSpPr txBox="1"/>
          <p:nvPr/>
        </p:nvSpPr>
        <p:spPr>
          <a:xfrm>
            <a:off x="6732638" y="1997364"/>
            <a:ext cx="20337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a typeface="Lato" panose="020F0502020204030203" pitchFamily="34" charset="0"/>
                <a:cs typeface="Lato" panose="020F0502020204030203" pitchFamily="34" charset="0"/>
              </a:rPr>
              <a:t>57,242</a:t>
            </a:r>
            <a:r>
              <a:rPr lang="en-US" sz="20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1400" b="1" dirty="0">
                <a:ea typeface="Lato" panose="020F0502020204030203" pitchFamily="34" charset="0"/>
                <a:cs typeface="Lato" panose="020F0502020204030203" pitchFamily="34" charset="0"/>
              </a:rPr>
              <a:t>             DRC Arrivals in 2019</a:t>
            </a:r>
            <a:endParaRPr lang="en-GB" sz="1400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6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Level of emergency preparedness in Uganda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1030147"/>
            <a:ext cx="8754312" cy="3441492"/>
          </a:xfrm>
        </p:spPr>
        <p:txBody>
          <a:bodyPr>
            <a:noAutofit/>
          </a:bodyPr>
          <a:lstStyle/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Contingency plans exist for the three main refugee situations (South Sudan, Democratic Republic of Congo and Burundi),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The resources (budget for Uganda Operation) is limited but may depend on resources from HQ when the need arises,</a:t>
            </a:r>
          </a:p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The High Alert List of Emergency Preparedness (HALEP) is updated for 2019</a:t>
            </a:r>
          </a:p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The reception capacity in some of the transit centers may need expansion and additional facilities or rehabilitation work(</a:t>
            </a:r>
            <a:r>
              <a:rPr lang="en-US" sz="1400" dirty="0" err="1"/>
              <a:t>Nakivale</a:t>
            </a:r>
            <a:r>
              <a:rPr lang="en-US" sz="1400" dirty="0"/>
              <a:t>, </a:t>
            </a:r>
            <a:r>
              <a:rPr lang="en-US" sz="1400" dirty="0" err="1"/>
              <a:t>Adjumani</a:t>
            </a:r>
            <a:r>
              <a:rPr lang="en-US" sz="1400" dirty="0"/>
              <a:t>, </a:t>
            </a:r>
            <a:r>
              <a:rPr lang="en-US" sz="1400" dirty="0" err="1"/>
              <a:t>Kyaka</a:t>
            </a:r>
            <a:r>
              <a:rPr lang="en-US" sz="1400" dirty="0"/>
              <a:t> II)</a:t>
            </a:r>
          </a:p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Office of the Prime Minister (OPM) UNHCR and partners are present in borders areas/possible crossing points,</a:t>
            </a:r>
          </a:p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Additional staffing may be needed if huge influxes occur, NGOs and some UNHCR staff have been trained in managing emergencies </a:t>
            </a:r>
            <a:r>
              <a:rPr lang="en-US" sz="1400" dirty="0">
                <a:solidFill>
                  <a:srgbClr val="C00000"/>
                </a:solidFill>
              </a:rPr>
              <a:t>(Emergency roster)</a:t>
            </a:r>
            <a:r>
              <a:rPr lang="en-US" sz="1400" dirty="0"/>
              <a:t>;</a:t>
            </a:r>
          </a:p>
          <a:p>
            <a:pPr>
              <a:spcBef>
                <a:spcPts val="5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Contingency and business continuity plans are being prepared.</a:t>
            </a:r>
          </a:p>
        </p:txBody>
      </p:sp>
    </p:spTree>
    <p:extLst>
      <p:ext uri="{BB962C8B-B14F-4D97-AF65-F5344CB8AC3E}">
        <p14:creationId xmlns:p14="http://schemas.microsoft.com/office/powerpoint/2010/main" val="39386463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50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Situation </a:t>
            </a:r>
            <a:r>
              <a:rPr lang="en-US" sz="2800" dirty="0"/>
              <a:t>Ma</a:t>
            </a:r>
            <a:r>
              <a:rPr lang="en-US" sz="2800" dirty="0">
                <a:latin typeface="+mn-lt"/>
              </a:rPr>
              <a:t>p</a:t>
            </a:r>
          </a:p>
        </p:txBody>
      </p:sp>
      <p:pic>
        <p:nvPicPr>
          <p:cNvPr id="6" name="Content Placeholder 4" descr="map02012018.png">
            <a:extLst>
              <a:ext uri="{FF2B5EF4-FFF2-40B4-BE49-F238E27FC236}">
                <a16:creationId xmlns:a16="http://schemas.microsoft.com/office/drawing/2014/main" id="{FFCDB193-AEA9-4042-8CD1-28615A6D25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944" y="685165"/>
            <a:ext cx="6018272" cy="39754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E10CEE-8782-BF4F-9491-987ACC1ED46F}"/>
              </a:ext>
            </a:extLst>
          </p:cNvPr>
          <p:cNvSpPr txBox="1"/>
          <p:nvPr/>
        </p:nvSpPr>
        <p:spPr>
          <a:xfrm>
            <a:off x="5871684" y="860848"/>
            <a:ext cx="23681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US" sz="1350" dirty="0">
                <a:solidFill>
                  <a:prstClr val="black"/>
                </a:solidFill>
                <a:latin typeface="Arial"/>
              </a:rPr>
              <a:t>Continued arrival from SSD although the number is decreasing drastically</a:t>
            </a:r>
          </a:p>
          <a:p>
            <a:pPr defTabSz="457189"/>
            <a:endParaRPr lang="en-US" sz="1350" dirty="0">
              <a:solidFill>
                <a:srgbClr val="FF0000"/>
              </a:solidFill>
              <a:latin typeface="Arial"/>
            </a:endParaRPr>
          </a:p>
          <a:p>
            <a:pPr defTabSz="457189"/>
            <a:r>
              <a:rPr lang="en-US" sz="1350" dirty="0">
                <a:solidFill>
                  <a:schemeClr val="bg2">
                    <a:lumMod val="50000"/>
                  </a:schemeClr>
                </a:solidFill>
                <a:latin typeface="Arial"/>
              </a:rPr>
              <a:t>Areas of origin:</a:t>
            </a:r>
          </a:p>
          <a:p>
            <a:pPr defTabSz="457189"/>
            <a:r>
              <a:rPr lang="en-US" sz="1350" dirty="0">
                <a:solidFill>
                  <a:prstClr val="black"/>
                </a:solidFill>
                <a:latin typeface="Arial"/>
              </a:rPr>
              <a:t>Yei, </a:t>
            </a:r>
            <a:r>
              <a:rPr lang="en-US" sz="1350" dirty="0" err="1">
                <a:solidFill>
                  <a:prstClr val="black"/>
                </a:solidFill>
                <a:latin typeface="Arial"/>
              </a:rPr>
              <a:t>Lainya</a:t>
            </a:r>
            <a:r>
              <a:rPr lang="en-US" sz="1350" dirty="0">
                <a:solidFill>
                  <a:prstClr val="black"/>
                </a:solidFill>
                <a:latin typeface="Arial"/>
              </a:rPr>
              <a:t>, </a:t>
            </a:r>
            <a:r>
              <a:rPr lang="en-US" sz="1350" dirty="0" err="1">
                <a:solidFill>
                  <a:prstClr val="black"/>
                </a:solidFill>
                <a:latin typeface="Arial"/>
              </a:rPr>
              <a:t>Bentiu</a:t>
            </a:r>
            <a:r>
              <a:rPr lang="en-US" sz="1350" dirty="0">
                <a:solidFill>
                  <a:prstClr val="black"/>
                </a:solidFill>
                <a:latin typeface="Arial"/>
              </a:rPr>
              <a:t>, Jonglei, </a:t>
            </a:r>
            <a:r>
              <a:rPr lang="en-US" sz="1350" dirty="0" err="1">
                <a:solidFill>
                  <a:prstClr val="black"/>
                </a:solidFill>
                <a:latin typeface="Arial"/>
              </a:rPr>
              <a:t>Yambio</a:t>
            </a:r>
            <a:r>
              <a:rPr lang="en-US" sz="1350" dirty="0">
                <a:solidFill>
                  <a:prstClr val="black"/>
                </a:solidFill>
                <a:latin typeface="Arial"/>
              </a:rPr>
              <a:t> and Juba in South Sudan</a:t>
            </a:r>
          </a:p>
          <a:p>
            <a:pPr defTabSz="457189"/>
            <a:endParaRPr lang="en-US" sz="1350" dirty="0">
              <a:solidFill>
                <a:prstClr val="black"/>
              </a:solidFill>
              <a:latin typeface="Arial"/>
            </a:endParaRPr>
          </a:p>
          <a:p>
            <a:pPr marL="214313" indent="-214313" defTabSz="457189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bg2">
                    <a:lumMod val="50000"/>
                  </a:schemeClr>
                </a:solidFill>
                <a:latin typeface="Arial"/>
              </a:rPr>
              <a:t>Arrivals as at 26 Jan 2020</a:t>
            </a:r>
          </a:p>
          <a:p>
            <a:pPr marL="214313" indent="-214313" defTabSz="457189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bg2">
                    <a:lumMod val="50000"/>
                  </a:schemeClr>
                </a:solidFill>
                <a:latin typeface="Arial"/>
              </a:rPr>
              <a:t>*As at 31 Dec 2019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65B463-18EF-4B1C-8FB5-241460C71001}"/>
              </a:ext>
            </a:extLst>
          </p:cNvPr>
          <p:cNvSpPr/>
          <p:nvPr/>
        </p:nvSpPr>
        <p:spPr>
          <a:xfrm>
            <a:off x="2687824" y="1370330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en-US" sz="1600" b="1" dirty="0">
                <a:solidFill>
                  <a:srgbClr val="0072BC"/>
                </a:solidFill>
                <a:latin typeface="Arial"/>
              </a:rPr>
              <a:t>1,545</a:t>
            </a:r>
            <a:endParaRPr lang="x-none" sz="1600" b="1" dirty="0">
              <a:solidFill>
                <a:srgbClr val="0072BC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228EF8-B6D1-4D85-86D5-B0841EBD0815}"/>
              </a:ext>
            </a:extLst>
          </p:cNvPr>
          <p:cNvSpPr/>
          <p:nvPr/>
        </p:nvSpPr>
        <p:spPr>
          <a:xfrm>
            <a:off x="1673710" y="2233196"/>
            <a:ext cx="6976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en-US" sz="1600" b="1" dirty="0">
                <a:solidFill>
                  <a:srgbClr val="C00000"/>
                </a:solidFill>
                <a:latin typeface="Arial"/>
              </a:rPr>
              <a:t>2,851</a:t>
            </a:r>
            <a:endParaRPr lang="x-none" sz="1600" b="1" dirty="0">
              <a:solidFill>
                <a:srgbClr val="C0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A40E0C-0D6D-4954-BCAC-CFB7D03B5756}"/>
              </a:ext>
            </a:extLst>
          </p:cNvPr>
          <p:cNvSpPr/>
          <p:nvPr/>
        </p:nvSpPr>
        <p:spPr>
          <a:xfrm>
            <a:off x="2221566" y="3052565"/>
            <a:ext cx="7777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89"/>
            <a:r>
              <a:rPr lang="en-US" sz="1600" b="1" dirty="0">
                <a:solidFill>
                  <a:srgbClr val="A36119"/>
                </a:solidFill>
                <a:latin typeface="Arial"/>
              </a:rPr>
              <a:t>*5,820</a:t>
            </a:r>
            <a:endParaRPr lang="x-none" sz="1600" b="1" dirty="0">
              <a:solidFill>
                <a:srgbClr val="A36119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524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4554" y="1586569"/>
            <a:ext cx="2208045" cy="1133481"/>
          </a:xfrm>
        </p:spPr>
        <p:txBody>
          <a:bodyPr>
            <a:normAutofit/>
          </a:bodyPr>
          <a:lstStyle/>
          <a:p>
            <a:r>
              <a:rPr lang="fr-CH" sz="1800" dirty="0">
                <a:latin typeface="+mn-lt"/>
              </a:rPr>
              <a:t>STATISTICS AS 31</a:t>
            </a:r>
            <a:r>
              <a:rPr lang="fr-CH" sz="1800" baseline="30000" dirty="0">
                <a:latin typeface="+mn-lt"/>
              </a:rPr>
              <a:t>TH</a:t>
            </a:r>
            <a:r>
              <a:rPr lang="fr-CH" sz="1800" dirty="0">
                <a:latin typeface="+mn-lt"/>
              </a:rPr>
              <a:t> DECEMBER 2019</a:t>
            </a:r>
            <a:endParaRPr lang="en-US" sz="1800" dirty="0">
              <a:latin typeface="+mn-lt"/>
            </a:endParaRP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6FA570F2-C7E0-D647-967D-6D9262980F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400" y="82002"/>
            <a:ext cx="6569031" cy="503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532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DRC Influx Dashboard – Dec 2019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6F28F4-9CDF-3346-B6A3-5AAB63945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033" y="822887"/>
            <a:ext cx="5120640" cy="36242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5DE1C2-D5BF-AB4E-BC05-0843610E391C}"/>
              </a:ext>
            </a:extLst>
          </p:cNvPr>
          <p:cNvSpPr txBox="1"/>
          <p:nvPr/>
        </p:nvSpPr>
        <p:spPr>
          <a:xfrm>
            <a:off x="6542639" y="1215470"/>
            <a:ext cx="2420707" cy="231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28"/>
              </a:spcBef>
              <a:spcAft>
                <a:spcPts val="600"/>
              </a:spcAft>
              <a:buClr>
                <a:schemeClr val="accent1"/>
              </a:buClr>
            </a:pPr>
            <a:r>
              <a:rPr lang="en-US" sz="1400" dirty="0">
                <a:solidFill>
                  <a:srgbClr val="C00000"/>
                </a:solidFill>
              </a:rPr>
              <a:t>Comments: </a:t>
            </a:r>
          </a:p>
          <a:p>
            <a:pPr marL="342900" indent="-342900">
              <a:spcBef>
                <a:spcPts val="528"/>
              </a:spcBef>
              <a:spcAft>
                <a:spcPts val="600"/>
              </a:spcAft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rgbClr val="C00000"/>
                </a:solidFill>
              </a:rPr>
              <a:t>January daily arrival figures continued to decline until on January 23 when a group of 212 crossed over;</a:t>
            </a:r>
          </a:p>
          <a:p>
            <a:pPr marL="342900" indent="-342900">
              <a:spcBef>
                <a:spcPts val="528"/>
              </a:spcBef>
              <a:spcAft>
                <a:spcPts val="600"/>
              </a:spcAft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rgbClr val="C00000"/>
                </a:solidFill>
              </a:rPr>
              <a:t>Huge number of IDPs in DRC may lead to an influx</a:t>
            </a:r>
            <a:endParaRPr lang="en-UG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851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South Sudan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1115123"/>
            <a:ext cx="8754312" cy="335651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T</a:t>
            </a:r>
            <a:r>
              <a:rPr lang="en-UG" sz="2000" dirty="0"/>
              <a:t>he world </a:t>
            </a:r>
            <a:r>
              <a:rPr lang="en-US" sz="2000" dirty="0"/>
              <a:t>continues to </a:t>
            </a:r>
            <a:r>
              <a:rPr lang="en-UG" sz="2000" dirty="0"/>
              <a:t>count down the days remaining for the form</a:t>
            </a:r>
            <a:r>
              <a:rPr lang="en-US" sz="2000" dirty="0" err="1"/>
              <a:t>ation</a:t>
            </a:r>
            <a:r>
              <a:rPr lang="en-UG" sz="2000" dirty="0"/>
              <a:t> of a unity government in South Sudan </a:t>
            </a:r>
            <a:r>
              <a:rPr lang="en-US" sz="2000" dirty="0"/>
              <a:t>amid disagreement on the number of states coupled with </a:t>
            </a:r>
            <a:r>
              <a:rPr lang="en-UG" sz="2000" dirty="0"/>
              <a:t>fighting between rebels and government forces in the two states of Yei and </a:t>
            </a:r>
            <a:r>
              <a:rPr lang="en-UG" sz="2000" dirty="0" err="1"/>
              <a:t>Maridi</a:t>
            </a:r>
            <a:r>
              <a:rPr lang="en-UG" sz="2000" dirty="0"/>
              <a:t> </a:t>
            </a:r>
            <a:r>
              <a:rPr lang="en-US" sz="2000" dirty="0"/>
              <a:t>which </a:t>
            </a:r>
            <a:r>
              <a:rPr lang="en-UG" sz="2000" dirty="0"/>
              <a:t>threaten the peace process underway in Juba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The Formation of unity government was delayed by 100 more days </a:t>
            </a:r>
            <a:r>
              <a:rPr lang="en-GB" sz="2000" b="1" dirty="0">
                <a:solidFill>
                  <a:srgbClr val="C00000"/>
                </a:solidFill>
              </a:rPr>
              <a:t>from 12th November 2019 to 20th February 2020 (21 DAYS FROM TODAY)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/>
              <a:t>As at end of December, 2019, South Sudan had registered </a:t>
            </a:r>
            <a:r>
              <a:rPr lang="en-GB" sz="2000" b="1" dirty="0">
                <a:solidFill>
                  <a:srgbClr val="C00000"/>
                </a:solidFill>
              </a:rPr>
              <a:t>1.4 million </a:t>
            </a:r>
            <a:r>
              <a:rPr lang="en-GB" sz="2000" dirty="0"/>
              <a:t>internally displaced persons 13 % of them stay in UNMISS Protection of Civilian Sites.</a:t>
            </a:r>
          </a:p>
        </p:txBody>
      </p:sp>
    </p:spTree>
    <p:extLst>
      <p:ext uri="{BB962C8B-B14F-4D97-AF65-F5344CB8AC3E}">
        <p14:creationId xmlns:p14="http://schemas.microsoft.com/office/powerpoint/2010/main" val="37367905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South Sudan Influx Dashboard – Dec 2019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5DE1C2-D5BF-AB4E-BC05-0843610E391C}"/>
              </a:ext>
            </a:extLst>
          </p:cNvPr>
          <p:cNvSpPr txBox="1"/>
          <p:nvPr/>
        </p:nvSpPr>
        <p:spPr>
          <a:xfrm>
            <a:off x="6542639" y="1215470"/>
            <a:ext cx="2420707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528"/>
              </a:spcBef>
              <a:spcAft>
                <a:spcPts val="600"/>
              </a:spcAft>
              <a:buClr>
                <a:schemeClr val="accent1"/>
              </a:buClr>
              <a:defRPr sz="1400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Comments: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/>
              <a:t>January daily arrival figures continued to decline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A9445A-1B9E-D94E-A0E5-F28376015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67" y="822887"/>
            <a:ext cx="5120640" cy="362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189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Burundi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1115123"/>
            <a:ext cx="8754312" cy="33565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Refugees continued to cross into Uganda,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Areas of Origin:</a:t>
            </a:r>
            <a:r>
              <a:rPr lang="en-US" sz="2000" dirty="0"/>
              <a:t> </a:t>
            </a:r>
            <a:r>
              <a:rPr lang="en-UG" sz="2000" dirty="0" err="1"/>
              <a:t>Muyinga</a:t>
            </a:r>
            <a:r>
              <a:rPr lang="en-UG" sz="2000" dirty="0"/>
              <a:t>, </a:t>
            </a:r>
            <a:r>
              <a:rPr lang="en-UG" sz="2000" dirty="0" err="1"/>
              <a:t>Kirundo</a:t>
            </a:r>
            <a:r>
              <a:rPr lang="en-UG" sz="2000" dirty="0"/>
              <a:t>, </a:t>
            </a:r>
            <a:r>
              <a:rPr lang="en-UG" sz="2000" dirty="0" err="1"/>
              <a:t>Cibitoke</a:t>
            </a:r>
            <a:r>
              <a:rPr lang="en-UG" sz="2000" dirty="0"/>
              <a:t>, </a:t>
            </a:r>
            <a:r>
              <a:rPr lang="en-UG" sz="2000" dirty="0" err="1"/>
              <a:t>Karusi</a:t>
            </a:r>
            <a:r>
              <a:rPr lang="en-UG" sz="2000" dirty="0"/>
              <a:t>, Bujumbura, and </a:t>
            </a:r>
            <a:r>
              <a:rPr lang="en-UG" sz="2000" dirty="0" err="1"/>
              <a:t>Ruyigi</a:t>
            </a:r>
            <a:r>
              <a:rPr lang="en-US" sz="2000" dirty="0"/>
              <a:t>; 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Reasons for flight:</a:t>
            </a:r>
            <a:r>
              <a:rPr lang="en-US" sz="2000" dirty="0"/>
              <a:t> they cited </a:t>
            </a:r>
            <a:r>
              <a:rPr lang="en-UG" sz="2000" dirty="0"/>
              <a:t>torture</a:t>
            </a:r>
            <a:r>
              <a:rPr lang="en-US" sz="2000" dirty="0"/>
              <a:t> b</a:t>
            </a:r>
            <a:r>
              <a:rPr lang="en-UG" sz="2000" dirty="0"/>
              <a:t>y government </a:t>
            </a:r>
            <a:r>
              <a:rPr lang="en-US" sz="2000" dirty="0"/>
              <a:t>authorities </a:t>
            </a:r>
            <a:r>
              <a:rPr lang="en-UG" sz="2000" dirty="0"/>
              <a:t>due to their political affiliations </a:t>
            </a:r>
            <a:r>
              <a:rPr lang="en-US" sz="2000" dirty="0"/>
              <a:t>and </a:t>
            </a:r>
            <a:r>
              <a:rPr lang="en-UG" sz="2000" dirty="0"/>
              <a:t>imminent harm by family members</a:t>
            </a:r>
            <a:r>
              <a:rPr lang="en-US" sz="2000" dirty="0"/>
              <a:t>;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Daily average arrival as of 19 Jan: </a:t>
            </a:r>
            <a:r>
              <a:rPr lang="en-UG" sz="2000" dirty="0"/>
              <a:t> </a:t>
            </a:r>
            <a:r>
              <a:rPr lang="en-US" sz="2000" dirty="0"/>
              <a:t>15</a:t>
            </a:r>
          </a:p>
          <a:p>
            <a:pPr>
              <a:lnSpc>
                <a:spcPct val="90000"/>
              </a:lnSpc>
              <a:spcBef>
                <a:spcPts val="1128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According the media</a:t>
            </a:r>
            <a:r>
              <a:rPr lang="en-GB" sz="2000" dirty="0"/>
              <a:t> (January 26)</a:t>
            </a:r>
            <a:r>
              <a:rPr lang="en-US" sz="2000" dirty="0"/>
              <a:t>, </a:t>
            </a:r>
            <a:r>
              <a:rPr lang="en-US" sz="2000" b="1" dirty="0"/>
              <a:t>President </a:t>
            </a:r>
            <a:r>
              <a:rPr lang="en-GB" sz="2000" b="1" dirty="0"/>
              <a:t>President Pierre Nkurunziza </a:t>
            </a:r>
            <a:r>
              <a:rPr lang="en-GB" sz="2000" dirty="0">
                <a:solidFill>
                  <a:srgbClr val="C00000"/>
                </a:solidFill>
              </a:rPr>
              <a:t>will not seek a new term</a:t>
            </a:r>
            <a:r>
              <a:rPr lang="en-GB" sz="2000" dirty="0"/>
              <a:t> and the party has nominated </a:t>
            </a:r>
            <a:r>
              <a:rPr lang="en-GB" sz="2000" dirty="0" err="1"/>
              <a:t>Evariste</a:t>
            </a:r>
            <a:r>
              <a:rPr lang="en-GB" sz="2000" dirty="0"/>
              <a:t> </a:t>
            </a:r>
            <a:r>
              <a:rPr lang="en-GB" sz="2000" dirty="0" err="1"/>
              <a:t>Ndayishimiye</a:t>
            </a:r>
            <a:r>
              <a:rPr lang="en-GB" sz="2000" dirty="0"/>
              <a:t> as the candidate for the ruling CNDD-FDD party for the may poll. </a:t>
            </a:r>
            <a:endParaRPr lang="en-UG" sz="2000" dirty="0"/>
          </a:p>
        </p:txBody>
      </p:sp>
    </p:spTree>
    <p:extLst>
      <p:ext uri="{BB962C8B-B14F-4D97-AF65-F5344CB8AC3E}">
        <p14:creationId xmlns:p14="http://schemas.microsoft.com/office/powerpoint/2010/main" val="36153045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Burundi Influx Dashboard – Dec 2019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5DE1C2-D5BF-AB4E-BC05-0843610E391C}"/>
              </a:ext>
            </a:extLst>
          </p:cNvPr>
          <p:cNvSpPr txBox="1"/>
          <p:nvPr/>
        </p:nvSpPr>
        <p:spPr>
          <a:xfrm>
            <a:off x="6542639" y="1215470"/>
            <a:ext cx="2420707" cy="879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528"/>
              </a:spcBef>
              <a:spcAft>
                <a:spcPts val="600"/>
              </a:spcAft>
              <a:buClr>
                <a:schemeClr val="accent1"/>
              </a:buClr>
              <a:defRPr sz="1400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Comments: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dirty="0"/>
              <a:t>January daily arrival figures declined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0E0CE9-F26A-C44D-A5A4-2C593E56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49" y="822887"/>
            <a:ext cx="5120640" cy="362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05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Flashback on previous actions points (Recap)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900" dirty="0"/>
              <a:t>Clashes in </a:t>
            </a:r>
            <a:r>
              <a:rPr lang="en-US" sz="2900" dirty="0" err="1"/>
              <a:t>Nyumanzi</a:t>
            </a:r>
            <a:r>
              <a:rPr lang="en-US" sz="2900" dirty="0"/>
              <a:t> (</a:t>
            </a:r>
            <a:r>
              <a:rPr lang="en-US" sz="2900" dirty="0" err="1"/>
              <a:t>Ajumani</a:t>
            </a:r>
            <a:r>
              <a:rPr lang="en-US" sz="2900" dirty="0"/>
              <a:t>): refugees vs Host community  10 to 12 Dec 2019: </a:t>
            </a:r>
          </a:p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900" dirty="0"/>
              <a:t>OPM led a high delegate post conflict dialogue on 13/01/2020:</a:t>
            </a:r>
          </a:p>
          <a:p>
            <a:pPr>
              <a:spcBef>
                <a:spcPts val="1128"/>
              </a:spcBef>
              <a:buFont typeface="Wingdings" panose="05000000000000000000" pitchFamily="2" charset="2"/>
              <a:buChar char="§"/>
            </a:pPr>
            <a:r>
              <a:rPr lang="en-US" sz="2900" dirty="0"/>
              <a:t> to promote peaceful co-existence,</a:t>
            </a:r>
            <a:endParaRPr lang="en-US" sz="2900" dirty="0">
              <a:solidFill>
                <a:srgbClr val="C00000"/>
              </a:solidFill>
            </a:endParaRPr>
          </a:p>
          <a:p>
            <a:pPr>
              <a:spcBef>
                <a:spcPts val="1128"/>
              </a:spcBef>
              <a:buFont typeface="Wingdings" panose="05000000000000000000" pitchFamily="2" charset="2"/>
              <a:buChar char="§"/>
            </a:pPr>
            <a:r>
              <a:rPr lang="en-US" sz="2900" dirty="0">
                <a:solidFill>
                  <a:srgbClr val="C00000"/>
                </a:solidFill>
              </a:rPr>
              <a:t> </a:t>
            </a:r>
            <a:r>
              <a:rPr lang="en-US" sz="2900" dirty="0"/>
              <a:t>Promote reconciliation,</a:t>
            </a:r>
          </a:p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900" dirty="0"/>
              <a:t>The tension has calmed down.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1126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44" y="28178"/>
            <a:ext cx="8754312" cy="618538"/>
          </a:xfr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sz="2800" dirty="0">
                <a:latin typeface="+mn-lt"/>
              </a:rPr>
              <a:t>Perspectives 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34" y="730045"/>
            <a:ext cx="8754312" cy="3741594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Prioritize and boost Education;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Explore more solutions for psychosocial care;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SOP to speed up the process of relocation;</a:t>
            </a:r>
            <a:endParaRPr lang="en-US" sz="2000" b="1" dirty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Explore further enhancement of partnership with WFP through a joint tender to identify more efficient financial service providers;</a:t>
            </a:r>
            <a:endParaRPr lang="en-UG" sz="20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Start monetizing sanitary pads and soap in three settlements (</a:t>
            </a:r>
            <a:r>
              <a:rPr lang="en-US" sz="2000" dirty="0" err="1"/>
              <a:t>Imvepi</a:t>
            </a:r>
            <a:r>
              <a:rPr lang="en-US" sz="2000" dirty="0"/>
              <a:t>, </a:t>
            </a:r>
            <a:r>
              <a:rPr lang="en-US" sz="2000" dirty="0" err="1"/>
              <a:t>Nakivale</a:t>
            </a:r>
            <a:r>
              <a:rPr lang="en-US" sz="2000" dirty="0"/>
              <a:t>, and </a:t>
            </a:r>
            <a:r>
              <a:rPr lang="en-UG" sz="2000" dirty="0" err="1"/>
              <a:t>Oruchinga</a:t>
            </a:r>
            <a:r>
              <a:rPr lang="en-US" sz="2000" dirty="0"/>
              <a:t>) using the bank accounts already opened by WFP and UNHCR in the areas;</a:t>
            </a:r>
            <a:endParaRPr lang="en-UG" sz="20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Expand the monetization of items in other settlements and towards other items including  CRIs;</a:t>
            </a:r>
            <a:endParaRPr lang="en-UG" sz="2000" dirty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Design a program to roll out CBI intervention and explore multipurpose cash grants for the most vulnerable refugees following concluding a joint targeting approach with WFP;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Regional RRRP meeting in Pretoria (6-7/02/20);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Next Inter sector Meeting in March 2020.</a:t>
            </a:r>
            <a:endParaRPr lang="en-UG" sz="2000" dirty="0"/>
          </a:p>
        </p:txBody>
      </p:sp>
    </p:spTree>
    <p:extLst>
      <p:ext uri="{BB962C8B-B14F-4D97-AF65-F5344CB8AC3E}">
        <p14:creationId xmlns:p14="http://schemas.microsoft.com/office/powerpoint/2010/main" val="37389912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9CAA3FB-F37E-4248-A2DE-DB1E0419BE95}"/>
              </a:ext>
            </a:extLst>
          </p:cNvPr>
          <p:cNvSpPr txBox="1"/>
          <p:nvPr/>
        </p:nvSpPr>
        <p:spPr>
          <a:xfrm>
            <a:off x="318159" y="3893384"/>
            <a:ext cx="68012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We move in harmony to win the end! 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10C050-BAD4-4B7F-9EA9-4C0145082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29" y="435234"/>
            <a:ext cx="4464896" cy="355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059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3B51725-5981-1540-AE58-DA47D01CCB0B}"/>
              </a:ext>
            </a:extLst>
          </p:cNvPr>
          <p:cNvSpPr/>
          <p:nvPr/>
        </p:nvSpPr>
        <p:spPr>
          <a:xfrm>
            <a:off x="3842794" y="1368623"/>
            <a:ext cx="4287144" cy="18153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385763">
              <a:lnSpc>
                <a:spcPct val="90000"/>
              </a:lnSpc>
              <a:spcBef>
                <a:spcPts val="422"/>
              </a:spcBef>
              <a:defRPr/>
            </a:pPr>
            <a:endParaRPr lang="en-US" sz="2700" b="1" kern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 defTabSz="385763">
              <a:lnSpc>
                <a:spcPct val="90000"/>
              </a:lnSpc>
              <a:spcBef>
                <a:spcPts val="422"/>
              </a:spcBef>
              <a:defRPr/>
            </a:pPr>
            <a:r>
              <a:rPr lang="en-US" sz="2700" b="1" kern="0" dirty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QUESTIONS?</a:t>
            </a:r>
            <a:r>
              <a:rPr lang="en-US" sz="4500" b="1" kern="0" dirty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  <a:p>
            <a:pPr algn="ctr" defTabSz="385763">
              <a:lnSpc>
                <a:spcPct val="90000"/>
              </a:lnSpc>
              <a:spcBef>
                <a:spcPts val="422"/>
              </a:spcBef>
              <a:defRPr/>
            </a:pPr>
            <a:endParaRPr lang="en-GB" sz="4500" b="1" kern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9" name="96b9c636-5df5-414b-ab56-37361bf24b50" descr="Image">
            <a:extLst>
              <a:ext uri="{FF2B5EF4-FFF2-40B4-BE49-F238E27FC236}">
                <a16:creationId xmlns:a16="http://schemas.microsoft.com/office/drawing/2014/main" id="{F3692231-3B47-7149-9253-0AAD295AC4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75841" y="17942"/>
            <a:ext cx="2834640" cy="505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622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11620-C4F6-4B46-8394-F23D82383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34" y="204349"/>
            <a:ext cx="8754312" cy="6185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+mn-lt"/>
              </a:rPr>
              <a:t>Flashback on previous actions points (Recap)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12B3E-FD0E-8F4F-A032-82EDF043B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128"/>
              </a:spcBef>
              <a:buFont typeface="Wingdings" panose="05000000000000000000" pitchFamily="2" charset="2"/>
              <a:buChar char="Ø"/>
            </a:pPr>
            <a:r>
              <a:rPr lang="en-US" sz="2200" dirty="0"/>
              <a:t>At the pic of the floods and land slides, IDPs received CRIs/NFIs and left the </a:t>
            </a:r>
            <a:r>
              <a:rPr lang="en-US" sz="2200" dirty="0" err="1"/>
              <a:t>Bubukwanga</a:t>
            </a:r>
            <a:r>
              <a:rPr lang="en-US" sz="2200" dirty="0"/>
              <a:t> RC in January;</a:t>
            </a:r>
          </a:p>
        </p:txBody>
      </p:sp>
    </p:spTree>
    <p:extLst>
      <p:ext uri="{BB962C8B-B14F-4D97-AF65-F5344CB8AC3E}">
        <p14:creationId xmlns:p14="http://schemas.microsoft.com/office/powerpoint/2010/main" val="218854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440276" y="104034"/>
            <a:ext cx="6993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lgerian" panose="04020705040A02060702" pitchFamily="82" charset="0"/>
              </a:rPr>
              <a:t>BUNDIBUGYO : </a:t>
            </a:r>
          </a:p>
          <a:p>
            <a:pPr algn="ctr"/>
            <a:r>
              <a:rPr lang="en-US" sz="2400" b="1" dirty="0">
                <a:latin typeface="Algerian" panose="04020705040A02060702" pitchFamily="82" charset="0"/>
              </a:rPr>
              <a:t>A peek - MONTH AFTER THE FLASH FLOOD</a:t>
            </a:r>
          </a:p>
          <a:p>
            <a:pPr algn="ctr"/>
            <a:r>
              <a:rPr lang="en-US" sz="2400" b="1" dirty="0">
                <a:latin typeface="Algerian" panose="04020705040A02060702" pitchFamily="82" charset="0"/>
              </a:rPr>
              <a:t>9 January 2020</a:t>
            </a:r>
            <a:endParaRPr lang="en-UG" sz="2400" b="1" dirty="0">
              <a:latin typeface="Algerian" panose="04020705040A02060702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8C4735-6768-4E95-B6E1-CA48CC207B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289" y="1772435"/>
            <a:ext cx="3011300" cy="2112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DC215F-CBD3-4A58-ADE4-0EDA7FD55F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386" y="1772435"/>
            <a:ext cx="3026927" cy="21124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6AC0CF-76D7-49FC-B24E-C6FC2158F0BD}"/>
              </a:ext>
            </a:extLst>
          </p:cNvPr>
          <p:cNvSpPr txBox="1"/>
          <p:nvPr/>
        </p:nvSpPr>
        <p:spPr>
          <a:xfrm>
            <a:off x="1025555" y="3884881"/>
            <a:ext cx="11702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Before</a:t>
            </a:r>
            <a:endParaRPr lang="en-UG" sz="135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50BBE7-68A2-4BFD-A3CA-B0818249B3D0}"/>
              </a:ext>
            </a:extLst>
          </p:cNvPr>
          <p:cNvSpPr txBox="1"/>
          <p:nvPr/>
        </p:nvSpPr>
        <p:spPr>
          <a:xfrm>
            <a:off x="4143290" y="3884881"/>
            <a:ext cx="11702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After</a:t>
            </a:r>
            <a:endParaRPr lang="en-UG" sz="135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8499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10B65C-1CBB-4AD0-A2FC-79245ED6EE85}"/>
              </a:ext>
            </a:extLst>
          </p:cNvPr>
          <p:cNvSpPr txBox="1"/>
          <p:nvPr/>
        </p:nvSpPr>
        <p:spPr>
          <a:xfrm>
            <a:off x="674005" y="348415"/>
            <a:ext cx="26121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Road Repairs on going</a:t>
            </a:r>
            <a:endParaRPr lang="en-UG" sz="21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FFD218-2D79-4A2A-8535-08BCDF22E31F}"/>
              </a:ext>
            </a:extLst>
          </p:cNvPr>
          <p:cNvSpPr txBox="1"/>
          <p:nvPr/>
        </p:nvSpPr>
        <p:spPr>
          <a:xfrm>
            <a:off x="674005" y="71416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FE5E13-B319-476A-AE43-9A773F7426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705" y="713236"/>
            <a:ext cx="3352080" cy="21288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F5F6D9-0179-47BA-A222-C70231B13F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1785" y="1685925"/>
            <a:ext cx="3862962" cy="2615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301866-E7BF-4D8D-AEB4-B6ED656C0F76}"/>
              </a:ext>
            </a:extLst>
          </p:cNvPr>
          <p:cNvSpPr txBox="1"/>
          <p:nvPr/>
        </p:nvSpPr>
        <p:spPr>
          <a:xfrm>
            <a:off x="4459112" y="1259890"/>
            <a:ext cx="26121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Picking up remnants </a:t>
            </a:r>
            <a:endParaRPr lang="en-UG" sz="2100" b="1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11B858-F225-4388-B833-1CD7AC182A8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705" y="2760490"/>
            <a:ext cx="3352080" cy="212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40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B5B244B-D18E-4590-9FBE-C801D7B8458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75320" y="321505"/>
          <a:ext cx="4384230" cy="1800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1542">
                  <a:extLst>
                    <a:ext uri="{9D8B030D-6E8A-4147-A177-3AD203B41FA5}">
                      <a16:colId xmlns:a16="http://schemas.microsoft.com/office/drawing/2014/main" val="2266327053"/>
                    </a:ext>
                  </a:extLst>
                </a:gridCol>
                <a:gridCol w="535244">
                  <a:extLst>
                    <a:ext uri="{9D8B030D-6E8A-4147-A177-3AD203B41FA5}">
                      <a16:colId xmlns:a16="http://schemas.microsoft.com/office/drawing/2014/main" val="1880291280"/>
                    </a:ext>
                  </a:extLst>
                </a:gridCol>
                <a:gridCol w="866921">
                  <a:extLst>
                    <a:ext uri="{9D8B030D-6E8A-4147-A177-3AD203B41FA5}">
                      <a16:colId xmlns:a16="http://schemas.microsoft.com/office/drawing/2014/main" val="4013632647"/>
                    </a:ext>
                  </a:extLst>
                </a:gridCol>
                <a:gridCol w="822868">
                  <a:extLst>
                    <a:ext uri="{9D8B030D-6E8A-4147-A177-3AD203B41FA5}">
                      <a16:colId xmlns:a16="http://schemas.microsoft.com/office/drawing/2014/main" val="2716265797"/>
                    </a:ext>
                  </a:extLst>
                </a:gridCol>
                <a:gridCol w="717655">
                  <a:extLst>
                    <a:ext uri="{9D8B030D-6E8A-4147-A177-3AD203B41FA5}">
                      <a16:colId xmlns:a16="http://schemas.microsoft.com/office/drawing/2014/main" val="1149009594"/>
                    </a:ext>
                  </a:extLst>
                </a:gridCol>
              </a:tblGrid>
              <a:tr h="2013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Area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HH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Individuals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Female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Male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36332392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Semuliki</a:t>
                      </a:r>
                      <a:r>
                        <a:rPr lang="en-US" sz="1200" u="none" strike="noStrike" dirty="0">
                          <a:effectLst/>
                        </a:rPr>
                        <a:t> PS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149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367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252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115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67137370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-Pregnant Mothers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12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69024669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-Lactating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12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63181557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-PWDs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3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82617345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-UAM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3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30265383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-Child headed HH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2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66269093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-Elderly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2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99011815"/>
                  </a:ext>
                </a:extLst>
              </a:tr>
              <a:tr h="20133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-Children '0-5 yo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20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7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8580368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8CBA5B9E-B716-4EBE-9CD9-3C563C7D34CC}"/>
              </a:ext>
            </a:extLst>
          </p:cNvPr>
          <p:cNvSpPr/>
          <p:nvPr/>
        </p:nvSpPr>
        <p:spPr>
          <a:xfrm>
            <a:off x="374580" y="46646"/>
            <a:ext cx="85440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D88D58-5182-48C2-B39D-65886B0448C2}"/>
              </a:ext>
            </a:extLst>
          </p:cNvPr>
          <p:cNvSpPr txBox="1"/>
          <p:nvPr/>
        </p:nvSpPr>
        <p:spPr>
          <a:xfrm>
            <a:off x="321323" y="496879"/>
            <a:ext cx="26739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The Statistics at </a:t>
            </a:r>
            <a:r>
              <a:rPr lang="en-US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Semuliki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Primary School</a:t>
            </a:r>
          </a:p>
          <a:p>
            <a:endParaRPr lang="en-US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endParaRPr lang="en-US" dirty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65 HH are completely homeless out of the 149 HH.</a:t>
            </a:r>
            <a:endParaRPr lang="en-UG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BB68C9-D530-480F-BDA3-021F7554FE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321" y="2159092"/>
            <a:ext cx="4384229" cy="26629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BFD5922-72AD-418A-AD18-58DEBEF0F18D}"/>
              </a:ext>
            </a:extLst>
          </p:cNvPr>
          <p:cNvSpPr txBox="1"/>
          <p:nvPr/>
        </p:nvSpPr>
        <p:spPr>
          <a:xfrm>
            <a:off x="235598" y="2695979"/>
            <a:ext cx="2759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PoCs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awaiting for their food supply</a:t>
            </a:r>
            <a:endParaRPr lang="en-UG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050" name="Picture 2" descr="https://image.flaticon.com/icons/png/512/231/231701.png">
            <a:extLst>
              <a:ext uri="{FF2B5EF4-FFF2-40B4-BE49-F238E27FC236}">
                <a16:creationId xmlns:a16="http://schemas.microsoft.com/office/drawing/2014/main" id="{116A7893-5323-4A8E-9C53-62F93295B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84" y="697566"/>
            <a:ext cx="672401" cy="67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age.flaticon.com/icons/png/512/231/231701.png">
            <a:extLst>
              <a:ext uri="{FF2B5EF4-FFF2-40B4-BE49-F238E27FC236}">
                <a16:creationId xmlns:a16="http://schemas.microsoft.com/office/drawing/2014/main" id="{3D96490D-EC82-4563-951F-3F332B7CB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84" y="2921876"/>
            <a:ext cx="672401" cy="67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747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77777BC-C126-47CE-B297-46B33BADCA62}"/>
              </a:ext>
            </a:extLst>
          </p:cNvPr>
          <p:cNvSpPr txBox="1"/>
          <p:nvPr/>
        </p:nvSpPr>
        <p:spPr>
          <a:xfrm>
            <a:off x="327073" y="27325"/>
            <a:ext cx="276712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ngsana New" panose="020B0502040204020203" pitchFamily="18" charset="-34"/>
                <a:cs typeface="Angsana New" panose="020B0502040204020203" pitchFamily="18" charset="-34"/>
              </a:rPr>
              <a:t>The Update:</a:t>
            </a:r>
            <a:endParaRPr lang="en-UG" sz="1350" b="1" dirty="0">
              <a:latin typeface="Angsana New" panose="020B0502040204020203" pitchFamily="18" charset="-34"/>
              <a:cs typeface="Angsana New" panose="020B0502040204020203" pitchFamily="18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D67D2-7751-4B6E-B5CC-65F2AEC922FB}"/>
              </a:ext>
            </a:extLst>
          </p:cNvPr>
          <p:cNvSpPr txBox="1"/>
          <p:nvPr/>
        </p:nvSpPr>
        <p:spPr>
          <a:xfrm>
            <a:off x="160367" y="645549"/>
            <a:ext cx="3100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The Statistics at </a:t>
            </a:r>
            <a:r>
              <a:rPr lang="en-US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Bubukwanga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Transit Center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8A34C7E-703C-4D0B-AE60-1421DCB5C2F0}"/>
              </a:ext>
            </a:extLst>
          </p:cNvPr>
          <p:cNvGraphicFramePr>
            <a:graphicFrameLocks noGrp="1"/>
          </p:cNvGraphicFramePr>
          <p:nvPr/>
        </p:nvGraphicFramePr>
        <p:xfrm>
          <a:off x="3030931" y="415108"/>
          <a:ext cx="4167989" cy="19396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5289">
                  <a:extLst>
                    <a:ext uri="{9D8B030D-6E8A-4147-A177-3AD203B41FA5}">
                      <a16:colId xmlns:a16="http://schemas.microsoft.com/office/drawing/2014/main" val="2816964769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1358056216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465605945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144658486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693268625"/>
                    </a:ext>
                  </a:extLst>
                </a:gridCol>
              </a:tblGrid>
              <a:tr h="1900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Area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HH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Individuals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Female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Male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424489695"/>
                  </a:ext>
                </a:extLst>
              </a:tr>
              <a:tr h="2294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Bubukwanga</a:t>
                      </a:r>
                      <a:r>
                        <a:rPr lang="en-US" sz="1200" u="none" strike="noStrike" dirty="0">
                          <a:effectLst/>
                        </a:rPr>
                        <a:t> TC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258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449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241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208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45336142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-Pregnant Mothers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6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63723022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-Lactating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14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03365235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-PWDs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25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86404937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-UAM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>
                          <a:effectLst/>
                        </a:rPr>
                        <a:t>9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42941984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-Child headed HH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7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92261668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-Elderly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46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41149140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-Children '0-5 </a:t>
                      </a:r>
                      <a:r>
                        <a:rPr lang="en-US" sz="1200" u="none" strike="noStrike" dirty="0" err="1">
                          <a:effectLst/>
                        </a:rPr>
                        <a:t>yo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>
                          <a:effectLst/>
                        </a:rPr>
                        <a:t> </a:t>
                      </a:r>
                      <a:endParaRPr lang="en-UG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29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18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33448433"/>
                  </a:ext>
                </a:extLst>
              </a:tr>
              <a:tr h="190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-With Chronic diseases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G" sz="1200" u="none" strike="noStrike" dirty="0">
                          <a:effectLst/>
                        </a:rPr>
                        <a:t>7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G" sz="1200" u="none" strike="noStrike" dirty="0">
                          <a:effectLst/>
                        </a:rPr>
                        <a:t> </a:t>
                      </a:r>
                      <a:endParaRPr lang="en-U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gradFill>
                      <a:gsLst>
                        <a:gs pos="0">
                          <a:schemeClr val="bg1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2125544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1C9F76D-789A-4063-B3B4-8FB300D12E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2895" y="2354769"/>
            <a:ext cx="4196026" cy="2202944"/>
          </a:xfrm>
          <a:prstGeom prst="rect">
            <a:avLst/>
          </a:prstGeom>
        </p:spPr>
      </p:pic>
      <p:pic>
        <p:nvPicPr>
          <p:cNvPr id="4102" name="Picture 6" descr="https://image.flaticon.com/icons/png/512/231/231701.png">
            <a:extLst>
              <a:ext uri="{FF2B5EF4-FFF2-40B4-BE49-F238E27FC236}">
                <a16:creationId xmlns:a16="http://schemas.microsoft.com/office/drawing/2014/main" id="{A0861A6B-318A-4E15-B998-7B0C3B817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05" y="818673"/>
            <a:ext cx="719759" cy="71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848E9E-34FA-47D1-A714-F54A474DA166}"/>
              </a:ext>
            </a:extLst>
          </p:cNvPr>
          <p:cNvSpPr txBox="1"/>
          <p:nvPr/>
        </p:nvSpPr>
        <p:spPr>
          <a:xfrm>
            <a:off x="160367" y="2863129"/>
            <a:ext cx="3100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Wingdings" panose="05000000000000000000" pitchFamily="2" charset="2"/>
              <a:buChar char="v"/>
            </a:pP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Queueing for food</a:t>
            </a:r>
          </a:p>
        </p:txBody>
      </p:sp>
      <p:pic>
        <p:nvPicPr>
          <p:cNvPr id="13" name="Picture 6" descr="https://image.flaticon.com/icons/png/512/231/231701.png">
            <a:extLst>
              <a:ext uri="{FF2B5EF4-FFF2-40B4-BE49-F238E27FC236}">
                <a16:creationId xmlns:a16="http://schemas.microsoft.com/office/drawing/2014/main" id="{590AE44A-9323-48FC-9266-AD8B47830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05" y="2997979"/>
            <a:ext cx="719759" cy="71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857078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RF251983_UNHCR_Brand_Book_Template_2016_V1</Template>
  <TotalTime>29410</TotalTime>
  <Words>2109</Words>
  <Application>Microsoft Macintosh PowerPoint</Application>
  <PresentationFormat>On-screen Show (16:9)</PresentationFormat>
  <Paragraphs>317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Algerian</vt:lpstr>
      <vt:lpstr>Angsana New</vt:lpstr>
      <vt:lpstr>AngsanaUPC</vt:lpstr>
      <vt:lpstr>Arial</vt:lpstr>
      <vt:lpstr>Calibri</vt:lpstr>
      <vt:lpstr>Courier New</vt:lpstr>
      <vt:lpstr>Times New Roman</vt:lpstr>
      <vt:lpstr>Wingdings</vt:lpstr>
      <vt:lpstr>UNHCR2016</vt:lpstr>
      <vt:lpstr>UNHCR Uganda OPERATIONS UNIT</vt:lpstr>
      <vt:lpstr>Agenda</vt:lpstr>
      <vt:lpstr>PowerPoint Presentation</vt:lpstr>
      <vt:lpstr>Flashback on previous actions points (Recap)</vt:lpstr>
      <vt:lpstr>Flashback on previous actions points (Recap)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Flashback on previous actions points (Recap)</vt:lpstr>
      <vt:lpstr>Major Developments</vt:lpstr>
      <vt:lpstr>Major Developments</vt:lpstr>
      <vt:lpstr>PowerPoint Presentation</vt:lpstr>
      <vt:lpstr>Recent Developments in the DRC Situation</vt:lpstr>
      <vt:lpstr>Recent Developments in the DRC Situation</vt:lpstr>
      <vt:lpstr>PowerPoint Presentation</vt:lpstr>
      <vt:lpstr>DRC Influx | 2019</vt:lpstr>
      <vt:lpstr>Level of emergency preparedness in Uganda</vt:lpstr>
      <vt:lpstr>Situation Map</vt:lpstr>
      <vt:lpstr>STATISTICS AS 31TH DECEMBER 2019</vt:lpstr>
      <vt:lpstr>DRC Influx Dashboard – Dec 2019 </vt:lpstr>
      <vt:lpstr>South Sudan</vt:lpstr>
      <vt:lpstr>South Sudan Influx Dashboard – Dec 2019 </vt:lpstr>
      <vt:lpstr>Burundi</vt:lpstr>
      <vt:lpstr>Burundi Influx Dashboard – Dec 2019 </vt:lpstr>
      <vt:lpstr>Perspectives 2020</vt:lpstr>
      <vt:lpstr>PowerPoint Presentation</vt:lpstr>
      <vt:lpstr>PowerPoint Presentation</vt:lpstr>
    </vt:vector>
  </TitlesOfParts>
  <Company>UNHCR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Diaz</dc:creator>
  <cp:lastModifiedBy>Bockarie Kallon</cp:lastModifiedBy>
  <cp:revision>629</cp:revision>
  <cp:lastPrinted>2020-01-30T08:54:35Z</cp:lastPrinted>
  <dcterms:created xsi:type="dcterms:W3CDTF">2017-10-17T06:48:35Z</dcterms:created>
  <dcterms:modified xsi:type="dcterms:W3CDTF">2020-02-04T17:04:45Z</dcterms:modified>
</cp:coreProperties>
</file>