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6" r:id="rId4"/>
    <p:sldId id="257" r:id="rId5"/>
    <p:sldId id="259" r:id="rId6"/>
    <p:sldId id="261" r:id="rId7"/>
    <p:sldId id="263" r:id="rId8"/>
    <p:sldId id="265" r:id="rId9"/>
    <p:sldId id="267" r:id="rId10"/>
    <p:sldId id="269" r:id="rId11"/>
    <p:sldId id="271" r:id="rId12"/>
    <p:sldId id="273" r:id="rId13"/>
    <p:sldId id="277" r:id="rId14"/>
    <p:sldId id="258" r:id="rId15"/>
    <p:sldId id="260" r:id="rId16"/>
    <p:sldId id="262" r:id="rId17"/>
    <p:sldId id="264" r:id="rId18"/>
    <p:sldId id="266" r:id="rId19"/>
    <p:sldId id="268" r:id="rId20"/>
    <p:sldId id="270" r:id="rId21"/>
    <p:sldId id="272" r:id="rId22"/>
    <p:sldId id="274" r:id="rId23"/>
  </p:sldIdLst>
  <p:sldSz cx="12192000" cy="6858000"/>
  <p:notesSz cx="6858000" cy="9144000"/>
  <p:defaultTextStyle>
    <a:defPPr>
      <a:defRPr lang="eu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4" autoAdjust="0"/>
    <p:restoredTop sz="94660"/>
  </p:normalViewPr>
  <p:slideViewPr>
    <p:cSldViewPr snapToGrid="0">
      <p:cViewPr>
        <p:scale>
          <a:sx n="50" d="100"/>
          <a:sy n="50" d="100"/>
        </p:scale>
        <p:origin x="708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Objective 1</a:t>
            </a:r>
          </a:p>
          <a:p>
            <a:pPr>
              <a:defRPr/>
            </a:pPr>
            <a:r>
              <a:rPr lang="en-US" sz="2128" b="1" i="0" u="sng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Indicator 1.3: Households Receiving Emergency Livelihood Support</a:t>
            </a:r>
            <a:endParaRPr lang="eu-ES" u="sng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Hoja1!$A$2:$A$7</c:f>
              <c:strCache>
                <c:ptCount val="6"/>
                <c:pt idx="0">
                  <c:v>Target</c:v>
                </c:pt>
                <c:pt idx="1">
                  <c:v>Total</c:v>
                </c:pt>
                <c:pt idx="2">
                  <c:v>Host Communities</c:v>
                </c:pt>
                <c:pt idx="3">
                  <c:v>Burundian</c:v>
                </c:pt>
                <c:pt idx="4">
                  <c:v>South Sudanese</c:v>
                </c:pt>
                <c:pt idx="5">
                  <c:v>Congolese &amp; Others</c:v>
                </c:pt>
              </c:strCache>
            </c:strRef>
          </c:cat>
          <c:val>
            <c:numRef>
              <c:f>Hoja1!$B$2:$B$7</c:f>
              <c:numCache>
                <c:formatCode>#,##0</c:formatCode>
                <c:ptCount val="6"/>
                <c:pt idx="0">
                  <c:v>167676</c:v>
                </c:pt>
                <c:pt idx="1">
                  <c:v>133025</c:v>
                </c:pt>
                <c:pt idx="2">
                  <c:v>21287</c:v>
                </c:pt>
                <c:pt idx="3">
                  <c:v>7563</c:v>
                </c:pt>
                <c:pt idx="4">
                  <c:v>104175</c:v>
                </c:pt>
                <c:pt idx="5">
                  <c:v>23376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E7-4A68-997E-A2495DD8622F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Hoja1!$A$2:$A$7</c:f>
              <c:strCache>
                <c:ptCount val="6"/>
                <c:pt idx="0">
                  <c:v>Target</c:v>
                </c:pt>
                <c:pt idx="1">
                  <c:v>Total</c:v>
                </c:pt>
                <c:pt idx="2">
                  <c:v>Host Communities</c:v>
                </c:pt>
                <c:pt idx="3">
                  <c:v>Burundian</c:v>
                </c:pt>
                <c:pt idx="4">
                  <c:v>South Sudanese</c:v>
                </c:pt>
                <c:pt idx="5">
                  <c:v>Congolese &amp; Others</c:v>
                </c:pt>
              </c:strCache>
            </c:strRef>
          </c:cat>
          <c:val>
            <c:numRef>
              <c:f>Hoja1!$C$2:$C$7</c:f>
              <c:numCache>
                <c:formatCode>General</c:formatCode>
                <c:ptCount val="6"/>
                <c:pt idx="0" formatCode="#,##0">
                  <c:v>167676</c:v>
                </c:pt>
                <c:pt idx="1">
                  <c:v>0</c:v>
                </c:pt>
                <c:pt idx="2" formatCode="#,##0">
                  <c:v>8344</c:v>
                </c:pt>
                <c:pt idx="3">
                  <c:v>0</c:v>
                </c:pt>
                <c:pt idx="4" formatCode="#,##0">
                  <c:v>76091</c:v>
                </c:pt>
                <c:pt idx="5" formatCode="#,##0">
                  <c:v>7255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E7-4A68-997E-A2495DD8622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Objective 1</a:t>
            </a:r>
          </a:p>
          <a:p>
            <a:pPr>
              <a:defRPr/>
            </a:pPr>
            <a:r>
              <a:rPr lang="en-US" sz="2128" b="1" i="0" u="sng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Indicator 1.3: Households Receiving Emergency Livelihood Support.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Q2 (before cleaning)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Hoja1!$A$2:$A$7</c:f>
              <c:strCache>
                <c:ptCount val="6"/>
                <c:pt idx="0">
                  <c:v>Target</c:v>
                </c:pt>
                <c:pt idx="1">
                  <c:v>Total</c:v>
                </c:pt>
                <c:pt idx="2">
                  <c:v>Host Communities</c:v>
                </c:pt>
                <c:pt idx="3">
                  <c:v>Burundian</c:v>
                </c:pt>
                <c:pt idx="4">
                  <c:v>South Sudanese</c:v>
                </c:pt>
                <c:pt idx="5">
                  <c:v>Congolese &amp; Others</c:v>
                </c:pt>
              </c:strCache>
            </c:strRef>
          </c:cat>
          <c:val>
            <c:numRef>
              <c:f>Hoja1!$B$2:$B$7</c:f>
              <c:numCache>
                <c:formatCode>#,##0</c:formatCode>
                <c:ptCount val="6"/>
                <c:pt idx="0">
                  <c:v>167676</c:v>
                </c:pt>
                <c:pt idx="1">
                  <c:v>146457</c:v>
                </c:pt>
                <c:pt idx="2">
                  <c:v>18562</c:v>
                </c:pt>
                <c:pt idx="3" formatCode="General">
                  <c:v>0</c:v>
                </c:pt>
                <c:pt idx="4">
                  <c:v>117031</c:v>
                </c:pt>
                <c:pt idx="5">
                  <c:v>10864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F4-4ED0-8FE0-CFB88C798532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 (after cleaning)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Hoja1!$A$2:$A$7</c:f>
              <c:strCache>
                <c:ptCount val="6"/>
                <c:pt idx="0">
                  <c:v>Target</c:v>
                </c:pt>
                <c:pt idx="1">
                  <c:v>Total</c:v>
                </c:pt>
                <c:pt idx="2">
                  <c:v>Host Communities</c:v>
                </c:pt>
                <c:pt idx="3">
                  <c:v>Burundian</c:v>
                </c:pt>
                <c:pt idx="4">
                  <c:v>South Sudanese</c:v>
                </c:pt>
                <c:pt idx="5">
                  <c:v>Congolese &amp; Others</c:v>
                </c:pt>
              </c:strCache>
            </c:strRef>
          </c:cat>
          <c:val>
            <c:numRef>
              <c:f>Hoja1!$C$2:$C$7</c:f>
              <c:numCache>
                <c:formatCode>#,##0</c:formatCode>
                <c:ptCount val="6"/>
                <c:pt idx="0">
                  <c:v>167676</c:v>
                </c:pt>
                <c:pt idx="1">
                  <c:v>91690</c:v>
                </c:pt>
                <c:pt idx="2">
                  <c:v>8344</c:v>
                </c:pt>
                <c:pt idx="3" formatCode="General">
                  <c:v>0</c:v>
                </c:pt>
                <c:pt idx="4">
                  <c:v>76091</c:v>
                </c:pt>
                <c:pt idx="5">
                  <c:v>7255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F4-4ED0-8FE0-CFB88C79853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Output 1.2: Increased </a:t>
            </a:r>
            <a:r>
              <a:rPr lang="en-US" sz="2128" b="1" i="0" u="none" strike="noStrike" baseline="0" dirty="0" err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Knowledege</a:t>
            </a: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and Skills on Livelihood strategies:</a:t>
            </a:r>
          </a:p>
          <a:p>
            <a:pPr>
              <a:defRPr/>
            </a:pPr>
            <a:r>
              <a:rPr lang="en-US" sz="2128" b="1" i="0" u="sng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# of people trained on vocational skills</a:t>
            </a:r>
            <a:endParaRPr lang="eu-ES" u="sng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Q2 (Before data cleaning)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Hoja1!$A$2:$A$12</c:f>
              <c:strCache>
                <c:ptCount val="11"/>
                <c:pt idx="0">
                  <c:v>Arua</c:v>
                </c:pt>
                <c:pt idx="1">
                  <c:v>Isingiro</c:v>
                </c:pt>
                <c:pt idx="2">
                  <c:v>Kampala</c:v>
                </c:pt>
                <c:pt idx="3">
                  <c:v>Kamwenge</c:v>
                </c:pt>
                <c:pt idx="4">
                  <c:v>Kikuube</c:v>
                </c:pt>
                <c:pt idx="5">
                  <c:v>Kyriandongo</c:v>
                </c:pt>
                <c:pt idx="6">
                  <c:v>Kyegegwa</c:v>
                </c:pt>
                <c:pt idx="7">
                  <c:v>Lamwo</c:v>
                </c:pt>
                <c:pt idx="8">
                  <c:v>Moyo</c:v>
                </c:pt>
                <c:pt idx="9">
                  <c:v>Obongi</c:v>
                </c:pt>
                <c:pt idx="10">
                  <c:v>Yumbe</c:v>
                </c:pt>
              </c:strCache>
            </c:strRef>
          </c:cat>
          <c:val>
            <c:numRef>
              <c:f>Hoja1!$B$2:$B$12</c:f>
              <c:numCache>
                <c:formatCode>General</c:formatCode>
                <c:ptCount val="11"/>
                <c:pt idx="0">
                  <c:v>153</c:v>
                </c:pt>
                <c:pt idx="1">
                  <c:v>0</c:v>
                </c:pt>
                <c:pt idx="2">
                  <c:v>254</c:v>
                </c:pt>
                <c:pt idx="3">
                  <c:v>0</c:v>
                </c:pt>
                <c:pt idx="4">
                  <c:v>129</c:v>
                </c:pt>
                <c:pt idx="5">
                  <c:v>490</c:v>
                </c:pt>
                <c:pt idx="6">
                  <c:v>247</c:v>
                </c:pt>
                <c:pt idx="7">
                  <c:v>110</c:v>
                </c:pt>
                <c:pt idx="8">
                  <c:v>109</c:v>
                </c:pt>
                <c:pt idx="9">
                  <c:v>154</c:v>
                </c:pt>
                <c:pt idx="10">
                  <c:v>4236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94-4400-A4D7-85E99A46DCCB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 (after data cleaning)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Hoja1!$A$2:$A$12</c:f>
              <c:strCache>
                <c:ptCount val="11"/>
                <c:pt idx="0">
                  <c:v>Arua</c:v>
                </c:pt>
                <c:pt idx="1">
                  <c:v>Isingiro</c:v>
                </c:pt>
                <c:pt idx="2">
                  <c:v>Kampala</c:v>
                </c:pt>
                <c:pt idx="3">
                  <c:v>Kamwenge</c:v>
                </c:pt>
                <c:pt idx="4">
                  <c:v>Kikuube</c:v>
                </c:pt>
                <c:pt idx="5">
                  <c:v>Kyriandongo</c:v>
                </c:pt>
                <c:pt idx="6">
                  <c:v>Kyegegwa</c:v>
                </c:pt>
                <c:pt idx="7">
                  <c:v>Lamwo</c:v>
                </c:pt>
                <c:pt idx="8">
                  <c:v>Moyo</c:v>
                </c:pt>
                <c:pt idx="9">
                  <c:v>Obongi</c:v>
                </c:pt>
                <c:pt idx="10">
                  <c:v>Yumbe</c:v>
                </c:pt>
              </c:strCache>
            </c:strRef>
          </c:cat>
          <c:val>
            <c:numRef>
              <c:f>Hoja1!$C$2:$C$12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283</c:v>
                </c:pt>
                <c:pt idx="3">
                  <c:v>0</c:v>
                </c:pt>
                <c:pt idx="4">
                  <c:v>129</c:v>
                </c:pt>
                <c:pt idx="5">
                  <c:v>350</c:v>
                </c:pt>
                <c:pt idx="6">
                  <c:v>100</c:v>
                </c:pt>
                <c:pt idx="7">
                  <c:v>0</c:v>
                </c:pt>
                <c:pt idx="8">
                  <c:v>22</c:v>
                </c:pt>
                <c:pt idx="9">
                  <c:v>66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94-4400-A4D7-85E99A46DCC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kern="1200" spc="100" baseline="0" dirty="0">
                <a:solidFill>
                  <a:prstClr val="white">
                    <a:lumMod val="95000"/>
                  </a:prst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rPr>
              <a:t>Output 1.2: Increased </a:t>
            </a:r>
            <a:r>
              <a:rPr lang="en-US" sz="2128" b="1" i="0" u="none" strike="noStrike" kern="1200" spc="100" baseline="0" dirty="0" err="1">
                <a:solidFill>
                  <a:prstClr val="white">
                    <a:lumMod val="95000"/>
                  </a:prst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rPr>
              <a:t>Knowledege</a:t>
            </a:r>
            <a:r>
              <a:rPr lang="en-US" sz="2128" b="1" i="0" u="none" strike="noStrike" kern="1200" spc="100" baseline="0" dirty="0">
                <a:solidFill>
                  <a:prstClr val="white">
                    <a:lumMod val="95000"/>
                  </a:prst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rPr>
              <a:t> and Skills on Livelihood strategies:</a:t>
            </a:r>
            <a:endParaRPr lang="eu-ES" sz="2128" b="1" i="0" u="none" strike="noStrike" kern="1200" spc="100" baseline="0" dirty="0">
              <a:solidFill>
                <a:prstClr val="white">
                  <a:lumMod val="95000"/>
                </a:prst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US" sz="2128" b="1" i="0" u="sng" strike="noStrike" kern="1200" spc="100" baseline="0" dirty="0">
                <a:solidFill>
                  <a:prstClr val="white">
                    <a:lumMod val="95000"/>
                  </a:prst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rPr>
              <a:t># of people trained on GAP</a:t>
            </a:r>
            <a:endParaRPr lang="eu-ES" sz="2128" b="1" i="0" u="sng" strike="noStrike" kern="1200" spc="100" baseline="0" dirty="0">
              <a:solidFill>
                <a:prstClr val="white">
                  <a:lumMod val="95000"/>
                </a:prst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Q2 (Before data cleaning)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Hoja1!$A$2:$A$13</c:f>
              <c:strCache>
                <c:ptCount val="12"/>
                <c:pt idx="0">
                  <c:v>Total</c:v>
                </c:pt>
                <c:pt idx="1">
                  <c:v>Arua</c:v>
                </c:pt>
                <c:pt idx="2">
                  <c:v>Isingiro</c:v>
                </c:pt>
                <c:pt idx="3">
                  <c:v>Kampala</c:v>
                </c:pt>
                <c:pt idx="4">
                  <c:v>Kamwenge</c:v>
                </c:pt>
                <c:pt idx="5">
                  <c:v>Kikuube</c:v>
                </c:pt>
                <c:pt idx="6">
                  <c:v>Kyriandongo</c:v>
                </c:pt>
                <c:pt idx="7">
                  <c:v>Kyegegwa</c:v>
                </c:pt>
                <c:pt idx="8">
                  <c:v>Lamwo</c:v>
                </c:pt>
                <c:pt idx="9">
                  <c:v>Moyo</c:v>
                </c:pt>
                <c:pt idx="10">
                  <c:v>Obongi</c:v>
                </c:pt>
                <c:pt idx="11">
                  <c:v>Yumbe</c:v>
                </c:pt>
              </c:strCache>
            </c:strRef>
          </c:cat>
          <c:val>
            <c:numRef>
              <c:f>Hoja1!$B$2:$B$13</c:f>
              <c:numCache>
                <c:formatCode>General</c:formatCode>
                <c:ptCount val="12"/>
                <c:pt idx="0">
                  <c:v>5882</c:v>
                </c:pt>
                <c:pt idx="1">
                  <c:v>153</c:v>
                </c:pt>
                <c:pt idx="2">
                  <c:v>0</c:v>
                </c:pt>
                <c:pt idx="3">
                  <c:v>254</c:v>
                </c:pt>
                <c:pt idx="4">
                  <c:v>0</c:v>
                </c:pt>
                <c:pt idx="5">
                  <c:v>129</c:v>
                </c:pt>
                <c:pt idx="6">
                  <c:v>490</c:v>
                </c:pt>
                <c:pt idx="7">
                  <c:v>247</c:v>
                </c:pt>
                <c:pt idx="8">
                  <c:v>110</c:v>
                </c:pt>
                <c:pt idx="9">
                  <c:v>109</c:v>
                </c:pt>
                <c:pt idx="10">
                  <c:v>154</c:v>
                </c:pt>
                <c:pt idx="11">
                  <c:v>4236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E0-4054-BF45-A792EE87C147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 (after data cleaning)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Hoja1!$A$2:$A$13</c:f>
              <c:strCache>
                <c:ptCount val="12"/>
                <c:pt idx="0">
                  <c:v>Total</c:v>
                </c:pt>
                <c:pt idx="1">
                  <c:v>Arua</c:v>
                </c:pt>
                <c:pt idx="2">
                  <c:v>Isingiro</c:v>
                </c:pt>
                <c:pt idx="3">
                  <c:v>Kampala</c:v>
                </c:pt>
                <c:pt idx="4">
                  <c:v>Kamwenge</c:v>
                </c:pt>
                <c:pt idx="5">
                  <c:v>Kikuube</c:v>
                </c:pt>
                <c:pt idx="6">
                  <c:v>Kyriandongo</c:v>
                </c:pt>
                <c:pt idx="7">
                  <c:v>Kyegegwa</c:v>
                </c:pt>
                <c:pt idx="8">
                  <c:v>Lamwo</c:v>
                </c:pt>
                <c:pt idx="9">
                  <c:v>Moyo</c:v>
                </c:pt>
                <c:pt idx="10">
                  <c:v>Obongi</c:v>
                </c:pt>
                <c:pt idx="11">
                  <c:v>Yumbe</c:v>
                </c:pt>
              </c:strCache>
            </c:strRef>
          </c:cat>
          <c:val>
            <c:numRef>
              <c:f>Hoja1!$C$2:$C$13</c:f>
              <c:numCache>
                <c:formatCode>General</c:formatCode>
                <c:ptCount val="12"/>
                <c:pt idx="0">
                  <c:v>950</c:v>
                </c:pt>
                <c:pt idx="1">
                  <c:v>0</c:v>
                </c:pt>
                <c:pt idx="2">
                  <c:v>0</c:v>
                </c:pt>
                <c:pt idx="3">
                  <c:v>283</c:v>
                </c:pt>
                <c:pt idx="4">
                  <c:v>0</c:v>
                </c:pt>
                <c:pt idx="5">
                  <c:v>129</c:v>
                </c:pt>
                <c:pt idx="6">
                  <c:v>350</c:v>
                </c:pt>
                <c:pt idx="7">
                  <c:v>100</c:v>
                </c:pt>
                <c:pt idx="8">
                  <c:v>0</c:v>
                </c:pt>
                <c:pt idx="9">
                  <c:v>22</c:v>
                </c:pt>
                <c:pt idx="10">
                  <c:v>66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E0-4054-BF45-A792EE87C14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kern="1200" spc="100" baseline="0" dirty="0">
                <a:solidFill>
                  <a:prstClr val="white">
                    <a:lumMod val="95000"/>
                  </a:prst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rPr>
              <a:t>Output 1.2: Increased </a:t>
            </a:r>
            <a:r>
              <a:rPr lang="en-US" sz="2128" b="1" i="0" u="none" strike="noStrike" kern="1200" spc="100" baseline="0" dirty="0" err="1">
                <a:solidFill>
                  <a:prstClr val="white">
                    <a:lumMod val="95000"/>
                  </a:prst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rPr>
              <a:t>Knowledege</a:t>
            </a:r>
            <a:r>
              <a:rPr lang="en-US" sz="2128" b="1" i="0" u="none" strike="noStrike" kern="1200" spc="100" baseline="0" dirty="0">
                <a:solidFill>
                  <a:prstClr val="white">
                    <a:lumMod val="95000"/>
                  </a:prst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rPr>
              <a:t> and Skills on Livelihood strategies:</a:t>
            </a:r>
            <a:endParaRPr lang="eu-ES" sz="2128" b="1" i="0" u="none" strike="noStrike" kern="1200" spc="100" baseline="0" dirty="0">
              <a:solidFill>
                <a:prstClr val="white">
                  <a:lumMod val="95000"/>
                </a:prst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US" sz="2128" b="1" i="0" u="sng" strike="noStrike" kern="1200" spc="100" baseline="0" dirty="0">
                <a:solidFill>
                  <a:prstClr val="white">
                    <a:lumMod val="95000"/>
                  </a:prst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rPr>
              <a:t># of people participating in livelihood associations</a:t>
            </a:r>
            <a:endParaRPr lang="eu-ES" sz="2128" b="1" i="0" u="sng" strike="noStrike" kern="1200" spc="100" baseline="0" dirty="0">
              <a:solidFill>
                <a:prstClr val="white">
                  <a:lumMod val="95000"/>
                </a:prst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Q2 (Before data cleaning)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Hoja1!$A$2:$A$14</c:f>
              <c:strCache>
                <c:ptCount val="13"/>
                <c:pt idx="0">
                  <c:v>Total</c:v>
                </c:pt>
                <c:pt idx="1">
                  <c:v>Adjumani</c:v>
                </c:pt>
                <c:pt idx="2">
                  <c:v>Arua</c:v>
                </c:pt>
                <c:pt idx="3">
                  <c:v>Isingiro</c:v>
                </c:pt>
                <c:pt idx="4">
                  <c:v>Kampala</c:v>
                </c:pt>
                <c:pt idx="5">
                  <c:v>Kamwenge</c:v>
                </c:pt>
                <c:pt idx="6">
                  <c:v>Kikuube</c:v>
                </c:pt>
                <c:pt idx="7">
                  <c:v>Kyriandongo</c:v>
                </c:pt>
                <c:pt idx="8">
                  <c:v>Kyegegwa</c:v>
                </c:pt>
                <c:pt idx="9">
                  <c:v>Lamwo</c:v>
                </c:pt>
                <c:pt idx="10">
                  <c:v>Moyo</c:v>
                </c:pt>
                <c:pt idx="11">
                  <c:v>Obongi</c:v>
                </c:pt>
                <c:pt idx="12">
                  <c:v>Yumbe</c:v>
                </c:pt>
              </c:strCache>
            </c:strRef>
          </c:cat>
          <c:val>
            <c:numRef>
              <c:f>Hoja1!$B$2:$B$14</c:f>
              <c:numCache>
                <c:formatCode>General</c:formatCode>
                <c:ptCount val="13"/>
                <c:pt idx="0">
                  <c:v>9890</c:v>
                </c:pt>
                <c:pt idx="1">
                  <c:v>0</c:v>
                </c:pt>
                <c:pt idx="2">
                  <c:v>1710</c:v>
                </c:pt>
                <c:pt idx="3">
                  <c:v>0</c:v>
                </c:pt>
                <c:pt idx="4">
                  <c:v>254</c:v>
                </c:pt>
                <c:pt idx="5">
                  <c:v>6465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1461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4E-4394-BF5E-C75121783B99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 (after data cleaning)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Hoja1!$A$2:$A$14</c:f>
              <c:strCache>
                <c:ptCount val="13"/>
                <c:pt idx="0">
                  <c:v>Total</c:v>
                </c:pt>
                <c:pt idx="1">
                  <c:v>Adjumani</c:v>
                </c:pt>
                <c:pt idx="2">
                  <c:v>Arua</c:v>
                </c:pt>
                <c:pt idx="3">
                  <c:v>Isingiro</c:v>
                </c:pt>
                <c:pt idx="4">
                  <c:v>Kampala</c:v>
                </c:pt>
                <c:pt idx="5">
                  <c:v>Kamwenge</c:v>
                </c:pt>
                <c:pt idx="6">
                  <c:v>Kikuube</c:v>
                </c:pt>
                <c:pt idx="7">
                  <c:v>Kyriandongo</c:v>
                </c:pt>
                <c:pt idx="8">
                  <c:v>Kyegegwa</c:v>
                </c:pt>
                <c:pt idx="9">
                  <c:v>Lamwo</c:v>
                </c:pt>
                <c:pt idx="10">
                  <c:v>Moyo</c:v>
                </c:pt>
                <c:pt idx="11">
                  <c:v>Obongi</c:v>
                </c:pt>
                <c:pt idx="12">
                  <c:v>Yumbe</c:v>
                </c:pt>
              </c:strCache>
            </c:strRef>
          </c:cat>
          <c:val>
            <c:numRef>
              <c:f>Hoja1!$C$2:$C$14</c:f>
              <c:numCache>
                <c:formatCode>General</c:formatCode>
                <c:ptCount val="13"/>
                <c:pt idx="0">
                  <c:v>33225</c:v>
                </c:pt>
                <c:pt idx="1">
                  <c:v>1400</c:v>
                </c:pt>
                <c:pt idx="2">
                  <c:v>5672</c:v>
                </c:pt>
                <c:pt idx="3">
                  <c:v>0</c:v>
                </c:pt>
                <c:pt idx="4">
                  <c:v>0</c:v>
                </c:pt>
                <c:pt idx="5">
                  <c:v>12749</c:v>
                </c:pt>
                <c:pt idx="6">
                  <c:v>1844</c:v>
                </c:pt>
                <c:pt idx="7">
                  <c:v>5457</c:v>
                </c:pt>
                <c:pt idx="8">
                  <c:v>1872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5631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4E-4394-BF5E-C75121783B9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kern="1200" spc="100" baseline="0" dirty="0">
                <a:solidFill>
                  <a:prstClr val="white">
                    <a:lumMod val="95000"/>
                  </a:prst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rPr>
              <a:t>Output 1.3: Increased Access to Short Term Employment Opportunities.</a:t>
            </a:r>
            <a:endParaRPr lang="eu-ES" sz="2128" b="1" i="0" u="none" strike="noStrike" kern="1200" spc="100" baseline="0" dirty="0">
              <a:solidFill>
                <a:prstClr val="white">
                  <a:lumMod val="95000"/>
                </a:prst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US" sz="2128" b="1" i="0" u="sng" strike="noStrike" kern="1200" spc="100" baseline="0" dirty="0">
                <a:solidFill>
                  <a:prstClr val="white">
                    <a:lumMod val="95000"/>
                  </a:prst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rPr>
              <a:t># of  people engaged in short-term employment opportunities</a:t>
            </a:r>
            <a:endParaRPr lang="eu-ES" sz="2128" b="1" i="0" u="sng" strike="noStrike" kern="1200" spc="100" baseline="0" dirty="0">
              <a:solidFill>
                <a:prstClr val="white">
                  <a:lumMod val="95000"/>
                </a:prst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Q2 (Before data cleaning)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Hoja1!$A$2:$A$14</c:f>
              <c:strCache>
                <c:ptCount val="13"/>
                <c:pt idx="0">
                  <c:v>Total</c:v>
                </c:pt>
                <c:pt idx="1">
                  <c:v>Adjumani</c:v>
                </c:pt>
                <c:pt idx="2">
                  <c:v>Arua</c:v>
                </c:pt>
                <c:pt idx="3">
                  <c:v>Isingiro</c:v>
                </c:pt>
                <c:pt idx="4">
                  <c:v>Kampala</c:v>
                </c:pt>
                <c:pt idx="5">
                  <c:v>Kamwnge</c:v>
                </c:pt>
                <c:pt idx="6">
                  <c:v>Kikuube</c:v>
                </c:pt>
                <c:pt idx="7">
                  <c:v>Kiryandongo</c:v>
                </c:pt>
                <c:pt idx="8">
                  <c:v>Kyegegwa</c:v>
                </c:pt>
                <c:pt idx="9">
                  <c:v>Lamwo</c:v>
                </c:pt>
                <c:pt idx="10">
                  <c:v>Moyo</c:v>
                </c:pt>
                <c:pt idx="11">
                  <c:v>Obongi</c:v>
                </c:pt>
                <c:pt idx="12">
                  <c:v>Yumbe</c:v>
                </c:pt>
              </c:strCache>
            </c:strRef>
          </c:cat>
          <c:val>
            <c:numRef>
              <c:f>Hoja1!$B$2:$B$14</c:f>
              <c:numCache>
                <c:formatCode>General</c:formatCode>
                <c:ptCount val="13"/>
                <c:pt idx="0">
                  <c:v>2110150</c:v>
                </c:pt>
                <c:pt idx="1">
                  <c:v>101</c:v>
                </c:pt>
                <c:pt idx="2">
                  <c:v>280</c:v>
                </c:pt>
                <c:pt idx="3">
                  <c:v>0</c:v>
                </c:pt>
                <c:pt idx="4">
                  <c:v>335</c:v>
                </c:pt>
                <c:pt idx="5">
                  <c:v>469</c:v>
                </c:pt>
                <c:pt idx="6">
                  <c:v>262</c:v>
                </c:pt>
                <c:pt idx="7">
                  <c:v>85</c:v>
                </c:pt>
                <c:pt idx="8">
                  <c:v>0</c:v>
                </c:pt>
                <c:pt idx="9">
                  <c:v>291</c:v>
                </c:pt>
                <c:pt idx="10">
                  <c:v>55</c:v>
                </c:pt>
                <c:pt idx="11">
                  <c:v>2106793</c:v>
                </c:pt>
                <c:pt idx="12">
                  <c:v>1580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4C-4F28-B0AF-C14399873B5A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 (after data cleaning)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Hoja1!$A$2:$A$14</c:f>
              <c:strCache>
                <c:ptCount val="13"/>
                <c:pt idx="0">
                  <c:v>Total</c:v>
                </c:pt>
                <c:pt idx="1">
                  <c:v>Adjumani</c:v>
                </c:pt>
                <c:pt idx="2">
                  <c:v>Arua</c:v>
                </c:pt>
                <c:pt idx="3">
                  <c:v>Isingiro</c:v>
                </c:pt>
                <c:pt idx="4">
                  <c:v>Kampala</c:v>
                </c:pt>
                <c:pt idx="5">
                  <c:v>Kamwnge</c:v>
                </c:pt>
                <c:pt idx="6">
                  <c:v>Kikuube</c:v>
                </c:pt>
                <c:pt idx="7">
                  <c:v>Kiryandongo</c:v>
                </c:pt>
                <c:pt idx="8">
                  <c:v>Kyegegwa</c:v>
                </c:pt>
                <c:pt idx="9">
                  <c:v>Lamwo</c:v>
                </c:pt>
                <c:pt idx="10">
                  <c:v>Moyo</c:v>
                </c:pt>
                <c:pt idx="11">
                  <c:v>Obongi</c:v>
                </c:pt>
                <c:pt idx="12">
                  <c:v>Yumbe</c:v>
                </c:pt>
              </c:strCache>
            </c:strRef>
          </c:cat>
          <c:val>
            <c:numRef>
              <c:f>Hoja1!$C$2:$C$14</c:f>
              <c:numCache>
                <c:formatCode>General</c:formatCode>
                <c:ptCount val="13"/>
                <c:pt idx="0">
                  <c:v>2112</c:v>
                </c:pt>
                <c:pt idx="1">
                  <c:v>101</c:v>
                </c:pt>
                <c:pt idx="2">
                  <c:v>280</c:v>
                </c:pt>
                <c:pt idx="3">
                  <c:v>0</c:v>
                </c:pt>
                <c:pt idx="4">
                  <c:v>80</c:v>
                </c:pt>
                <c:pt idx="5">
                  <c:v>50</c:v>
                </c:pt>
                <c:pt idx="6">
                  <c:v>0</c:v>
                </c:pt>
                <c:pt idx="7">
                  <c:v>300</c:v>
                </c:pt>
                <c:pt idx="8">
                  <c:v>0</c:v>
                </c:pt>
                <c:pt idx="9">
                  <c:v>43</c:v>
                </c:pt>
                <c:pt idx="10">
                  <c:v>0</c:v>
                </c:pt>
                <c:pt idx="11">
                  <c:v>79</c:v>
                </c:pt>
                <c:pt idx="12">
                  <c:v>1280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4C-4F28-B0AF-C14399873B5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kern="1200" spc="100" baseline="0" dirty="0">
                <a:solidFill>
                  <a:prstClr val="white">
                    <a:lumMod val="95000"/>
                  </a:prst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rPr>
              <a:t>Output 2.1: Increased Investment in Income Generating Activities</a:t>
            </a:r>
            <a:endParaRPr lang="eu-ES" sz="2128" b="1" i="0" u="none" strike="noStrike" kern="1200" spc="100" baseline="0" dirty="0">
              <a:solidFill>
                <a:prstClr val="white">
                  <a:lumMod val="95000"/>
                </a:prst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US" sz="2128" b="1" i="0" u="sng" strike="noStrike" kern="1200" spc="100" baseline="0" dirty="0">
                <a:solidFill>
                  <a:prstClr val="white">
                    <a:lumMod val="95000"/>
                  </a:prst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rPr>
              <a:t># of people trained on business management skills</a:t>
            </a:r>
            <a:endParaRPr lang="eu-ES" sz="2128" b="1" i="0" u="sng" strike="noStrike" kern="1200" spc="100" baseline="0" dirty="0">
              <a:solidFill>
                <a:prstClr val="white">
                  <a:lumMod val="95000"/>
                </a:prst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Q2 (Before data cleaning)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Hoja1!$A$2:$A$14</c:f>
              <c:strCache>
                <c:ptCount val="13"/>
                <c:pt idx="0">
                  <c:v>Total</c:v>
                </c:pt>
                <c:pt idx="1">
                  <c:v>Adjumani</c:v>
                </c:pt>
                <c:pt idx="2">
                  <c:v>Arua</c:v>
                </c:pt>
                <c:pt idx="3">
                  <c:v>Isingiro</c:v>
                </c:pt>
                <c:pt idx="4">
                  <c:v>Kampala</c:v>
                </c:pt>
                <c:pt idx="5">
                  <c:v>Kamwenge</c:v>
                </c:pt>
                <c:pt idx="6">
                  <c:v>Kikuube</c:v>
                </c:pt>
                <c:pt idx="7">
                  <c:v>Kiryandongo</c:v>
                </c:pt>
                <c:pt idx="8">
                  <c:v>Kyegegwa</c:v>
                </c:pt>
                <c:pt idx="9">
                  <c:v>Lamwo</c:v>
                </c:pt>
                <c:pt idx="10">
                  <c:v>Moyo</c:v>
                </c:pt>
                <c:pt idx="11">
                  <c:v>Obongi</c:v>
                </c:pt>
                <c:pt idx="12">
                  <c:v>Yumbe</c:v>
                </c:pt>
              </c:strCache>
            </c:strRef>
          </c:cat>
          <c:val>
            <c:numRef>
              <c:f>Hoja1!$B$2:$B$14</c:f>
              <c:numCache>
                <c:formatCode>General</c:formatCode>
                <c:ptCount val="13"/>
                <c:pt idx="0">
                  <c:v>1902</c:v>
                </c:pt>
                <c:pt idx="1">
                  <c:v>824</c:v>
                </c:pt>
                <c:pt idx="2">
                  <c:v>656</c:v>
                </c:pt>
                <c:pt idx="3">
                  <c:v>0</c:v>
                </c:pt>
                <c:pt idx="4">
                  <c:v>0</c:v>
                </c:pt>
                <c:pt idx="5">
                  <c:v>6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553</c:v>
                </c:pt>
                <c:pt idx="10">
                  <c:v>0</c:v>
                </c:pt>
                <c:pt idx="11">
                  <c:v>0</c:v>
                </c:pt>
                <c:pt idx="12">
                  <c:v>687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9E-4BB7-8CEA-FBEBF90F29C9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 (after data cleaning)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Hoja1!$A$2:$A$14</c:f>
              <c:strCache>
                <c:ptCount val="13"/>
                <c:pt idx="0">
                  <c:v>Total</c:v>
                </c:pt>
                <c:pt idx="1">
                  <c:v>Adjumani</c:v>
                </c:pt>
                <c:pt idx="2">
                  <c:v>Arua</c:v>
                </c:pt>
                <c:pt idx="3">
                  <c:v>Isingiro</c:v>
                </c:pt>
                <c:pt idx="4">
                  <c:v>Kampala</c:v>
                </c:pt>
                <c:pt idx="5">
                  <c:v>Kamwenge</c:v>
                </c:pt>
                <c:pt idx="6">
                  <c:v>Kikuube</c:v>
                </c:pt>
                <c:pt idx="7">
                  <c:v>Kiryandongo</c:v>
                </c:pt>
                <c:pt idx="8">
                  <c:v>Kyegegwa</c:v>
                </c:pt>
                <c:pt idx="9">
                  <c:v>Lamwo</c:v>
                </c:pt>
                <c:pt idx="10">
                  <c:v>Moyo</c:v>
                </c:pt>
                <c:pt idx="11">
                  <c:v>Obongi</c:v>
                </c:pt>
                <c:pt idx="12">
                  <c:v>Yumbe</c:v>
                </c:pt>
              </c:strCache>
            </c:strRef>
          </c:cat>
          <c:val>
            <c:numRef>
              <c:f>Hoja1!$C$2:$C$14</c:f>
              <c:numCache>
                <c:formatCode>General</c:formatCode>
                <c:ptCount val="13"/>
                <c:pt idx="0">
                  <c:v>14170</c:v>
                </c:pt>
                <c:pt idx="1">
                  <c:v>0</c:v>
                </c:pt>
                <c:pt idx="2">
                  <c:v>1167</c:v>
                </c:pt>
                <c:pt idx="5">
                  <c:v>6345</c:v>
                </c:pt>
                <c:pt idx="8">
                  <c:v>471</c:v>
                </c:pt>
                <c:pt idx="9">
                  <c:v>0</c:v>
                </c:pt>
                <c:pt idx="10">
                  <c:v>50</c:v>
                </c:pt>
                <c:pt idx="11">
                  <c:v>1822</c:v>
                </c:pt>
                <c:pt idx="12">
                  <c:v>4315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9E-4BB7-8CEA-FBEBF90F29C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Output 2.2: Increased Income Generation</a:t>
            </a:r>
          </a:p>
          <a:p>
            <a:pPr>
              <a:defRPr/>
            </a:pPr>
            <a:r>
              <a:rPr lang="en-US" sz="2128" b="1" i="0" u="sng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IGA established</a:t>
            </a:r>
            <a:endParaRPr lang="eu-ES" u="sng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Q2 Before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Hoja1!$B$2:$B$6</c:f>
              <c:numCache>
                <c:formatCode>#,##0</c:formatCode>
                <c:ptCount val="5"/>
                <c:pt idx="0">
                  <c:v>3163</c:v>
                </c:pt>
                <c:pt idx="1">
                  <c:v>165</c:v>
                </c:pt>
                <c:pt idx="2" formatCode="General">
                  <c:v>0</c:v>
                </c:pt>
                <c:pt idx="3" formatCode="General">
                  <c:v>2881</c:v>
                </c:pt>
                <c:pt idx="4">
                  <c:v>117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CA-4F06-B54F-BDA9815DB8B4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 after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Hoja1!$C$2:$C$6</c:f>
              <c:numCache>
                <c:formatCode>#,##0</c:formatCode>
                <c:ptCount val="5"/>
                <c:pt idx="0">
                  <c:v>2602</c:v>
                </c:pt>
                <c:pt idx="1">
                  <c:v>23</c:v>
                </c:pt>
                <c:pt idx="2" formatCode="General">
                  <c:v>0</c:v>
                </c:pt>
                <c:pt idx="3">
                  <c:v>2512</c:v>
                </c:pt>
                <c:pt idx="4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CA-4F06-B54F-BDA9815DB8B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Output 2.2: Increased Income Generation</a:t>
            </a:r>
          </a:p>
          <a:p>
            <a:pPr>
              <a:defRPr/>
            </a:pPr>
            <a:r>
              <a:rPr lang="en-US" sz="2128" b="1" i="0" u="sng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People participating in a credit and saving group (Total)</a:t>
            </a:r>
            <a:endParaRPr lang="eu-ES" u="sng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Q2 before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Hoja1!$A$2:$A$11</c:f>
              <c:strCache>
                <c:ptCount val="10"/>
                <c:pt idx="0">
                  <c:v>Total</c:v>
                </c:pt>
                <c:pt idx="1">
                  <c:v>Adjumani</c:v>
                </c:pt>
                <c:pt idx="2">
                  <c:v>Arua</c:v>
                </c:pt>
                <c:pt idx="3">
                  <c:v>Kamwenge</c:v>
                </c:pt>
                <c:pt idx="4">
                  <c:v>Kikuube</c:v>
                </c:pt>
                <c:pt idx="5">
                  <c:v>Kyegegwa</c:v>
                </c:pt>
                <c:pt idx="6">
                  <c:v>Lamwo</c:v>
                </c:pt>
                <c:pt idx="7">
                  <c:v>Moyo</c:v>
                </c:pt>
                <c:pt idx="8">
                  <c:v>Obongi</c:v>
                </c:pt>
                <c:pt idx="9">
                  <c:v>Yumbe</c:v>
                </c:pt>
              </c:strCache>
            </c:strRef>
          </c:cat>
          <c:val>
            <c:numRef>
              <c:f>Hoja1!$B$2:$B$11</c:f>
              <c:numCache>
                <c:formatCode>#,##0</c:formatCode>
                <c:ptCount val="10"/>
                <c:pt idx="0" formatCode="General">
                  <c:v>2331</c:v>
                </c:pt>
                <c:pt idx="1">
                  <c:v>3046</c:v>
                </c:pt>
                <c:pt idx="2" formatCode="General">
                  <c:v>6227</c:v>
                </c:pt>
                <c:pt idx="3" formatCode="General">
                  <c:v>12460</c:v>
                </c:pt>
                <c:pt idx="4" formatCode="General">
                  <c:v>1798</c:v>
                </c:pt>
                <c:pt idx="5" formatCode="General">
                  <c:v>676</c:v>
                </c:pt>
                <c:pt idx="6" formatCode="General">
                  <c:v>1200</c:v>
                </c:pt>
                <c:pt idx="7" formatCode="General">
                  <c:v>1726</c:v>
                </c:pt>
                <c:pt idx="8" formatCode="General">
                  <c:v>7445</c:v>
                </c:pt>
                <c:pt idx="9" formatCode="General">
                  <c:v>8122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6C-432A-8ED3-EA7DFAA786E5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 after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Hoja1!$A$2:$A$11</c:f>
              <c:strCache>
                <c:ptCount val="10"/>
                <c:pt idx="0">
                  <c:v>Total</c:v>
                </c:pt>
                <c:pt idx="1">
                  <c:v>Adjumani</c:v>
                </c:pt>
                <c:pt idx="2">
                  <c:v>Arua</c:v>
                </c:pt>
                <c:pt idx="3">
                  <c:v>Kamwenge</c:v>
                </c:pt>
                <c:pt idx="4">
                  <c:v>Kikuube</c:v>
                </c:pt>
                <c:pt idx="5">
                  <c:v>Kyegegwa</c:v>
                </c:pt>
                <c:pt idx="6">
                  <c:v>Lamwo</c:v>
                </c:pt>
                <c:pt idx="7">
                  <c:v>Moyo</c:v>
                </c:pt>
                <c:pt idx="8">
                  <c:v>Obongi</c:v>
                </c:pt>
                <c:pt idx="9">
                  <c:v>Yumbe</c:v>
                </c:pt>
              </c:strCache>
            </c:strRef>
          </c:cat>
          <c:val>
            <c:numRef>
              <c:f>Hoja1!$C$2:$C$11</c:f>
              <c:numCache>
                <c:formatCode>General</c:formatCode>
                <c:ptCount val="10"/>
                <c:pt idx="0" formatCode="#,##0">
                  <c:v>9747</c:v>
                </c:pt>
                <c:pt idx="1">
                  <c:v>1405</c:v>
                </c:pt>
                <c:pt idx="2">
                  <c:v>755</c:v>
                </c:pt>
                <c:pt idx="3">
                  <c:v>6388</c:v>
                </c:pt>
                <c:pt idx="4">
                  <c:v>1199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1931</c:v>
                </c:pt>
                <c:pt idx="9">
                  <c:v>650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6C-432A-8ED3-EA7DFAA786E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30" b="1" i="0" kern="1200" spc="100" baseline="0" dirty="0">
                <a:solidFill>
                  <a:srgbClr val="F2F2F2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Output 3.1: Increased access to sustainable employment opportunities</a:t>
            </a:r>
          </a:p>
          <a:p>
            <a:pPr>
              <a:defRPr/>
            </a:pPr>
            <a:r>
              <a:rPr lang="en-US" sz="2130" b="1" i="0" u="sng" kern="1200" spc="100" baseline="0" dirty="0">
                <a:solidFill>
                  <a:srgbClr val="F2F2F2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# of formal </a:t>
            </a:r>
            <a:r>
              <a:rPr lang="en-US" sz="2130" b="1" i="0" u="sng" kern="1200" spc="100" baseline="0" dirty="0" err="1">
                <a:solidFill>
                  <a:srgbClr val="F2F2F2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formal</a:t>
            </a:r>
            <a:r>
              <a:rPr lang="en-US" sz="2130" b="1" i="0" u="sng" kern="1200" spc="100" baseline="0" dirty="0">
                <a:solidFill>
                  <a:srgbClr val="F2F2F2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 and non-formal long-term employment opportunities created</a:t>
            </a:r>
            <a:endParaRPr lang="eu-ES" sz="240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Q2 Before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Hoja1!$B$2:$B$6</c:f>
              <c:numCache>
                <c:formatCode>#,##0</c:formatCode>
                <c:ptCount val="5"/>
                <c:pt idx="0">
                  <c:v>1490</c:v>
                </c:pt>
                <c:pt idx="1">
                  <c:v>104</c:v>
                </c:pt>
                <c:pt idx="2" formatCode="General">
                  <c:v>0</c:v>
                </c:pt>
                <c:pt idx="3">
                  <c:v>1386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34-44CD-BC10-ABBA0910F7D9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 After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Hoja1!$C$2:$C$6</c:f>
              <c:numCache>
                <c:formatCode>#,##0</c:formatCode>
                <c:ptCount val="5"/>
                <c:pt idx="0">
                  <c:v>1726</c:v>
                </c:pt>
                <c:pt idx="1">
                  <c:v>341</c:v>
                </c:pt>
                <c:pt idx="2" formatCode="General">
                  <c:v>0</c:v>
                </c:pt>
                <c:pt idx="3">
                  <c:v>1385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34-44CD-BC10-ABBA0910F7D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Output 1.2: Increased </a:t>
            </a:r>
            <a:r>
              <a:rPr lang="en-US" sz="2128" b="1" i="0" u="none" strike="noStrike" baseline="0" dirty="0" err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Knowledege</a:t>
            </a: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and Skills on Livelihood strategies:</a:t>
            </a:r>
          </a:p>
          <a:p>
            <a:pPr>
              <a:defRPr/>
            </a:pPr>
            <a:r>
              <a:rPr lang="en-US" sz="2128" b="1" i="0" u="sng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# of people trained on vocational skills</a:t>
            </a:r>
            <a:endParaRPr lang="eu-ES" u="sng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Hoja1!$B$2:$B$6</c:f>
              <c:numCache>
                <c:formatCode>#,##0</c:formatCode>
                <c:ptCount val="5"/>
                <c:pt idx="0">
                  <c:v>1524</c:v>
                </c:pt>
                <c:pt idx="1">
                  <c:v>43</c:v>
                </c:pt>
                <c:pt idx="2" formatCode="General">
                  <c:v>0</c:v>
                </c:pt>
                <c:pt idx="3">
                  <c:v>969</c:v>
                </c:pt>
                <c:pt idx="4">
                  <c:v>512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C8-46B3-8BF3-4631B93EF303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Hoja1!$C$2:$C$6</c:f>
              <c:numCache>
                <c:formatCode>#,##0</c:formatCode>
                <c:ptCount val="5"/>
                <c:pt idx="0">
                  <c:v>950</c:v>
                </c:pt>
                <c:pt idx="1">
                  <c:v>22</c:v>
                </c:pt>
                <c:pt idx="2" formatCode="General">
                  <c:v>0</c:v>
                </c:pt>
                <c:pt idx="3">
                  <c:v>416</c:v>
                </c:pt>
                <c:pt idx="4">
                  <c:v>512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C8-46B3-8BF3-4631B93EF30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Output 1.2: Increased </a:t>
            </a:r>
            <a:r>
              <a:rPr lang="en-US" sz="2128" b="1" i="0" u="none" strike="noStrike" baseline="0" dirty="0" err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Knowledege</a:t>
            </a: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and Skills on Livelihood strategies:</a:t>
            </a:r>
          </a:p>
          <a:p>
            <a:pPr>
              <a:defRPr/>
            </a:pPr>
            <a:r>
              <a:rPr lang="en-US" sz="2128" b="1" i="0" u="sng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# of people trained on GAP</a:t>
            </a:r>
            <a:endParaRPr lang="eu-ES" u="sng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Hoja1!$B$2:$B$6</c:f>
              <c:numCache>
                <c:formatCode>#,##0</c:formatCode>
                <c:ptCount val="5"/>
                <c:pt idx="0">
                  <c:v>22228</c:v>
                </c:pt>
                <c:pt idx="1">
                  <c:v>5841</c:v>
                </c:pt>
                <c:pt idx="2" formatCode="General">
                  <c:v>268</c:v>
                </c:pt>
                <c:pt idx="3">
                  <c:v>11453</c:v>
                </c:pt>
                <c:pt idx="4">
                  <c:v>4666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60-4B0B-8401-B5D66F5CE44D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Hoja1!$C$2:$C$6</c:f>
              <c:numCache>
                <c:formatCode>#,##0</c:formatCode>
                <c:ptCount val="5"/>
                <c:pt idx="0">
                  <c:v>7963</c:v>
                </c:pt>
                <c:pt idx="1">
                  <c:v>2184</c:v>
                </c:pt>
                <c:pt idx="2" formatCode="General">
                  <c:v>0</c:v>
                </c:pt>
                <c:pt idx="3">
                  <c:v>2257</c:v>
                </c:pt>
                <c:pt idx="4">
                  <c:v>3522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60-4B0B-8401-B5D66F5CE44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Output 1.2: Increased </a:t>
            </a:r>
            <a:r>
              <a:rPr lang="en-US" sz="2128" b="1" i="0" u="none" strike="noStrike" baseline="0" dirty="0" err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Knowledege</a:t>
            </a: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and Skills on Livelihood strategies:</a:t>
            </a:r>
          </a:p>
          <a:p>
            <a:pPr>
              <a:defRPr/>
            </a:pPr>
            <a:r>
              <a:rPr lang="en-US" sz="2128" b="1" i="0" u="sng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# of people participating in livelihood associations</a:t>
            </a:r>
            <a:endParaRPr lang="eu-ES" u="sng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Hoja1!$B$2:$B$6</c:f>
              <c:numCache>
                <c:formatCode>#,##0</c:formatCode>
                <c:ptCount val="5"/>
                <c:pt idx="0">
                  <c:v>15737</c:v>
                </c:pt>
                <c:pt idx="1">
                  <c:v>6399</c:v>
                </c:pt>
                <c:pt idx="2" formatCode="General">
                  <c:v>0</c:v>
                </c:pt>
                <c:pt idx="3">
                  <c:v>6091</c:v>
                </c:pt>
                <c:pt idx="4">
                  <c:v>3247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35-4587-A674-3A49649C5D19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Hoja1!$C$2:$C$6</c:f>
              <c:numCache>
                <c:formatCode>#,##0</c:formatCode>
                <c:ptCount val="5"/>
                <c:pt idx="0">
                  <c:v>9636</c:v>
                </c:pt>
                <c:pt idx="1">
                  <c:v>4620</c:v>
                </c:pt>
                <c:pt idx="2" formatCode="General">
                  <c:v>0</c:v>
                </c:pt>
                <c:pt idx="3">
                  <c:v>1769</c:v>
                </c:pt>
                <c:pt idx="4">
                  <c:v>3247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35-4587-A674-3A49649C5D1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Output 1.3: Increased Access to Short Term Employment Opportunities.</a:t>
            </a:r>
          </a:p>
          <a:p>
            <a:pPr>
              <a:defRPr/>
            </a:pPr>
            <a:r>
              <a:rPr lang="en-US" sz="2128" b="1" i="0" u="sng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# of  people engaged in short-term employment opportunities</a:t>
            </a:r>
            <a:endParaRPr lang="eu-ES" u="sng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Hoja1!$B$2:$B$6</c:f>
              <c:numCache>
                <c:formatCode>#,##0</c:formatCode>
                <c:ptCount val="5"/>
                <c:pt idx="0">
                  <c:v>6336</c:v>
                </c:pt>
                <c:pt idx="1">
                  <c:v>0</c:v>
                </c:pt>
                <c:pt idx="2" formatCode="General">
                  <c:v>0</c:v>
                </c:pt>
                <c:pt idx="3">
                  <c:v>6206</c:v>
                </c:pt>
                <c:pt idx="4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58-4A17-AC6F-E25AA45F55E8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Hoja1!$C$2:$C$6</c:f>
              <c:numCache>
                <c:formatCode>#,##0</c:formatCode>
                <c:ptCount val="5"/>
                <c:pt idx="0">
                  <c:v>2213</c:v>
                </c:pt>
                <c:pt idx="1">
                  <c:v>0</c:v>
                </c:pt>
                <c:pt idx="2" formatCode="General">
                  <c:v>0</c:v>
                </c:pt>
                <c:pt idx="3">
                  <c:v>2083</c:v>
                </c:pt>
                <c:pt idx="4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58-4A17-AC6F-E25AA45F55E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Output 2.1: Increased Investment in Income Generating Activities</a:t>
            </a:r>
          </a:p>
          <a:p>
            <a:pPr>
              <a:defRPr/>
            </a:pPr>
            <a:r>
              <a:rPr lang="en-US" sz="2128" b="1" i="0" u="sng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# of people trained on business management skills</a:t>
            </a:r>
            <a:endParaRPr lang="eu-ES" u="sng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Hoja1!$B$2:$B$6</c:f>
              <c:numCache>
                <c:formatCode>#,##0</c:formatCode>
                <c:ptCount val="5"/>
                <c:pt idx="0">
                  <c:v>32084</c:v>
                </c:pt>
                <c:pt idx="1">
                  <c:v>13153</c:v>
                </c:pt>
                <c:pt idx="2" formatCode="General">
                  <c:v>46</c:v>
                </c:pt>
                <c:pt idx="3">
                  <c:v>6605</c:v>
                </c:pt>
                <c:pt idx="4">
                  <c:v>12280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B4-44F8-8EB7-4FCA6D043897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Hoja1!$C$2:$C$6</c:f>
              <c:numCache>
                <c:formatCode>#,##0</c:formatCode>
                <c:ptCount val="5"/>
                <c:pt idx="0">
                  <c:v>14428</c:v>
                </c:pt>
                <c:pt idx="1">
                  <c:v>9382</c:v>
                </c:pt>
                <c:pt idx="2" formatCode="General">
                  <c:v>0</c:v>
                </c:pt>
                <c:pt idx="3">
                  <c:v>5046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B4-44F8-8EB7-4FCA6D04389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Output 2.2: Increased Income Generation</a:t>
            </a:r>
          </a:p>
          <a:p>
            <a:pPr>
              <a:defRPr/>
            </a:pPr>
            <a:r>
              <a:rPr lang="en-US" sz="2128" b="1" i="0" u="sng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IGA established</a:t>
            </a:r>
            <a:endParaRPr lang="eu-ES" u="sng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Hoja1!$B$2:$B$6</c:f>
              <c:numCache>
                <c:formatCode>#,##0</c:formatCode>
                <c:ptCount val="5"/>
                <c:pt idx="0">
                  <c:v>8627</c:v>
                </c:pt>
                <c:pt idx="1">
                  <c:v>708</c:v>
                </c:pt>
                <c:pt idx="2" formatCode="General">
                  <c:v>0</c:v>
                </c:pt>
                <c:pt idx="3" formatCode="General">
                  <c:v>7832</c:v>
                </c:pt>
                <c:pt idx="4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37-4D66-82FF-A16118D292FA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Hoja1!$C$2:$C$6</c:f>
              <c:numCache>
                <c:formatCode>#,##0</c:formatCode>
                <c:ptCount val="5"/>
                <c:pt idx="0">
                  <c:v>2602</c:v>
                </c:pt>
                <c:pt idx="1">
                  <c:v>23</c:v>
                </c:pt>
                <c:pt idx="2" formatCode="General">
                  <c:v>0</c:v>
                </c:pt>
                <c:pt idx="3">
                  <c:v>2512</c:v>
                </c:pt>
                <c:pt idx="4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37-4D66-82FF-A16118D292F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28" b="1" i="0" u="none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Output 2.2: Increased Income Generation</a:t>
            </a:r>
          </a:p>
          <a:p>
            <a:pPr>
              <a:defRPr/>
            </a:pPr>
            <a:r>
              <a:rPr lang="en-US" sz="2128" b="1" i="0" u="sng" strike="noStrike" baseline="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People participating in a credit and saving group (Total)</a:t>
            </a:r>
            <a:endParaRPr lang="eu-ES" u="sng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Hoja1!$B$2:$B$6</c:f>
              <c:numCache>
                <c:formatCode>#,##0</c:formatCode>
                <c:ptCount val="5"/>
                <c:pt idx="0">
                  <c:v>28668</c:v>
                </c:pt>
                <c:pt idx="1">
                  <c:v>9122</c:v>
                </c:pt>
                <c:pt idx="2" formatCode="General">
                  <c:v>0</c:v>
                </c:pt>
                <c:pt idx="3" formatCode="General">
                  <c:v>16647</c:v>
                </c:pt>
                <c:pt idx="4">
                  <c:v>2899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5A-4AC0-B88C-6A2EC18928F5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Hoja1!$C$2:$C$6</c:f>
              <c:numCache>
                <c:formatCode>#,##0</c:formatCode>
                <c:ptCount val="5"/>
                <c:pt idx="0">
                  <c:v>12328</c:v>
                </c:pt>
                <c:pt idx="1">
                  <c:v>3046</c:v>
                </c:pt>
                <c:pt idx="2" formatCode="General">
                  <c:v>0</c:v>
                </c:pt>
                <c:pt idx="3">
                  <c:v>8083</c:v>
                </c:pt>
                <c:pt idx="4">
                  <c:v>1199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15A-4AC0-B88C-6A2EC18928F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2130" b="1" i="0" kern="1200" spc="100" baseline="0" dirty="0">
                <a:solidFill>
                  <a:srgbClr val="F2F2F2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Output 3.1: Increased access to sustainable employment opportunities</a:t>
            </a:r>
          </a:p>
          <a:p>
            <a:pPr>
              <a:defRPr/>
            </a:pPr>
            <a:r>
              <a:rPr lang="en-US" sz="2130" b="1" i="0" u="sng" kern="1200" spc="100" baseline="0" dirty="0">
                <a:solidFill>
                  <a:srgbClr val="F2F2F2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# of formal </a:t>
            </a:r>
            <a:r>
              <a:rPr lang="en-US" sz="2130" b="1" i="0" u="sng" kern="1200" spc="100" baseline="0" dirty="0" err="1">
                <a:solidFill>
                  <a:srgbClr val="F2F2F2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formal</a:t>
            </a:r>
            <a:r>
              <a:rPr lang="en-US" sz="2130" b="1" i="0" u="sng" kern="1200" spc="100" baseline="0" dirty="0">
                <a:solidFill>
                  <a:srgbClr val="F2F2F2"/>
                </a:solidFill>
                <a:effectLst>
                  <a:outerShdw blurRad="50800" dist="38100" dir="5400000" algn="t" rotWithShape="0">
                    <a:srgbClr val="000000">
                      <a:alpha val="40000"/>
                    </a:srgbClr>
                  </a:outerShdw>
                </a:effectLst>
              </a:rPr>
              <a:t> and non-formal long-term employment opportunities created</a:t>
            </a:r>
            <a:endParaRPr lang="eu-ES" sz="240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Q3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Hoja1!$B$2:$B$6</c:f>
              <c:numCache>
                <c:formatCode>#,##0</c:formatCode>
                <c:ptCount val="5"/>
                <c:pt idx="0">
                  <c:v>2407</c:v>
                </c:pt>
                <c:pt idx="1">
                  <c:v>502</c:v>
                </c:pt>
                <c:pt idx="2" formatCode="General">
                  <c:v>0</c:v>
                </c:pt>
                <c:pt idx="3">
                  <c:v>1905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32-4760-BFF6-9C417760CFD4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Q2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Total</c:v>
                </c:pt>
                <c:pt idx="1">
                  <c:v>Host Communities</c:v>
                </c:pt>
                <c:pt idx="2">
                  <c:v>Burundian</c:v>
                </c:pt>
                <c:pt idx="3">
                  <c:v>South Sudanese</c:v>
                </c:pt>
                <c:pt idx="4">
                  <c:v>Congolese &amp; Others</c:v>
                </c:pt>
              </c:strCache>
            </c:strRef>
          </c:cat>
          <c:val>
            <c:numRef>
              <c:f>Hoja1!$C$2:$C$6</c:f>
              <c:numCache>
                <c:formatCode>#,##0</c:formatCode>
                <c:ptCount val="5"/>
                <c:pt idx="0">
                  <c:v>1726</c:v>
                </c:pt>
                <c:pt idx="1">
                  <c:v>341</c:v>
                </c:pt>
                <c:pt idx="2" formatCode="General">
                  <c:v>0</c:v>
                </c:pt>
                <c:pt idx="3">
                  <c:v>1385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32-4760-BFF6-9C417760CFD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65550648"/>
        <c:axId val="365551304"/>
      </c:barChart>
      <c:catAx>
        <c:axId val="365550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1304"/>
        <c:crosses val="autoZero"/>
        <c:auto val="1"/>
        <c:lblAlgn val="ctr"/>
        <c:lblOffset val="100"/>
        <c:noMultiLvlLbl val="0"/>
      </c:catAx>
      <c:valAx>
        <c:axId val="365551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6555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22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3E08CA-1F58-4181-94D4-B5F3AA4D3F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u-E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CA5AC5A-8450-46B6-BFB6-37B5A0D360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u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1A6F7F-6851-454F-83AF-A2B1AB6B1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8359-8CDD-4DEE-9E76-0E85C64525D0}" type="datetimeFigureOut">
              <a:rPr lang="eu-ES" smtClean="0"/>
              <a:t>2019/12/17</a:t>
            </a:fld>
            <a:endParaRPr lang="eu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625D9DF-609F-43E7-98EE-134CD1761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9FD325-7C4E-49A1-856C-9C51FAAAA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6F4D-5D17-469E-8670-4E554FCBBB97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1200507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73A8CB-1CA5-464C-8E2C-AD5F99FF3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u-E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7BE759C-0DB3-41A3-AB10-376438326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u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9CF578C-35F3-4FC8-8C78-73CFE3F53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8359-8CDD-4DEE-9E76-0E85C64525D0}" type="datetimeFigureOut">
              <a:rPr lang="eu-ES" smtClean="0"/>
              <a:t>2019/12/17</a:t>
            </a:fld>
            <a:endParaRPr lang="eu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F995D7-61FA-464D-945D-CA35DB685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56EF78D-ACFD-4F09-8EAF-2373DEFCF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6F4D-5D17-469E-8670-4E554FCBBB97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4239762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732E74D-2A08-44DA-9D46-9ADB49F117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u-E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5AB7068-422D-44E1-B817-51107CB580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u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59C910-E506-4669-8A1D-FCD24AB4F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8359-8CDD-4DEE-9E76-0E85C64525D0}" type="datetimeFigureOut">
              <a:rPr lang="eu-ES" smtClean="0"/>
              <a:t>2019/12/17</a:t>
            </a:fld>
            <a:endParaRPr lang="eu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737BCBB-3203-42FC-9B9D-4CC89589F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773C498-1D71-4C90-B8B2-520322881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6F4D-5D17-469E-8670-4E554FCBBB97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156745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D15399-913C-470E-AEA9-91B2F298C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A69F95-DCA9-4388-93B3-66604A2FD2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u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EE2142-2B30-4010-A9DE-18F1E7D8F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8359-8CDD-4DEE-9E76-0E85C64525D0}" type="datetimeFigureOut">
              <a:rPr lang="eu-ES" smtClean="0"/>
              <a:t>2019/12/17</a:t>
            </a:fld>
            <a:endParaRPr lang="eu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D8B62F-CD0A-4BEE-85BB-8B1231407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2BC34C9-A5D0-485D-9EC2-409F64160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6F4D-5D17-469E-8670-4E554FCBBB97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1538653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1D3CC5-0F75-4E1F-AEB2-8DB5A6818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u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FC4F42F-1838-465C-9BE2-BD4059024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C45E0F-3FEA-4590-90ED-3FEB8AC49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8359-8CDD-4DEE-9E76-0E85C64525D0}" type="datetimeFigureOut">
              <a:rPr lang="eu-ES" smtClean="0"/>
              <a:t>2019/12/17</a:t>
            </a:fld>
            <a:endParaRPr lang="eu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133658-583B-498A-8C50-47FB67A1E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E90DC2-998A-462B-AA76-8C5AA4CA7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6F4D-5D17-469E-8670-4E554FCBBB97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2121912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C7D06C-894D-447F-96FB-494165820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50C297-6E99-4A0F-B65C-CD1BADB9C1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u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4717575-027F-4C34-9E3A-F00E3DA9AE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u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399BA44-9371-4A19-9BF6-FBF8C7C23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8359-8CDD-4DEE-9E76-0E85C64525D0}" type="datetimeFigureOut">
              <a:rPr lang="eu-ES" smtClean="0"/>
              <a:t>2019/12/17</a:t>
            </a:fld>
            <a:endParaRPr lang="eu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782DA56-F91A-4DBA-8BA8-9A3F519DA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C539173-EC8D-4E55-82F7-028EB93CB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6F4D-5D17-469E-8670-4E554FCBBB97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3608098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C7C05C-962D-42EC-8722-478A6E0B2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u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D36DA54-53FB-417C-874D-0B24D78570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A48A9E6-4BE0-4D72-A1CC-A8BEB25613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u-E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21281B1-DAFF-4963-81C1-821CACADBD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EBB3AD-5780-4326-BAD8-951855894F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u-E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C9BE95F-9084-4C56-AB71-C52288C3B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8359-8CDD-4DEE-9E76-0E85C64525D0}" type="datetimeFigureOut">
              <a:rPr lang="eu-ES" smtClean="0"/>
              <a:t>2019/12/17</a:t>
            </a:fld>
            <a:endParaRPr lang="eu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5EEF65A-1D3C-4299-8E64-61901195C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69F1DC1-1C70-4AE1-9DB3-7E9A12465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6F4D-5D17-469E-8670-4E554FCBBB97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3750690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4ADF49-CB4C-4B4A-B6FE-A79A81115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u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1FB2210-377D-45AB-9550-7B819A38B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8359-8CDD-4DEE-9E76-0E85C64525D0}" type="datetimeFigureOut">
              <a:rPr lang="eu-ES" smtClean="0"/>
              <a:t>2019/12/17</a:t>
            </a:fld>
            <a:endParaRPr lang="eu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F267F1F-1FE2-495A-A0B8-0FC2D8837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F115678-4DEC-476C-A9D9-59A9D227D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6F4D-5D17-469E-8670-4E554FCBBB97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378418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B56F02B-6B7D-491C-BD19-DFDDB08DE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8359-8CDD-4DEE-9E76-0E85C64525D0}" type="datetimeFigureOut">
              <a:rPr lang="eu-ES" smtClean="0"/>
              <a:t>2019/12/17</a:t>
            </a:fld>
            <a:endParaRPr lang="eu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4FBBE24-0DB6-4BDF-810F-4EA2CC54F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F178A82-DC70-4F85-9EAD-612C609A1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6F4D-5D17-469E-8670-4E554FCBBB97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91575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06C1CC-00D9-4AE3-A6AD-58BA6A45D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341822-A03B-417F-AE9A-150B529825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u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E9C77BB-F90B-47E1-A978-8046205BEC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DF3BCFC-F230-4F4D-9D59-ED4CF503B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8359-8CDD-4DEE-9E76-0E85C64525D0}" type="datetimeFigureOut">
              <a:rPr lang="eu-ES" smtClean="0"/>
              <a:t>2019/12/17</a:t>
            </a:fld>
            <a:endParaRPr lang="eu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72C8C4-22CE-4125-801A-FFCE14CE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1746FE0-65CE-447D-9B90-7043EFC60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6F4D-5D17-469E-8670-4E554FCBBB97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423574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54866-FEA3-43E5-8EE7-912F08C2F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u-E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E1EFFED-34D8-43AC-9B85-A993DC1E6E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u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2ADBD72-20A9-4F5A-ADD2-253AC36C2B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054263D-2657-49EA-B402-E1C316095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8359-8CDD-4DEE-9E76-0E85C64525D0}" type="datetimeFigureOut">
              <a:rPr lang="eu-ES" smtClean="0"/>
              <a:t>2019/12/17</a:t>
            </a:fld>
            <a:endParaRPr lang="eu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BF409BB-A3E1-4562-8B5D-27637885B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5A3F3CD-60C2-475D-BAE1-CE594089E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6F4D-5D17-469E-8670-4E554FCBBB97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1654246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45CE65C-D20D-4702-A44F-923A5ABE1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u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E431330-84A7-4411-86FC-208792710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u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5F4A93-F232-4AA2-817C-E8E14E79B9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98359-8CDD-4DEE-9E76-0E85C64525D0}" type="datetimeFigureOut">
              <a:rPr lang="eu-ES" smtClean="0"/>
              <a:t>2019/12/17</a:t>
            </a:fld>
            <a:endParaRPr lang="eu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7997CD-ACE8-4E22-A552-9965C3E85C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u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FB19EB9-E2C1-4494-9012-12867AB1C5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B6F4D-5D17-469E-8670-4E554FCBBB97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4022260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u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8EF2AE-3884-4073-923E-73F90593A3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/>
              <a:t>Livelihoods</a:t>
            </a:r>
            <a:r>
              <a:rPr lang="es-ES" dirty="0"/>
              <a:t> and </a:t>
            </a:r>
            <a:r>
              <a:rPr lang="es-ES" dirty="0" err="1"/>
              <a:t>Resilience</a:t>
            </a:r>
            <a:r>
              <a:rPr lang="es-ES" dirty="0"/>
              <a:t> Sector </a:t>
            </a:r>
            <a:r>
              <a:rPr lang="es-ES" dirty="0" err="1"/>
              <a:t>Working</a:t>
            </a:r>
            <a:r>
              <a:rPr lang="es-ES" dirty="0"/>
              <a:t> </a:t>
            </a:r>
            <a:r>
              <a:rPr lang="es-ES" dirty="0" err="1"/>
              <a:t>Group</a:t>
            </a:r>
            <a:r>
              <a:rPr lang="es-ES" dirty="0"/>
              <a:t> Meeting</a:t>
            </a:r>
            <a:endParaRPr lang="eu-ES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38DC989-79A7-4DD9-8FF9-50BFC30D99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err="1"/>
              <a:t>Mapping</a:t>
            </a:r>
            <a:r>
              <a:rPr lang="es-ES" dirty="0"/>
              <a:t>.</a:t>
            </a:r>
          </a:p>
          <a:p>
            <a:r>
              <a:rPr lang="es-ES" dirty="0"/>
              <a:t>Key </a:t>
            </a:r>
            <a:r>
              <a:rPr lang="es-ES" dirty="0" err="1"/>
              <a:t>Indicators</a:t>
            </a:r>
            <a:r>
              <a:rPr lang="es-ES" dirty="0"/>
              <a:t> </a:t>
            </a:r>
          </a:p>
          <a:p>
            <a:r>
              <a:rPr lang="es-ES" dirty="0"/>
              <a:t>Q2-Q3</a:t>
            </a:r>
          </a:p>
          <a:p>
            <a:r>
              <a:rPr lang="es-ES" dirty="0"/>
              <a:t>Q2-Q2</a:t>
            </a:r>
            <a:endParaRPr lang="eu-ES" dirty="0"/>
          </a:p>
        </p:txBody>
      </p:sp>
    </p:spTree>
    <p:extLst>
      <p:ext uri="{BB962C8B-B14F-4D97-AF65-F5344CB8AC3E}">
        <p14:creationId xmlns:p14="http://schemas.microsoft.com/office/powerpoint/2010/main" val="691810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31D136-0362-4438-913A-0A4DC0E29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F1C6AA-769A-46EB-962A-A72E64C433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F4ED6512-69C7-4B27-A843-3BAB8D8309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398546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2261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120620-D7DB-4F23-877B-112891150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555B983-98DC-4A88-8F80-C56A7DD7A2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CD7A83C5-EB0B-47B9-BDB7-9B7826CE01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730578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5385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C9FC12-F8F2-42AF-9501-FBBBD4AEA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10024E-E369-4909-BD01-0E4037A9A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F1EC796F-4FB8-4B61-9525-5B9D5270A5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1945011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9620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FE2AC3-1B4F-4333-A136-DDFA88556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err="1"/>
              <a:t>Comparison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data </a:t>
            </a:r>
            <a:r>
              <a:rPr lang="es-ES" dirty="0" err="1"/>
              <a:t>before</a:t>
            </a:r>
            <a:r>
              <a:rPr lang="es-ES" dirty="0"/>
              <a:t> and after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cleaning</a:t>
            </a:r>
            <a:endParaRPr lang="eu-E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542695-953A-4725-8C77-97AA290E51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2065500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C0D32DD3-7BB2-42F8-8716-C8071E1493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60003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9007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7CAC8F24-B537-4BB0-B5B5-619B44B95722}"/>
              </a:ext>
            </a:extLst>
          </p:cNvPr>
          <p:cNvGraphicFramePr/>
          <p:nvPr/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92764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1F9B36-F981-4489-9C00-166F0FED4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ABC789A-4DB0-473D-880C-FE4E221000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DACF03F-6068-49FE-A379-92D8A123F883}"/>
              </a:ext>
            </a:extLst>
          </p:cNvPr>
          <p:cNvGraphicFramePr/>
          <p:nvPr/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648405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E8BC91-8CA6-4EB3-A83A-EC02B8C71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B22CC1-5093-422A-95A2-1D21A265FB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D8BCAF2B-39D0-4E5C-A97C-04B62AA35DC7}"/>
              </a:ext>
            </a:extLst>
          </p:cNvPr>
          <p:cNvGraphicFramePr/>
          <p:nvPr/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807287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34A9DD-7889-485B-A88B-22D09C642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B676827-974B-4553-BF7B-8D7AEBA6C5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AFAB6C6C-BAA2-43CE-A3D8-79CD5B4B25CB}"/>
              </a:ext>
            </a:extLst>
          </p:cNvPr>
          <p:cNvGraphicFramePr/>
          <p:nvPr/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4266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6172D9-1DAC-473D-B2F6-5A96D8F1B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13D5E7-5259-430C-B160-079664501C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B522044D-F083-4C68-8D6F-2557DB65DA5F}"/>
              </a:ext>
            </a:extLst>
          </p:cNvPr>
          <p:cNvGraphicFramePr/>
          <p:nvPr/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6464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B59257-C42D-4D57-908F-A425E4653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/>
              <a:t>Mapping</a:t>
            </a:r>
            <a:r>
              <a:rPr lang="es-ES" b="1" dirty="0"/>
              <a:t>	</a:t>
            </a:r>
            <a:endParaRPr lang="eu-ES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B8C23E-FA25-4B5E-ABC0-3A59BFFD27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>
                <a:latin typeface="Calibri (Cuerpo)"/>
              </a:rPr>
              <a:t>Total </a:t>
            </a:r>
            <a:r>
              <a:rPr lang="es-ES" sz="2400" dirty="0" err="1">
                <a:latin typeface="Calibri (Cuerpo)"/>
              </a:rPr>
              <a:t>number</a:t>
            </a:r>
            <a:r>
              <a:rPr lang="es-ES" sz="2400" dirty="0">
                <a:latin typeface="Calibri (Cuerpo)"/>
              </a:rPr>
              <a:t> </a:t>
            </a:r>
            <a:r>
              <a:rPr lang="es-ES" sz="2400" dirty="0" err="1">
                <a:latin typeface="Calibri (Cuerpo)"/>
              </a:rPr>
              <a:t>of</a:t>
            </a:r>
            <a:r>
              <a:rPr lang="es-ES" sz="2400" dirty="0">
                <a:latin typeface="Calibri (Cuerpo)"/>
              </a:rPr>
              <a:t> </a:t>
            </a:r>
            <a:r>
              <a:rPr lang="es-ES" sz="2400" dirty="0" err="1">
                <a:latin typeface="Calibri (Cuerpo)"/>
              </a:rPr>
              <a:t>partners</a:t>
            </a:r>
            <a:r>
              <a:rPr lang="es-ES" sz="2400" dirty="0">
                <a:latin typeface="Calibri (Cuerpo)"/>
              </a:rPr>
              <a:t> </a:t>
            </a:r>
            <a:r>
              <a:rPr lang="es-ES" sz="2400" dirty="0" err="1">
                <a:latin typeface="Calibri (Cuerpo)"/>
              </a:rPr>
              <a:t>reporting</a:t>
            </a:r>
            <a:r>
              <a:rPr lang="es-ES" sz="2400" dirty="0">
                <a:latin typeface="Calibri (Cuerpo)"/>
              </a:rPr>
              <a:t>: </a:t>
            </a:r>
            <a:r>
              <a:rPr lang="es-ES" sz="2400" b="1" dirty="0">
                <a:latin typeface="Calibri (Cuerpo)"/>
              </a:rPr>
              <a:t>42</a:t>
            </a:r>
          </a:p>
          <a:p>
            <a:pPr marL="0" indent="0">
              <a:buNone/>
            </a:pPr>
            <a:endParaRPr lang="es-ES" sz="2400" dirty="0">
              <a:latin typeface="Calibri (Cuerpo)"/>
            </a:endParaRPr>
          </a:p>
          <a:p>
            <a:pPr marL="0" indent="0">
              <a:buNone/>
            </a:pPr>
            <a:r>
              <a:rPr lang="es-ES" sz="2400" dirty="0" err="1">
                <a:latin typeface="Calibri (Cuerpo)"/>
              </a:rPr>
              <a:t>Partners</a:t>
            </a:r>
            <a:r>
              <a:rPr lang="es-ES" sz="2400" dirty="0">
                <a:latin typeface="Calibri (Cuerpo)"/>
              </a:rPr>
              <a:t> per </a:t>
            </a:r>
            <a:r>
              <a:rPr lang="es-ES" sz="2400" dirty="0" err="1">
                <a:latin typeface="Calibri (Cuerpo)"/>
              </a:rPr>
              <a:t>objective</a:t>
            </a:r>
            <a:r>
              <a:rPr lang="es-ES" sz="2400" dirty="0">
                <a:latin typeface="Calibri (Cuerpo)"/>
              </a:rPr>
              <a:t>:</a:t>
            </a:r>
          </a:p>
          <a:p>
            <a:r>
              <a:rPr lang="es-ES" sz="2400" dirty="0">
                <a:latin typeface="Calibri (Cuerpo)"/>
              </a:rPr>
              <a:t>O1- </a:t>
            </a:r>
            <a:r>
              <a:rPr lang="es-ES" sz="2400" dirty="0" err="1">
                <a:latin typeface="Calibri (Cuerpo)"/>
              </a:rPr>
              <a:t>Emergency</a:t>
            </a:r>
            <a:r>
              <a:rPr lang="es-ES" sz="2400" dirty="0">
                <a:latin typeface="Calibri (Cuerpo)"/>
              </a:rPr>
              <a:t> </a:t>
            </a:r>
            <a:r>
              <a:rPr lang="es-ES" sz="2400" dirty="0" err="1">
                <a:latin typeface="Calibri (Cuerpo)"/>
              </a:rPr>
              <a:t>livelihood</a:t>
            </a:r>
            <a:r>
              <a:rPr lang="es-ES" sz="2400" dirty="0">
                <a:latin typeface="Calibri (Cuerpo)"/>
              </a:rPr>
              <a:t> </a:t>
            </a:r>
            <a:r>
              <a:rPr lang="es-ES" sz="2400" dirty="0" err="1">
                <a:latin typeface="Calibri (Cuerpo)"/>
              </a:rPr>
              <a:t>support</a:t>
            </a:r>
            <a:r>
              <a:rPr lang="es-ES" sz="2400" dirty="0">
                <a:latin typeface="Calibri (Cuerpo)"/>
              </a:rPr>
              <a:t> </a:t>
            </a:r>
            <a:r>
              <a:rPr lang="es-ES" sz="2400" dirty="0" err="1">
                <a:latin typeface="Calibri (Cuerpo)"/>
              </a:rPr>
              <a:t>to</a:t>
            </a:r>
            <a:r>
              <a:rPr lang="es-ES" sz="2400" dirty="0">
                <a:latin typeface="Calibri (Cuerpo)"/>
              </a:rPr>
              <a:t> </a:t>
            </a:r>
            <a:r>
              <a:rPr lang="es-ES" sz="2400" dirty="0" err="1">
                <a:latin typeface="Calibri (Cuerpo)"/>
              </a:rPr>
              <a:t>complement</a:t>
            </a:r>
            <a:r>
              <a:rPr lang="es-ES" sz="2400" dirty="0">
                <a:latin typeface="Calibri (Cuerpo)"/>
              </a:rPr>
              <a:t> </a:t>
            </a:r>
            <a:r>
              <a:rPr lang="es-ES" sz="2400" dirty="0" err="1">
                <a:latin typeface="Calibri (Cuerpo)"/>
              </a:rPr>
              <a:t>basic</a:t>
            </a:r>
            <a:r>
              <a:rPr lang="es-ES" sz="2400" dirty="0">
                <a:latin typeface="Calibri (Cuerpo)"/>
              </a:rPr>
              <a:t> HH </a:t>
            </a:r>
            <a:r>
              <a:rPr lang="es-ES" sz="2400" dirty="0" err="1">
                <a:latin typeface="Calibri (Cuerpo)"/>
              </a:rPr>
              <a:t>needs</a:t>
            </a:r>
            <a:r>
              <a:rPr lang="es-ES" sz="2400" dirty="0">
                <a:latin typeface="Calibri (Cuerpo)"/>
              </a:rPr>
              <a:t> </a:t>
            </a:r>
            <a:r>
              <a:rPr lang="es-ES" sz="2400" dirty="0" err="1">
                <a:latin typeface="Calibri (Cuerpo)"/>
              </a:rPr>
              <a:t>provided</a:t>
            </a:r>
            <a:r>
              <a:rPr lang="es-ES" sz="2400" dirty="0">
                <a:latin typeface="Calibri (Cuerpo)"/>
              </a:rPr>
              <a:t>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ES" sz="2000" dirty="0">
                <a:latin typeface="Calibri (Cuerpo)"/>
              </a:rPr>
              <a:t> </a:t>
            </a:r>
            <a:r>
              <a:rPr lang="es-ES" sz="2000" b="1" dirty="0">
                <a:latin typeface="Calibri (Cuerpo)"/>
              </a:rPr>
              <a:t>31 </a:t>
            </a:r>
            <a:r>
              <a:rPr lang="es-ES" sz="2000" b="1" dirty="0" err="1">
                <a:latin typeface="Calibri (Cuerpo)"/>
              </a:rPr>
              <a:t>partners</a:t>
            </a:r>
            <a:endParaRPr lang="es-ES" sz="2000" b="1" dirty="0">
              <a:latin typeface="Calibri (Cuerpo)"/>
            </a:endParaRPr>
          </a:p>
          <a:p>
            <a:r>
              <a:rPr lang="eu-ES" sz="2400" dirty="0">
                <a:latin typeface="Calibri (Cuerpo)"/>
              </a:rPr>
              <a:t>O2- </a:t>
            </a:r>
            <a:r>
              <a:rPr lang="eu-ES" sz="2400" dirty="0" err="1">
                <a:latin typeface="Calibri (Cuerpo)"/>
              </a:rPr>
              <a:t>Household</a:t>
            </a:r>
            <a:r>
              <a:rPr lang="eu-ES" sz="2400" dirty="0">
                <a:latin typeface="Calibri (Cuerpo)"/>
              </a:rPr>
              <a:t> </a:t>
            </a:r>
            <a:r>
              <a:rPr lang="eu-ES" sz="2400" dirty="0" err="1">
                <a:latin typeface="Calibri (Cuerpo)"/>
              </a:rPr>
              <a:t>livelihood</a:t>
            </a:r>
            <a:r>
              <a:rPr lang="eu-ES" sz="2400" dirty="0">
                <a:latin typeface="Calibri (Cuerpo)"/>
              </a:rPr>
              <a:t> </a:t>
            </a:r>
            <a:r>
              <a:rPr lang="eu-ES" sz="2400" dirty="0" err="1">
                <a:latin typeface="Calibri (Cuerpo)"/>
              </a:rPr>
              <a:t>strategies</a:t>
            </a:r>
            <a:r>
              <a:rPr lang="eu-ES" sz="2400" dirty="0">
                <a:latin typeface="Calibri (Cuerpo)"/>
              </a:rPr>
              <a:t> to </a:t>
            </a:r>
            <a:r>
              <a:rPr lang="eu-ES" sz="2400" dirty="0" err="1">
                <a:latin typeface="Calibri (Cuerpo)"/>
              </a:rPr>
              <a:t>support</a:t>
            </a:r>
            <a:r>
              <a:rPr lang="eu-ES" sz="2400" dirty="0">
                <a:latin typeface="Calibri (Cuerpo)"/>
              </a:rPr>
              <a:t> HH </a:t>
            </a:r>
            <a:r>
              <a:rPr lang="eu-ES" sz="2400" dirty="0" err="1">
                <a:latin typeface="Calibri (Cuerpo)"/>
              </a:rPr>
              <a:t>self</a:t>
            </a:r>
            <a:r>
              <a:rPr lang="eu-ES" sz="2400" dirty="0">
                <a:latin typeface="Calibri (Cuerpo)"/>
              </a:rPr>
              <a:t> </a:t>
            </a:r>
            <a:r>
              <a:rPr lang="eu-ES" sz="2400" dirty="0" err="1">
                <a:latin typeface="Calibri (Cuerpo)"/>
              </a:rPr>
              <a:t>reliance</a:t>
            </a:r>
            <a:r>
              <a:rPr lang="eu-ES" sz="2400" dirty="0">
                <a:latin typeface="Calibri (Cuerpo)"/>
              </a:rPr>
              <a:t>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u-ES" sz="2000" dirty="0">
                <a:latin typeface="Calibri (Cuerpo)"/>
              </a:rPr>
              <a:t> </a:t>
            </a:r>
            <a:r>
              <a:rPr lang="eu-ES" sz="2000" b="1" dirty="0">
                <a:latin typeface="Calibri (Cuerpo)"/>
              </a:rPr>
              <a:t>37 </a:t>
            </a:r>
            <a:r>
              <a:rPr lang="es-ES" sz="2000" b="1" dirty="0" err="1">
                <a:latin typeface="Calibri (Cuerpo)"/>
              </a:rPr>
              <a:t>partners</a:t>
            </a:r>
            <a:r>
              <a:rPr lang="es-ES" sz="2000" b="1" dirty="0">
                <a:latin typeface="Calibri (Cuerpo)"/>
              </a:rPr>
              <a:t> </a:t>
            </a:r>
            <a:endParaRPr lang="eu-ES" sz="2000" b="1" dirty="0">
              <a:latin typeface="Calibri (Cuerpo)"/>
            </a:endParaRPr>
          </a:p>
          <a:p>
            <a:r>
              <a:rPr lang="eu-ES" sz="2400" dirty="0">
                <a:latin typeface="Calibri (Cuerpo)"/>
              </a:rPr>
              <a:t>O3: </a:t>
            </a:r>
            <a:r>
              <a:rPr lang="eu-ES" sz="2400" dirty="0" err="1">
                <a:latin typeface="Calibri (Cuerpo)"/>
              </a:rPr>
              <a:t>The</a:t>
            </a:r>
            <a:r>
              <a:rPr lang="eu-ES" sz="2400" dirty="0">
                <a:latin typeface="Calibri (Cuerpo)"/>
              </a:rPr>
              <a:t> </a:t>
            </a:r>
            <a:r>
              <a:rPr lang="eu-ES" sz="2400" dirty="0" err="1">
                <a:latin typeface="Calibri (Cuerpo)"/>
              </a:rPr>
              <a:t>enabling</a:t>
            </a:r>
            <a:r>
              <a:rPr lang="eu-ES" sz="2400" dirty="0">
                <a:latin typeface="Calibri (Cuerpo)"/>
              </a:rPr>
              <a:t> </a:t>
            </a:r>
            <a:r>
              <a:rPr lang="eu-ES" sz="2400" dirty="0" err="1">
                <a:latin typeface="Calibri (Cuerpo)"/>
              </a:rPr>
              <a:t>environment</a:t>
            </a:r>
            <a:r>
              <a:rPr lang="eu-ES" sz="2400" dirty="0">
                <a:latin typeface="Calibri (Cuerpo)"/>
              </a:rPr>
              <a:t> to </a:t>
            </a:r>
            <a:r>
              <a:rPr lang="eu-ES" sz="2400" dirty="0" err="1">
                <a:latin typeface="Calibri (Cuerpo)"/>
              </a:rPr>
              <a:t>support</a:t>
            </a:r>
            <a:r>
              <a:rPr lang="eu-ES" sz="2400" dirty="0">
                <a:latin typeface="Calibri (Cuerpo)"/>
              </a:rPr>
              <a:t> </a:t>
            </a:r>
            <a:r>
              <a:rPr lang="eu-ES" sz="2400" dirty="0" err="1">
                <a:latin typeface="Calibri (Cuerpo)"/>
              </a:rPr>
              <a:t>resilient</a:t>
            </a:r>
            <a:r>
              <a:rPr lang="eu-ES" sz="2400" dirty="0">
                <a:latin typeface="Calibri (Cuerpo)"/>
              </a:rPr>
              <a:t> </a:t>
            </a:r>
            <a:r>
              <a:rPr lang="eu-ES" sz="2400" dirty="0" err="1">
                <a:latin typeface="Calibri (Cuerpo)"/>
              </a:rPr>
              <a:t>livelihoods</a:t>
            </a:r>
            <a:r>
              <a:rPr lang="eu-ES" sz="2400" dirty="0">
                <a:latin typeface="Calibri (Cuerpo)"/>
              </a:rPr>
              <a:t> </a:t>
            </a:r>
            <a:r>
              <a:rPr lang="eu-ES" sz="2400" dirty="0" err="1">
                <a:latin typeface="Calibri (Cuerpo)"/>
              </a:rPr>
              <a:t>reinforced</a:t>
            </a:r>
            <a:r>
              <a:rPr lang="eu-ES" sz="2400" dirty="0">
                <a:latin typeface="Calibri (Cuerpo)"/>
              </a:rPr>
              <a:t>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u-ES" sz="2000" dirty="0">
                <a:latin typeface="Calibri (Cuerpo)"/>
              </a:rPr>
              <a:t> </a:t>
            </a:r>
            <a:r>
              <a:rPr lang="eu-ES" sz="2000" b="1" dirty="0">
                <a:latin typeface="Calibri (Cuerpo)"/>
              </a:rPr>
              <a:t>18 </a:t>
            </a:r>
            <a:r>
              <a:rPr lang="es-ES" sz="2000" b="1" dirty="0" err="1">
                <a:latin typeface="Calibri (Cuerpo)"/>
              </a:rPr>
              <a:t>partners</a:t>
            </a:r>
            <a:endParaRPr lang="es-ES" sz="2000" b="1" dirty="0">
              <a:latin typeface="Calibri (Cuerpo)"/>
            </a:endParaRP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954915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CDF021-3A79-4ED1-8356-2B8F24940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735125-707E-49C9-89DE-02CA90BD2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CED333DC-5E2F-4251-AFF5-EC96F44ADE24}"/>
              </a:ext>
            </a:extLst>
          </p:cNvPr>
          <p:cNvGraphicFramePr/>
          <p:nvPr/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20747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98E7A9-F51D-46A5-BA5E-4851057C8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201527-9791-48DE-9B27-FA6DE24EFA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9B4B9674-30B5-403F-B4D2-4AA463CD73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0147601"/>
              </p:ext>
            </p:extLst>
          </p:nvPr>
        </p:nvGraphicFramePr>
        <p:xfrm>
          <a:off x="0" y="0"/>
          <a:ext cx="12192000" cy="6958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57344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536D82-6812-4E9F-8808-06C123E44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EC17DFA-647C-4227-90B9-642662637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BE62540E-3A26-4B88-967C-D58EC802597D}"/>
              </a:ext>
            </a:extLst>
          </p:cNvPr>
          <p:cNvGraphicFramePr/>
          <p:nvPr/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04203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0B86B8-7AB7-4295-ABAC-53887CDD03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marL="0" indent="0">
              <a:buNone/>
            </a:pPr>
            <a:r>
              <a:rPr lang="es-ES" dirty="0" err="1"/>
              <a:t>Partners</a:t>
            </a:r>
            <a:r>
              <a:rPr lang="es-ES" dirty="0"/>
              <a:t> per </a:t>
            </a:r>
            <a:r>
              <a:rPr lang="es-ES" dirty="0" err="1"/>
              <a:t>geographical</a:t>
            </a:r>
            <a:r>
              <a:rPr lang="es-ES" dirty="0"/>
              <a:t> </a:t>
            </a:r>
            <a:r>
              <a:rPr lang="es-ES" dirty="0" err="1"/>
              <a:t>location</a:t>
            </a:r>
            <a:r>
              <a:rPr lang="es-ES" dirty="0"/>
              <a:t>:</a:t>
            </a:r>
          </a:p>
          <a:p>
            <a:r>
              <a:rPr lang="es-ES" dirty="0" err="1"/>
              <a:t>Adjumani</a:t>
            </a:r>
            <a:r>
              <a:rPr lang="es-ES" dirty="0"/>
              <a:t>: 16</a:t>
            </a:r>
          </a:p>
          <a:p>
            <a:r>
              <a:rPr lang="es-ES" dirty="0" err="1"/>
              <a:t>Arua</a:t>
            </a:r>
            <a:r>
              <a:rPr lang="es-ES" dirty="0"/>
              <a:t>: 18</a:t>
            </a:r>
          </a:p>
          <a:p>
            <a:r>
              <a:rPr lang="es-ES" dirty="0" err="1"/>
              <a:t>Isingiro</a:t>
            </a:r>
            <a:r>
              <a:rPr lang="es-ES" dirty="0"/>
              <a:t>: 4</a:t>
            </a:r>
          </a:p>
          <a:p>
            <a:r>
              <a:rPr lang="es-ES" dirty="0"/>
              <a:t>Kampala: 6</a:t>
            </a:r>
          </a:p>
          <a:p>
            <a:r>
              <a:rPr lang="eu-ES" dirty="0" err="1"/>
              <a:t>Kamwenge</a:t>
            </a:r>
            <a:r>
              <a:rPr lang="eu-ES" dirty="0"/>
              <a:t>: 5</a:t>
            </a:r>
          </a:p>
          <a:p>
            <a:r>
              <a:rPr lang="eu-ES" dirty="0" err="1"/>
              <a:t>Kikuube</a:t>
            </a:r>
            <a:r>
              <a:rPr lang="eu-ES" dirty="0"/>
              <a:t>: 8</a:t>
            </a:r>
          </a:p>
          <a:p>
            <a:r>
              <a:rPr lang="eu-ES" dirty="0" err="1"/>
              <a:t>Kiryandongo</a:t>
            </a:r>
            <a:r>
              <a:rPr lang="eu-ES" dirty="0"/>
              <a:t>: 6</a:t>
            </a:r>
          </a:p>
          <a:p>
            <a:pPr marL="0" indent="0">
              <a:buNone/>
            </a:pPr>
            <a:endParaRPr lang="eu-ES" dirty="0"/>
          </a:p>
          <a:p>
            <a:r>
              <a:rPr lang="eu-ES" dirty="0" err="1"/>
              <a:t>Koboko</a:t>
            </a:r>
            <a:r>
              <a:rPr lang="eu-ES" dirty="0"/>
              <a:t>: 3</a:t>
            </a:r>
          </a:p>
          <a:p>
            <a:r>
              <a:rPr lang="eu-ES" dirty="0" err="1"/>
              <a:t>Kyegegwa</a:t>
            </a:r>
            <a:r>
              <a:rPr lang="eu-ES" dirty="0"/>
              <a:t>: 9</a:t>
            </a:r>
          </a:p>
          <a:p>
            <a:r>
              <a:rPr lang="eu-ES" dirty="0" err="1"/>
              <a:t>Lamwo</a:t>
            </a:r>
            <a:r>
              <a:rPr lang="eu-ES" dirty="0"/>
              <a:t>: 12</a:t>
            </a:r>
          </a:p>
          <a:p>
            <a:r>
              <a:rPr lang="eu-ES" dirty="0" err="1"/>
              <a:t>Moyo</a:t>
            </a:r>
            <a:r>
              <a:rPr lang="eu-ES" dirty="0"/>
              <a:t>: 10</a:t>
            </a:r>
          </a:p>
          <a:p>
            <a:r>
              <a:rPr lang="eu-ES" dirty="0" err="1"/>
              <a:t>Obongi</a:t>
            </a:r>
            <a:r>
              <a:rPr lang="eu-ES" dirty="0"/>
              <a:t>: 2</a:t>
            </a:r>
          </a:p>
          <a:p>
            <a:r>
              <a:rPr lang="eu-ES" dirty="0" err="1"/>
              <a:t>Yumbe</a:t>
            </a:r>
            <a:r>
              <a:rPr lang="eu-ES" dirty="0"/>
              <a:t>: 20</a:t>
            </a:r>
            <a:endParaRPr lang="es-ES" dirty="0"/>
          </a:p>
          <a:p>
            <a:endParaRPr lang="eu-ES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78C1593C-201C-45FA-832F-BB0EC9777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ES" b="1" dirty="0" err="1"/>
              <a:t>Mapping</a:t>
            </a:r>
            <a:r>
              <a:rPr lang="es-ES" b="1" dirty="0"/>
              <a:t>	</a:t>
            </a:r>
            <a:endParaRPr lang="eu-ES" b="1" dirty="0"/>
          </a:p>
        </p:txBody>
      </p:sp>
    </p:spTree>
    <p:extLst>
      <p:ext uri="{BB962C8B-B14F-4D97-AF65-F5344CB8AC3E}">
        <p14:creationId xmlns:p14="http://schemas.microsoft.com/office/powerpoint/2010/main" val="2012132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487E4C0A-0E36-412A-B400-EE92297FB9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566344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1677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36352A-1FAC-4BFF-881D-60EB95915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3A4B70-5004-4C36-94CA-A65D89D0A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9BAC848B-A398-4339-99F2-C6B4604CD3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0395881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8897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9331AE-67CF-4C36-A552-728B99B80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1F0E7D6-2EF6-4625-9BA7-4FF2E0F066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F826883-A023-4C59-99F5-CABA52A5F3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259311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3558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0CC6B4-D0FB-496E-8281-A30744005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0B75BDC-3AC1-4861-8516-73A7211CE5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4A67E42B-F86C-4542-964C-2118CBA22F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532713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91653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EDD154-E7C2-441D-98F4-3DE31C1C6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7CB702A-7438-4FBC-AAC6-AEB7D489A1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C4AFC702-EBA4-4C62-A0C4-BFD1F3191F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8092271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99063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44194B-F4F5-4C1E-8DA4-8977000F4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12417F-25D2-4CEF-AEEA-550E790DF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u-ES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F01CF032-B6A7-4FE6-956C-2DFA062176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870694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18650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</TotalTime>
  <Words>407</Words>
  <Application>Microsoft Office PowerPoint</Application>
  <PresentationFormat>Panorámica</PresentationFormat>
  <Paragraphs>68</Paragraphs>
  <Slides>22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(Cuerpo)</vt:lpstr>
      <vt:lpstr>Calibri Light</vt:lpstr>
      <vt:lpstr>Wingdings</vt:lpstr>
      <vt:lpstr>Tema de Office</vt:lpstr>
      <vt:lpstr>Livelihoods and Resilience Sector Working Group Meeting</vt:lpstr>
      <vt:lpstr>Mapping </vt:lpstr>
      <vt:lpstr>Mapping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Comparison of the data before and after the cleaning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Xabi Goikor</dc:creator>
  <cp:lastModifiedBy>Xabi Goikor</cp:lastModifiedBy>
  <cp:revision>34</cp:revision>
  <dcterms:created xsi:type="dcterms:W3CDTF">2019-12-16T22:07:05Z</dcterms:created>
  <dcterms:modified xsi:type="dcterms:W3CDTF">2019-12-18T07:32:39Z</dcterms:modified>
</cp:coreProperties>
</file>