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EC275-D1CA-463D-AD7E-4426073A7E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5835E3-47DD-45B3-8D8F-4EAAA68F93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B43E7D-B15D-4195-9DAE-AC6BF80E8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DD17-542F-44F4-8A85-2E94FEDFC963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63AAD2-A4E4-480E-A758-0BD1BA960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6DC177-BF61-40B3-9ACE-BF8B78E6B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CDA6-9F1B-4C43-98D8-8E45B8555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896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F93FB-FFB9-46BB-B2D8-62C0AA246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025A32-9C67-4DF0-BA29-D46A3BCBE8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825656-3937-4E6D-9237-0699D2169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DD17-542F-44F4-8A85-2E94FEDFC963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5F778-0569-4A19-A7AA-4EA93C617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ACEFB0-B633-4BB3-92DC-A48B575FD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CDA6-9F1B-4C43-98D8-8E45B8555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46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4D8B31-1B8C-49CA-A7FA-923129531E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E37C1E-4C1C-41B0-802C-FE3FB7483C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87B7C7-AC5B-4CB3-B6D5-091E89679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DD17-542F-44F4-8A85-2E94FEDFC963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CAB653-407B-4FBF-B77C-450DB5356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A9AA4-4345-4F3F-9D56-A881879F8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CDA6-9F1B-4C43-98D8-8E45B8555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839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E5E74-2713-4C83-AFDA-566890BEF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D7901-F4F5-4D98-A466-891DC2099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291E1-3918-4732-986F-811B57FE6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DD17-542F-44F4-8A85-2E94FEDFC963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7FEC2-1E3C-4D80-A2C8-0E8944006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FF062-74F6-4B2E-9A81-AD4BDEB4C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CDA6-9F1B-4C43-98D8-8E45B8555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396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58F4D-70D2-4836-B23B-D5E43479E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A9A1EE-DC46-4345-8EAB-57F03DF4C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119AAE-F884-48ED-96C0-DA0A8F542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DD17-542F-44F4-8A85-2E94FEDFC963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716CB6-4300-41F8-B4BB-98DC36892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3B03E-1B51-48F9-B017-A47420056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CDA6-9F1B-4C43-98D8-8E45B8555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794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776CA-1A77-4C85-AD86-984C94C3C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06D7F-9B27-461E-B457-D02D3089E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D23861-05E1-4F4E-A210-5C6F1CDD2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B7FB29-4F43-4547-9B30-6EC86C522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DD17-542F-44F4-8A85-2E94FEDFC963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0FDBDE-EFDE-4CFD-A173-D8E7B25AA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CC5F78-7D1C-43CA-A9BF-005A0006D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CDA6-9F1B-4C43-98D8-8E45B8555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85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5264B-3AC9-4A39-84EB-D5F8315C9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80009A-6EF7-42C2-986A-1634EF0F4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3FFD68-41FF-4587-AD3F-612F46AA00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67A63D-1BE2-4157-B5A8-084C7E5F75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D276B-7A66-479E-BC19-6785A6B309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3EA490-6DE6-48AF-8E9E-DCFE04A14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DD17-542F-44F4-8A85-2E94FEDFC963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3D5534-AE1B-4A2F-B9E1-6B44B633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12E39A-DAB3-42F0-B853-DB05B4EE8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CDA6-9F1B-4C43-98D8-8E45B8555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35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EF903-7447-4F11-8E93-F28A4D0D0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676896-7810-4C2A-87C5-8448FE7FC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DD17-542F-44F4-8A85-2E94FEDFC963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B28D87-26B7-43AC-BEEA-D043A0F58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EED1B2-6939-47BD-A4D1-B5B30D344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CDA6-9F1B-4C43-98D8-8E45B8555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955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EF6B5D-151C-4A32-9078-2A5A35335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DD17-542F-44F4-8A85-2E94FEDFC963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65EB83-D191-4B5D-8308-EC777BAAF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8E2D48-237B-4776-BB34-12B75B434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CDA6-9F1B-4C43-98D8-8E45B8555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941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BEC90-6118-4EA1-A36A-B9092F818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B0FDF-7865-448A-89AA-06757BDC2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AEB00E-5C75-4D16-AE7C-619DB71767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2E9E86-AFF4-440F-AD8E-49C6425DAD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DD17-542F-44F4-8A85-2E94FEDFC963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B9BCA-497D-410A-B9D2-64602A636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237B66-1971-4C09-B50A-4DBE6606A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CDA6-9F1B-4C43-98D8-8E45B8555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946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A8EE1-617B-42D7-B829-DDD2D424E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A2BD1B-DE5E-43D8-899A-7D0BD55B3D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EE3272-6A9A-40BE-9C0C-5650938396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8FA799-6DD6-47FD-BF07-CB6D0434E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2DD17-542F-44F4-8A85-2E94FEDFC963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36DFAB-ECF2-43A0-A4F8-A0E323FDF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9A59C7-AAD7-4830-990C-4F9D08A23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0CDA6-9F1B-4C43-98D8-8E45B8555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489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9171B0-2EA5-4680-B83D-63281FE05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4ADC3F-ED0A-406B-B545-7830899642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7CDC02-180E-473C-8423-1457F612FE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2DD17-542F-44F4-8A85-2E94FEDFC963}" type="datetimeFigureOut">
              <a:rPr lang="en-US" smtClean="0"/>
              <a:t>3/22/2020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BF68DE-68D2-4279-AA07-6A55725ECE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63E607-EE16-495D-AB29-B8D1387B7A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0CDA6-9F1B-4C43-98D8-8E45B8555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958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ur02.safelinks.protection.outlook.com/?url=https%3A%2F%2Fen.unesco.org%2Fthemes%2Feducation-emergencies%2Fcoronavirus-school-closures&amp;data=02%7C01%7Chaddade%40unhcr.org%7C3155b3d0c6f446ad4fb108d7ca73bcbf%7Ce5c37981666441348a0c6543d2af80be%7C0%7C0%7C637200470759149035&amp;sdata=EvhgwVAYjIlA5q%2FESZ2MHTqVb40p86%2BPeDKghdWvSsU%3D&amp;reserved=0" TargetMode="External"/><Relationship Id="rId3" Type="http://schemas.openxmlformats.org/officeDocument/2006/relationships/hyperlink" Target="https://eur02.safelinks.protection.outlook.com/?url=https%3A%2F%2Fcorona.moh.gov.jo%2Far&amp;data=02%7C01%7Chaddade%40unhcr.org%7C3155b3d0c6f446ad4fb108d7ca73bcbf%7Ce5c37981666441348a0c6543d2af80be%7C0%7C0%7C637200470759129046&amp;sdata=XwVRjTJqSDlWr%2B1EYE2HJnl1bV16Qtq2OvFxjlJwzM0%3D&amp;reserved=0" TargetMode="External"/><Relationship Id="rId7" Type="http://schemas.openxmlformats.org/officeDocument/2006/relationships/hyperlink" Target="https://eur02.safelinks.protection.outlook.com/?url=https%3A%2F%2Finee.org%2Fcollections%2Fnovel-coronavirus-covid-19&amp;data=02%7C01%7Chaddade%40unhcr.org%7C3155b3d0c6f446ad4fb108d7ca73bcbf%7Ce5c37981666441348a0c6543d2af80be%7C0%7C0%7C637200470759149035&amp;sdata=u8lB4WRfw5Lrkb3pf32CoYl2e%2FthTk58%2FZtEXoaNgvA%3D&amp;reserved=0" TargetMode="External"/><Relationship Id="rId2" Type="http://schemas.openxmlformats.org/officeDocument/2006/relationships/hyperlink" Target="http://darsak.gov.jo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ur02.safelinks.protection.outlook.com/?url=https%3A%2F%2Feducationcluster.box.com%2Fs%2F760c172yoyc7505t6uhj8hy6sgejcz2x&amp;data=02%7C01%7Chaddade%40unhcr.org%7C3155b3d0c6f446ad4fb108d7ca73bcbf%7Ce5c37981666441348a0c6543d2af80be%7C0%7C0%7C637200470759139032&amp;sdata=%2B4hm%2FaJopx4LNmsocveepeKRxWv3c0kiAWfO3a1UArI%3D&amp;reserved=0" TargetMode="External"/><Relationship Id="rId5" Type="http://schemas.openxmlformats.org/officeDocument/2006/relationships/hyperlink" Target="https://eur02.safelinks.protection.outlook.com/?url=https%3A%2F%2Fen.unesco.org%2Fthemes%2Feducation-emergencies%2Fcoronavirus-school-closures&amp;data=02%7C01%7Chaddade%40unhcr.org%7C3155b3d0c6f446ad4fb108d7ca73bcbf%7Ce5c37981666441348a0c6543d2af80be%7C0%7C0%7C637200470759139032&amp;sdata=PLOF2FHe5SJNxVlCID1VSPD8PRn01LLPdjVJTMQoILE%3D&amp;reserved=0" TargetMode="External"/><Relationship Id="rId10" Type="http://schemas.openxmlformats.org/officeDocument/2006/relationships/hyperlink" Target="https://www.unicef.org/mena/coronavirus" TargetMode="External"/><Relationship Id="rId4" Type="http://schemas.openxmlformats.org/officeDocument/2006/relationships/hyperlink" Target="https://www.dropbox.com/sh/ls56blz3djhm2vd/AAArAXg1X1xvwrpmSzouRCxOa?dl=0" TargetMode="External"/><Relationship Id="rId9" Type="http://schemas.openxmlformats.org/officeDocument/2006/relationships/hyperlink" Target="https://www.unicef.org/mena/ar/coronavirus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ur02.safelinks.protection.outlook.com/?url=https%3A%2F%2Fwww.who.int%2Fcsr%2Fresources%2Fpublications%2FPPE_EN_A1sl.pdf%3Fua%3D1&amp;data=02%7C01%7Chaddade%40unhcr.org%7C8a3b7265bd184809e86308d7c375c321%7Ce5c37981666441348a0c6543d2af80be%7C0%7C1%7C637192782872275159&amp;sdata=mcCee4S%2Bzq82nQG91ei2TdLUSpUqsYDL7m68Vko%2F1X4%3D&amp;reserved=0" TargetMode="External"/><Relationship Id="rId13" Type="http://schemas.openxmlformats.org/officeDocument/2006/relationships/hyperlink" Target="https://eur02.safelinks.protection.outlook.com/?url=https%3A%2F%2Ftwitter.com%2FWHOEMRO%2Fstatus%2F1222296254216056837%2Fphoto%2F1&amp;data=02%7C01%7Chaddade%40unhcr.org%7C8a3b7265bd184809e86308d7c375c321%7Ce5c37981666441348a0c6543d2af80be%7C0%7C1%7C637192782872295074&amp;sdata=yweXbdc6V2Rn1KAXJFnQdt8aYxoR6zdpPxSp01xQFkk%3D&amp;reserved=0" TargetMode="External"/><Relationship Id="rId3" Type="http://schemas.openxmlformats.org/officeDocument/2006/relationships/hyperlink" Target="https://eur02.safelinks.protection.outlook.com/?url=http%3A%2F%2Fapplications.emro.who.int%2Fdocs%2FEMCSR257A.pdf%3Fua%3D1&amp;data=02%7C01%7Chaddade%40unhcr.org%7C8a3b7265bd184809e86308d7c375c321%7Ce5c37981666441348a0c6543d2af80be%7C0%7C1%7C637192782872255246&amp;sdata=yNtTfmaOleYYjQxaxYxzLHAJYMrt5RwK5AeqhaRfJ0A%3D&amp;reserved=0" TargetMode="External"/><Relationship Id="rId7" Type="http://schemas.openxmlformats.org/officeDocument/2006/relationships/hyperlink" Target="https://eur02.safelinks.protection.outlook.com/?url=https%3A%2F%2Fwww.who.int%2Fgpsc%2F5may%2Ftools%2Fhandwash_poster_arabic.pdf%3Fua%3D1&amp;data=02%7C01%7Chaddade%40unhcr.org%7C8a3b7265bd184809e86308d7c375c321%7Ce5c37981666441348a0c6543d2af80be%7C0%7C1%7C637192782872275159&amp;sdata=VCOmAJsbu2Xs3xQvPrTuzTboGCxojLFWSP%2F6BzukzoE%3D&amp;reserved=0" TargetMode="External"/><Relationship Id="rId12" Type="http://schemas.openxmlformats.org/officeDocument/2006/relationships/hyperlink" Target="https://eur02.safelinks.protection.outlook.com/?url=https%3A%2F%2Fwww.who.int%2Fimages%2Fdefault-source%2Fhealth-topics%2Fcoronavirus%2Fsocial-media-squares%2F1.tmb-479v.png%3Fsfvrsn%3D1a813eed_4&amp;data=02%7C01%7Chaddade%40unhcr.org%7C8a3b7265bd184809e86308d7c375c321%7Ce5c37981666441348a0c6543d2af80be%7C0%7C0%7C637192782872295074&amp;sdata=s98F4VGd4PpMrATCJePGfpiL%2FWfrALeuxlyiN6oBoIc%3D&amp;reserved=0" TargetMode="External"/><Relationship Id="rId2" Type="http://schemas.openxmlformats.org/officeDocument/2006/relationships/hyperlink" Target="https://eur02.safelinks.protection.outlook.com/?url=http%3A%2F%2Fapplications.emro.who.int%2Fdocs%2FEMCSR256E.pdf%3Fua%3D1&amp;data=02%7C01%7Chaddade%40unhcr.org%7C8a3b7265bd184809e86308d7c375c321%7Ce5c37981666441348a0c6543d2af80be%7C0%7C1%7C637192782872245290&amp;sdata=HfrlPuKsDrYmlMoQzNIgC5f9ecVsYT%2FMlLz4x79FhpM%3D&amp;reserved=0" TargetMode="External"/><Relationship Id="rId16" Type="http://schemas.openxmlformats.org/officeDocument/2006/relationships/hyperlink" Target="https://eur02.safelinks.protection.outlook.com/?url=https%3A%2F%2Fwww.who.int%2Fimages%2Fdefault-source%2Fhealth-topics%2Fcoronavirus%2Fmasks%2Fmasks-2.tmb-479v.png%3FCulture%3Den%26sfvrsn%3D50396714_2&amp;data=02%7C01%7Chaddade%40unhcr.org%7C8a3b7265bd184809e86308d7c375c321%7Ce5c37981666441348a0c6543d2af80be%7C0%7C0%7C637192782872314984&amp;sdata=z5PIySI6fLJKgwHQUc4Lh2%2FYAxEDXPExDu%2FRDmAzmmw%3D&amp;reserved=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ur02.safelinks.protection.outlook.com/?url=https%3A%2F%2Fwww.who.int%2Fgpsc%2F5may%2Ftools%2Fhandrub_poster_arabic.pdf%3Fua%3D1&amp;data=02%7C01%7Chaddade%40unhcr.org%7C8a3b7265bd184809e86308d7c375c321%7Ce5c37981666441348a0c6543d2af80be%7C0%7C1%7C637192782872265202&amp;sdata=5ovIf1hwwJEZoaP0wUI8Ml1YOZTqsxKXQk2yUdOyE4k%3D&amp;reserved=0" TargetMode="External"/><Relationship Id="rId11" Type="http://schemas.openxmlformats.org/officeDocument/2006/relationships/hyperlink" Target="https://eur02.safelinks.protection.outlook.com/?url=https%3A%2F%2Fbit.ly%2F2PXQApE&amp;data=02%7C01%7Chaddade%40unhcr.org%7C8a3b7265bd184809e86308d7c375c321%7Ce5c37981666441348a0c6543d2af80be%7C0%7C1%7C637192782872285114&amp;sdata=MyFozFH3ry43JNDLO9nfgm%2FPkF9eC2G74jY5%2FW1CFeU%3D&amp;reserved=0" TargetMode="External"/><Relationship Id="rId5" Type="http://schemas.openxmlformats.org/officeDocument/2006/relationships/hyperlink" Target="https://eur02.safelinks.protection.outlook.com/?url=https%3A%2F%2Fwww.who.int%2Fgpsc%2F5may%2Ftools%2F5_moments_poster_arabic.pdf%3Fua%3D1&amp;data=02%7C01%7Chaddade%40unhcr.org%7C8a3b7265bd184809e86308d7c375c321%7Ce5c37981666441348a0c6543d2af80be%7C0%7C1%7C637192782872265202&amp;sdata=skuY9cAFTxlx5iJxg5pbie68SrEPDas%2B%2F6DiJMyjb8Q%3D&amp;reserved=0" TargetMode="External"/><Relationship Id="rId15" Type="http://schemas.openxmlformats.org/officeDocument/2006/relationships/hyperlink" Target="https://eur02.safelinks.protection.outlook.com/?url=https%3A%2F%2Fwww.facebook.com%2FWHOJordan%2Fphotos%2Fa.926909837337500%2F3216781541683640%2F%3Ftype%3D3%26theater&amp;data=02%7C01%7Chaddade%40unhcr.org%7C8a3b7265bd184809e86308d7c375c321%7Ce5c37981666441348a0c6543d2af80be%7C0%7C0%7C637192782872305027&amp;sdata=yca5bohUKJuaJnwNjbcvjOb%2FObVarIY%2BA70E7rwX7Wg%3D&amp;reserved=0" TargetMode="External"/><Relationship Id="rId10" Type="http://schemas.openxmlformats.org/officeDocument/2006/relationships/hyperlink" Target="https://eur02.safelinks.protection.outlook.com/?url=http%3A%2F%2Fwww.emro.who.int%2Fimages%2Fstories%2Fcoronavirus%2Fhandwash_ar.png&amp;data=02%7C01%7Chaddade%40unhcr.org%7C8a3b7265bd184809e86308d7c375c321%7Ce5c37981666441348a0c6543d2af80be%7C0%7C0%7C637192782872285114&amp;sdata=CV6gtzJbiwaZ52n%2Bp%2BrSrpsYVGgiNPPs5Uzt%2BaffZFg%3D&amp;reserved=0" TargetMode="External"/><Relationship Id="rId4" Type="http://schemas.openxmlformats.org/officeDocument/2006/relationships/hyperlink" Target="https://eur02.safelinks.protection.outlook.com/?url=http%3A%2F%2Fapplications.emro.who.int%2Fdocs%2FEMCSR255A.pdf%3Fua%3D1&amp;data=02%7C01%7Chaddade%40unhcr.org%7C8a3b7265bd184809e86308d7c375c321%7Ce5c37981666441348a0c6543d2af80be%7C0%7C1%7C637192782872255246&amp;sdata=0BYULMPirHv%2FLYfU76HgxxAnbnIp6FV4vlz8uMV0cKI%3D&amp;reserved=0" TargetMode="External"/><Relationship Id="rId9" Type="http://schemas.openxmlformats.org/officeDocument/2006/relationships/hyperlink" Target="https://eur02.safelinks.protection.outlook.com/?url=https%3A%2F%2Fwww.who.int%2Fimages%2Fdefault-source%2Fhealth-topics%2Fcoronavirus%2Fsocial-media-squares%2Fblue-2.tmb-479v.png%3Fsfvrsn%3D2bc43de1_1&amp;data=02%7C01%7Chaddade%40unhcr.org%7C8a3b7265bd184809e86308d7c375c321%7Ce5c37981666441348a0c6543d2af80be%7C0%7C1%7C637192782872285114&amp;sdata=npfNo%2F%2FJkgNpv0rr8RUsd3jwR1vUjC4pXB4fbPZ3g%2BA%3D&amp;reserved=0" TargetMode="External"/><Relationship Id="rId14" Type="http://schemas.openxmlformats.org/officeDocument/2006/relationships/hyperlink" Target="https://eur02.safelinks.protection.outlook.com/?url=https%3A%2F%2Fwww.who.int%2Fimages%2Fdefault-source%2Fhealth-topics%2Fcoronavirus%2Fsocial-media-squares%2F3.tmb-479v.png%3Fsfvrsn%3D5e5a641_4&amp;data=02%7C01%7Chaddade%40unhcr.org%7C8a3b7265bd184809e86308d7c375c321%7Ce5c37981666441348a0c6543d2af80be%7C0%7C0%7C637192782872305027&amp;sdata=3PVnJYE1WXLO3nVAV5Nwkr%2BrS5nsS8PlCSbdPTriQr8%3D&amp;reserved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0B7AD-8817-4B6E-B5D4-6E0159FEA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0491"/>
          </a:xfrm>
        </p:spPr>
        <p:txBody>
          <a:bodyPr/>
          <a:lstStyle/>
          <a:p>
            <a:r>
              <a:rPr lang="en-GB" dirty="0"/>
              <a:t>Resources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DC464-A7C0-457F-9EB8-93C742729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5616"/>
            <a:ext cx="10515600" cy="4981316"/>
          </a:xfrm>
        </p:spPr>
        <p:txBody>
          <a:bodyPr>
            <a:noAutofit/>
          </a:bodyPr>
          <a:lstStyle/>
          <a:p>
            <a:r>
              <a:rPr lang="en-US" sz="1600" dirty="0"/>
              <a:t>The Ministry of Education has priority on the continuity of education despite the suspension of schools.</a:t>
            </a:r>
          </a:p>
          <a:p>
            <a:pPr lvl="0"/>
            <a:r>
              <a:rPr lang="en-US" sz="1600" u="sng" dirty="0">
                <a:solidFill>
                  <a:srgbClr val="0563C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http://darsak.gov.jo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/>
              <a:t>started publishing online content for all grades: one through 12. The content is available and free from 6:00 AM until 4:00 PM. </a:t>
            </a:r>
          </a:p>
          <a:p>
            <a:pPr lvl="0"/>
            <a:r>
              <a:rPr lang="en-US" sz="1600" dirty="0"/>
              <a:t>Ministry of Health website on COVID: </a:t>
            </a:r>
            <a:r>
              <a:rPr lang="en-US" sz="1600" u="sng" dirty="0">
                <a:hlinkClick r:id="rId3"/>
              </a:rPr>
              <a:t>https://corona.moh.gov.jo/ar</a:t>
            </a:r>
            <a:r>
              <a:rPr lang="en-US" sz="1600" dirty="0"/>
              <a:t>  </a:t>
            </a:r>
          </a:p>
          <a:p>
            <a:r>
              <a:rPr lang="en-US" sz="1600" dirty="0"/>
              <a:t>Jordan COVID communication assets: </a:t>
            </a:r>
            <a:r>
              <a:rPr lang="en-US" sz="1600" u="sng" dirty="0">
                <a:hlinkClick r:id="rId4"/>
              </a:rPr>
              <a:t>https://www.dropbox.com/sh/ls56blz3djhm2vd/AAArAXg1X1xvwrpmSzouRCxOa?dl=0</a:t>
            </a:r>
            <a:endParaRPr lang="en-US" sz="1600" dirty="0"/>
          </a:p>
          <a:p>
            <a:pPr lvl="0"/>
            <a:r>
              <a:rPr lang="en-US" sz="1600" dirty="0"/>
              <a:t>Global monitoring of learners affected by school closures caused by COVID19. </a:t>
            </a:r>
            <a:r>
              <a:rPr lang="en-US" sz="1600" u="sng" dirty="0">
                <a:hlinkClick r:id="rId5"/>
              </a:rPr>
              <a:t>https://en.unesco.org/themes/education-emergencies/coronavirus-school-closures</a:t>
            </a:r>
            <a:r>
              <a:rPr lang="en-US" sz="1600" dirty="0"/>
              <a:t>    with links to distance learning material</a:t>
            </a:r>
          </a:p>
          <a:p>
            <a:pPr lvl="0"/>
            <a:r>
              <a:rPr lang="en-US" sz="1600" dirty="0"/>
              <a:t>The COVID-19 resource of global education cluster: </a:t>
            </a:r>
            <a:r>
              <a:rPr lang="en-US" sz="1600" u="sng" dirty="0">
                <a:hlinkClick r:id="rId6"/>
              </a:rPr>
              <a:t>https://educationcluster.box.com/s/760c172yoyc7505t6uhj8hy6sgejcz2x</a:t>
            </a:r>
            <a:r>
              <a:rPr lang="en-US" sz="1600" dirty="0"/>
              <a:t>     In the folder you will also find coronavirus related resources and documents developed by UNICEF on Preparedness and Safe School Operations (contingency planning and response)</a:t>
            </a:r>
          </a:p>
          <a:p>
            <a:pPr lvl="0"/>
            <a:r>
              <a:rPr lang="en-US" sz="1600" dirty="0"/>
              <a:t>INEE has also developed a webpage with Coronavirus related technical resources: </a:t>
            </a:r>
            <a:r>
              <a:rPr lang="en-US" sz="1600" u="sng" dirty="0">
                <a:hlinkClick r:id="rId7"/>
              </a:rPr>
              <a:t>https://inee.org/collections/novel-coronavirus-covid-19</a:t>
            </a:r>
            <a:r>
              <a:rPr lang="en-US" sz="1600" dirty="0"/>
              <a:t> </a:t>
            </a:r>
          </a:p>
          <a:p>
            <a:pPr lvl="0"/>
            <a:r>
              <a:rPr lang="en-US" sz="1600" dirty="0"/>
              <a:t>UNESCO has updated information on school; closure, and e-learning resources in different languages: </a:t>
            </a:r>
            <a:r>
              <a:rPr lang="en-US" sz="1600" u="sng" dirty="0">
                <a:hlinkClick r:id="rId8"/>
              </a:rPr>
              <a:t>https://en.unesco.org/themes/education-emergencies/coronavirus-school-closures</a:t>
            </a:r>
            <a:r>
              <a:rPr lang="en-US" sz="1600" dirty="0"/>
              <a:t> </a:t>
            </a:r>
          </a:p>
          <a:p>
            <a:pPr lvl="0"/>
            <a:r>
              <a:rPr lang="en-US" sz="1600" dirty="0"/>
              <a:t>UNICEF materials related to COVID-19. Arabic: </a:t>
            </a:r>
            <a:r>
              <a:rPr lang="en-US" sz="1600" dirty="0">
                <a:hlinkClick r:id="rId9"/>
              </a:rPr>
              <a:t>https://www.unicef.org/mena/ar/coronavirus</a:t>
            </a:r>
            <a:r>
              <a:rPr lang="en-US" sz="1600" dirty="0"/>
              <a:t> and English: </a:t>
            </a:r>
            <a:r>
              <a:rPr lang="en-US" sz="1600" dirty="0">
                <a:hlinkClick r:id="rId10"/>
              </a:rPr>
              <a:t>https://www.unicef.org/mena/coronavirus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33346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D559790-5CF2-4F91-8EB1-ABF22734C7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147641"/>
              </p:ext>
            </p:extLst>
          </p:nvPr>
        </p:nvGraphicFramePr>
        <p:xfrm>
          <a:off x="838200" y="1160206"/>
          <a:ext cx="10515599" cy="52912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7171">
                  <a:extLst>
                    <a:ext uri="{9D8B030D-6E8A-4147-A177-3AD203B41FA5}">
                      <a16:colId xmlns:a16="http://schemas.microsoft.com/office/drawing/2014/main" val="1458509589"/>
                    </a:ext>
                  </a:extLst>
                </a:gridCol>
                <a:gridCol w="2160990">
                  <a:extLst>
                    <a:ext uri="{9D8B030D-6E8A-4147-A177-3AD203B41FA5}">
                      <a16:colId xmlns:a16="http://schemas.microsoft.com/office/drawing/2014/main" val="1356900181"/>
                    </a:ext>
                  </a:extLst>
                </a:gridCol>
                <a:gridCol w="875036">
                  <a:extLst>
                    <a:ext uri="{9D8B030D-6E8A-4147-A177-3AD203B41FA5}">
                      <a16:colId xmlns:a16="http://schemas.microsoft.com/office/drawing/2014/main" val="83474452"/>
                    </a:ext>
                  </a:extLst>
                </a:gridCol>
                <a:gridCol w="6162402">
                  <a:extLst>
                    <a:ext uri="{9D8B030D-6E8A-4147-A177-3AD203B41FA5}">
                      <a16:colId xmlns:a16="http://schemas.microsoft.com/office/drawing/2014/main" val="2359403349"/>
                    </a:ext>
                  </a:extLst>
                </a:gridCol>
              </a:tblGrid>
              <a:tr h="5828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Communications product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Type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Language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Link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 anchor="ctr"/>
                </a:tc>
                <a:extLst>
                  <a:ext uri="{0D108BD9-81ED-4DB2-BD59-A6C34878D82A}">
                    <a16:rowId xmlns:a16="http://schemas.microsoft.com/office/drawing/2014/main" val="317304243"/>
                  </a:ext>
                </a:extLst>
              </a:tr>
              <a:tr h="4280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Roll ups 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How to stay healthy while traveling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English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  <a:hlinkClick r:id="rId2"/>
                        </a:rPr>
                        <a:t>http://applications.emro.who.int/docs/EMCSR256E.pdf?ua=1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extLst>
                  <a:ext uri="{0D108BD9-81ED-4DB2-BD59-A6C34878D82A}">
                    <a16:rowId xmlns:a16="http://schemas.microsoft.com/office/drawing/2014/main" val="3634280323"/>
                  </a:ext>
                </a:extLst>
              </a:tr>
              <a:tr h="214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Roll ups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How to stay healthy while traveling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Arabic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  <a:hlinkClick r:id="rId3"/>
                        </a:rPr>
                        <a:t>http://applications.emro.who.int/docs/EMCSR257A.pdf?ua=1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extLst>
                  <a:ext uri="{0D108BD9-81ED-4DB2-BD59-A6C34878D82A}">
                    <a16:rowId xmlns:a16="http://schemas.microsoft.com/office/drawing/2014/main" val="2443058198"/>
                  </a:ext>
                </a:extLst>
              </a:tr>
              <a:tr h="214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Poster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General Public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Arabic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  <a:hlinkClick r:id="rId4"/>
                        </a:rPr>
                        <a:t>http://applications.emro.who.int/docs/EMCSR255A.pdf?ua=1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extLst>
                  <a:ext uri="{0D108BD9-81ED-4DB2-BD59-A6C34878D82A}">
                    <a16:rowId xmlns:a16="http://schemas.microsoft.com/office/drawing/2014/main" val="861362565"/>
                  </a:ext>
                </a:extLst>
              </a:tr>
              <a:tr h="214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Poster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Health care workers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Arabic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  <a:hlinkClick r:id="rId3"/>
                        </a:rPr>
                        <a:t>http://applications.emro.who.int/docs/EMCSR257A.pdf?ua=1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extLst>
                  <a:ext uri="{0D108BD9-81ED-4DB2-BD59-A6C34878D82A}">
                    <a16:rowId xmlns:a16="http://schemas.microsoft.com/office/drawing/2014/main" val="1654911834"/>
                  </a:ext>
                </a:extLst>
              </a:tr>
              <a:tr h="214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Poster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Five moments for hand hygiene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Arabic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  <a:hlinkClick r:id="rId5"/>
                        </a:rPr>
                        <a:t>https://www.who.int/gpsc/5may/tools/5_moments_poster_arabic.pdf?ua=1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extLst>
                  <a:ext uri="{0D108BD9-81ED-4DB2-BD59-A6C34878D82A}">
                    <a16:rowId xmlns:a16="http://schemas.microsoft.com/office/drawing/2014/main" val="853908792"/>
                  </a:ext>
                </a:extLst>
              </a:tr>
              <a:tr h="214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Poster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How to rub your hands- for hospitals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Arabic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  <a:hlinkClick r:id="rId6"/>
                        </a:rPr>
                        <a:t>https://www.who.int/gpsc/5may/tools/handrub_poster_arabic.pdf?ua=1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extLst>
                  <a:ext uri="{0D108BD9-81ED-4DB2-BD59-A6C34878D82A}">
                    <a16:rowId xmlns:a16="http://schemas.microsoft.com/office/drawing/2014/main" val="374840738"/>
                  </a:ext>
                </a:extLst>
              </a:tr>
              <a:tr h="214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Poster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How to wash your hands- for hospitals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Arabic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  <a:hlinkClick r:id="rId7"/>
                        </a:rPr>
                        <a:t>https://www.who.int/gpsc/5may/tools/handwash_poster_arabic.pdf?ua=1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extLst>
                  <a:ext uri="{0D108BD9-81ED-4DB2-BD59-A6C34878D82A}">
                    <a16:rowId xmlns:a16="http://schemas.microsoft.com/office/drawing/2014/main" val="4157144223"/>
                  </a:ext>
                </a:extLst>
              </a:tr>
              <a:tr h="214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Poster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How to out on and take off PPEs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English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  <a:hlinkClick r:id="rId8"/>
                        </a:rPr>
                        <a:t>https://www.who.int/csr/resources/publications/PPE_EN_A1sl.pdf?ua=1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extLst>
                  <a:ext uri="{0D108BD9-81ED-4DB2-BD59-A6C34878D82A}">
                    <a16:rowId xmlns:a16="http://schemas.microsoft.com/office/drawing/2014/main" val="4061576560"/>
                  </a:ext>
                </a:extLst>
              </a:tr>
              <a:tr h="4280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Flyer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Advice when to wash your hands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English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  <a:hlinkClick r:id="rId9"/>
                        </a:rPr>
                        <a:t>https://www.who.int/images/default-source/health-topics/coronavirus/social-media-squares/blue-2.tmb-479v.png?sfvrsn=2bc43de1_1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extLst>
                  <a:ext uri="{0D108BD9-81ED-4DB2-BD59-A6C34878D82A}">
                    <a16:rowId xmlns:a16="http://schemas.microsoft.com/office/drawing/2014/main" val="2061406695"/>
                  </a:ext>
                </a:extLst>
              </a:tr>
              <a:tr h="214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Flyer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Advice when to wash your hands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Arabic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  <a:hlinkClick r:id="rId10"/>
                        </a:rPr>
                        <a:t>http://www.emro.who.int/images/stories/coronavirus/handwash_ar.png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extLst>
                  <a:ext uri="{0D108BD9-81ED-4DB2-BD59-A6C34878D82A}">
                    <a16:rowId xmlns:a16="http://schemas.microsoft.com/office/drawing/2014/main" val="3476325425"/>
                  </a:ext>
                </a:extLst>
              </a:tr>
              <a:tr h="214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Flyer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Stay healthy while traveling 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Arabic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  <a:hlinkClick r:id="rId11"/>
                        </a:rPr>
                        <a:t>https://bit.ly/2PXQApE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extLst>
                  <a:ext uri="{0D108BD9-81ED-4DB2-BD59-A6C34878D82A}">
                    <a16:rowId xmlns:a16="http://schemas.microsoft.com/office/drawing/2014/main" val="942453612"/>
                  </a:ext>
                </a:extLst>
              </a:tr>
              <a:tr h="6420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Flyer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Stay healthy while traveling 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English </a:t>
                      </a:r>
                      <a:r>
                        <a:rPr lang="ar-SA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  <a:hlinkClick r:id="rId12"/>
                        </a:rPr>
                        <a:t>https://www.who.int/images/default-source/health-topics/coronavirus/social-media-squares/1.tmb-479v.png?sfvrsn=1a813eed_4</a:t>
                      </a:r>
                      <a:r>
                        <a:rPr lang="en-US" sz="1000">
                          <a:effectLst/>
                        </a:rPr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extLst>
                  <a:ext uri="{0D108BD9-81ED-4DB2-BD59-A6C34878D82A}">
                    <a16:rowId xmlns:a16="http://schemas.microsoft.com/office/drawing/2014/main" val="2141987638"/>
                  </a:ext>
                </a:extLst>
              </a:tr>
              <a:tr h="214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Flyer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Stay healthy while traveling 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Arabic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  <a:hlinkClick r:id="rId13"/>
                        </a:rPr>
                        <a:t>https://twitter.com/WHOEMRO/status/1222296254216056837/photo/1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extLst>
                  <a:ext uri="{0D108BD9-81ED-4DB2-BD59-A6C34878D82A}">
                    <a16:rowId xmlns:a16="http://schemas.microsoft.com/office/drawing/2014/main" val="1187076528"/>
                  </a:ext>
                </a:extLst>
              </a:tr>
              <a:tr h="4280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Flyer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Stay healthy while traveling 2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English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  <a:hlinkClick r:id="rId14"/>
                        </a:rPr>
                        <a:t>https://www.who.int/images/default-source/health-topics/coronavirus/social-media-squares/3.tmb-479v.png?sfvrsn=5e5a641_4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extLst>
                  <a:ext uri="{0D108BD9-81ED-4DB2-BD59-A6C34878D82A}">
                    <a16:rowId xmlns:a16="http://schemas.microsoft.com/office/drawing/2014/main" val="2449977899"/>
                  </a:ext>
                </a:extLst>
              </a:tr>
              <a:tr h="214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Flyer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when to use a mask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Arabic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  <a:hlinkClick r:id="rId15"/>
                        </a:rPr>
                        <a:t>https://www.facebook.com/WHOJordan/photos/a.926909837337500/3216781541683640/?type=3&amp;theater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extLst>
                  <a:ext uri="{0D108BD9-81ED-4DB2-BD59-A6C34878D82A}">
                    <a16:rowId xmlns:a16="http://schemas.microsoft.com/office/drawing/2014/main" val="1360405522"/>
                  </a:ext>
                </a:extLst>
              </a:tr>
              <a:tr h="4280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Flyer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when to use a mask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English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  <a:hlinkClick r:id="rId16"/>
                        </a:rPr>
                        <a:t>https://www.who.int/images/default-source/health-topics/coronavirus/masks/masks-2.tmb-479v.png?Culture=en&amp;sfvrsn=50396714_2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Yu Gothic" panose="020B0400000000000000" pitchFamily="34" charset="-128"/>
                        <a:cs typeface="Calibri" panose="020F0502020204030204" pitchFamily="34" charset="0"/>
                      </a:endParaRPr>
                    </a:p>
                  </a:txBody>
                  <a:tcPr marL="62486" marR="62486" marT="0" marB="0"/>
                </a:tc>
                <a:extLst>
                  <a:ext uri="{0D108BD9-81ED-4DB2-BD59-A6C34878D82A}">
                    <a16:rowId xmlns:a16="http://schemas.microsoft.com/office/drawing/2014/main" val="2925553281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8511828B-2740-4F59-8520-00C38669F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406582"/>
            <a:ext cx="10515599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Yu Gothic" panose="020B0400000000000000" pitchFamily="34" charset="-128"/>
                <a:cs typeface="Calibri" panose="020F0502020204030204" pitchFamily="34" charset="0"/>
              </a:rPr>
              <a:t>The following links are the latest WHO educational materials and information related to COVID-19 that were produced for the Ministry of Health . Please share these links with partners and communities where necessary.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Yu Gothic" panose="020B0400000000000000" pitchFamily="34" charset="-128"/>
                <a:cs typeface="Calibri" panose="020F0502020204030204" pitchFamily="34" charset="0"/>
              </a:rPr>
              <a:t> 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077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584</Words>
  <Application>Microsoft Office PowerPoint</Application>
  <PresentationFormat>Widescreen</PresentationFormat>
  <Paragraphs>82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Resources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ESWG Meeting - Amman</dc:title>
  <dc:creator>Tomoya Sonoda</dc:creator>
  <cp:lastModifiedBy>Tomoya Sonoda</cp:lastModifiedBy>
  <cp:revision>13</cp:revision>
  <dcterms:created xsi:type="dcterms:W3CDTF">2020-03-18T08:08:12Z</dcterms:created>
  <dcterms:modified xsi:type="dcterms:W3CDTF">2020-03-22T15:49:20Z</dcterms:modified>
</cp:coreProperties>
</file>