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4104" r:id="rId6"/>
    <p:sldId id="268" r:id="rId7"/>
    <p:sldId id="265" r:id="rId8"/>
    <p:sldId id="260" r:id="rId9"/>
    <p:sldId id="258" r:id="rId10"/>
    <p:sldId id="259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83249" autoAdjust="0"/>
  </p:normalViewPr>
  <p:slideViewPr>
    <p:cSldViewPr snapToGrid="0">
      <p:cViewPr varScale="1">
        <p:scale>
          <a:sx n="68" d="100"/>
          <a:sy n="68" d="100"/>
        </p:scale>
        <p:origin x="117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360D5-C0C9-4D55-8AEC-2FB412EB69E7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9F4BEDF-00FD-4EBB-AF77-047189016EE8}">
      <dgm:prSet phldrT="[Text]" custT="1"/>
      <dgm:spPr/>
      <dgm:t>
        <a:bodyPr/>
        <a:lstStyle/>
        <a:p>
          <a:r>
            <a:rPr lang="en-GB" sz="2800" dirty="0"/>
            <a:t>Safe openings</a:t>
          </a:r>
          <a:endParaRPr lang="en-US" sz="2800" dirty="0"/>
        </a:p>
      </dgm:t>
    </dgm:pt>
    <dgm:pt modelId="{9BC46B43-C140-4B9C-B26A-052963168407}" type="parTrans" cxnId="{3F2907C8-B5E3-47E5-9EB4-9D2A18147722}">
      <dgm:prSet/>
      <dgm:spPr/>
      <dgm:t>
        <a:bodyPr/>
        <a:lstStyle/>
        <a:p>
          <a:endParaRPr lang="en-US"/>
        </a:p>
      </dgm:t>
    </dgm:pt>
    <dgm:pt modelId="{A4D3E96A-1B12-48E5-B3B1-82520757DC0E}" type="sibTrans" cxnId="{3F2907C8-B5E3-47E5-9EB4-9D2A18147722}">
      <dgm:prSet/>
      <dgm:spPr/>
      <dgm:t>
        <a:bodyPr/>
        <a:lstStyle/>
        <a:p>
          <a:endParaRPr lang="en-US"/>
        </a:p>
      </dgm:t>
    </dgm:pt>
    <dgm:pt modelId="{B8206784-FA87-4755-8BC2-3B682378DD8B}">
      <dgm:prSet phldrT="[Text]" custT="1"/>
      <dgm:spPr/>
      <dgm:t>
        <a:bodyPr/>
        <a:lstStyle/>
        <a:p>
          <a:r>
            <a:rPr lang="en-GB" sz="2000" dirty="0"/>
            <a:t>Scenarios for social distancing in schools</a:t>
          </a:r>
          <a:endParaRPr lang="en-US" sz="2000" dirty="0"/>
        </a:p>
      </dgm:t>
    </dgm:pt>
    <dgm:pt modelId="{FC0C12AB-8692-4A64-9BA5-5E59E16D0D5D}" type="parTrans" cxnId="{543C3FBD-FE65-4E8B-A351-4D0C65B2F31C}">
      <dgm:prSet/>
      <dgm:spPr/>
      <dgm:t>
        <a:bodyPr/>
        <a:lstStyle/>
        <a:p>
          <a:endParaRPr lang="en-US"/>
        </a:p>
      </dgm:t>
    </dgm:pt>
    <dgm:pt modelId="{90AE55DE-4948-4584-B679-E3726DFED34B}" type="sibTrans" cxnId="{543C3FBD-FE65-4E8B-A351-4D0C65B2F31C}">
      <dgm:prSet/>
      <dgm:spPr/>
      <dgm:t>
        <a:bodyPr/>
        <a:lstStyle/>
        <a:p>
          <a:endParaRPr lang="en-US"/>
        </a:p>
      </dgm:t>
    </dgm:pt>
    <dgm:pt modelId="{7B742AC9-2FEF-4427-89A0-ABDC23D04DCD}">
      <dgm:prSet phldrT="[Text]" custT="1"/>
      <dgm:spPr/>
      <dgm:t>
        <a:bodyPr/>
        <a:lstStyle/>
        <a:p>
          <a:r>
            <a:rPr lang="en-GB" sz="2000" dirty="0"/>
            <a:t>Guidance and training on COVID-19 prevention for staff</a:t>
          </a:r>
          <a:endParaRPr lang="en-US" sz="2000" dirty="0"/>
        </a:p>
      </dgm:t>
    </dgm:pt>
    <dgm:pt modelId="{FF176847-E883-4FD7-BE91-9B97F3B3739B}" type="parTrans" cxnId="{7C198F48-9445-4AB5-AFA1-946A309A28AA}">
      <dgm:prSet/>
      <dgm:spPr/>
      <dgm:t>
        <a:bodyPr/>
        <a:lstStyle/>
        <a:p>
          <a:endParaRPr lang="en-US"/>
        </a:p>
      </dgm:t>
    </dgm:pt>
    <dgm:pt modelId="{0A4D311B-FAFA-44BF-9D95-031A53A9B02E}" type="sibTrans" cxnId="{7C198F48-9445-4AB5-AFA1-946A309A28AA}">
      <dgm:prSet/>
      <dgm:spPr/>
      <dgm:t>
        <a:bodyPr/>
        <a:lstStyle/>
        <a:p>
          <a:endParaRPr lang="en-US"/>
        </a:p>
      </dgm:t>
    </dgm:pt>
    <dgm:pt modelId="{5799311F-A1D9-4F4A-A3A1-1470AA8E732F}">
      <dgm:prSet phldrT="[Text]" custT="1"/>
      <dgm:spPr/>
      <dgm:t>
        <a:bodyPr/>
        <a:lstStyle/>
        <a:p>
          <a:r>
            <a:rPr lang="en-GB" sz="2800" dirty="0">
              <a:solidFill>
                <a:schemeClr val="bg1"/>
              </a:solidFill>
            </a:rPr>
            <a:t>All back to school</a:t>
          </a:r>
          <a:endParaRPr lang="en-US" sz="2800" dirty="0">
            <a:solidFill>
              <a:schemeClr val="bg1"/>
            </a:solidFill>
          </a:endParaRPr>
        </a:p>
      </dgm:t>
    </dgm:pt>
    <dgm:pt modelId="{3F86F0B7-A7B3-4214-ADE2-87407C30F750}" type="parTrans" cxnId="{8A5132EB-C54F-4694-BFCF-558092D49258}">
      <dgm:prSet/>
      <dgm:spPr/>
      <dgm:t>
        <a:bodyPr/>
        <a:lstStyle/>
        <a:p>
          <a:endParaRPr lang="en-US"/>
        </a:p>
      </dgm:t>
    </dgm:pt>
    <dgm:pt modelId="{C0E03A45-9953-417D-9EA6-3FE18D984D07}" type="sibTrans" cxnId="{8A5132EB-C54F-4694-BFCF-558092D49258}">
      <dgm:prSet/>
      <dgm:spPr/>
      <dgm:t>
        <a:bodyPr/>
        <a:lstStyle/>
        <a:p>
          <a:endParaRPr lang="en-US"/>
        </a:p>
      </dgm:t>
    </dgm:pt>
    <dgm:pt modelId="{6907B665-CA34-435F-BCAD-AA27DAC6CCDA}">
      <dgm:prSet phldrT="[Text]" custT="1"/>
      <dgm:spPr/>
      <dgm:t>
        <a:bodyPr/>
        <a:lstStyle/>
        <a:p>
          <a:r>
            <a:rPr lang="en-GB" sz="2000" dirty="0"/>
            <a:t>Safely Back to School Campaign</a:t>
          </a:r>
          <a:endParaRPr lang="en-US" sz="2000" dirty="0"/>
        </a:p>
      </dgm:t>
    </dgm:pt>
    <dgm:pt modelId="{246D1925-8317-41E8-8177-FD62077C61BA}" type="parTrans" cxnId="{A444CB4D-B214-40EF-9299-A9E3511F18E8}">
      <dgm:prSet/>
      <dgm:spPr/>
      <dgm:t>
        <a:bodyPr/>
        <a:lstStyle/>
        <a:p>
          <a:endParaRPr lang="en-US"/>
        </a:p>
      </dgm:t>
    </dgm:pt>
    <dgm:pt modelId="{0BA9D36F-9AEC-4A00-A02D-0E75343272F0}" type="sibTrans" cxnId="{A444CB4D-B214-40EF-9299-A9E3511F18E8}">
      <dgm:prSet/>
      <dgm:spPr/>
      <dgm:t>
        <a:bodyPr/>
        <a:lstStyle/>
        <a:p>
          <a:endParaRPr lang="en-US"/>
        </a:p>
      </dgm:t>
    </dgm:pt>
    <dgm:pt modelId="{0714773C-AF36-4CE1-B0C7-C1B7DFC8ED9B}">
      <dgm:prSet phldrT="[Text]" custT="1"/>
      <dgm:spPr/>
      <dgm:t>
        <a:bodyPr/>
        <a:lstStyle/>
        <a:p>
          <a:r>
            <a:rPr lang="en-GB" sz="2800" dirty="0"/>
            <a:t>Wellbeing and Protection</a:t>
          </a:r>
          <a:endParaRPr lang="en-US" sz="2800" dirty="0"/>
        </a:p>
      </dgm:t>
    </dgm:pt>
    <dgm:pt modelId="{F7E45C28-7385-4CE8-8D2B-A6402C2FECE6}" type="parTrans" cxnId="{CA3A1A7D-9544-4A85-9DF5-E78C1DE75F9B}">
      <dgm:prSet/>
      <dgm:spPr/>
      <dgm:t>
        <a:bodyPr/>
        <a:lstStyle/>
        <a:p>
          <a:endParaRPr lang="en-US"/>
        </a:p>
      </dgm:t>
    </dgm:pt>
    <dgm:pt modelId="{14079B2F-1CB8-4B9B-AD7B-E2A045CCD678}" type="sibTrans" cxnId="{CA3A1A7D-9544-4A85-9DF5-E78C1DE75F9B}">
      <dgm:prSet/>
      <dgm:spPr/>
      <dgm:t>
        <a:bodyPr/>
        <a:lstStyle/>
        <a:p>
          <a:endParaRPr lang="en-US"/>
        </a:p>
      </dgm:t>
    </dgm:pt>
    <dgm:pt modelId="{8D77EAB7-0E09-4F68-A53F-3E570C5F11FC}">
      <dgm:prSet phldrT="[Text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2000" dirty="0"/>
            <a:t>Teacher preparedness </a:t>
          </a:r>
          <a:endParaRPr lang="en-US" sz="2000" dirty="0"/>
        </a:p>
      </dgm:t>
    </dgm:pt>
    <dgm:pt modelId="{96F93364-5727-438E-A799-37FB19F327AF}" type="parTrans" cxnId="{F81DD496-EB1A-41D4-83C3-1AC126E6323B}">
      <dgm:prSet/>
      <dgm:spPr/>
      <dgm:t>
        <a:bodyPr/>
        <a:lstStyle/>
        <a:p>
          <a:endParaRPr lang="en-US"/>
        </a:p>
      </dgm:t>
    </dgm:pt>
    <dgm:pt modelId="{41952923-BE10-4667-9649-EF56E1E56361}" type="sibTrans" cxnId="{F81DD496-EB1A-41D4-83C3-1AC126E6323B}">
      <dgm:prSet/>
      <dgm:spPr/>
      <dgm:t>
        <a:bodyPr/>
        <a:lstStyle/>
        <a:p>
          <a:endParaRPr lang="en-US"/>
        </a:p>
      </dgm:t>
    </dgm:pt>
    <dgm:pt modelId="{904C1D8A-1536-4BC1-BF3B-67B5A7A062A6}">
      <dgm:prSet phldrT="[Text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2000" dirty="0"/>
            <a:t>Dealing with mental health and psychosocial support</a:t>
          </a:r>
          <a:endParaRPr lang="en-US" sz="2000" dirty="0"/>
        </a:p>
      </dgm:t>
    </dgm:pt>
    <dgm:pt modelId="{97C13E22-22E9-4E47-8097-70EA2534E344}" type="parTrans" cxnId="{C7366A9B-A68F-47E2-81D6-DD15EC5C037C}">
      <dgm:prSet/>
      <dgm:spPr/>
      <dgm:t>
        <a:bodyPr/>
        <a:lstStyle/>
        <a:p>
          <a:endParaRPr lang="en-US"/>
        </a:p>
      </dgm:t>
    </dgm:pt>
    <dgm:pt modelId="{F666CB3D-46C7-4827-8CBF-0512F1BC296E}" type="sibTrans" cxnId="{C7366A9B-A68F-47E2-81D6-DD15EC5C037C}">
      <dgm:prSet/>
      <dgm:spPr/>
      <dgm:t>
        <a:bodyPr/>
        <a:lstStyle/>
        <a:p>
          <a:endParaRPr lang="en-US"/>
        </a:p>
      </dgm:t>
    </dgm:pt>
    <dgm:pt modelId="{CE03F151-82D9-4537-B9E3-D7DFC19F26D9}">
      <dgm:prSet custT="1"/>
      <dgm:spPr/>
      <dgm:t>
        <a:bodyPr/>
        <a:lstStyle/>
        <a:p>
          <a:r>
            <a:rPr lang="en-GB" sz="2800" dirty="0">
              <a:solidFill>
                <a:schemeClr val="tx1"/>
              </a:solidFill>
            </a:rPr>
            <a:t>Mitigating learning loss</a:t>
          </a:r>
          <a:endParaRPr lang="en-US" sz="2800" dirty="0">
            <a:solidFill>
              <a:schemeClr val="tx1"/>
            </a:solidFill>
          </a:endParaRPr>
        </a:p>
      </dgm:t>
    </dgm:pt>
    <dgm:pt modelId="{959115D6-747F-4D19-B643-987822826A09}" type="parTrans" cxnId="{A53DF107-00CC-4143-82C9-5C47B39642C2}">
      <dgm:prSet/>
      <dgm:spPr/>
      <dgm:t>
        <a:bodyPr/>
        <a:lstStyle/>
        <a:p>
          <a:endParaRPr lang="en-US"/>
        </a:p>
      </dgm:t>
    </dgm:pt>
    <dgm:pt modelId="{7FB8EA66-186F-4FD8-A6D3-A2F0D746F360}" type="sibTrans" cxnId="{A53DF107-00CC-4143-82C9-5C47B39642C2}">
      <dgm:prSet/>
      <dgm:spPr/>
      <dgm:t>
        <a:bodyPr/>
        <a:lstStyle/>
        <a:p>
          <a:endParaRPr lang="en-US"/>
        </a:p>
      </dgm:t>
    </dgm:pt>
    <dgm:pt modelId="{F494D069-BF0B-4016-802D-F0CFDF087368}">
      <dgm:prSet phldrT="[Text]" custT="1"/>
      <dgm:spPr/>
      <dgm:t>
        <a:bodyPr/>
        <a:lstStyle/>
        <a:p>
          <a:r>
            <a:rPr lang="en-GB" sz="2000" dirty="0"/>
            <a:t>Expansion of social protection schemes </a:t>
          </a:r>
          <a:endParaRPr lang="en-US" sz="2000" dirty="0"/>
        </a:p>
      </dgm:t>
    </dgm:pt>
    <dgm:pt modelId="{E522B0BF-FF1E-442D-A766-013CBE7A29B8}" type="parTrans" cxnId="{ED9BC34D-4D85-43B5-BE5C-E7443CEC3C6D}">
      <dgm:prSet/>
      <dgm:spPr/>
      <dgm:t>
        <a:bodyPr/>
        <a:lstStyle/>
        <a:p>
          <a:endParaRPr lang="en-US"/>
        </a:p>
      </dgm:t>
    </dgm:pt>
    <dgm:pt modelId="{29107D1A-E2F5-4EDB-9B63-0388C15E87A7}" type="sibTrans" cxnId="{ED9BC34D-4D85-43B5-BE5C-E7443CEC3C6D}">
      <dgm:prSet/>
      <dgm:spPr/>
      <dgm:t>
        <a:bodyPr/>
        <a:lstStyle/>
        <a:p>
          <a:endParaRPr lang="en-US"/>
        </a:p>
      </dgm:t>
    </dgm:pt>
    <dgm:pt modelId="{D53BA611-0100-42BE-9F45-66F322243163}" type="pres">
      <dgm:prSet presAssocID="{051360D5-C0C9-4D55-8AEC-2FB412EB69E7}" presName="Name0" presStyleCnt="0">
        <dgm:presLayoutVars>
          <dgm:dir/>
          <dgm:animLvl val="lvl"/>
          <dgm:resizeHandles val="exact"/>
        </dgm:presLayoutVars>
      </dgm:prSet>
      <dgm:spPr/>
    </dgm:pt>
    <dgm:pt modelId="{496B31A3-8376-4A77-90C9-3C84373BA4EC}" type="pres">
      <dgm:prSet presAssocID="{29F4BEDF-00FD-4EBB-AF77-047189016EE8}" presName="linNode" presStyleCnt="0"/>
      <dgm:spPr/>
    </dgm:pt>
    <dgm:pt modelId="{2ADFB08F-5829-4F8B-99B3-0C5CBB40EF96}" type="pres">
      <dgm:prSet presAssocID="{29F4BEDF-00FD-4EBB-AF77-047189016EE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8ECE5573-A575-4038-BC5B-3C0E22A69A3C}" type="pres">
      <dgm:prSet presAssocID="{29F4BEDF-00FD-4EBB-AF77-047189016EE8}" presName="descendantText" presStyleLbl="alignAccFollowNode1" presStyleIdx="0" presStyleCnt="3">
        <dgm:presLayoutVars>
          <dgm:bulletEnabled val="1"/>
        </dgm:presLayoutVars>
      </dgm:prSet>
      <dgm:spPr/>
    </dgm:pt>
    <dgm:pt modelId="{53240A4F-F570-4A0A-90FA-1EE57BC08153}" type="pres">
      <dgm:prSet presAssocID="{A4D3E96A-1B12-48E5-B3B1-82520757DC0E}" presName="sp" presStyleCnt="0"/>
      <dgm:spPr/>
    </dgm:pt>
    <dgm:pt modelId="{BDEFD67F-9C23-4F46-B267-3CB972859E7C}" type="pres">
      <dgm:prSet presAssocID="{5799311F-A1D9-4F4A-A3A1-1470AA8E732F}" presName="linNode" presStyleCnt="0"/>
      <dgm:spPr/>
    </dgm:pt>
    <dgm:pt modelId="{01F5C5E2-23CE-47E2-9BF8-F63E33C0EA1F}" type="pres">
      <dgm:prSet presAssocID="{5799311F-A1D9-4F4A-A3A1-1470AA8E732F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2064CFC9-C442-44A4-A366-E7D174F70EB7}" type="pres">
      <dgm:prSet presAssocID="{5799311F-A1D9-4F4A-A3A1-1470AA8E732F}" presName="descendantText" presStyleLbl="alignAccFollowNode1" presStyleIdx="1" presStyleCnt="3" custLinFactNeighborX="-390" custLinFactNeighborY="1760">
        <dgm:presLayoutVars>
          <dgm:bulletEnabled val="1"/>
        </dgm:presLayoutVars>
      </dgm:prSet>
      <dgm:spPr/>
    </dgm:pt>
    <dgm:pt modelId="{21A0CBF3-269F-4F1E-A636-27E9DD4C2BE8}" type="pres">
      <dgm:prSet presAssocID="{C0E03A45-9953-417D-9EA6-3FE18D984D07}" presName="sp" presStyleCnt="0"/>
      <dgm:spPr/>
    </dgm:pt>
    <dgm:pt modelId="{3184DAA8-B82E-4B87-8071-E77D34141EAE}" type="pres">
      <dgm:prSet presAssocID="{CE03F151-82D9-4537-B9E3-D7DFC19F26D9}" presName="linNode" presStyleCnt="0"/>
      <dgm:spPr/>
    </dgm:pt>
    <dgm:pt modelId="{38732BAE-0C13-4496-94EF-99EC3E27D758}" type="pres">
      <dgm:prSet presAssocID="{CE03F151-82D9-4537-B9E3-D7DFC19F26D9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71E68C2-BE1C-4AB7-8EEE-8550F7A9C6F2}" type="pres">
      <dgm:prSet presAssocID="{7FB8EA66-186F-4FD8-A6D3-A2F0D746F360}" presName="sp" presStyleCnt="0"/>
      <dgm:spPr/>
    </dgm:pt>
    <dgm:pt modelId="{E0BC9192-1A44-463F-941A-3F441802C420}" type="pres">
      <dgm:prSet presAssocID="{0714773C-AF36-4CE1-B0C7-C1B7DFC8ED9B}" presName="linNode" presStyleCnt="0"/>
      <dgm:spPr/>
    </dgm:pt>
    <dgm:pt modelId="{56C5F4DD-B46A-4B68-97B3-486448A62B49}" type="pres">
      <dgm:prSet presAssocID="{0714773C-AF36-4CE1-B0C7-C1B7DFC8ED9B}" presName="parentText" presStyleLbl="node1" presStyleIdx="3" presStyleCnt="4" custLinFactNeighborY="208">
        <dgm:presLayoutVars>
          <dgm:chMax val="1"/>
          <dgm:bulletEnabled val="1"/>
        </dgm:presLayoutVars>
      </dgm:prSet>
      <dgm:spPr/>
    </dgm:pt>
    <dgm:pt modelId="{9A8808CC-0EBF-4D9F-A552-BA5CF341409A}" type="pres">
      <dgm:prSet presAssocID="{0714773C-AF36-4CE1-B0C7-C1B7DFC8ED9B}" presName="descendantText" presStyleLbl="alignAccFollowNode1" presStyleIdx="2" presStyleCnt="3" custLinFactNeighborX="29154" custLinFactNeighborY="0">
        <dgm:presLayoutVars>
          <dgm:bulletEnabled val="1"/>
        </dgm:presLayoutVars>
      </dgm:prSet>
      <dgm:spPr/>
    </dgm:pt>
  </dgm:ptLst>
  <dgm:cxnLst>
    <dgm:cxn modelId="{A53DF107-00CC-4143-82C9-5C47B39642C2}" srcId="{051360D5-C0C9-4D55-8AEC-2FB412EB69E7}" destId="{CE03F151-82D9-4537-B9E3-D7DFC19F26D9}" srcOrd="2" destOrd="0" parTransId="{959115D6-747F-4D19-B643-987822826A09}" sibTransId="{7FB8EA66-186F-4FD8-A6D3-A2F0D746F360}"/>
    <dgm:cxn modelId="{7F53302C-EC9D-4518-8A23-C7934BBEA1E2}" type="presOf" srcId="{7B742AC9-2FEF-4427-89A0-ABDC23D04DCD}" destId="{8ECE5573-A575-4038-BC5B-3C0E22A69A3C}" srcOrd="0" destOrd="1" presId="urn:microsoft.com/office/officeart/2005/8/layout/vList5"/>
    <dgm:cxn modelId="{5571F534-A8CB-48B2-A0A5-C821F837B975}" type="presOf" srcId="{8D77EAB7-0E09-4F68-A53F-3E570C5F11FC}" destId="{9A8808CC-0EBF-4D9F-A552-BA5CF341409A}" srcOrd="0" destOrd="0" presId="urn:microsoft.com/office/officeart/2005/8/layout/vList5"/>
    <dgm:cxn modelId="{F742A53A-D127-471E-A2B4-CE0E8AA7B66E}" type="presOf" srcId="{5799311F-A1D9-4F4A-A3A1-1470AA8E732F}" destId="{01F5C5E2-23CE-47E2-9BF8-F63E33C0EA1F}" srcOrd="0" destOrd="0" presId="urn:microsoft.com/office/officeart/2005/8/layout/vList5"/>
    <dgm:cxn modelId="{49D58765-1575-478B-84A5-6D47ADAD8D47}" type="presOf" srcId="{0714773C-AF36-4CE1-B0C7-C1B7DFC8ED9B}" destId="{56C5F4DD-B46A-4B68-97B3-486448A62B49}" srcOrd="0" destOrd="0" presId="urn:microsoft.com/office/officeart/2005/8/layout/vList5"/>
    <dgm:cxn modelId="{7C198F48-9445-4AB5-AFA1-946A309A28AA}" srcId="{29F4BEDF-00FD-4EBB-AF77-047189016EE8}" destId="{7B742AC9-2FEF-4427-89A0-ABDC23D04DCD}" srcOrd="1" destOrd="0" parTransId="{FF176847-E883-4FD7-BE91-9B97F3B3739B}" sibTransId="{0A4D311B-FAFA-44BF-9D95-031A53A9B02E}"/>
    <dgm:cxn modelId="{3116714D-BE18-4ADB-AD8B-1F9AB5663071}" type="presOf" srcId="{B8206784-FA87-4755-8BC2-3B682378DD8B}" destId="{8ECE5573-A575-4038-BC5B-3C0E22A69A3C}" srcOrd="0" destOrd="0" presId="urn:microsoft.com/office/officeart/2005/8/layout/vList5"/>
    <dgm:cxn modelId="{ED9BC34D-4D85-43B5-BE5C-E7443CEC3C6D}" srcId="{5799311F-A1D9-4F4A-A3A1-1470AA8E732F}" destId="{F494D069-BF0B-4016-802D-F0CFDF087368}" srcOrd="1" destOrd="0" parTransId="{E522B0BF-FF1E-442D-A766-013CBE7A29B8}" sibTransId="{29107D1A-E2F5-4EDB-9B63-0388C15E87A7}"/>
    <dgm:cxn modelId="{A444CB4D-B214-40EF-9299-A9E3511F18E8}" srcId="{5799311F-A1D9-4F4A-A3A1-1470AA8E732F}" destId="{6907B665-CA34-435F-BCAD-AA27DAC6CCDA}" srcOrd="0" destOrd="0" parTransId="{246D1925-8317-41E8-8177-FD62077C61BA}" sibTransId="{0BA9D36F-9AEC-4A00-A02D-0E75343272F0}"/>
    <dgm:cxn modelId="{1BFA346E-8B81-4387-B1E5-F58ED83062DB}" type="presOf" srcId="{CE03F151-82D9-4537-B9E3-D7DFC19F26D9}" destId="{38732BAE-0C13-4496-94EF-99EC3E27D758}" srcOrd="0" destOrd="0" presId="urn:microsoft.com/office/officeart/2005/8/layout/vList5"/>
    <dgm:cxn modelId="{0B563258-3C93-4D72-ABF9-61C68FD831C7}" type="presOf" srcId="{29F4BEDF-00FD-4EBB-AF77-047189016EE8}" destId="{2ADFB08F-5829-4F8B-99B3-0C5CBB40EF96}" srcOrd="0" destOrd="0" presId="urn:microsoft.com/office/officeart/2005/8/layout/vList5"/>
    <dgm:cxn modelId="{CA3A1A7D-9544-4A85-9DF5-E78C1DE75F9B}" srcId="{051360D5-C0C9-4D55-8AEC-2FB412EB69E7}" destId="{0714773C-AF36-4CE1-B0C7-C1B7DFC8ED9B}" srcOrd="3" destOrd="0" parTransId="{F7E45C28-7385-4CE8-8D2B-A6402C2FECE6}" sibTransId="{14079B2F-1CB8-4B9B-AD7B-E2A045CCD678}"/>
    <dgm:cxn modelId="{2E9A687F-DF31-46D3-8803-CB0D90E14E84}" type="presOf" srcId="{904C1D8A-1536-4BC1-BF3B-67B5A7A062A6}" destId="{9A8808CC-0EBF-4D9F-A552-BA5CF341409A}" srcOrd="0" destOrd="1" presId="urn:microsoft.com/office/officeart/2005/8/layout/vList5"/>
    <dgm:cxn modelId="{F81DD496-EB1A-41D4-83C3-1AC126E6323B}" srcId="{0714773C-AF36-4CE1-B0C7-C1B7DFC8ED9B}" destId="{8D77EAB7-0E09-4F68-A53F-3E570C5F11FC}" srcOrd="0" destOrd="0" parTransId="{96F93364-5727-438E-A799-37FB19F327AF}" sibTransId="{41952923-BE10-4667-9649-EF56E1E56361}"/>
    <dgm:cxn modelId="{C7366A9B-A68F-47E2-81D6-DD15EC5C037C}" srcId="{0714773C-AF36-4CE1-B0C7-C1B7DFC8ED9B}" destId="{904C1D8A-1536-4BC1-BF3B-67B5A7A062A6}" srcOrd="1" destOrd="0" parTransId="{97C13E22-22E9-4E47-8097-70EA2534E344}" sibTransId="{F666CB3D-46C7-4827-8CBF-0512F1BC296E}"/>
    <dgm:cxn modelId="{7F442AB9-8BA3-45A1-BE83-CC0AC58FB529}" type="presOf" srcId="{051360D5-C0C9-4D55-8AEC-2FB412EB69E7}" destId="{D53BA611-0100-42BE-9F45-66F322243163}" srcOrd="0" destOrd="0" presId="urn:microsoft.com/office/officeart/2005/8/layout/vList5"/>
    <dgm:cxn modelId="{543C3FBD-FE65-4E8B-A351-4D0C65B2F31C}" srcId="{29F4BEDF-00FD-4EBB-AF77-047189016EE8}" destId="{B8206784-FA87-4755-8BC2-3B682378DD8B}" srcOrd="0" destOrd="0" parTransId="{FC0C12AB-8692-4A64-9BA5-5E59E16D0D5D}" sibTransId="{90AE55DE-4948-4584-B679-E3726DFED34B}"/>
    <dgm:cxn modelId="{3F2907C8-B5E3-47E5-9EB4-9D2A18147722}" srcId="{051360D5-C0C9-4D55-8AEC-2FB412EB69E7}" destId="{29F4BEDF-00FD-4EBB-AF77-047189016EE8}" srcOrd="0" destOrd="0" parTransId="{9BC46B43-C140-4B9C-B26A-052963168407}" sibTransId="{A4D3E96A-1B12-48E5-B3B1-82520757DC0E}"/>
    <dgm:cxn modelId="{3D71DCD0-8D7A-431C-837F-35D516EAF8C4}" type="presOf" srcId="{F494D069-BF0B-4016-802D-F0CFDF087368}" destId="{2064CFC9-C442-44A4-A366-E7D174F70EB7}" srcOrd="0" destOrd="1" presId="urn:microsoft.com/office/officeart/2005/8/layout/vList5"/>
    <dgm:cxn modelId="{278FC1E4-BD2B-453A-A6CC-D6F49DF59CB0}" type="presOf" srcId="{6907B665-CA34-435F-BCAD-AA27DAC6CCDA}" destId="{2064CFC9-C442-44A4-A366-E7D174F70EB7}" srcOrd="0" destOrd="0" presId="urn:microsoft.com/office/officeart/2005/8/layout/vList5"/>
    <dgm:cxn modelId="{8A5132EB-C54F-4694-BFCF-558092D49258}" srcId="{051360D5-C0C9-4D55-8AEC-2FB412EB69E7}" destId="{5799311F-A1D9-4F4A-A3A1-1470AA8E732F}" srcOrd="1" destOrd="0" parTransId="{3F86F0B7-A7B3-4214-ADE2-87407C30F750}" sibTransId="{C0E03A45-9953-417D-9EA6-3FE18D984D07}"/>
    <dgm:cxn modelId="{C3DF6E26-BECD-4DB8-B396-8F491C8D7ADA}" type="presParOf" srcId="{D53BA611-0100-42BE-9F45-66F322243163}" destId="{496B31A3-8376-4A77-90C9-3C84373BA4EC}" srcOrd="0" destOrd="0" presId="urn:microsoft.com/office/officeart/2005/8/layout/vList5"/>
    <dgm:cxn modelId="{2EA46612-2AE5-4ACE-9067-676A896EBC39}" type="presParOf" srcId="{496B31A3-8376-4A77-90C9-3C84373BA4EC}" destId="{2ADFB08F-5829-4F8B-99B3-0C5CBB40EF96}" srcOrd="0" destOrd="0" presId="urn:microsoft.com/office/officeart/2005/8/layout/vList5"/>
    <dgm:cxn modelId="{5D2EE201-2231-4EC7-9EBF-4E84958AE90D}" type="presParOf" srcId="{496B31A3-8376-4A77-90C9-3C84373BA4EC}" destId="{8ECE5573-A575-4038-BC5B-3C0E22A69A3C}" srcOrd="1" destOrd="0" presId="urn:microsoft.com/office/officeart/2005/8/layout/vList5"/>
    <dgm:cxn modelId="{A16FF722-10BD-4706-8D96-EA6EEF7ED822}" type="presParOf" srcId="{D53BA611-0100-42BE-9F45-66F322243163}" destId="{53240A4F-F570-4A0A-90FA-1EE57BC08153}" srcOrd="1" destOrd="0" presId="urn:microsoft.com/office/officeart/2005/8/layout/vList5"/>
    <dgm:cxn modelId="{C900FD6C-6221-4558-BDC3-ACCAD1B12A3A}" type="presParOf" srcId="{D53BA611-0100-42BE-9F45-66F322243163}" destId="{BDEFD67F-9C23-4F46-B267-3CB972859E7C}" srcOrd="2" destOrd="0" presId="urn:microsoft.com/office/officeart/2005/8/layout/vList5"/>
    <dgm:cxn modelId="{FE071254-6C7B-49B8-94B0-696453635BAB}" type="presParOf" srcId="{BDEFD67F-9C23-4F46-B267-3CB972859E7C}" destId="{01F5C5E2-23CE-47E2-9BF8-F63E33C0EA1F}" srcOrd="0" destOrd="0" presId="urn:microsoft.com/office/officeart/2005/8/layout/vList5"/>
    <dgm:cxn modelId="{538F69BE-043B-4799-A6D6-78ED44696200}" type="presParOf" srcId="{BDEFD67F-9C23-4F46-B267-3CB972859E7C}" destId="{2064CFC9-C442-44A4-A366-E7D174F70EB7}" srcOrd="1" destOrd="0" presId="urn:microsoft.com/office/officeart/2005/8/layout/vList5"/>
    <dgm:cxn modelId="{616A481E-7965-4A00-8359-3285ED52CBFD}" type="presParOf" srcId="{D53BA611-0100-42BE-9F45-66F322243163}" destId="{21A0CBF3-269F-4F1E-A636-27E9DD4C2BE8}" srcOrd="3" destOrd="0" presId="urn:microsoft.com/office/officeart/2005/8/layout/vList5"/>
    <dgm:cxn modelId="{62885AE4-D2F6-48AB-8CB2-F1F95CCE4ED0}" type="presParOf" srcId="{D53BA611-0100-42BE-9F45-66F322243163}" destId="{3184DAA8-B82E-4B87-8071-E77D34141EAE}" srcOrd="4" destOrd="0" presId="urn:microsoft.com/office/officeart/2005/8/layout/vList5"/>
    <dgm:cxn modelId="{1585D720-F314-47DB-B0E5-074ACAF6BFF0}" type="presParOf" srcId="{3184DAA8-B82E-4B87-8071-E77D34141EAE}" destId="{38732BAE-0C13-4496-94EF-99EC3E27D758}" srcOrd="0" destOrd="0" presId="urn:microsoft.com/office/officeart/2005/8/layout/vList5"/>
    <dgm:cxn modelId="{C96EEBC9-63BD-418D-80D8-E13EEA0A8366}" type="presParOf" srcId="{D53BA611-0100-42BE-9F45-66F322243163}" destId="{771E68C2-BE1C-4AB7-8EEE-8550F7A9C6F2}" srcOrd="5" destOrd="0" presId="urn:microsoft.com/office/officeart/2005/8/layout/vList5"/>
    <dgm:cxn modelId="{D3467EC4-42D3-4C2F-8EC4-CE7EEDF1AD84}" type="presParOf" srcId="{D53BA611-0100-42BE-9F45-66F322243163}" destId="{E0BC9192-1A44-463F-941A-3F441802C420}" srcOrd="6" destOrd="0" presId="urn:microsoft.com/office/officeart/2005/8/layout/vList5"/>
    <dgm:cxn modelId="{6CB7E83A-5946-4282-989F-5AE81718C9BE}" type="presParOf" srcId="{E0BC9192-1A44-463F-941A-3F441802C420}" destId="{56C5F4DD-B46A-4B68-97B3-486448A62B49}" srcOrd="0" destOrd="0" presId="urn:microsoft.com/office/officeart/2005/8/layout/vList5"/>
    <dgm:cxn modelId="{DA2162ED-C82D-46C6-90B3-965CF5A05FA6}" type="presParOf" srcId="{E0BC9192-1A44-463F-941A-3F441802C420}" destId="{9A8808CC-0EBF-4D9F-A552-BA5CF341409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E5573-A575-4038-BC5B-3C0E22A69A3C}">
      <dsp:nvSpPr>
        <dsp:cNvPr id="0" name=""/>
        <dsp:cNvSpPr/>
      </dsp:nvSpPr>
      <dsp:spPr>
        <a:xfrm rot="5400000">
          <a:off x="6661977" y="-2751663"/>
          <a:ext cx="977261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Scenarios for social distancing in schools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Guidance and training on COVID-19 prevention for staff</a:t>
          </a:r>
          <a:endParaRPr lang="en-US" sz="2000" kern="1200" dirty="0"/>
        </a:p>
      </dsp:txBody>
      <dsp:txXfrm rot="-5400000">
        <a:off x="3785616" y="172404"/>
        <a:ext cx="6682278" cy="881849"/>
      </dsp:txXfrm>
    </dsp:sp>
    <dsp:sp modelId="{2ADFB08F-5829-4F8B-99B3-0C5CBB40EF96}">
      <dsp:nvSpPr>
        <dsp:cNvPr id="0" name=""/>
        <dsp:cNvSpPr/>
      </dsp:nvSpPr>
      <dsp:spPr>
        <a:xfrm>
          <a:off x="0" y="2539"/>
          <a:ext cx="3785616" cy="12215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Safe openings</a:t>
          </a:r>
          <a:endParaRPr lang="en-US" sz="2800" kern="1200" dirty="0"/>
        </a:p>
      </dsp:txBody>
      <dsp:txXfrm>
        <a:off x="59632" y="62171"/>
        <a:ext cx="3666352" cy="1102312"/>
      </dsp:txXfrm>
    </dsp:sp>
    <dsp:sp modelId="{2064CFC9-C442-44A4-A366-E7D174F70EB7}">
      <dsp:nvSpPr>
        <dsp:cNvPr id="0" name=""/>
        <dsp:cNvSpPr/>
      </dsp:nvSpPr>
      <dsp:spPr>
        <a:xfrm rot="5400000">
          <a:off x="6647213" y="-1451808"/>
          <a:ext cx="977261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Safely Back to School Campaign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Expansion of social protection schemes </a:t>
          </a:r>
          <a:endParaRPr lang="en-US" sz="2000" kern="1200" dirty="0"/>
        </a:p>
      </dsp:txBody>
      <dsp:txXfrm rot="-5400000">
        <a:off x="3770852" y="1472259"/>
        <a:ext cx="6682278" cy="881849"/>
      </dsp:txXfrm>
    </dsp:sp>
    <dsp:sp modelId="{01F5C5E2-23CE-47E2-9BF8-F63E33C0EA1F}">
      <dsp:nvSpPr>
        <dsp:cNvPr id="0" name=""/>
        <dsp:cNvSpPr/>
      </dsp:nvSpPr>
      <dsp:spPr>
        <a:xfrm>
          <a:off x="0" y="1285195"/>
          <a:ext cx="3785616" cy="12215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</a:rPr>
            <a:t>All back to school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9632" y="1344827"/>
        <a:ext cx="3666352" cy="1102312"/>
      </dsp:txXfrm>
    </dsp:sp>
    <dsp:sp modelId="{38732BAE-0C13-4496-94EF-99EC3E27D758}">
      <dsp:nvSpPr>
        <dsp:cNvPr id="0" name=""/>
        <dsp:cNvSpPr/>
      </dsp:nvSpPr>
      <dsp:spPr>
        <a:xfrm>
          <a:off x="0" y="2567850"/>
          <a:ext cx="3785616" cy="12215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tx1"/>
              </a:solidFill>
            </a:rPr>
            <a:t>Mitigating learning loss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9632" y="2627482"/>
        <a:ext cx="3666352" cy="1102312"/>
      </dsp:txXfrm>
    </dsp:sp>
    <dsp:sp modelId="{9A8808CC-0EBF-4D9F-A552-BA5CF341409A}">
      <dsp:nvSpPr>
        <dsp:cNvPr id="0" name=""/>
        <dsp:cNvSpPr/>
      </dsp:nvSpPr>
      <dsp:spPr>
        <a:xfrm rot="5400000">
          <a:off x="6661977" y="1096301"/>
          <a:ext cx="977261" cy="6729984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Teacher preparedness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Dealing with mental health and psychosocial support</a:t>
          </a:r>
          <a:endParaRPr lang="en-US" sz="2000" kern="1200" dirty="0"/>
        </a:p>
      </dsp:txBody>
      <dsp:txXfrm rot="-5400000">
        <a:off x="3785616" y="4020368"/>
        <a:ext cx="6682278" cy="881849"/>
      </dsp:txXfrm>
    </dsp:sp>
    <dsp:sp modelId="{56C5F4DD-B46A-4B68-97B3-486448A62B49}">
      <dsp:nvSpPr>
        <dsp:cNvPr id="0" name=""/>
        <dsp:cNvSpPr/>
      </dsp:nvSpPr>
      <dsp:spPr>
        <a:xfrm>
          <a:off x="0" y="3853045"/>
          <a:ext cx="3785616" cy="12215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Wellbeing and Protection</a:t>
          </a:r>
          <a:endParaRPr lang="en-US" sz="2800" kern="1200" dirty="0"/>
        </a:p>
      </dsp:txBody>
      <dsp:txXfrm>
        <a:off x="59632" y="3912677"/>
        <a:ext cx="3666352" cy="1102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96A21-E4F5-4AE7-9D56-190B6649356C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E1F30-A485-4A56-9D21-BAABC987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useful to show how we need to move from distance learning to managing continuity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E1F30-A485-4A56-9D21-BAABC98709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0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note here that this plan is costed, but not funded/prioritized and not affordable – or likely do-able in time available.  Need to support MOE to </a:t>
            </a:r>
            <a:r>
              <a:rPr lang="en-US" dirty="0" err="1"/>
              <a:t>prioritise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E1F30-A485-4A56-9D21-BAABC98709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81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Need to mention where this comes form and partners involved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Global Framework on Safe Reopening of Schools </a:t>
            </a:r>
            <a:r>
              <a:rPr lang="en-US" dirty="0"/>
              <a:t>provides framework for collaboration, with regional Back to School campaign led by Ministries of Education, UNICEF, UNHCR, WFP, and UNESCO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E1F30-A485-4A56-9D21-BAABC98709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have re-written to make more specific to Jordan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E1F30-A485-4A56-9D21-BAABC98709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83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   Covid-19 crisis highlighting humanitarian-development nexus; opportunities for partners to strengthen the support to national institutions and Education Strategic Plan (linking EDEP and ESP).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MOE Education During Emergencies Plan requires JOD 36 million and not yet funded or prioritized – heavy investment in online learning. </a:t>
            </a: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Critical to link with existing Education Strategic Plan (ESP) as the key plan for the sector (annual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MoE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/ESP workplans to reflect key components of EDEP).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Linkage to Global Compact on Refugees (GCR) re inclusion of refugees in national systems.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   Planning for Safe Reopening of  schools, and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education and TVET Institutions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   Investing in improving online-learning environment and more online-learning content for HE and TVET (especially free and open sources to reach more vulnerable youth)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E1F30-A485-4A56-9D21-BAABC98709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4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AB77-7AF8-4A47-BFAA-D4E11986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96934-A0AF-49B2-85D4-ECEC21BF9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D62A9-FEB4-4D97-B472-5D254F40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335-2D47-4601-869F-2F5896EA20F4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67495-6DE1-43F1-89A3-A544479E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A5EF0-0752-420A-A11C-DA4E2528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00CD-08AF-4746-8D5A-19428671E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2D821-95B6-4A12-BE12-1665D43E8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A4836-E3E2-4DD2-BA7D-CBF38CBA8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8E2E-174A-4378-A309-E3022994A18E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F7388-D92D-439F-8CFB-4EB24CBC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A8E80-E245-40CF-80D4-FEDBAD95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5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36AA19-41AB-4204-A8CF-1D6472C58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75B5D-950C-42B2-A3F0-D44544E3F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96C49-A371-45CB-8EBB-6E3F149F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31C7-5ACC-4D6C-A2B7-3A31ACE55CDE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FF15E-96C6-4D03-8887-37E6B385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5F96A-4441-49C6-B706-D254C899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05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14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4342C-20AA-46D8-A881-40E3BE08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E077-E6F7-4DDE-A3AA-03B6DCA8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C7FD5-06CE-4218-BF18-E3D5EC8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9C4A-4B31-4D3D-9984-4D7DCDB1E042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5F75C-A8AF-4B2D-AE3E-C887F837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4711-D168-47BD-A2AA-E37963A17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0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DBF2-542B-4EDC-A82D-20368B8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7B075-4066-4D01-8D7F-AAA7D676F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79A3E-1F36-497C-A17B-3841EFC67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D7D-93E8-4872-9BCB-DEE11A496047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2510F-4B71-40BC-9D34-4EF6A8987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96E62-1EE6-4B9D-92A3-0D8F2F5E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0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FE6-691B-4568-A35F-5AE50CC6F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48435-5533-4FF6-AA4B-621D0AC2C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625A9-1DCB-4163-A98A-49CF995CE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B8B0A-7653-4706-A89B-B4760B31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5E51-011A-4D64-BFDE-C7C9E2EEF0E9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AF4B8-8C4F-46C9-A019-EA1C2BF1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A0EC9-E2E2-40E3-833F-F8721321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ADC1-586F-4BEF-8DD9-55AA48DE1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13C34-F99B-4CC6-A202-33F2CA712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D6749-58F1-44F5-8D26-54A8A2EBF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ADFA3-1423-4369-BD27-A2D737EA4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1BBBC-8C2C-4438-95DF-EA0931718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B76B7B-2B46-4803-BF26-08675910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8CAD-A2DD-41F6-9CB0-95F428248F7D}" type="datetime1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28714E-DA3A-4E88-B05C-AF723B13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FA3EFB-530B-43D5-9F30-DE816567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8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7FC3F-7E01-486E-ABFF-602C0FC33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53740-192A-4444-9999-93261A701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8F58-FF74-4306-8B29-C514DEB69D59}" type="datetime1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862BE-7F9D-4662-84D3-54F0F5FB8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CB3B8-7CA9-4B23-84E7-6FBEE2B2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8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4BF462-D25C-4814-8269-5530BA703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64E4-2489-4F78-B626-73399488CC64}" type="datetime1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D6D7B-4586-4FD5-B683-C0E53954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BA77E-1424-4FF3-A9A6-A184B18D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8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2B5AB-560B-4A9D-A860-996D4C54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7DCB2-DC6F-4D8D-A3F8-569535D9C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EC419-27AD-46F6-9161-478EAE583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F24B1-E76C-4FB2-B0F8-8CCF90360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0FC10-84B8-4E44-8C86-049058710687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2F757-D79F-47EC-A164-DF73FE8E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5B626-E096-4A81-92C1-22080FE9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4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A0B3-BF9A-4ED6-8390-EB744700D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8432E-EDE6-4A93-9BA2-86637A412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90879-07ED-40E3-9709-98842D5F3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5E2CE-51C4-45CE-8327-5805ADF8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2C13-AB5F-48DB-BF71-3E7F42BC5879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AF756-588E-4519-B921-BB69D226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0C209-31CE-470F-95A6-B47EEA7A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8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C25CB8-B8A9-40CF-816F-59C6AE6A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CADB7-96D7-4327-AF0F-4CB2C3D0B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339DC-2C81-47B6-A11C-FF0404E14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393C-1BE9-414E-89F8-D02DFF4F5A90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2C4A-3A68-4ABC-80D1-D7AA479ACF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7C9BD-A6FF-4F25-8D3B-0E6551EDC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D6568-412F-4423-A355-079BC961A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CC5EF-BC97-4CEE-A582-7C4691483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51547"/>
          </a:xfrm>
        </p:spPr>
        <p:txBody>
          <a:bodyPr>
            <a:normAutofit/>
          </a:bodyPr>
          <a:lstStyle/>
          <a:p>
            <a:r>
              <a:rPr lang="en-GB" sz="4800" dirty="0"/>
              <a:t>Education Sector Working Group</a:t>
            </a:r>
            <a:br>
              <a:rPr lang="en-GB" sz="4800" dirty="0"/>
            </a:br>
            <a:r>
              <a:rPr lang="en-GB" sz="4800" dirty="0"/>
              <a:t>in Response to COVID-19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D9668C-1F7B-49DB-B71C-6750726B7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1226"/>
            <a:ext cx="9144000" cy="1956618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US" dirty="0"/>
          </a:p>
          <a:p>
            <a:pPr algn="r"/>
            <a:r>
              <a:rPr lang="en-US" dirty="0"/>
              <a:t>Humanitarian Partner Forum</a:t>
            </a:r>
          </a:p>
          <a:p>
            <a:pPr algn="r"/>
            <a:r>
              <a:rPr lang="en-US" dirty="0"/>
              <a:t>Amman, 18 May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D4BD3-0A1E-43CC-94E2-ECF11BA3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9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>
            <a:extLst>
              <a:ext uri="{FF2B5EF4-FFF2-40B4-BE49-F238E27FC236}">
                <a16:creationId xmlns:a16="http://schemas.microsoft.com/office/drawing/2014/main" id="{A8EE60D0-E9E4-9444-831A-E305CE7E1597}"/>
              </a:ext>
            </a:extLst>
          </p:cNvPr>
          <p:cNvSpPr/>
          <p:nvPr/>
        </p:nvSpPr>
        <p:spPr>
          <a:xfrm>
            <a:off x="998128" y="1392301"/>
            <a:ext cx="2271907" cy="2271907"/>
          </a:xfrm>
          <a:prstGeom prst="ellipse">
            <a:avLst/>
          </a:prstGeom>
          <a:solidFill>
            <a:schemeClr val="accent1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29" tIns="41465" rIns="82929" bIns="414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65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0BCDB7C-C961-1640-B06B-A0216EBAF80C}"/>
              </a:ext>
            </a:extLst>
          </p:cNvPr>
          <p:cNvSpPr/>
          <p:nvPr/>
        </p:nvSpPr>
        <p:spPr>
          <a:xfrm>
            <a:off x="3737794" y="1392301"/>
            <a:ext cx="2271907" cy="2271907"/>
          </a:xfrm>
          <a:prstGeom prst="ellipse">
            <a:avLst/>
          </a:prstGeom>
          <a:solidFill>
            <a:schemeClr val="accent2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29" tIns="41465" rIns="82929" bIns="414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65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DEBDEFC-7F00-1E4C-9B1C-0DDA928AC39F}"/>
              </a:ext>
            </a:extLst>
          </p:cNvPr>
          <p:cNvSpPr/>
          <p:nvPr/>
        </p:nvSpPr>
        <p:spPr>
          <a:xfrm>
            <a:off x="6426552" y="1371604"/>
            <a:ext cx="2271907" cy="2271907"/>
          </a:xfrm>
          <a:prstGeom prst="ellipse">
            <a:avLst/>
          </a:prstGeom>
          <a:solidFill>
            <a:schemeClr val="accent6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29" tIns="41465" rIns="82929" bIns="414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65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A7F93BA-3A75-514D-B555-C3F424658701}"/>
              </a:ext>
            </a:extLst>
          </p:cNvPr>
          <p:cNvSpPr/>
          <p:nvPr/>
        </p:nvSpPr>
        <p:spPr>
          <a:xfrm>
            <a:off x="9135476" y="1388923"/>
            <a:ext cx="2271907" cy="2271907"/>
          </a:xfrm>
          <a:prstGeom prst="ellipse">
            <a:avLst/>
          </a:prstGeom>
          <a:solidFill>
            <a:schemeClr val="accent4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29" tIns="41465" rIns="82929" bIns="414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65"/>
          </a:p>
        </p:txBody>
      </p:sp>
      <p:sp>
        <p:nvSpPr>
          <p:cNvPr id="34" name="Freeform 126">
            <a:extLst>
              <a:ext uri="{FF2B5EF4-FFF2-40B4-BE49-F238E27FC236}">
                <a16:creationId xmlns:a16="http://schemas.microsoft.com/office/drawing/2014/main" id="{B9BF8252-4DE4-7E46-9B68-357E731FD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442" y="3914967"/>
            <a:ext cx="118114" cy="115366"/>
          </a:xfrm>
          <a:custGeom>
            <a:avLst/>
            <a:gdLst>
              <a:gd name="T0" fmla="*/ 187 w 188"/>
              <a:gd name="T1" fmla="*/ 93 h 187"/>
              <a:gd name="T2" fmla="*/ 187 w 188"/>
              <a:gd name="T3" fmla="*/ 93 h 187"/>
              <a:gd name="T4" fmla="*/ 94 w 188"/>
              <a:gd name="T5" fmla="*/ 186 h 187"/>
              <a:gd name="T6" fmla="*/ 94 w 188"/>
              <a:gd name="T7" fmla="*/ 186 h 187"/>
              <a:gd name="T8" fmla="*/ 0 w 188"/>
              <a:gd name="T9" fmla="*/ 93 h 187"/>
              <a:gd name="T10" fmla="*/ 0 w 188"/>
              <a:gd name="T11" fmla="*/ 93 h 187"/>
              <a:gd name="T12" fmla="*/ 94 w 188"/>
              <a:gd name="T13" fmla="*/ 0 h 187"/>
              <a:gd name="T14" fmla="*/ 94 w 188"/>
              <a:gd name="T15" fmla="*/ 0 h 187"/>
              <a:gd name="T16" fmla="*/ 187 w 188"/>
              <a:gd name="T17" fmla="*/ 9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187">
                <a:moveTo>
                  <a:pt x="187" y="93"/>
                </a:moveTo>
                <a:lnTo>
                  <a:pt x="187" y="93"/>
                </a:lnTo>
                <a:cubicBezTo>
                  <a:pt x="187" y="145"/>
                  <a:pt x="146" y="186"/>
                  <a:pt x="94" y="186"/>
                </a:cubicBezTo>
                <a:lnTo>
                  <a:pt x="94" y="186"/>
                </a:lnTo>
                <a:cubicBezTo>
                  <a:pt x="42" y="186"/>
                  <a:pt x="0" y="145"/>
                  <a:pt x="0" y="93"/>
                </a:cubicBezTo>
                <a:lnTo>
                  <a:pt x="0" y="93"/>
                </a:lnTo>
                <a:cubicBezTo>
                  <a:pt x="0" y="42"/>
                  <a:pt x="42" y="0"/>
                  <a:pt x="94" y="0"/>
                </a:cubicBezTo>
                <a:lnTo>
                  <a:pt x="94" y="0"/>
                </a:lnTo>
                <a:cubicBezTo>
                  <a:pt x="146" y="0"/>
                  <a:pt x="187" y="42"/>
                  <a:pt x="187" y="9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35" name="Freeform 198">
            <a:extLst>
              <a:ext uri="{FF2B5EF4-FFF2-40B4-BE49-F238E27FC236}">
                <a16:creationId xmlns:a16="http://schemas.microsoft.com/office/drawing/2014/main" id="{739AD095-8A9C-384C-9DEA-88FE51839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175" y="3914967"/>
            <a:ext cx="118112" cy="115366"/>
          </a:xfrm>
          <a:custGeom>
            <a:avLst/>
            <a:gdLst>
              <a:gd name="T0" fmla="*/ 187 w 188"/>
              <a:gd name="T1" fmla="*/ 93 h 187"/>
              <a:gd name="T2" fmla="*/ 187 w 188"/>
              <a:gd name="T3" fmla="*/ 93 h 187"/>
              <a:gd name="T4" fmla="*/ 94 w 188"/>
              <a:gd name="T5" fmla="*/ 186 h 187"/>
              <a:gd name="T6" fmla="*/ 94 w 188"/>
              <a:gd name="T7" fmla="*/ 186 h 187"/>
              <a:gd name="T8" fmla="*/ 0 w 188"/>
              <a:gd name="T9" fmla="*/ 93 h 187"/>
              <a:gd name="T10" fmla="*/ 0 w 188"/>
              <a:gd name="T11" fmla="*/ 93 h 187"/>
              <a:gd name="T12" fmla="*/ 94 w 188"/>
              <a:gd name="T13" fmla="*/ 0 h 187"/>
              <a:gd name="T14" fmla="*/ 94 w 188"/>
              <a:gd name="T15" fmla="*/ 0 h 187"/>
              <a:gd name="T16" fmla="*/ 187 w 188"/>
              <a:gd name="T17" fmla="*/ 9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187">
                <a:moveTo>
                  <a:pt x="187" y="93"/>
                </a:moveTo>
                <a:lnTo>
                  <a:pt x="187" y="93"/>
                </a:lnTo>
                <a:cubicBezTo>
                  <a:pt x="187" y="145"/>
                  <a:pt x="145" y="186"/>
                  <a:pt x="94" y="186"/>
                </a:cubicBezTo>
                <a:lnTo>
                  <a:pt x="94" y="186"/>
                </a:lnTo>
                <a:cubicBezTo>
                  <a:pt x="42" y="186"/>
                  <a:pt x="0" y="145"/>
                  <a:pt x="0" y="93"/>
                </a:cubicBezTo>
                <a:lnTo>
                  <a:pt x="0" y="93"/>
                </a:lnTo>
                <a:cubicBezTo>
                  <a:pt x="0" y="42"/>
                  <a:pt x="42" y="0"/>
                  <a:pt x="94" y="0"/>
                </a:cubicBezTo>
                <a:lnTo>
                  <a:pt x="94" y="0"/>
                </a:lnTo>
                <a:cubicBezTo>
                  <a:pt x="145" y="0"/>
                  <a:pt x="187" y="42"/>
                  <a:pt x="187" y="9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36" name="Freeform 270">
            <a:extLst>
              <a:ext uri="{FF2B5EF4-FFF2-40B4-BE49-F238E27FC236}">
                <a16:creationId xmlns:a16="http://schemas.microsoft.com/office/drawing/2014/main" id="{70795448-451D-4941-B7F6-2BD585CBB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9023" y="3911915"/>
            <a:ext cx="118114" cy="115366"/>
          </a:xfrm>
          <a:custGeom>
            <a:avLst/>
            <a:gdLst>
              <a:gd name="T0" fmla="*/ 187 w 188"/>
              <a:gd name="T1" fmla="*/ 93 h 187"/>
              <a:gd name="T2" fmla="*/ 187 w 188"/>
              <a:gd name="T3" fmla="*/ 93 h 187"/>
              <a:gd name="T4" fmla="*/ 93 w 188"/>
              <a:gd name="T5" fmla="*/ 186 h 187"/>
              <a:gd name="T6" fmla="*/ 93 w 188"/>
              <a:gd name="T7" fmla="*/ 186 h 187"/>
              <a:gd name="T8" fmla="*/ 0 w 188"/>
              <a:gd name="T9" fmla="*/ 93 h 187"/>
              <a:gd name="T10" fmla="*/ 0 w 188"/>
              <a:gd name="T11" fmla="*/ 93 h 187"/>
              <a:gd name="T12" fmla="*/ 93 w 188"/>
              <a:gd name="T13" fmla="*/ 0 h 187"/>
              <a:gd name="T14" fmla="*/ 93 w 188"/>
              <a:gd name="T15" fmla="*/ 0 h 187"/>
              <a:gd name="T16" fmla="*/ 187 w 188"/>
              <a:gd name="T17" fmla="*/ 9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187">
                <a:moveTo>
                  <a:pt x="187" y="93"/>
                </a:moveTo>
                <a:lnTo>
                  <a:pt x="187" y="93"/>
                </a:lnTo>
                <a:cubicBezTo>
                  <a:pt x="187" y="145"/>
                  <a:pt x="145" y="186"/>
                  <a:pt x="93" y="186"/>
                </a:cubicBezTo>
                <a:lnTo>
                  <a:pt x="93" y="186"/>
                </a:lnTo>
                <a:cubicBezTo>
                  <a:pt x="41" y="186"/>
                  <a:pt x="0" y="145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3" y="0"/>
                </a:cubicBezTo>
                <a:lnTo>
                  <a:pt x="93" y="0"/>
                </a:lnTo>
                <a:cubicBezTo>
                  <a:pt x="145" y="0"/>
                  <a:pt x="187" y="42"/>
                  <a:pt x="187" y="93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37" name="Freeform 339">
            <a:extLst>
              <a:ext uri="{FF2B5EF4-FFF2-40B4-BE49-F238E27FC236}">
                <a16:creationId xmlns:a16="http://schemas.microsoft.com/office/drawing/2014/main" id="{6808B229-3EF6-A944-AD78-1FD57FAC9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775" y="3963378"/>
            <a:ext cx="118112" cy="115366"/>
          </a:xfrm>
          <a:custGeom>
            <a:avLst/>
            <a:gdLst>
              <a:gd name="T0" fmla="*/ 187 w 188"/>
              <a:gd name="T1" fmla="*/ 93 h 187"/>
              <a:gd name="T2" fmla="*/ 187 w 188"/>
              <a:gd name="T3" fmla="*/ 93 h 187"/>
              <a:gd name="T4" fmla="*/ 94 w 188"/>
              <a:gd name="T5" fmla="*/ 186 h 187"/>
              <a:gd name="T6" fmla="*/ 94 w 188"/>
              <a:gd name="T7" fmla="*/ 186 h 187"/>
              <a:gd name="T8" fmla="*/ 0 w 188"/>
              <a:gd name="T9" fmla="*/ 93 h 187"/>
              <a:gd name="T10" fmla="*/ 0 w 188"/>
              <a:gd name="T11" fmla="*/ 93 h 187"/>
              <a:gd name="T12" fmla="*/ 94 w 188"/>
              <a:gd name="T13" fmla="*/ 0 h 187"/>
              <a:gd name="T14" fmla="*/ 94 w 188"/>
              <a:gd name="T15" fmla="*/ 0 h 187"/>
              <a:gd name="T16" fmla="*/ 187 w 188"/>
              <a:gd name="T17" fmla="*/ 9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187">
                <a:moveTo>
                  <a:pt x="187" y="93"/>
                </a:moveTo>
                <a:lnTo>
                  <a:pt x="187" y="93"/>
                </a:lnTo>
                <a:cubicBezTo>
                  <a:pt x="187" y="145"/>
                  <a:pt x="145" y="186"/>
                  <a:pt x="94" y="186"/>
                </a:cubicBezTo>
                <a:lnTo>
                  <a:pt x="94" y="186"/>
                </a:lnTo>
                <a:cubicBezTo>
                  <a:pt x="42" y="186"/>
                  <a:pt x="0" y="145"/>
                  <a:pt x="0" y="93"/>
                </a:cubicBezTo>
                <a:lnTo>
                  <a:pt x="0" y="93"/>
                </a:lnTo>
                <a:cubicBezTo>
                  <a:pt x="0" y="42"/>
                  <a:pt x="42" y="0"/>
                  <a:pt x="94" y="0"/>
                </a:cubicBezTo>
                <a:lnTo>
                  <a:pt x="94" y="0"/>
                </a:lnTo>
                <a:cubicBezTo>
                  <a:pt x="145" y="0"/>
                  <a:pt x="187" y="42"/>
                  <a:pt x="187" y="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8ACC7-D825-5E42-9DEA-74DC16210049}"/>
              </a:ext>
            </a:extLst>
          </p:cNvPr>
          <p:cNvSpPr txBox="1"/>
          <p:nvPr/>
        </p:nvSpPr>
        <p:spPr>
          <a:xfrm>
            <a:off x="734211" y="3770319"/>
            <a:ext cx="2717573" cy="205761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2160"/>
              </a:lnSpc>
            </a:pPr>
            <a:r>
              <a:rPr lang="en-US" sz="2000" b="1" dirty="0"/>
              <a:t>School closures </a:t>
            </a:r>
            <a:r>
              <a:rPr lang="en-US" dirty="0"/>
              <a:t>impacting 2.37 million learners</a:t>
            </a:r>
            <a:r>
              <a:rPr lang="en-US" b="1" dirty="0"/>
              <a:t> </a:t>
            </a:r>
            <a:r>
              <a:rPr lang="en-US" dirty="0"/>
              <a:t>(50% male/female) at schools, kindergartens and universities since 17 March</a:t>
            </a:r>
          </a:p>
          <a:p>
            <a:pPr>
              <a:lnSpc>
                <a:spcPts val="2160"/>
              </a:lnSpc>
            </a:pPr>
            <a:endParaRPr lang="en-US" b="1" spc="-15" dirty="0">
              <a:ea typeface="Source Sans Pro" panose="020B0503030403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17952B-976B-2545-A150-3ECE13577D70}"/>
              </a:ext>
            </a:extLst>
          </p:cNvPr>
          <p:cNvSpPr txBox="1"/>
          <p:nvPr/>
        </p:nvSpPr>
        <p:spPr>
          <a:xfrm>
            <a:off x="3644399" y="3764278"/>
            <a:ext cx="2617385" cy="17754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2160"/>
              </a:lnSpc>
            </a:pPr>
            <a:r>
              <a:rPr lang="en-US" dirty="0"/>
              <a:t>Only 54% have </a:t>
            </a:r>
            <a:r>
              <a:rPr lang="en-US" sz="2000" b="1" dirty="0"/>
              <a:t>connected to MOE-DARSAK online learning platform</a:t>
            </a:r>
            <a:r>
              <a:rPr lang="en-US" dirty="0"/>
              <a:t>, with many children receiving no education since March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F6F5CB-7BB5-D44F-991A-9E7550424A43}"/>
              </a:ext>
            </a:extLst>
          </p:cNvPr>
          <p:cNvSpPr txBox="1"/>
          <p:nvPr/>
        </p:nvSpPr>
        <p:spPr>
          <a:xfrm>
            <a:off x="6489539" y="3766181"/>
            <a:ext cx="2384960" cy="243143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dirty="0"/>
              <a:t>23% of vulnerable households do </a:t>
            </a:r>
            <a:r>
              <a:rPr lang="en-US" sz="2000" b="1" dirty="0"/>
              <a:t>not have regular internet connected device</a:t>
            </a:r>
            <a:r>
              <a:rPr lang="en-US" dirty="0"/>
              <a:t>, and many more lack parental support and conducive learning environment.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12A3D2-8807-134B-9165-044EDAEAD787}"/>
              </a:ext>
            </a:extLst>
          </p:cNvPr>
          <p:cNvSpPr txBox="1"/>
          <p:nvPr/>
        </p:nvSpPr>
        <p:spPr>
          <a:xfrm>
            <a:off x="9149023" y="3770319"/>
            <a:ext cx="2461535" cy="215443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dirty="0"/>
              <a:t>26% having </a:t>
            </a:r>
            <a:r>
              <a:rPr lang="en-US" sz="2000" b="1" dirty="0"/>
              <a:t>used emotional or physical violence against children</a:t>
            </a:r>
            <a:r>
              <a:rPr lang="en-US" dirty="0"/>
              <a:t>, especially in large households and the Jordanian population.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1E8F27-B0E1-FB49-92D6-6C8D08727F8D}"/>
              </a:ext>
            </a:extLst>
          </p:cNvPr>
          <p:cNvSpPr txBox="1"/>
          <p:nvPr/>
        </p:nvSpPr>
        <p:spPr>
          <a:xfrm>
            <a:off x="1276314" y="1845837"/>
            <a:ext cx="163241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spc="-145" dirty="0">
                <a:solidFill>
                  <a:schemeClr val="bg1"/>
                </a:solidFill>
                <a:ea typeface="Source Sans Pro" panose="020B0503030403020204" pitchFamily="34" charset="0"/>
              </a:rPr>
              <a:t>2</a:t>
            </a:r>
            <a:r>
              <a:rPr lang="en-US" sz="4000" spc="-145" dirty="0">
                <a:solidFill>
                  <a:schemeClr val="bg1"/>
                </a:solidFill>
                <a:ea typeface="Source Sans Pro" panose="020B0503030403020204" pitchFamily="34" charset="0"/>
              </a:rPr>
              <a:t>.37 million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FC8D07-DF7E-0C40-B2A0-8D4F76A3287B}"/>
              </a:ext>
            </a:extLst>
          </p:cNvPr>
          <p:cNvSpPr txBox="1"/>
          <p:nvPr/>
        </p:nvSpPr>
        <p:spPr>
          <a:xfrm>
            <a:off x="4005642" y="2030502"/>
            <a:ext cx="18949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spc="-145" dirty="0">
                <a:solidFill>
                  <a:schemeClr val="bg1"/>
                </a:solidFill>
                <a:ea typeface="Source Sans Pro" panose="020B0503030403020204" pitchFamily="34" charset="0"/>
              </a:rPr>
              <a:t>54% </a:t>
            </a:r>
          </a:p>
          <a:p>
            <a:pPr algn="ctr"/>
            <a:r>
              <a:rPr lang="en-US" sz="1600" spc="-145" dirty="0">
                <a:solidFill>
                  <a:schemeClr val="bg1"/>
                </a:solidFill>
                <a:ea typeface="Source Sans Pro" panose="020B0503030403020204" pitchFamily="34" charset="0"/>
              </a:rPr>
              <a:t>of 1,124 HH under survey</a:t>
            </a:r>
            <a:endParaRPr lang="en-US" sz="3200" spc="-145" dirty="0">
              <a:solidFill>
                <a:schemeClr val="bg1"/>
              </a:solidFill>
              <a:ea typeface="Source Sans Pro" panose="020B0503030403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31E390-B698-BF41-A46C-E3E1047B3CDE}"/>
              </a:ext>
            </a:extLst>
          </p:cNvPr>
          <p:cNvSpPr txBox="1"/>
          <p:nvPr/>
        </p:nvSpPr>
        <p:spPr>
          <a:xfrm>
            <a:off x="6515658" y="2030501"/>
            <a:ext cx="202716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spc="-145" dirty="0">
                <a:ea typeface="Source Sans Pro" panose="020B0503030403020204" pitchFamily="34" charset="0"/>
              </a:rPr>
              <a:t>2</a:t>
            </a:r>
            <a:r>
              <a:rPr lang="en-US" sz="4000" spc="-145" dirty="0">
                <a:ea typeface="Source Sans Pro" panose="020B0503030403020204" pitchFamily="34" charset="0"/>
              </a:rPr>
              <a:t>3%</a:t>
            </a:r>
          </a:p>
          <a:p>
            <a:pPr algn="ctr"/>
            <a:r>
              <a:rPr lang="en-US" sz="1600" spc="-145" dirty="0">
                <a:ea typeface="Source Sans Pro" panose="020B0503030403020204" pitchFamily="34" charset="0"/>
              </a:rPr>
              <a:t>of 1,124 HH under survey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617EAE-D46C-FF43-8027-E058CC88A381}"/>
              </a:ext>
            </a:extLst>
          </p:cNvPr>
          <p:cNvSpPr txBox="1"/>
          <p:nvPr/>
        </p:nvSpPr>
        <p:spPr>
          <a:xfrm>
            <a:off x="9273641" y="2030501"/>
            <a:ext cx="208015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spc="-145" dirty="0">
                <a:ea typeface="Source Sans Pro" panose="020B0503030403020204" pitchFamily="34" charset="0"/>
              </a:rPr>
              <a:t>2</a:t>
            </a:r>
            <a:r>
              <a:rPr lang="en-US" sz="4000" spc="-145" dirty="0">
                <a:ea typeface="Source Sans Pro" panose="020B0503030403020204" pitchFamily="34" charset="0"/>
              </a:rPr>
              <a:t>6%</a:t>
            </a:r>
          </a:p>
          <a:p>
            <a:pPr algn="ctr"/>
            <a:r>
              <a:rPr lang="en-US" sz="1600" spc="-145" dirty="0">
                <a:ea typeface="Source Sans Pro" panose="020B0503030403020204" pitchFamily="34" charset="0"/>
              </a:rPr>
              <a:t>of 1,124 HH under survey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4F02070-2E52-4701-A478-ECBE7B240398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210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1. Impact of COVID-19 on education in Jordan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CED8D6-0A0A-4004-8AA5-4B4CCEB76E8B}"/>
              </a:ext>
            </a:extLst>
          </p:cNvPr>
          <p:cNvSpPr txBox="1"/>
          <p:nvPr/>
        </p:nvSpPr>
        <p:spPr>
          <a:xfrm>
            <a:off x="7053067" y="6362069"/>
            <a:ext cx="5986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Source: </a:t>
            </a:r>
            <a:r>
              <a:rPr lang="en-GB" sz="1100" dirty="0"/>
              <a:t>UNHCR/UNICEF/WFP </a:t>
            </a:r>
            <a:r>
              <a:rPr lang="en-US" sz="1100" dirty="0"/>
              <a:t>Multi-Sectoral Rapid Needs Assessment on COVID19 </a:t>
            </a:r>
          </a:p>
        </p:txBody>
      </p:sp>
    </p:spTree>
    <p:extLst>
      <p:ext uri="{BB962C8B-B14F-4D97-AF65-F5344CB8AC3E}">
        <p14:creationId xmlns:p14="http://schemas.microsoft.com/office/powerpoint/2010/main" val="137278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0A4FB-C547-415D-A30D-DBF7A9D9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1064"/>
          </a:xfrm>
        </p:spPr>
        <p:txBody>
          <a:bodyPr>
            <a:normAutofit fontScale="90000"/>
          </a:bodyPr>
          <a:lstStyle/>
          <a:p>
            <a:r>
              <a:rPr lang="en-GB" dirty="0"/>
              <a:t>2. </a:t>
            </a:r>
            <a:r>
              <a:rPr lang="en-US" dirty="0"/>
              <a:t>High risk of learning loss and spike in dropout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CA6D8-D9FC-4A81-B8CA-41F060CEF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399"/>
            <a:ext cx="10722429" cy="48164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/>
              <a:t>Dropouts will likely increase</a:t>
            </a:r>
            <a:r>
              <a:rPr lang="en-US" sz="2000" dirty="0"/>
              <a:t> among the </a:t>
            </a:r>
            <a:r>
              <a:rPr lang="en-US" sz="2000" b="1" dirty="0"/>
              <a:t>most disadvantaged (i.e. out-of-school children, refugees, children with disabilities, those in ITS/DOM)</a:t>
            </a:r>
            <a:r>
              <a:rPr lang="en-US" sz="2000" dirty="0"/>
              <a:t> due to lack of their re-engagement with education, lack of catch up or adaptation of next year’s teaching, and economic impact on households.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sz="2000" b="1" dirty="0"/>
              <a:t>Risk of partial school closures </a:t>
            </a:r>
            <a:r>
              <a:rPr lang="en-US" sz="2000" dirty="0"/>
              <a:t>until end of calendar year with social distancing in schools and continued online education</a:t>
            </a:r>
          </a:p>
          <a:p>
            <a:pPr marL="0" indent="0">
              <a:buNone/>
            </a:pPr>
            <a:endParaRPr lang="en-GB" sz="1100" dirty="0"/>
          </a:p>
          <a:p>
            <a:r>
              <a:rPr lang="en-GB" sz="2000" dirty="0"/>
              <a:t>Before the pandemic, </a:t>
            </a:r>
            <a:r>
              <a:rPr lang="en-US" sz="2000" dirty="0"/>
              <a:t>52 per cent of 10-year-old children in Jordan were not able to read an age appropriate text. COVID-19 can </a:t>
            </a:r>
            <a:r>
              <a:rPr lang="en-US" sz="2000" b="1" dirty="0"/>
              <a:t>exacerbate </a:t>
            </a:r>
            <a:r>
              <a:rPr lang="en-GB" sz="2000" b="1" dirty="0"/>
              <a:t>literacy and numeracy </a:t>
            </a:r>
            <a:r>
              <a:rPr lang="en-GB" sz="2000" dirty="0"/>
              <a:t>for primary school children. </a:t>
            </a:r>
          </a:p>
          <a:p>
            <a:pPr marL="0" indent="0">
              <a:buNone/>
            </a:pPr>
            <a:endParaRPr lang="en-GB" sz="1100" dirty="0"/>
          </a:p>
          <a:p>
            <a:r>
              <a:rPr lang="en-GB" sz="2000" dirty="0"/>
              <a:t>There was already a trend of </a:t>
            </a:r>
            <a:r>
              <a:rPr lang="en-GB" sz="2000" b="1" dirty="0"/>
              <a:t>late enrolment in Grade 1 </a:t>
            </a:r>
            <a:r>
              <a:rPr lang="en-GB" sz="2000" dirty="0"/>
              <a:t>and </a:t>
            </a:r>
            <a:r>
              <a:rPr lang="en-GB" sz="2000" b="1" dirty="0"/>
              <a:t>high dropouts </a:t>
            </a:r>
            <a:r>
              <a:rPr lang="en-GB" sz="2000" dirty="0"/>
              <a:t>after completion of Grade 6 </a:t>
            </a:r>
            <a:r>
              <a:rPr lang="en-US" sz="2000" dirty="0"/>
              <a:t>with continued high levels of dropout in Grade 7 and above.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>
                <a:solidFill>
                  <a:srgbClr val="C00000"/>
                </a:solidFill>
              </a:rPr>
              <a:t>Need to mitigate learning loss and accelerate learning recovery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D0352-4A81-496A-91D3-FB659897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4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C73C-B1F1-4A37-9C41-70E8ED239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007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dirty="0"/>
              <a:t>3. Three overlapping phases from distance learning towards managing continuity</a:t>
            </a:r>
            <a:r>
              <a:rPr lang="en-GB" sz="1800" dirty="0"/>
              <a:t> (WB, 2020)</a:t>
            </a:r>
            <a:endParaRPr lang="en-US" sz="3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0504AA4-6B2F-4EF3-94DE-AEA9B7BD6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0787" y="1328055"/>
            <a:ext cx="10230426" cy="530381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7532BE-A8A8-462C-9581-BF5D347F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4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65ED-B6C2-4289-9835-2302F9B8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969"/>
          </a:xfrm>
        </p:spPr>
        <p:txBody>
          <a:bodyPr>
            <a:noAutofit/>
          </a:bodyPr>
          <a:lstStyle/>
          <a:p>
            <a:r>
              <a:rPr lang="en-GB" sz="3200" dirty="0"/>
              <a:t>4. MOE Jordan’s Education during Emergency Plan 2020-21</a:t>
            </a: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7C9AE2-4777-4023-B878-641B6DD39B18}"/>
              </a:ext>
            </a:extLst>
          </p:cNvPr>
          <p:cNvSpPr/>
          <p:nvPr/>
        </p:nvSpPr>
        <p:spPr>
          <a:xfrm>
            <a:off x="340661" y="984724"/>
            <a:ext cx="11510682" cy="1152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5E13D8D-90B0-4D6C-B90D-9B726FEA4A67}"/>
              </a:ext>
            </a:extLst>
          </p:cNvPr>
          <p:cNvSpPr/>
          <p:nvPr/>
        </p:nvSpPr>
        <p:spPr>
          <a:xfrm>
            <a:off x="340659" y="1424908"/>
            <a:ext cx="11510682" cy="142481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                                                                                                                         </a:t>
            </a:r>
            <a:r>
              <a:rPr lang="en-GB" b="1" dirty="0"/>
              <a:t>Sustainability Phase</a:t>
            </a:r>
          </a:p>
          <a:p>
            <a:pPr algn="ctr"/>
            <a:r>
              <a:rPr lang="en-GB" b="1" dirty="0"/>
              <a:t>                                                                                                                                             </a:t>
            </a:r>
            <a:r>
              <a:rPr lang="en-GB" sz="1600" dirty="0"/>
              <a:t>Sep 2020-Sep 2021</a:t>
            </a:r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9CAAAFE3-6889-4012-80D5-93F1E9B2C2B8}"/>
              </a:ext>
            </a:extLst>
          </p:cNvPr>
          <p:cNvSpPr/>
          <p:nvPr/>
        </p:nvSpPr>
        <p:spPr>
          <a:xfrm>
            <a:off x="340657" y="1823018"/>
            <a:ext cx="8095129" cy="1341001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                                             </a:t>
            </a:r>
            <a:r>
              <a:rPr lang="en-GB" b="1" dirty="0"/>
              <a:t>Remedial and Enrichment Phase</a:t>
            </a:r>
          </a:p>
          <a:p>
            <a:pPr algn="ctr"/>
            <a:r>
              <a:rPr lang="en-GB" b="1" dirty="0"/>
              <a:t>                                                                  </a:t>
            </a:r>
            <a:r>
              <a:rPr lang="en-GB" sz="1600" dirty="0"/>
              <a:t>May-Sep 2020</a:t>
            </a:r>
            <a:endParaRPr lang="en-US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F29CEF2-FF65-4D5A-BC41-1B11047F66F8}"/>
              </a:ext>
            </a:extLst>
          </p:cNvPr>
          <p:cNvSpPr/>
          <p:nvPr/>
        </p:nvSpPr>
        <p:spPr>
          <a:xfrm>
            <a:off x="340660" y="2157232"/>
            <a:ext cx="3872753" cy="134100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 Response Phase</a:t>
            </a:r>
          </a:p>
          <a:p>
            <a:pPr algn="ctr"/>
            <a:r>
              <a:rPr lang="en-GB" sz="1600" dirty="0"/>
              <a:t>Mar-Apr 2020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C755AE-46D7-4671-85BD-554C25A939FA}"/>
              </a:ext>
            </a:extLst>
          </p:cNvPr>
          <p:cNvSpPr txBox="1"/>
          <p:nvPr/>
        </p:nvSpPr>
        <p:spPr>
          <a:xfrm>
            <a:off x="2047065" y="1080706"/>
            <a:ext cx="9134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Ensure learning continuity for all public school students during emergency; and</a:t>
            </a:r>
          </a:p>
          <a:p>
            <a:r>
              <a:rPr lang="en-US" dirty="0"/>
              <a:t>- Ensure accessibility and keep stimulating innovative practices and continuous improvement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98D789-855B-4B86-957C-AF6DCCA1A879}"/>
              </a:ext>
            </a:extLst>
          </p:cNvPr>
          <p:cNvSpPr txBox="1"/>
          <p:nvPr/>
        </p:nvSpPr>
        <p:spPr>
          <a:xfrm>
            <a:off x="838200" y="1219204"/>
            <a:ext cx="178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Objective: </a:t>
            </a: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F98A5E-F97C-4087-B17B-760D35426C2F}"/>
              </a:ext>
            </a:extLst>
          </p:cNvPr>
          <p:cNvSpPr txBox="1"/>
          <p:nvPr/>
        </p:nvSpPr>
        <p:spPr>
          <a:xfrm>
            <a:off x="313764" y="3351447"/>
            <a:ext cx="3759779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Development of e-learning content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Infrastructure strengthening </a:t>
            </a:r>
            <a:r>
              <a:rPr lang="en-GB" sz="1600" dirty="0"/>
              <a:t>(i.e. TV sessions, e-tools and laptops for teachers and </a:t>
            </a:r>
            <a:r>
              <a:rPr lang="en-GB" sz="1600" dirty="0" err="1"/>
              <a:t>Tawjihi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Implementation of technology </a:t>
            </a:r>
            <a:r>
              <a:rPr lang="en-GB" sz="1600" dirty="0"/>
              <a:t>(i.e. e-learning portal, TV, instructional videos, assessment, SMS and virtual media)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Training of teachers and supervisors</a:t>
            </a:r>
            <a:r>
              <a:rPr lang="en-GB" sz="1600" dirty="0"/>
              <a:t>, including digital skills and PSS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Community engagement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Prep for Phase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Risk management &amp; quality assurance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1DC02C-0E3E-4F96-8063-EE1E028EA44D}"/>
              </a:ext>
            </a:extLst>
          </p:cNvPr>
          <p:cNvSpPr txBox="1"/>
          <p:nvPr/>
        </p:nvSpPr>
        <p:spPr>
          <a:xfrm>
            <a:off x="4218809" y="3336059"/>
            <a:ext cx="3759779" cy="32932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Delivery of Remedial 1 </a:t>
            </a:r>
            <a:r>
              <a:rPr lang="en-GB" sz="1600" dirty="0"/>
              <a:t>(Distance learning for </a:t>
            </a:r>
            <a:r>
              <a:rPr lang="en-GB" sz="1600" dirty="0" err="1"/>
              <a:t>Tawjihi</a:t>
            </a:r>
            <a:r>
              <a:rPr lang="en-GB" sz="1600" dirty="0"/>
              <a:t> students)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Delivery of Remedial 2 </a:t>
            </a:r>
            <a:r>
              <a:rPr lang="en-GB" sz="1600" dirty="0"/>
              <a:t>(Accelerated learning for children who miss distance education via both printed and online)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Delivery of Remedial 3 </a:t>
            </a:r>
            <a:r>
              <a:rPr lang="en-GB" sz="1600" dirty="0"/>
              <a:t>(Catching up with lost learning for Grades 2-12)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Enrichment/Skills development </a:t>
            </a:r>
            <a:r>
              <a:rPr lang="en-GB" sz="1600" dirty="0"/>
              <a:t>(Online contents  on safety, health, life skills and MHPSS)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Community 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Review of MOE Education Strategic Plan (ESP) in light of Covid-19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CCD482-797D-419F-8877-451341A5CF5E}"/>
              </a:ext>
            </a:extLst>
          </p:cNvPr>
          <p:cNvSpPr txBox="1"/>
          <p:nvPr/>
        </p:nvSpPr>
        <p:spPr>
          <a:xfrm>
            <a:off x="8150750" y="3336059"/>
            <a:ext cx="3700590" cy="32932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Institutional planning </a:t>
            </a:r>
            <a:r>
              <a:rPr lang="en-GB" sz="1600" dirty="0"/>
              <a:t>(MOE to frame sustainable distance learning schemes)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National curriculum integration</a:t>
            </a:r>
            <a:r>
              <a:rPr lang="en-US" sz="1600" dirty="0"/>
              <a:t> (Blending e-learning with a regular school learning approach)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Technological infra preparedness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School preparedness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Student well-being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E-learning in early childhood, TVET and non-formal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Capacity development for educators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QA, risk management and M&amp;E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Revision of ESP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A586F0-1E5B-43E1-8F0F-2711A592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5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431154-2D39-4205-93E5-4A4BB5008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9" y="312432"/>
            <a:ext cx="10844842" cy="623313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F1AEBA-F5A9-40F4-AFFA-C8713C3FA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6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AA2AC3-994F-444F-A2E5-0C0861B489A7}"/>
              </a:ext>
            </a:extLst>
          </p:cNvPr>
          <p:cNvSpPr/>
          <p:nvPr/>
        </p:nvSpPr>
        <p:spPr>
          <a:xfrm>
            <a:off x="4301412" y="3868616"/>
            <a:ext cx="7052388" cy="14570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Target Summer catch-up to re-engage those excluded to 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Formative assessment &amp; prepare teachers to adapt teaching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50" dirty="0">
                <a:solidFill>
                  <a:schemeClr val="tx1"/>
                </a:solidFill>
              </a:rPr>
              <a:t>Prepare for continued school closures/social distancing next term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Include off line options for those not connected to technology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8BC2F0-7E3A-4406-8188-A57713E0B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20471"/>
              </p:ext>
            </p:extLst>
          </p:nvPr>
        </p:nvGraphicFramePr>
        <p:xfrm>
          <a:off x="838200" y="1418253"/>
          <a:ext cx="10515600" cy="507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F87840B-123E-41A1-8876-4F3B4F4EC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499"/>
          </a:xfrm>
        </p:spPr>
        <p:txBody>
          <a:bodyPr/>
          <a:lstStyle/>
          <a:p>
            <a:r>
              <a:rPr lang="en-GB" dirty="0"/>
              <a:t>5. Considerations for school reopening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BB0572-BC2F-4BF9-8BD1-2785B99E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6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65ED-B6C2-4289-9835-2302F9B8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515600" cy="944563"/>
          </a:xfrm>
        </p:spPr>
        <p:txBody>
          <a:bodyPr>
            <a:normAutofit/>
          </a:bodyPr>
          <a:lstStyle/>
          <a:p>
            <a:r>
              <a:rPr lang="en-GB" sz="3600" b="1" dirty="0"/>
              <a:t>6. Key messages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5C33B-DD75-4B5E-8A1A-CA558FB71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1657349"/>
            <a:ext cx="10807421" cy="4972049"/>
          </a:xfrm>
        </p:spPr>
        <p:txBody>
          <a:bodyPr>
            <a:normAutofit/>
          </a:bodyPr>
          <a:lstStyle/>
          <a:p>
            <a:r>
              <a:rPr lang="en-US" sz="2000" b="1" dirty="0"/>
              <a:t>MOE Education During Emergencies Plan (EDEP) </a:t>
            </a:r>
            <a:r>
              <a:rPr lang="en-US" sz="2000" dirty="0"/>
              <a:t>requires JOD 36 million and not yet funded or prioritized – heavy investment in online learning.</a:t>
            </a:r>
          </a:p>
          <a:p>
            <a:r>
              <a:rPr lang="en-US" sz="2000" dirty="0"/>
              <a:t>Important to link EDEP to </a:t>
            </a:r>
            <a:r>
              <a:rPr lang="en-US" sz="2000" b="1" dirty="0"/>
              <a:t>existing Education Strategic Plan (ESP) </a:t>
            </a:r>
            <a:r>
              <a:rPr lang="en-US" sz="2000" dirty="0"/>
              <a:t>– i.e. aligning key components of EDEP within annual </a:t>
            </a:r>
            <a:r>
              <a:rPr lang="en-US" sz="2000" dirty="0" err="1"/>
              <a:t>MoE</a:t>
            </a:r>
            <a:r>
              <a:rPr lang="en-US" sz="2000" dirty="0"/>
              <a:t>/ESP workplans.</a:t>
            </a:r>
          </a:p>
          <a:p>
            <a:r>
              <a:rPr lang="en-US" sz="2000" dirty="0"/>
              <a:t>Given limited funds, urgent need to identify actions that would have greatest impact on the </a:t>
            </a:r>
            <a:r>
              <a:rPr lang="en-US" sz="2000" b="1" dirty="0"/>
              <a:t>learning recovery of most vulnerable children </a:t>
            </a:r>
            <a:r>
              <a:rPr lang="en-US" sz="2000" dirty="0"/>
              <a:t>- may be offline.</a:t>
            </a:r>
          </a:p>
          <a:p>
            <a:r>
              <a:rPr lang="en-US" sz="2000" dirty="0"/>
              <a:t>Planning for </a:t>
            </a:r>
            <a:r>
              <a:rPr lang="en-US" sz="2000" b="1" dirty="0"/>
              <a:t>Safe Reopening of Schools, Higher Education and TVET institutions </a:t>
            </a:r>
            <a:r>
              <a:rPr lang="en-US" sz="2000" dirty="0"/>
              <a:t>to start immediately with collaboration of MOE, UN, donors and NGO partners.</a:t>
            </a:r>
            <a:endParaRPr lang="en-US" sz="2000" i="1" dirty="0"/>
          </a:p>
          <a:p>
            <a:r>
              <a:rPr lang="en-US" sz="2000" b="1" dirty="0"/>
              <a:t>SRAD, UN and partners in camp settings already working </a:t>
            </a:r>
            <a:r>
              <a:rPr lang="en-US" sz="2000" dirty="0"/>
              <a:t>on protocols for safe return to schools considering infection prevention control.</a:t>
            </a:r>
          </a:p>
          <a:p>
            <a:r>
              <a:rPr lang="en-US" sz="2000" dirty="0"/>
              <a:t>Beyond digital gap, need to consider how to </a:t>
            </a:r>
            <a:r>
              <a:rPr lang="en-US" sz="2000" b="1" dirty="0"/>
              <a:t>support parental engagement and safe learning environment</a:t>
            </a:r>
            <a:r>
              <a:rPr lang="en-US" sz="2000" dirty="0"/>
              <a:t> for children in vulnerable households.</a:t>
            </a:r>
          </a:p>
          <a:p>
            <a:r>
              <a:rPr lang="en-US" sz="2000" dirty="0"/>
              <a:t>Greater need to invest in improving online-learning environments and contents for HE and TVET, especially </a:t>
            </a:r>
            <a:r>
              <a:rPr lang="en-US" sz="2000" b="1" dirty="0"/>
              <a:t>free and open sources to reach more vulnerable youth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19670-D91B-4F6F-8A2A-4985E7D1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6568-412F-4423-A355-079BC961AC5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13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D11B6FBB85645A784F5CD71E1EBA4" ma:contentTypeVersion="13" ma:contentTypeDescription="Create a new document." ma:contentTypeScope="" ma:versionID="b7c1be9b2ee32aa29df8db4929737d1e">
  <xsd:schema xmlns:xsd="http://www.w3.org/2001/XMLSchema" xmlns:xs="http://www.w3.org/2001/XMLSchema" xmlns:p="http://schemas.microsoft.com/office/2006/metadata/properties" xmlns:ns3="cbbd4e80-3e64-4497-856c-a90c5f3d5087" xmlns:ns4="82267b46-42fe-4524-8d8f-3272310d0588" targetNamespace="http://schemas.microsoft.com/office/2006/metadata/properties" ma:root="true" ma:fieldsID="c2a89488a9cf70b73b946d8975aed163" ns3:_="" ns4:_="">
    <xsd:import namespace="cbbd4e80-3e64-4497-856c-a90c5f3d5087"/>
    <xsd:import namespace="82267b46-42fe-4524-8d8f-3272310d0588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bd4e80-3e64-4497-856c-a90c5f3d5087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67b46-42fe-4524-8d8f-3272310d05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43E65D-CB17-4DFA-9328-87490782AE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bd4e80-3e64-4497-856c-a90c5f3d5087"/>
    <ds:schemaRef ds:uri="82267b46-42fe-4524-8d8f-3272310d05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3119AA-8DD9-49D1-B7B2-50AC3D46EAAA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82267b46-42fe-4524-8d8f-3272310d0588"/>
    <ds:schemaRef ds:uri="cbbd4e80-3e64-4497-856c-a90c5f3d5087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0713FA6-633F-40C2-8D14-8DD81AFC44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954</Words>
  <Application>Microsoft Office PowerPoint</Application>
  <PresentationFormat>Widescreen</PresentationFormat>
  <Paragraphs>108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Education Sector Working Group in Response to COVID-19</vt:lpstr>
      <vt:lpstr>PowerPoint Presentation</vt:lpstr>
      <vt:lpstr>2. High risk of learning loss and spike in dropout</vt:lpstr>
      <vt:lpstr>3. Three overlapping phases from distance learning towards managing continuity (WB, 2020)</vt:lpstr>
      <vt:lpstr>4. MOE Jordan’s Education during Emergency Plan 2020-21</vt:lpstr>
      <vt:lpstr>PowerPoint Presentation</vt:lpstr>
      <vt:lpstr>5. Considerations for school reopening</vt:lpstr>
      <vt:lpstr>6. Key messages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Tomoya Sonoda</dc:creator>
  <cp:lastModifiedBy>Tomoya Sonoda</cp:lastModifiedBy>
  <cp:revision>49</cp:revision>
  <dcterms:created xsi:type="dcterms:W3CDTF">2020-05-14T08:10:30Z</dcterms:created>
  <dcterms:modified xsi:type="dcterms:W3CDTF">2020-05-18T06:24:09Z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0x0101003EFD11B6FBB85645A784F5CD71E1EBA4</vt:lpwstr>
  </property>
</Properties>
</file>