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393" r:id="rId2"/>
    <p:sldId id="398" r:id="rId3"/>
    <p:sldId id="410" r:id="rId4"/>
    <p:sldId id="421" r:id="rId5"/>
    <p:sldId id="411" r:id="rId6"/>
    <p:sldId id="406" r:id="rId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ROK" initials="L" lastIdx="9" clrIdx="0">
    <p:extLst>
      <p:ext uri="{19B8F6BF-5375-455C-9EA6-DF929625EA0E}">
        <p15:presenceInfo xmlns:p15="http://schemas.microsoft.com/office/powerpoint/2012/main" userId="LAROK" providerId="None"/>
      </p:ext>
    </p:extLst>
  </p:cmAuthor>
  <p:cmAuthor id="2" name="Windows User" initials="WU" lastIdx="1" clrIdx="1">
    <p:extLst>
      <p:ext uri="{19B8F6BF-5375-455C-9EA6-DF929625EA0E}">
        <p15:presenceInfo xmlns:p15="http://schemas.microsoft.com/office/powerpoint/2012/main" userId="Windows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1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D4AE9-FB56-E447-9325-C9C20801439A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8D2496-41A0-EF46-9143-2D72401C41D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91611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6" name="Shape 15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buSzPct val="25000"/>
            </a:pPr>
            <a:endParaRPr lang="it-IT" dirty="0"/>
          </a:p>
        </p:txBody>
      </p:sp>
      <p:sp>
        <p:nvSpPr>
          <p:cNvPr id="157" name="Shape 15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it-IT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it-IT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59474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E489A-7012-46B7-83E8-78D7901394DA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4EE0-731F-4C9C-8BD2-CCA997763B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9096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E489A-7012-46B7-83E8-78D7901394DA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4EE0-731F-4C9C-8BD2-CCA997763B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1333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E489A-7012-46B7-83E8-78D7901394DA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4EE0-731F-4C9C-8BD2-CCA997763B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1956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E489A-7012-46B7-83E8-78D7901394DA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4EE0-731F-4C9C-8BD2-CCA997763B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4559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E489A-7012-46B7-83E8-78D7901394DA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4EE0-731F-4C9C-8BD2-CCA997763B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04896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E489A-7012-46B7-83E8-78D7901394DA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4EE0-731F-4C9C-8BD2-CCA997763B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37346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E489A-7012-46B7-83E8-78D7901394DA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4EE0-731F-4C9C-8BD2-CCA997763B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04626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E489A-7012-46B7-83E8-78D7901394DA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4EE0-731F-4C9C-8BD2-CCA997763B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1838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E489A-7012-46B7-83E8-78D7901394DA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4EE0-731F-4C9C-8BD2-CCA997763B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61331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E489A-7012-46B7-83E8-78D7901394DA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4EE0-731F-4C9C-8BD2-CCA997763B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0742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E489A-7012-46B7-83E8-78D7901394DA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4EE0-731F-4C9C-8BD2-CCA997763B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1396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E489A-7012-46B7-83E8-78D7901394DA}" type="datetimeFigureOut">
              <a:rPr lang="it-IT" smtClean="0"/>
              <a:t>19/05/2020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64EE0-731F-4C9C-8BD2-CCA997763BA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534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3.wmf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1" y="79513"/>
            <a:ext cx="12068303" cy="6698974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sp>
        <p:nvSpPr>
          <p:cNvPr id="5" name="Titolo 1"/>
          <p:cNvSpPr txBox="1">
            <a:spLocks/>
          </p:cNvSpPr>
          <p:nvPr/>
        </p:nvSpPr>
        <p:spPr>
          <a:xfrm>
            <a:off x="990599" y="2289662"/>
            <a:ext cx="10271567" cy="130830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latin typeface="+mn-lt"/>
              </a:rPr>
              <a:t>Saving Groups</a:t>
            </a:r>
          </a:p>
          <a:p>
            <a:r>
              <a:rPr lang="en-US" sz="3200" b="1" dirty="0" smtClean="0">
                <a:latin typeface="+mn-lt"/>
              </a:rPr>
              <a:t>Livelihood Working Group </a:t>
            </a:r>
          </a:p>
        </p:txBody>
      </p:sp>
      <p:sp>
        <p:nvSpPr>
          <p:cNvPr id="7" name="Titolo 1"/>
          <p:cNvSpPr txBox="1">
            <a:spLocks/>
          </p:cNvSpPr>
          <p:nvPr/>
        </p:nvSpPr>
        <p:spPr>
          <a:xfrm>
            <a:off x="990599" y="4906852"/>
            <a:ext cx="6968545" cy="12193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it-IT" sz="2000" b="1" i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xxxx</a:t>
            </a:r>
          </a:p>
          <a:p>
            <a:pPr>
              <a:lnSpc>
                <a:spcPct val="100000"/>
              </a:lnSpc>
            </a:pPr>
            <a:r>
              <a:rPr lang="it-IT" sz="2000" b="1" i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Graduating to </a:t>
            </a:r>
            <a:r>
              <a:rPr lang="it-IT" sz="2000" b="1" i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Resilience </a:t>
            </a:r>
            <a:r>
              <a:rPr lang="it-IT" sz="2000" b="1" i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Activity, AVSI Foundation   </a:t>
            </a:r>
            <a:endParaRPr lang="it-IT" sz="2000" b="1" i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00000"/>
              </a:lnSpc>
            </a:pPr>
            <a:r>
              <a:rPr lang="it-IT" sz="20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19 May 2020 </a:t>
            </a: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8154" y="510070"/>
            <a:ext cx="3695066" cy="885621"/>
          </a:xfrm>
          <a:prstGeom prst="rect">
            <a:avLst/>
          </a:prstGeom>
        </p:spPr>
      </p:pic>
      <p:pic>
        <p:nvPicPr>
          <p:cNvPr id="10" name="Picture 9" descr="F:\for Olive\USAIDLogo_WhiteRGB\Horizontal_RGB_294_Whit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91" y="419512"/>
            <a:ext cx="3471885" cy="132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923" y="1857282"/>
            <a:ext cx="4578243" cy="314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59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Shape 16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144683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Shape 16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it-IT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it-IT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Shape 159"/>
          <p:cNvSpPr txBox="1"/>
          <p:nvPr>
            <p:extLst/>
          </p:nvPr>
        </p:nvSpPr>
        <p:spPr>
          <a:xfrm>
            <a:off x="139229" y="303440"/>
            <a:ext cx="7085365" cy="567656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buClr>
                <a:schemeClr val="dk1"/>
              </a:buClr>
              <a:buSzPct val="100000"/>
            </a:pPr>
            <a:r>
              <a:rPr lang="it-IT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charset="0"/>
                <a:ea typeface="Arial Black" charset="0"/>
                <a:cs typeface="Arial Black" charset="0"/>
                <a:sym typeface="Calibri"/>
              </a:rPr>
              <a:t>Activity Pager </a:t>
            </a:r>
          </a:p>
          <a:p>
            <a:pPr marL="285750" indent="-285750">
              <a:buClr>
                <a:schemeClr val="dk1"/>
              </a:buClr>
              <a:buSzPct val="100000"/>
              <a:buFont typeface="Arial"/>
              <a:buChar char="•"/>
            </a:pPr>
            <a:r>
              <a:rPr lang="it-IT" sz="26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Budget: $36.7 million </a:t>
            </a:r>
            <a:r>
              <a:rPr lang="it-IT" sz="2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FFP Title II funds</a:t>
            </a:r>
          </a:p>
          <a:p>
            <a:pPr marL="285750" indent="-285750">
              <a:buClr>
                <a:schemeClr val="dk1"/>
              </a:buClr>
              <a:buSzPct val="100000"/>
              <a:buFont typeface="Arial"/>
              <a:buChar char="•"/>
            </a:pPr>
            <a:r>
              <a:rPr lang="it-IT" sz="2600" b="1" dirty="0" smtClean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Period: </a:t>
            </a:r>
            <a:r>
              <a:rPr lang="en-US" sz="2600" dirty="0" smtClean="0"/>
              <a:t>Oct </a:t>
            </a:r>
            <a:r>
              <a:rPr lang="en-US" sz="2600" dirty="0"/>
              <a:t>01, 2017 to </a:t>
            </a:r>
            <a:r>
              <a:rPr lang="en-US" sz="2600" dirty="0" smtClean="0"/>
              <a:t>Sept </a:t>
            </a:r>
            <a:r>
              <a:rPr lang="en-US" sz="2600" dirty="0"/>
              <a:t>30, 2024 </a:t>
            </a:r>
            <a:r>
              <a:rPr lang="en-US" sz="2600" dirty="0" smtClean="0"/>
              <a:t>(</a:t>
            </a:r>
            <a:r>
              <a:rPr lang="it-IT" sz="26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 Years) </a:t>
            </a:r>
            <a:r>
              <a:rPr lang="it-IT" sz="2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2 cohorts with 1 year</a:t>
            </a:r>
            <a:r>
              <a:rPr lang="it-IT" sz="26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it-IT" sz="2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refinement period</a:t>
            </a:r>
          </a:p>
          <a:p>
            <a:pPr marL="285750" indent="-285750">
              <a:buClr>
                <a:schemeClr val="dk1"/>
              </a:buClr>
              <a:buSzPct val="100000"/>
              <a:buFont typeface="Arial"/>
              <a:buChar char="•"/>
            </a:pPr>
            <a:r>
              <a:rPr lang="it-IT" sz="26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Target:</a:t>
            </a:r>
            <a:r>
              <a:rPr lang="it-IT" sz="2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13,200 </a:t>
            </a:r>
            <a:r>
              <a:rPr lang="it-IT" sz="2600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HHs (50</a:t>
            </a:r>
            <a:r>
              <a:rPr lang="it-IT" sz="2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% host </a:t>
            </a:r>
            <a:r>
              <a:rPr lang="it-IT" sz="2600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/ </a:t>
            </a:r>
            <a:r>
              <a:rPr lang="it-IT" sz="2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50% </a:t>
            </a:r>
            <a:r>
              <a:rPr lang="it-IT" sz="2600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refugee)</a:t>
            </a:r>
          </a:p>
          <a:p>
            <a:pPr marL="285750" lvl="0" indent="-285750"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600" b="1" dirty="0">
                <a:ea typeface="Calibri" panose="020F0502020204030204" pitchFamily="34" charset="0"/>
                <a:cs typeface="Times New Roman" panose="02020603050405020304" pitchFamily="18" charset="0"/>
              </a:rPr>
              <a:t>Participants: </a:t>
            </a:r>
            <a:r>
              <a:rPr lang="en-US" sz="2600" dirty="0">
                <a:ea typeface="Calibri" panose="020F0502020204030204" pitchFamily="34" charset="0"/>
                <a:cs typeface="Times New Roman" panose="02020603050405020304" pitchFamily="18" charset="0"/>
              </a:rPr>
              <a:t>Women and Youth as Primary participants together with their Households</a:t>
            </a:r>
          </a:p>
          <a:p>
            <a:pPr marL="285750" indent="-285750">
              <a:buClr>
                <a:schemeClr val="dk1"/>
              </a:buClr>
              <a:buSzPct val="100000"/>
              <a:buFont typeface="Arial"/>
              <a:buChar char="•"/>
            </a:pPr>
            <a:r>
              <a:rPr lang="it-IT" sz="2600" b="1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Cohort 1</a:t>
            </a:r>
            <a:r>
              <a:rPr lang="it-IT" sz="2600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: </a:t>
            </a:r>
            <a:r>
              <a:rPr lang="en-US" sz="2600" b="1" dirty="0" smtClean="0"/>
              <a:t>6,629 Participants and 37,585 members </a:t>
            </a:r>
            <a:endParaRPr lang="en-US" sz="2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chemeClr val="dk1"/>
              </a:buClr>
              <a:buSzPct val="100000"/>
              <a:buFont typeface="Arial"/>
              <a:buChar char="•"/>
            </a:pPr>
            <a:r>
              <a:rPr lang="it-IT" sz="2600" b="1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Interventions</a:t>
            </a:r>
            <a:r>
              <a:rPr lang="it-IT" sz="2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: </a:t>
            </a:r>
            <a:r>
              <a:rPr lang="it-IT" sz="2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2 cohorts (30 months each), with beneficiaries assigned to </a:t>
            </a:r>
            <a:r>
              <a:rPr lang="it-IT" sz="2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three </a:t>
            </a:r>
            <a:r>
              <a:rPr lang="it-IT" sz="2600" b="1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treatment arms </a:t>
            </a:r>
            <a:endParaRPr lang="it-IT" sz="2600" b="1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  <a:p>
            <a:pPr marL="285750" lvl="0" indent="-285750">
              <a:buClr>
                <a:schemeClr val="dk1"/>
              </a:buClr>
              <a:buFont typeface="Arial" panose="020B0604020202020204" pitchFamily="34" charset="0"/>
              <a:buChar char="•"/>
            </a:pPr>
            <a:r>
              <a:rPr lang="it-IT" sz="26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Implementer: </a:t>
            </a:r>
            <a:r>
              <a:rPr lang="it-IT" sz="2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AVSI Foundation in a consortium with Trickle UP and IMPAQ</a:t>
            </a:r>
          </a:p>
          <a:p>
            <a:pPr marL="285750" lvl="0" indent="-285750">
              <a:buClr>
                <a:schemeClr val="dk1"/>
              </a:buClr>
              <a:buFont typeface="Arial" panose="020B0604020202020204" pitchFamily="34" charset="0"/>
              <a:buChar char="•"/>
            </a:pPr>
            <a:r>
              <a:rPr lang="it-IT" sz="2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External evaluator – Innovations for Poverty Action conducting a RCT - </a:t>
            </a:r>
            <a:r>
              <a:rPr lang="it-IT" sz="2600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identify </a:t>
            </a:r>
            <a:r>
              <a:rPr lang="it-IT" sz="2600" b="1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most </a:t>
            </a:r>
            <a:r>
              <a:rPr lang="it-IT" sz="2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cost-effective</a:t>
            </a:r>
            <a:r>
              <a:rPr lang="it-IT" sz="2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it-IT" sz="2600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arm</a:t>
            </a:r>
          </a:p>
          <a:p>
            <a:pPr marL="285750" lvl="0" indent="-285750">
              <a:buClr>
                <a:schemeClr val="dk1"/>
              </a:buClr>
              <a:buFont typeface="Arial" panose="020B0604020202020204" pitchFamily="34" charset="0"/>
              <a:buChar char="•"/>
            </a:pPr>
            <a:endParaRPr lang="it-IT" sz="2600" dirty="0" smtClean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  <a:p>
            <a:pPr lvl="0">
              <a:buClr>
                <a:schemeClr val="dk1"/>
              </a:buClr>
            </a:pPr>
            <a:endParaRPr lang="it-IT" sz="2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buSzPct val="25000"/>
            </a:pPr>
            <a:endParaRPr lang="it-IT" sz="2600" dirty="0">
              <a:solidFill>
                <a:srgbClr val="3F3F3F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9" name="Content Placeholder 8"/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9" r="17320"/>
          <a:stretch/>
        </p:blipFill>
        <p:spPr bwMode="auto">
          <a:xfrm>
            <a:off x="7312763" y="610712"/>
            <a:ext cx="4611216" cy="4189265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Rectangle 19"/>
          <p:cNvSpPr/>
          <p:nvPr/>
        </p:nvSpPr>
        <p:spPr>
          <a:xfrm>
            <a:off x="7565466" y="-35619"/>
            <a:ext cx="43585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dirty="0"/>
          </a:p>
          <a:p>
            <a:r>
              <a:rPr lang="en-US" b="1" dirty="0" smtClean="0"/>
              <a:t>Blue: Host, Red: Refugee Households.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667807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684"/>
          </a:xfrm>
          <a:prstGeom prst="rect">
            <a:avLst/>
          </a:prstGeom>
        </p:spPr>
      </p:pic>
      <p:sp>
        <p:nvSpPr>
          <p:cNvPr id="13" name="Titolo 1"/>
          <p:cNvSpPr txBox="1">
            <a:spLocks/>
          </p:cNvSpPr>
          <p:nvPr/>
        </p:nvSpPr>
        <p:spPr>
          <a:xfrm>
            <a:off x="5369882" y="251057"/>
            <a:ext cx="10076727" cy="9350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charset="0"/>
                <a:ea typeface="Arial Black" charset="0"/>
                <a:cs typeface="Arial Black" charset="0"/>
              </a:rPr>
              <a:t>Saving Groups </a:t>
            </a:r>
            <a:r>
              <a:rPr lang="it-IT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charset="0"/>
                <a:ea typeface="Arial Black" charset="0"/>
                <a:cs typeface="Arial Black" charset="0"/>
              </a:rPr>
              <a:t>– VSLA Model </a:t>
            </a:r>
            <a:endParaRPr lang="it-IT" sz="2800" dirty="0">
              <a:solidFill>
                <a:srgbClr val="920202"/>
              </a:solidFill>
              <a:latin typeface="Legacy Sans ITC TT Book" charset="0"/>
              <a:ea typeface="Legacy Sans ITC TT Book" charset="0"/>
              <a:cs typeface="Legacy Sans ITC TT Book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69882" y="816512"/>
            <a:ext cx="6729353" cy="5904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266 </a:t>
            </a:r>
            <a:r>
              <a:rPr lang="en-US" dirty="0" smtClean="0"/>
              <a:t>Saving </a:t>
            </a:r>
            <a:r>
              <a:rPr lang="en-US" dirty="0" smtClean="0"/>
              <a:t>groups(50% Host, 50% Refugees)</a:t>
            </a:r>
          </a:p>
          <a:p>
            <a:r>
              <a:rPr lang="en-US" dirty="0" smtClean="0"/>
              <a:t>Groups in second cycle </a:t>
            </a:r>
            <a:endParaRPr lang="en-US" dirty="0" smtClean="0"/>
          </a:p>
          <a:p>
            <a:r>
              <a:rPr lang="en-US" dirty="0" smtClean="0"/>
              <a:t>Members </a:t>
            </a:r>
            <a:r>
              <a:rPr lang="en-US" dirty="0" smtClean="0"/>
              <a:t>randomly </a:t>
            </a:r>
            <a:r>
              <a:rPr lang="en-US" dirty="0" smtClean="0"/>
              <a:t>assigned to groups</a:t>
            </a:r>
            <a:endParaRPr lang="en-US" dirty="0" smtClean="0"/>
          </a:p>
          <a:p>
            <a:r>
              <a:rPr lang="en-US" dirty="0" smtClean="0"/>
              <a:t>Membership: 6,296 </a:t>
            </a:r>
            <a:r>
              <a:rPr lang="en-US" dirty="0" smtClean="0"/>
              <a:t>(</a:t>
            </a:r>
            <a:r>
              <a:rPr lang="en-US" dirty="0"/>
              <a:t>93% women) </a:t>
            </a:r>
            <a:endParaRPr lang="en-US" dirty="0" smtClean="0"/>
          </a:p>
          <a:p>
            <a:r>
              <a:rPr lang="en-US" dirty="0" smtClean="0"/>
              <a:t>Cumulative savings: 398,878 </a:t>
            </a:r>
            <a:r>
              <a:rPr lang="en-US" dirty="0"/>
              <a:t>USD </a:t>
            </a:r>
            <a:endParaRPr lang="en-US" dirty="0" smtClean="0"/>
          </a:p>
          <a:p>
            <a:r>
              <a:rPr lang="en-US" dirty="0" smtClean="0"/>
              <a:t>Average HH saving of </a:t>
            </a:r>
            <a:r>
              <a:rPr lang="en-US" dirty="0" smtClean="0"/>
              <a:t>64.16USD </a:t>
            </a:r>
            <a:r>
              <a:rPr lang="en-US" sz="2400" dirty="0" smtClean="0"/>
              <a:t>(237,00 UGX)</a:t>
            </a:r>
            <a:endParaRPr lang="en-US" dirty="0" smtClean="0"/>
          </a:p>
          <a:p>
            <a:r>
              <a:rPr lang="en-US" dirty="0" smtClean="0"/>
              <a:t>89</a:t>
            </a:r>
            <a:r>
              <a:rPr lang="en-US" dirty="0"/>
              <a:t>% loans to savings (R:80%, </a:t>
            </a:r>
            <a:r>
              <a:rPr lang="en-US" dirty="0" smtClean="0"/>
              <a:t>H:95</a:t>
            </a:r>
            <a:r>
              <a:rPr lang="en-US" dirty="0"/>
              <a:t>%)</a:t>
            </a:r>
          </a:p>
          <a:p>
            <a:r>
              <a:rPr lang="en-US" dirty="0" smtClean="0"/>
              <a:t>95</a:t>
            </a:r>
            <a:r>
              <a:rPr lang="en-US" dirty="0"/>
              <a:t>% of HHs </a:t>
            </a:r>
            <a:r>
              <a:rPr lang="en-US" dirty="0" smtClean="0"/>
              <a:t>trained in core </a:t>
            </a:r>
            <a:r>
              <a:rPr lang="en-US" dirty="0"/>
              <a:t>market-based business and technical </a:t>
            </a:r>
            <a:r>
              <a:rPr lang="en-US" dirty="0" smtClean="0"/>
              <a:t>skills </a:t>
            </a:r>
          </a:p>
          <a:p>
            <a:pPr lvl="1"/>
            <a:r>
              <a:rPr lang="en-US" dirty="0" smtClean="0"/>
              <a:t>(Financial Literacy, Enterprise selection planning and management, Business mentorship)</a:t>
            </a:r>
          </a:p>
          <a:p>
            <a:r>
              <a:rPr lang="en-US" dirty="0" smtClean="0"/>
              <a:t>66.1% HHs with diversified </a:t>
            </a:r>
            <a:r>
              <a:rPr lang="en-US" dirty="0"/>
              <a:t>income </a:t>
            </a:r>
            <a:r>
              <a:rPr lang="en-US" dirty="0" smtClean="0"/>
              <a:t>sources</a:t>
            </a:r>
            <a:endParaRPr lang="en-US" dirty="0" smtClean="0"/>
          </a:p>
          <a:p>
            <a:endParaRPr lang="en-US" sz="2400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lstStyle/>
          <a:p>
            <a:fld id="{26E64EE0-731F-4C9C-8BD2-CCA997763BA7}" type="slidenum">
              <a:rPr lang="it-IT" smtClean="0"/>
              <a:t>3</a:t>
            </a:fld>
            <a:endParaRPr lang="it-IT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46" y="144683"/>
            <a:ext cx="4997762" cy="311286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45" y="3363924"/>
            <a:ext cx="4997764" cy="319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667273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684"/>
          </a:xfrm>
          <a:prstGeom prst="rect">
            <a:avLst/>
          </a:prstGeom>
        </p:spPr>
      </p:pic>
      <p:sp>
        <p:nvSpPr>
          <p:cNvPr id="13" name="Titolo 1"/>
          <p:cNvSpPr txBox="1">
            <a:spLocks/>
          </p:cNvSpPr>
          <p:nvPr/>
        </p:nvSpPr>
        <p:spPr>
          <a:xfrm>
            <a:off x="464714" y="190205"/>
            <a:ext cx="5838115" cy="57599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err="1" smtClean="0"/>
              <a:t>Mabaale</a:t>
            </a:r>
            <a:r>
              <a:rPr lang="en-US" sz="2800" b="1" dirty="0" smtClean="0"/>
              <a:t> </a:t>
            </a:r>
            <a:r>
              <a:rPr lang="en-US" sz="2800" b="1" dirty="0" err="1"/>
              <a:t>Karokarungi</a:t>
            </a:r>
            <a:r>
              <a:rPr lang="en-US" sz="2800" b="1" dirty="0"/>
              <a:t> savings group</a:t>
            </a:r>
            <a:endParaRPr lang="it-IT" sz="2800" b="1" dirty="0">
              <a:solidFill>
                <a:srgbClr val="920202"/>
              </a:solidFill>
              <a:latin typeface="Legacy Sans ITC TT Book" charset="0"/>
              <a:ea typeface="Legacy Sans ITC TT Book" charset="0"/>
              <a:cs typeface="Legacy Sans ITC TT Book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64714" y="893618"/>
            <a:ext cx="6247814" cy="529530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lstStyle/>
          <a:p>
            <a:fld id="{26E64EE0-731F-4C9C-8BD2-CCA997763BA7}" type="slidenum">
              <a:rPr lang="it-IT" smtClean="0"/>
              <a:t>4</a:t>
            </a:fld>
            <a:endParaRPr lang="it-IT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409" y="1707958"/>
            <a:ext cx="6721448" cy="448096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3369" y="766204"/>
            <a:ext cx="483969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#23 members – all women engaged by a community based trainer and Coach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Started </a:t>
            </a:r>
            <a:r>
              <a:rPr lang="en-US" sz="2400" dirty="0"/>
              <a:t>saving </a:t>
            </a:r>
            <a:r>
              <a:rPr lang="en-US" sz="2400" dirty="0" smtClean="0"/>
              <a:t>in </a:t>
            </a:r>
            <a:r>
              <a:rPr lang="en-US" sz="2400" dirty="0"/>
              <a:t>February </a:t>
            </a:r>
            <a:r>
              <a:rPr lang="en-US" sz="2400" dirty="0" smtClean="0"/>
              <a:t>2019</a:t>
            </a:r>
            <a:r>
              <a:rPr lang="en-US" sz="2400" dirty="0"/>
              <a:t> </a:t>
            </a:r>
            <a:r>
              <a:rPr lang="en-US" sz="2400" dirty="0" smtClean="0"/>
              <a:t>Saved 5,971,000 UGX  </a:t>
            </a:r>
            <a:r>
              <a:rPr lang="en-US" sz="2400" dirty="0"/>
              <a:t>in 11 </a:t>
            </a:r>
            <a:r>
              <a:rPr lang="en-US" sz="2400" dirty="0" smtClean="0"/>
              <a:t>months.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Average savings per member: 259,608 UGX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Source of savings: busines</a:t>
            </a:r>
            <a:r>
              <a:rPr lang="en-US" sz="2400" dirty="0" smtClean="0"/>
              <a:t>ses, consumption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Group trained in VSLA, Financial literacy, Business management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</a:t>
            </a:r>
            <a:r>
              <a:rPr lang="en-US" sz="2400" dirty="0" smtClean="0"/>
              <a:t>tarted a </a:t>
            </a:r>
            <a:r>
              <a:rPr lang="en-US" sz="2400" dirty="0" smtClean="0"/>
              <a:t>goat-rearing enterprise  - all members received a goat for multiplication. Also weaving and making stoves</a:t>
            </a:r>
          </a:p>
        </p:txBody>
      </p:sp>
      <p:sp>
        <p:nvSpPr>
          <p:cNvPr id="8" name="Rectangle 7"/>
          <p:cNvSpPr/>
          <p:nvPr/>
        </p:nvSpPr>
        <p:spPr>
          <a:xfrm>
            <a:off x="5674502" y="680776"/>
            <a:ext cx="54220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“</a:t>
            </a:r>
            <a:r>
              <a:rPr lang="en-US" sz="2000" b="1" i="1" dirty="0">
                <a:solidFill>
                  <a:schemeClr val="accent1"/>
                </a:solidFill>
              </a:rPr>
              <a:t>We contribute money and buy two goats for a group member every after two </a:t>
            </a:r>
            <a:r>
              <a:rPr lang="en-US" sz="2000" b="1" i="1" dirty="0" smtClean="0">
                <a:solidFill>
                  <a:schemeClr val="accent1"/>
                </a:solidFill>
              </a:rPr>
              <a:t>weeks”. EM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391380685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684"/>
          </a:xfrm>
          <a:prstGeom prst="rect">
            <a:avLst/>
          </a:prstGeom>
        </p:spPr>
      </p:pic>
      <p:sp>
        <p:nvSpPr>
          <p:cNvPr id="13" name="Titolo 1"/>
          <p:cNvSpPr txBox="1">
            <a:spLocks/>
          </p:cNvSpPr>
          <p:nvPr/>
        </p:nvSpPr>
        <p:spPr>
          <a:xfrm>
            <a:off x="457696" y="2604828"/>
            <a:ext cx="3830969" cy="9350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800" dirty="0" smtClean="0">
                <a:solidFill>
                  <a:srgbClr val="920202"/>
                </a:solidFill>
                <a:latin typeface="Legacy Sans ITC TT Book" charset="0"/>
                <a:ea typeface="Legacy Sans ITC TT Book" charset="0"/>
                <a:cs typeface="Legacy Sans ITC TT Book" charset="0"/>
              </a:rPr>
              <a:t>Next steps </a:t>
            </a:r>
            <a:endParaRPr lang="it-IT" sz="2800" dirty="0">
              <a:solidFill>
                <a:srgbClr val="920202"/>
              </a:solidFill>
              <a:latin typeface="Legacy Sans ITC TT Book" charset="0"/>
              <a:ea typeface="Legacy Sans ITC TT Book" charset="0"/>
              <a:cs typeface="Legacy Sans ITC TT Book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54665" y="3228499"/>
            <a:ext cx="4577943" cy="5462732"/>
          </a:xfrm>
        </p:spPr>
        <p:txBody>
          <a:bodyPr>
            <a:normAutofit/>
          </a:bodyPr>
          <a:lstStyle/>
          <a:p>
            <a:r>
              <a:rPr lang="en-US" sz="2400" dirty="0" smtClean="0"/>
              <a:t>Bank linkages – Opportunity Bank</a:t>
            </a:r>
          </a:p>
          <a:p>
            <a:r>
              <a:rPr lang="en-US" sz="2400" dirty="0" smtClean="0"/>
              <a:t>VSLA Digitalization </a:t>
            </a:r>
          </a:p>
          <a:p>
            <a:endParaRPr lang="en-US" sz="2400" dirty="0" smtClean="0"/>
          </a:p>
          <a:p>
            <a:pPr marL="0" indent="0">
              <a:spcBef>
                <a:spcPct val="0"/>
              </a:spcBef>
              <a:buNone/>
            </a:pPr>
            <a:r>
              <a:rPr lang="en-US" dirty="0">
                <a:solidFill>
                  <a:srgbClr val="920202"/>
                </a:solidFill>
                <a:latin typeface="Legacy Sans ITC TT Book" charset="0"/>
                <a:ea typeface="Legacy Sans ITC TT Book" charset="0"/>
                <a:cs typeface="Legacy Sans ITC TT Book" charset="0"/>
              </a:rPr>
              <a:t>COVID19 Adaptations</a:t>
            </a:r>
            <a:endParaRPr lang="en-US" dirty="0">
              <a:solidFill>
                <a:srgbClr val="920202"/>
              </a:solidFill>
              <a:latin typeface="Legacy Sans ITC TT Book" charset="0"/>
              <a:ea typeface="Legacy Sans ITC TT Book" charset="0"/>
              <a:cs typeface="Legacy Sans ITC TT Book" charset="0"/>
            </a:endParaRPr>
          </a:p>
          <a:p>
            <a:pPr lvl="1"/>
            <a:r>
              <a:rPr lang="en-US" sz="2000" dirty="0" smtClean="0"/>
              <a:t>Mini groups</a:t>
            </a:r>
          </a:p>
          <a:p>
            <a:pPr lvl="1"/>
            <a:r>
              <a:rPr lang="en-US" sz="2000" dirty="0" smtClean="0"/>
              <a:t>Digital groups</a:t>
            </a:r>
          </a:p>
          <a:p>
            <a:pPr lvl="1"/>
            <a:r>
              <a:rPr lang="en-US" sz="2000" dirty="0" smtClean="0"/>
              <a:t>IVR and messaging on savings</a:t>
            </a:r>
          </a:p>
          <a:p>
            <a:pPr lvl="1"/>
            <a:endParaRPr lang="en-US" sz="2000" dirty="0" smtClean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lstStyle/>
          <a:p>
            <a:fld id="{26E64EE0-731F-4C9C-8BD2-CCA997763BA7}" type="slidenum">
              <a:rPr lang="it-IT" smtClean="0"/>
              <a:t>5</a:t>
            </a:fld>
            <a:endParaRPr lang="it-IT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417" y="1848747"/>
            <a:ext cx="6435144" cy="429009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54665" y="492467"/>
            <a:ext cx="1132589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</a:rPr>
              <a:t>Savings</a:t>
            </a:r>
            <a:r>
              <a:rPr lang="en-US" sz="2800" b="1" dirty="0" smtClean="0">
                <a:solidFill>
                  <a:srgbClr val="00B050"/>
                </a:solidFill>
              </a:rPr>
              <a:t> ...</a:t>
            </a:r>
            <a:r>
              <a:rPr lang="en-US" sz="2000" dirty="0" smtClean="0"/>
              <a:t>improvements  </a:t>
            </a:r>
            <a:r>
              <a:rPr lang="en-US" sz="2000" dirty="0"/>
              <a:t>to my family’s quality of </a:t>
            </a:r>
            <a:r>
              <a:rPr lang="en-US" sz="2000" dirty="0" smtClean="0"/>
              <a:t>life….savings </a:t>
            </a:r>
            <a:r>
              <a:rPr lang="en-US" sz="2000" dirty="0"/>
              <a:t>helped expand businesses. I can save into the group and then receive money back with a </a:t>
            </a:r>
            <a:r>
              <a:rPr lang="en-US" sz="2000" u="sng" dirty="0"/>
              <a:t>profit from interest </a:t>
            </a:r>
            <a:r>
              <a:rPr lang="en-US" sz="2000" dirty="0"/>
              <a:t>accrued.  VSLA funds have also </a:t>
            </a:r>
            <a:r>
              <a:rPr lang="en-US" sz="2000" u="sng" dirty="0"/>
              <a:t>helped solve problems </a:t>
            </a:r>
            <a:r>
              <a:rPr lang="en-US" sz="2000" dirty="0"/>
              <a:t>like paying school </a:t>
            </a:r>
            <a:r>
              <a:rPr lang="en-US" sz="2000" dirty="0" smtClean="0"/>
              <a:t>fees, I have people that I can rely upon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33218485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6488" y="-216568"/>
            <a:ext cx="12744942" cy="7074568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sp>
        <p:nvSpPr>
          <p:cNvPr id="7" name="Titolo 1"/>
          <p:cNvSpPr txBox="1">
            <a:spLocks/>
          </p:cNvSpPr>
          <p:nvPr/>
        </p:nvSpPr>
        <p:spPr>
          <a:xfrm>
            <a:off x="449687" y="2037847"/>
            <a:ext cx="5105400" cy="30357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19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1733" y="682547"/>
            <a:ext cx="3345866" cy="801926"/>
          </a:xfrm>
          <a:prstGeom prst="rect">
            <a:avLst/>
          </a:prstGeom>
        </p:spPr>
      </p:pic>
      <p:pic>
        <p:nvPicPr>
          <p:cNvPr id="1028" name="Picture 4" descr="D:\Backup\Desktop\Logos\Trickle-Up-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4404" y="5507669"/>
            <a:ext cx="2553195" cy="546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73" y="5451440"/>
            <a:ext cx="2458192" cy="74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 descr="F:\for Olive\USAIDLogo_WhiteRGB\Horizontal_RGB_294_Whit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91" y="419512"/>
            <a:ext cx="3471885" cy="132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76893" y="2136339"/>
            <a:ext cx="108907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“This publication is made possible by the generous support of the American people through </a:t>
            </a:r>
            <a:r>
              <a:rPr lang="en-US" dirty="0" smtClean="0">
                <a:solidFill>
                  <a:schemeClr val="bg1"/>
                </a:solidFill>
              </a:rPr>
              <a:t>the Office </a:t>
            </a:r>
            <a:r>
              <a:rPr lang="en-US" dirty="0">
                <a:solidFill>
                  <a:schemeClr val="bg1"/>
                </a:solidFill>
              </a:rPr>
              <a:t>of Food for Peace, the United States Agency for International Development (USAID) </a:t>
            </a:r>
            <a:r>
              <a:rPr lang="en-US" dirty="0" smtClean="0">
                <a:solidFill>
                  <a:schemeClr val="bg1"/>
                </a:solidFill>
              </a:rPr>
              <a:t>under the </a:t>
            </a:r>
            <a:r>
              <a:rPr lang="en-US" dirty="0">
                <a:solidFill>
                  <a:schemeClr val="bg1"/>
                </a:solidFill>
              </a:rPr>
              <a:t>terms of Cooperative Agreement No. AID-FFP-A-17-00006. The contents are the </a:t>
            </a:r>
            <a:r>
              <a:rPr lang="en-US" dirty="0" smtClean="0">
                <a:solidFill>
                  <a:schemeClr val="bg1"/>
                </a:solidFill>
              </a:rPr>
              <a:t>responsibility of </a:t>
            </a:r>
            <a:r>
              <a:rPr lang="en-US" dirty="0">
                <a:solidFill>
                  <a:schemeClr val="bg1"/>
                </a:solidFill>
              </a:rPr>
              <a:t>AVSI Foundation and Graduating </a:t>
            </a:r>
            <a:r>
              <a:rPr lang="en-US" dirty="0" smtClean="0">
                <a:solidFill>
                  <a:schemeClr val="bg1"/>
                </a:solidFill>
              </a:rPr>
              <a:t>to Resilience </a:t>
            </a:r>
            <a:r>
              <a:rPr lang="en-US" dirty="0">
                <a:solidFill>
                  <a:schemeClr val="bg1"/>
                </a:solidFill>
              </a:rPr>
              <a:t>Activity and do not necessarily reflect the </a:t>
            </a:r>
            <a:r>
              <a:rPr lang="en-US" dirty="0" smtClean="0">
                <a:solidFill>
                  <a:schemeClr val="bg1"/>
                </a:solidFill>
              </a:rPr>
              <a:t>views of </a:t>
            </a:r>
            <a:r>
              <a:rPr lang="en-US" dirty="0">
                <a:solidFill>
                  <a:schemeClr val="bg1"/>
                </a:solidFill>
              </a:rPr>
              <a:t>USAID or the United States Government.”</a:t>
            </a:r>
          </a:p>
        </p:txBody>
      </p:sp>
      <p:sp>
        <p:nvSpPr>
          <p:cNvPr id="3" name="Rectangle 2"/>
          <p:cNvSpPr/>
          <p:nvPr/>
        </p:nvSpPr>
        <p:spPr>
          <a:xfrm>
            <a:off x="861064" y="4611904"/>
            <a:ext cx="10736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Graduating to Resilience is implemented by AVSI Foundation in partnership with</a:t>
            </a:r>
          </a:p>
        </p:txBody>
      </p:sp>
    </p:spTree>
    <p:extLst>
      <p:ext uri="{BB962C8B-B14F-4D97-AF65-F5344CB8AC3E}">
        <p14:creationId xmlns:p14="http://schemas.microsoft.com/office/powerpoint/2010/main" val="67230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405</Words>
  <Application>Microsoft Office PowerPoint</Application>
  <PresentationFormat>Widescreen</PresentationFormat>
  <Paragraphs>52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 Black</vt:lpstr>
      <vt:lpstr>Calibri</vt:lpstr>
      <vt:lpstr>Calibri Light</vt:lpstr>
      <vt:lpstr>Legacy Sans ITC TT Book</vt:lpstr>
      <vt:lpstr>Times New Roman</vt:lpstr>
      <vt:lpstr>Tema di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Dikua Robert</dc:creator>
  <cp:lastModifiedBy>Windows User</cp:lastModifiedBy>
  <cp:revision>11</cp:revision>
  <dcterms:modified xsi:type="dcterms:W3CDTF">2020-05-19T09:22:32Z</dcterms:modified>
</cp:coreProperties>
</file>