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1" r:id="rId2"/>
    <p:sldId id="276" r:id="rId3"/>
    <p:sldId id="277" r:id="rId4"/>
    <p:sldId id="278" r:id="rId5"/>
    <p:sldId id="282" r:id="rId6"/>
    <p:sldId id="274" r:id="rId7"/>
    <p:sldId id="267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vin" initials="MP" lastIdx="26" clrIdx="0">
    <p:extLst>
      <p:ext uri="{19B8F6BF-5375-455C-9EA6-DF929625EA0E}">
        <p15:presenceInfo xmlns:p15="http://schemas.microsoft.com/office/powerpoint/2012/main" userId="Marvin" providerId="None"/>
      </p:ext>
    </p:extLst>
  </p:cmAuthor>
  <p:cmAuthor id="2" name="Shamim" initials="S" lastIdx="6" clrIdx="1">
    <p:extLst>
      <p:ext uri="{19B8F6BF-5375-455C-9EA6-DF929625EA0E}">
        <p15:presenceInfo xmlns:p15="http://schemas.microsoft.com/office/powerpoint/2012/main" userId="Sham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740"/>
  </p:normalViewPr>
  <p:slideViewPr>
    <p:cSldViewPr snapToGrid="0" snapToObjects="1">
      <p:cViewPr varScale="1">
        <p:scale>
          <a:sx n="37" d="100"/>
          <a:sy n="37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516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>
            <a:spLocks noGrp="1"/>
          </p:cNvSpPr>
          <p:nvPr>
            <p:ph type="title" hasCustomPrompt="1"/>
          </p:nvPr>
        </p:nvSpPr>
        <p:spPr>
          <a:xfrm>
            <a:off x="4833937" y="9832898"/>
            <a:ext cx="14716126" cy="1744676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9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dirty="0" err="1"/>
              <a:t>Title</a:t>
            </a:r>
            <a:r>
              <a:rPr lang="fr-CH" dirty="0"/>
              <a:t> – one line</a:t>
            </a:r>
            <a:br>
              <a:rPr lang="fr-CH" dirty="0"/>
            </a:br>
            <a:r>
              <a:rPr lang="fr-CH" dirty="0"/>
              <a:t>or </a:t>
            </a:r>
            <a:r>
              <a:rPr lang="fr-CH" dirty="0" err="1"/>
              <a:t>two</a:t>
            </a:r>
            <a:endParaRPr dirty="0"/>
          </a:p>
        </p:txBody>
      </p:sp>
      <p:sp>
        <p:nvSpPr>
          <p:cNvPr id="12" name="Body Level One…"/>
          <p:cNvSpPr>
            <a:spLocks noGrp="1"/>
          </p:cNvSpPr>
          <p:nvPr>
            <p:ph type="body" sz="quarter" idx="1" hasCustomPrompt="1"/>
          </p:nvPr>
        </p:nvSpPr>
        <p:spPr>
          <a:xfrm>
            <a:off x="4833937" y="11790947"/>
            <a:ext cx="14716126" cy="111317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rPr lang="fr-CH" noProof="0" dirty="0" err="1"/>
              <a:t>Presenter</a:t>
            </a:r>
            <a:r>
              <a:rPr lang="fr-CH" noProof="0" dirty="0"/>
              <a:t> – one line</a:t>
            </a:r>
            <a:endParaRPr lang="en-US" noProof="0" dirty="0"/>
          </a:p>
        </p:txBody>
      </p:sp>
      <p:pic>
        <p:nvPicPr>
          <p:cNvPr id="6" name="lwf_logo_parentNEG-ENGv.png">
            <a:extLst>
              <a:ext uri="{FF2B5EF4-FFF2-40B4-BE49-F238E27FC236}">
                <a16:creationId xmlns:a16="http://schemas.microsoft.com/office/drawing/2014/main" id="{9F850FD5-2DAC-E24C-A256-3E780152AC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48" y="8542784"/>
            <a:ext cx="2915752" cy="461747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8F1C3C-112F-E246-94A1-A6927CA80F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77835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WF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7DCEC4-FC95-BD4A-91F6-BE15BAECDB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6117" y="4095345"/>
            <a:ext cx="4298479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880346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eft,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>
            <a:spLocks noGrp="1"/>
          </p:cNvSpPr>
          <p:nvPr>
            <p:ph type="title" hasCustomPrompt="1"/>
          </p:nvPr>
        </p:nvSpPr>
        <p:spPr>
          <a:xfrm>
            <a:off x="12775209" y="892969"/>
            <a:ext cx="11031849" cy="1735932"/>
          </a:xfrm>
          <a:prstGeom prst="rect">
            <a:avLst/>
          </a:prstGeom>
        </p:spPr>
        <p:txBody>
          <a:bodyPr anchor="b"/>
          <a:lstStyle>
            <a:lvl1pPr>
              <a:defRPr sz="8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dirty="0" err="1"/>
              <a:t>Text</a:t>
            </a:r>
            <a:r>
              <a:rPr lang="fr-CH" dirty="0"/>
              <a:t> right, photo </a:t>
            </a:r>
            <a:r>
              <a:rPr lang="fr-CH" dirty="0" err="1"/>
              <a:t>left</a:t>
            </a:r>
            <a:endParaRPr dirty="0"/>
          </a:p>
        </p:txBody>
      </p:sp>
      <p:sp>
        <p:nvSpPr>
          <p:cNvPr id="40" name="Body Level One…"/>
          <p:cNvSpPr>
            <a:spLocks noGrp="1"/>
          </p:cNvSpPr>
          <p:nvPr>
            <p:ph type="body" sz="quarter" idx="1" hasCustomPrompt="1"/>
          </p:nvPr>
        </p:nvSpPr>
        <p:spPr>
          <a:xfrm>
            <a:off x="12775209" y="3184071"/>
            <a:ext cx="11031849" cy="9299633"/>
          </a:xfrm>
          <a:prstGeom prst="rect">
            <a:avLst/>
          </a:prstGeom>
        </p:spPr>
        <p:txBody>
          <a:bodyPr anchor="t"/>
          <a:lstStyle>
            <a:lvl1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/>
            </a:lvl4pPr>
            <a:lvl5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/>
            </a:lvl5pPr>
          </a:lstStyle>
          <a:p>
            <a:r>
              <a:rPr lang="en-US" dirty="0"/>
              <a:t>Use simple keywords for bullet points</a:t>
            </a:r>
          </a:p>
          <a:p>
            <a:pPr lvl="1"/>
            <a:r>
              <a:rPr lang="en-US" dirty="0"/>
              <a:t>Be </a:t>
            </a:r>
            <a:r>
              <a:rPr lang="en-US" noProof="0" dirty="0"/>
              <a:t>concise</a:t>
            </a:r>
          </a:p>
          <a:p>
            <a:pPr lvl="2"/>
            <a:r>
              <a:rPr lang="en-US" dirty="0"/>
              <a:t>Don’t paste whole paragraphs</a:t>
            </a:r>
          </a:p>
        </p:txBody>
      </p:sp>
      <p:sp>
        <p:nvSpPr>
          <p:cNvPr id="41" name="Slide Number"/>
          <p:cNvSpPr>
            <a:spLocks noGrp="1"/>
          </p:cNvSpPr>
          <p:nvPr>
            <p:ph type="sldNum" sz="quarter" idx="2"/>
          </p:nvPr>
        </p:nvSpPr>
        <p:spPr>
          <a:xfrm>
            <a:off x="23807058" y="13019484"/>
            <a:ext cx="494513" cy="511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8" name="Rectangle"/>
          <p:cNvSpPr/>
          <p:nvPr userDrawn="1"/>
        </p:nvSpPr>
        <p:spPr>
          <a:xfrm>
            <a:off x="0" y="-5112"/>
            <a:ext cx="12224045" cy="1372111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EE1EEAF-9427-9D40-9A66-B58085E697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24045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, 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>
            <a:spLocks noGrp="1"/>
          </p:cNvSpPr>
          <p:nvPr>
            <p:ph type="title" hasCustomPrompt="1"/>
          </p:nvPr>
        </p:nvSpPr>
        <p:spPr>
          <a:xfrm>
            <a:off x="810188" y="892969"/>
            <a:ext cx="11031849" cy="1735932"/>
          </a:xfrm>
          <a:prstGeom prst="rect">
            <a:avLst/>
          </a:prstGeom>
        </p:spPr>
        <p:txBody>
          <a:bodyPr anchor="b"/>
          <a:lstStyle>
            <a:lvl1pPr>
              <a:defRPr sz="8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dirty="0" err="1"/>
              <a:t>Text</a:t>
            </a:r>
            <a:r>
              <a:rPr lang="fr-CH" dirty="0"/>
              <a:t> right, photo </a:t>
            </a:r>
            <a:r>
              <a:rPr lang="fr-CH" dirty="0" err="1"/>
              <a:t>left</a:t>
            </a:r>
            <a:endParaRPr dirty="0"/>
          </a:p>
        </p:txBody>
      </p:sp>
      <p:sp>
        <p:nvSpPr>
          <p:cNvPr id="40" name="Body Level One…"/>
          <p:cNvSpPr>
            <a:spLocks noGrp="1"/>
          </p:cNvSpPr>
          <p:nvPr>
            <p:ph type="body" sz="quarter" idx="1" hasCustomPrompt="1"/>
          </p:nvPr>
        </p:nvSpPr>
        <p:spPr>
          <a:xfrm>
            <a:off x="810188" y="3184071"/>
            <a:ext cx="11031849" cy="9299633"/>
          </a:xfrm>
          <a:prstGeom prst="rect">
            <a:avLst/>
          </a:prstGeom>
        </p:spPr>
        <p:txBody>
          <a:bodyPr anchor="t"/>
          <a:lstStyle>
            <a:lvl1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/>
            </a:lvl2pPr>
            <a:lvl3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/>
            </a:lvl3pPr>
            <a:lvl4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/>
            </a:lvl4pPr>
            <a:lvl5pPr marL="571500" indent="-571500" algn="l">
              <a:spcBef>
                <a:spcPts val="0"/>
              </a:spcBef>
              <a:buSzTx/>
              <a:buFont typeface="Arial" charset="0"/>
              <a:buChar char="•"/>
              <a:defRPr sz="4400"/>
            </a:lvl5pPr>
          </a:lstStyle>
          <a:p>
            <a:r>
              <a:rPr lang="en-US" dirty="0"/>
              <a:t>Use simple keywords for bullet points</a:t>
            </a:r>
          </a:p>
          <a:p>
            <a:r>
              <a:rPr lang="en-US" dirty="0"/>
              <a:t>Be concise</a:t>
            </a:r>
          </a:p>
          <a:p>
            <a:r>
              <a:rPr lang="en-US" dirty="0"/>
              <a:t>Don’t paste whole paragraphs</a:t>
            </a:r>
          </a:p>
        </p:txBody>
      </p:sp>
      <p:sp>
        <p:nvSpPr>
          <p:cNvPr id="41" name="Slide Number"/>
          <p:cNvSpPr>
            <a:spLocks noGrp="1"/>
          </p:cNvSpPr>
          <p:nvPr>
            <p:ph type="sldNum" sz="quarter" idx="2"/>
          </p:nvPr>
        </p:nvSpPr>
        <p:spPr>
          <a:xfrm>
            <a:off x="23807058" y="13019484"/>
            <a:ext cx="494513" cy="511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8" name="Rectangle"/>
          <p:cNvSpPr/>
          <p:nvPr userDrawn="1"/>
        </p:nvSpPr>
        <p:spPr>
          <a:xfrm>
            <a:off x="12197391" y="-5112"/>
            <a:ext cx="12224045" cy="1372111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EE1EEAF-9427-9D40-9A66-B58085E697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24045" y="0"/>
            <a:ext cx="12224045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8027075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eft, text right – small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"/>
          <p:cNvSpPr>
            <a:spLocks noGrp="1"/>
          </p:cNvSpPr>
          <p:nvPr>
            <p:ph type="sldNum" sz="quarter" idx="2"/>
          </p:nvPr>
        </p:nvSpPr>
        <p:spPr>
          <a:xfrm>
            <a:off x="23807058" y="13019484"/>
            <a:ext cx="494513" cy="511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8" name="Rectangle"/>
          <p:cNvSpPr/>
          <p:nvPr userDrawn="1"/>
        </p:nvSpPr>
        <p:spPr>
          <a:xfrm>
            <a:off x="0" y="-5112"/>
            <a:ext cx="12224045" cy="1372111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EE1EEAF-9427-9D40-9A66-B58085E697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24045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40D13723-A611-054D-A969-B4D7016A3C8D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16186824" y="4876685"/>
            <a:ext cx="5894963" cy="3975486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SzTx/>
              <a:buFontTx/>
              <a:buNone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 algn="l">
              <a:spcBef>
                <a:spcPts val="0"/>
              </a:spcBef>
              <a:buSzTx/>
              <a:buFontTx/>
              <a:buNone/>
              <a:defRPr sz="4400"/>
            </a:lvl2pPr>
            <a:lvl3pPr marL="0" indent="0" algn="l">
              <a:spcBef>
                <a:spcPts val="0"/>
              </a:spcBef>
              <a:buSzTx/>
              <a:buFontTx/>
              <a:buNone/>
              <a:defRPr sz="4400"/>
            </a:lvl3pPr>
            <a:lvl4pPr marL="0" indent="0" algn="l">
              <a:spcBef>
                <a:spcPts val="0"/>
              </a:spcBef>
              <a:buSzTx/>
              <a:buFontTx/>
              <a:buNone/>
              <a:defRPr sz="4400"/>
            </a:lvl4pPr>
            <a:lvl5pPr marL="0" indent="0" algn="l">
              <a:spcBef>
                <a:spcPts val="0"/>
              </a:spcBef>
              <a:buSzTx/>
              <a:buFontTx/>
              <a:buNone/>
              <a:defRPr sz="4400"/>
            </a:lvl5pPr>
          </a:lstStyle>
          <a:p>
            <a:r>
              <a:rPr lang="fr-CH" dirty="0"/>
              <a:t>Short sentence in a </a:t>
            </a:r>
            <a:r>
              <a:rPr lang="fr-CH" dirty="0" err="1"/>
              <a:t>small</a:t>
            </a:r>
            <a:r>
              <a:rPr lang="fr-CH" dirty="0"/>
              <a:t> box to </a:t>
            </a:r>
            <a:r>
              <a:rPr lang="fr-CH" dirty="0" err="1"/>
              <a:t>illustrate</a:t>
            </a:r>
            <a:r>
              <a:rPr lang="fr-CH" dirty="0"/>
              <a:t> one point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5108056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, photo right – small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Body Level One…"/>
          <p:cNvSpPr>
            <a:spLocks noGrp="1"/>
          </p:cNvSpPr>
          <p:nvPr>
            <p:ph type="body" sz="quarter" idx="1" hasCustomPrompt="1"/>
          </p:nvPr>
        </p:nvSpPr>
        <p:spPr>
          <a:xfrm>
            <a:off x="2918296" y="4876685"/>
            <a:ext cx="5894963" cy="3975486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SzTx/>
              <a:buFontTx/>
              <a:buNone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 algn="l">
              <a:spcBef>
                <a:spcPts val="0"/>
              </a:spcBef>
              <a:buSzTx/>
              <a:buFontTx/>
              <a:buNone/>
              <a:defRPr sz="4400"/>
            </a:lvl2pPr>
            <a:lvl3pPr marL="0" indent="0" algn="l">
              <a:spcBef>
                <a:spcPts val="0"/>
              </a:spcBef>
              <a:buSzTx/>
              <a:buFontTx/>
              <a:buNone/>
              <a:defRPr sz="4400"/>
            </a:lvl3pPr>
            <a:lvl4pPr marL="0" indent="0" algn="l">
              <a:spcBef>
                <a:spcPts val="0"/>
              </a:spcBef>
              <a:buSzTx/>
              <a:buFontTx/>
              <a:buNone/>
              <a:defRPr sz="4400"/>
            </a:lvl4pPr>
            <a:lvl5pPr marL="0" indent="0" algn="l">
              <a:spcBef>
                <a:spcPts val="0"/>
              </a:spcBef>
              <a:buSzTx/>
              <a:buFontTx/>
              <a:buNone/>
              <a:defRPr sz="4400"/>
            </a:lvl5pPr>
          </a:lstStyle>
          <a:p>
            <a:r>
              <a:rPr lang="fr-CH" dirty="0"/>
              <a:t>Short sentence in a </a:t>
            </a:r>
            <a:r>
              <a:rPr lang="fr-CH" dirty="0" err="1"/>
              <a:t>small</a:t>
            </a:r>
            <a:r>
              <a:rPr lang="fr-CH" dirty="0"/>
              <a:t> box to </a:t>
            </a:r>
            <a:r>
              <a:rPr lang="fr-CH" dirty="0" err="1"/>
              <a:t>illustrate</a:t>
            </a:r>
            <a:r>
              <a:rPr lang="fr-CH" dirty="0"/>
              <a:t> one point</a:t>
            </a:r>
          </a:p>
        </p:txBody>
      </p:sp>
      <p:sp>
        <p:nvSpPr>
          <p:cNvPr id="41" name="Slide Number"/>
          <p:cNvSpPr>
            <a:spLocks noGrp="1"/>
          </p:cNvSpPr>
          <p:nvPr>
            <p:ph type="sldNum" sz="quarter" idx="2"/>
          </p:nvPr>
        </p:nvSpPr>
        <p:spPr>
          <a:xfrm>
            <a:off x="23807058" y="13019484"/>
            <a:ext cx="494513" cy="511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8" name="Rectangle"/>
          <p:cNvSpPr/>
          <p:nvPr userDrawn="1"/>
        </p:nvSpPr>
        <p:spPr>
          <a:xfrm>
            <a:off x="12197391" y="-5112"/>
            <a:ext cx="12224045" cy="1372111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EE1EEAF-9427-9D40-9A66-B58085E697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24045" y="0"/>
            <a:ext cx="12224045" cy="13716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6985076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"/>
          <p:cNvSpPr>
            <a:spLocks noGrp="1"/>
          </p:cNvSpPr>
          <p:nvPr>
            <p:ph type="sldNum" sz="quarter" idx="2"/>
          </p:nvPr>
        </p:nvSpPr>
        <p:spPr>
          <a:xfrm>
            <a:off x="23807058" y="13019484"/>
            <a:ext cx="494513" cy="511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EE1EEAF-9427-9D40-9A66-B58085E697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062298" cy="13716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dirty="0"/>
              <a:t>Picture </a:t>
            </a:r>
            <a:r>
              <a:rPr lang="fr-CH" dirty="0" err="1"/>
              <a:t>left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5F6B72A-AF89-114A-B991-E769FCFF53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2321702" y="0"/>
            <a:ext cx="12062298" cy="13716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dirty="0"/>
              <a:t>Picture right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9931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hoto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"/>
          <p:cNvSpPr>
            <a:spLocks noGrp="1"/>
          </p:cNvSpPr>
          <p:nvPr>
            <p:ph type="sldNum" sz="quarter" idx="2"/>
          </p:nvPr>
        </p:nvSpPr>
        <p:spPr>
          <a:xfrm>
            <a:off x="23807058" y="13019484"/>
            <a:ext cx="494513" cy="511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EE1EEAF-9427-9D40-9A66-B58085E697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062298" cy="13716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dirty="0"/>
              <a:t>Picture </a:t>
            </a:r>
            <a:r>
              <a:rPr lang="fr-CH" dirty="0" err="1"/>
              <a:t>left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5F6B72A-AF89-114A-B991-E769FCFF53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2321702" y="0"/>
            <a:ext cx="12062298" cy="6858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CH" dirty="0"/>
              <a:t>Picture right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A5702E-620A-3B4F-9C5F-5AD4CECE86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470860" y="7431932"/>
            <a:ext cx="11673428" cy="4999781"/>
          </a:xfrm>
        </p:spPr>
        <p:txBody>
          <a:bodyPr/>
          <a:lstStyle>
            <a:lvl1pPr marL="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en-US" dirty="0"/>
              <a:t>Short text</a:t>
            </a:r>
          </a:p>
          <a:p>
            <a:pPr lvl="1"/>
            <a:r>
              <a:rPr lang="en-US" dirty="0"/>
              <a:t>Maybe one bullet point</a:t>
            </a:r>
          </a:p>
          <a:p>
            <a:pPr lvl="1"/>
            <a:r>
              <a:rPr lang="fr-CH" dirty="0" err="1"/>
              <a:t>T</a:t>
            </a:r>
            <a:r>
              <a:rPr lang="en-US" dirty="0"/>
              <a:t>wo points max</a:t>
            </a:r>
          </a:p>
        </p:txBody>
      </p:sp>
    </p:spTree>
    <p:extLst>
      <p:ext uri="{BB962C8B-B14F-4D97-AF65-F5344CB8AC3E}">
        <p14:creationId xmlns:p14="http://schemas.microsoft.com/office/powerpoint/2010/main" val="2766174885"/>
      </p:ext>
    </p:extLst>
  </p:cSld>
  <p:clrMapOvr>
    <a:masterClrMapping/>
  </p:clrMapOvr>
  <p:transition spd="med"/>
  <p:extLst mod="1"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 with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sz="half" idx="13"/>
          </p:nvPr>
        </p:nvSpPr>
        <p:spPr>
          <a:xfrm>
            <a:off x="5325070" y="928687"/>
            <a:ext cx="13722210" cy="830461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r>
              <a:rPr lang="en-US"/>
              <a:t>Click icon to add picture</a:t>
            </a:r>
            <a:endParaRPr/>
          </a:p>
        </p:txBody>
      </p:sp>
      <p:sp>
        <p:nvSpPr>
          <p:cNvPr id="21" name="Title Text"/>
          <p:cNvSpPr>
            <a:spLocks noGrp="1"/>
          </p:cNvSpPr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Rectangle"/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5086B9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65646F-DC42-6543-AA2A-1CDD08A18E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84000" cy="13716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It takes all to play the Communion’s tune"/>
          <p:cNvSpPr/>
          <p:nvPr userDrawn="1"/>
        </p:nvSpPr>
        <p:spPr>
          <a:xfrm>
            <a:off x="13046863" y="1350047"/>
            <a:ext cx="10596203" cy="1436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8400"/>
            </a:lvl1pPr>
          </a:lstStyle>
          <a:p>
            <a:r>
              <a:rPr lang="fr-CH" dirty="0"/>
              <a:t>Short </a:t>
            </a:r>
            <a:r>
              <a:rPr lang="fr-CH" dirty="0" err="1"/>
              <a:t>text</a:t>
            </a:r>
            <a:r>
              <a:rPr lang="fr-CH" dirty="0"/>
              <a:t> on image</a:t>
            </a:r>
            <a:endParaRPr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LWF 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>
            <a:spLocks noGrp="1"/>
          </p:cNvSpPr>
          <p:nvPr>
            <p:ph type="body" sz="quarter" idx="13" hasCustomPrompt="1"/>
          </p:nvPr>
        </p:nvSpPr>
        <p:spPr>
          <a:xfrm>
            <a:off x="4833937" y="8947546"/>
            <a:ext cx="14716126" cy="66079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dirty="0"/>
              <a:t>–</a:t>
            </a:r>
            <a:r>
              <a:rPr lang="fr-CH" dirty="0"/>
              <a:t> LWF Vision</a:t>
            </a:r>
            <a:endParaRPr dirty="0"/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14" hasCustomPrompt="1"/>
          </p:nvPr>
        </p:nvSpPr>
        <p:spPr>
          <a:xfrm>
            <a:off x="4833937" y="5210491"/>
            <a:ext cx="14716126" cy="254492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dirty="0"/>
              <a:t>“</a:t>
            </a:r>
            <a:r>
              <a:rPr lang="en-US" dirty="0"/>
              <a:t>Liberated by God’s grace, a communion in Christ living and working together for a just, peaceful, and reconciled world”</a:t>
            </a:r>
          </a:p>
        </p:txBody>
      </p:sp>
      <p:sp>
        <p:nvSpPr>
          <p:cNvPr id="9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384943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>
            <a:spLocks noGrp="1"/>
          </p:cNvSpPr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>
            <a:spLocks noGrp="1"/>
          </p:cNvSpPr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2"/>
          </p:nvPr>
        </p:nvSpPr>
        <p:spPr>
          <a:xfrm>
            <a:off x="11935814" y="13019484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Rectangle"/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5086B9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  <a:endParaRPr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7" r:id="rId3"/>
    <p:sldLayoutId id="2147483668" r:id="rId4"/>
    <p:sldLayoutId id="2147483669" r:id="rId5"/>
    <p:sldLayoutId id="2147483664" r:id="rId6"/>
    <p:sldLayoutId id="2147483666" r:id="rId7"/>
    <p:sldLayoutId id="2147483663" r:id="rId8"/>
    <p:sldLayoutId id="2147483665" r:id="rId9"/>
    <p:sldLayoutId id="2147483670" r:id="rId10"/>
  </p:sldLayoutIdLst>
  <p:transition spd="med"/>
  <p:txStyles>
    <p:titleStyle>
      <a:lvl1pPr marL="0" marR="0" indent="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8263" marR="0" indent="-608263" algn="l" defTabSz="821531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52763" marR="0" indent="-608263" algn="l" defTabSz="821531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497263" marR="0" indent="-608263" algn="l" defTabSz="821531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41763" marR="0" indent="-608263" algn="l" defTabSz="821531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386263" marR="0" indent="-608263" algn="l" defTabSz="821531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830763" marR="0" indent="-608263" algn="l" defTabSz="821531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75263" marR="0" indent="-608263" algn="l" defTabSz="821531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719763" marR="0" indent="-608263" algn="l" defTabSz="821531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64263" marR="0" indent="-608263" algn="l" defTabSz="821531" rtl="0" eaLnBrk="1" latinLnBrk="0" hangingPunct="1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arcg.is/2kDVN7r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2935" y="287384"/>
            <a:ext cx="18728496" cy="6217920"/>
          </a:xfrm>
        </p:spPr>
        <p:txBody>
          <a:bodyPr/>
          <a:lstStyle/>
          <a:p>
            <a:r>
              <a:rPr lang="en-GB" sz="7200" b="1" dirty="0">
                <a:latin typeface="+mj-lt"/>
              </a:rPr>
              <a:t>VILLAGE SAVINGS AND LOAN ASSOCIATONS (VSLA) IN THE REFUGEE CONTEXT</a:t>
            </a:r>
            <a:br>
              <a:rPr lang="en-GB" sz="10000" b="1" dirty="0">
                <a:latin typeface="+mj-lt"/>
              </a:rPr>
            </a:br>
            <a:br>
              <a:rPr lang="en-GB" sz="10000" b="1" dirty="0">
                <a:latin typeface="+mj-lt"/>
              </a:rPr>
            </a:br>
            <a:r>
              <a:rPr lang="en-GB" sz="5000" b="1" dirty="0">
                <a:latin typeface="+mj-lt"/>
              </a:rPr>
              <a:t>LWF APPROACH</a:t>
            </a:r>
            <a:endParaRPr lang="en-US" dirty="0">
              <a:latin typeface="+mj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>
          <a:xfrm>
            <a:off x="5022196" y="7040879"/>
            <a:ext cx="14716126" cy="6570616"/>
          </a:xfrm>
        </p:spPr>
        <p:txBody>
          <a:bodyPr>
            <a:normAutofit/>
          </a:bodyPr>
          <a:lstStyle/>
          <a:p>
            <a:r>
              <a:rPr lang="en-GB" sz="6000" b="1" dirty="0">
                <a:latin typeface="+mj-lt"/>
              </a:rPr>
              <a:t>LRS WORKING GROUP MEETING</a:t>
            </a:r>
          </a:p>
          <a:p>
            <a:r>
              <a:rPr lang="en-GB" sz="6000" b="1" dirty="0">
                <a:latin typeface="+mj-lt"/>
              </a:rPr>
              <a:t>19</a:t>
            </a:r>
            <a:r>
              <a:rPr lang="en-GB" sz="6000" b="1" baseline="30000" dirty="0">
                <a:latin typeface="+mj-lt"/>
              </a:rPr>
              <a:t>th</a:t>
            </a:r>
            <a:r>
              <a:rPr lang="en-GB" sz="6000" b="1" dirty="0">
                <a:latin typeface="+mj-lt"/>
              </a:rPr>
              <a:t> MAY 2020</a:t>
            </a:r>
          </a:p>
          <a:p>
            <a:endParaRPr lang="en-GB" sz="6000" b="1" dirty="0">
              <a:latin typeface="+mj-lt"/>
            </a:endParaRPr>
          </a:p>
          <a:p>
            <a:r>
              <a:rPr lang="en-GB" sz="6000" b="1" dirty="0">
                <a:latin typeface="+mj-lt"/>
              </a:rPr>
              <a:t>By;</a:t>
            </a:r>
          </a:p>
          <a:p>
            <a:endParaRPr lang="en-GB" sz="4000" b="1" dirty="0">
              <a:solidFill>
                <a:schemeClr val="tx2">
                  <a:lumMod val="10000"/>
                </a:schemeClr>
              </a:solidFill>
              <a:latin typeface="+mj-lt"/>
            </a:endParaRPr>
          </a:p>
          <a:p>
            <a:r>
              <a:rPr lang="en-GB" sz="4000" b="1" dirty="0">
                <a:solidFill>
                  <a:schemeClr val="tx2">
                    <a:lumMod val="10000"/>
                  </a:schemeClr>
                </a:solidFill>
                <a:latin typeface="+mj-lt"/>
              </a:rPr>
              <a:t>Mukiibi Henry</a:t>
            </a:r>
          </a:p>
          <a:p>
            <a:r>
              <a:rPr lang="en-GB" sz="4000" b="1" dirty="0">
                <a:solidFill>
                  <a:schemeClr val="tx2">
                    <a:lumMod val="10000"/>
                  </a:schemeClr>
                </a:solidFill>
                <a:latin typeface="+mj-lt"/>
              </a:rPr>
              <a:t>Environment &amp; Livelihood Advisor</a:t>
            </a:r>
          </a:p>
          <a:p>
            <a:r>
              <a:rPr lang="en-GB" sz="4000" b="1" dirty="0">
                <a:solidFill>
                  <a:schemeClr val="tx2">
                    <a:lumMod val="10000"/>
                  </a:schemeClr>
                </a:solidFill>
                <a:latin typeface="+mj-lt"/>
              </a:rPr>
              <a:t>LWF Uganda Country Program</a:t>
            </a:r>
          </a:p>
          <a:p>
            <a:endParaRPr lang="en-US" sz="6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554508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A04E0DE-43AB-49C3-8858-F9D79BFED174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997235" y="6152606"/>
            <a:ext cx="6479176" cy="1410789"/>
          </a:xfrm>
        </p:spPr>
        <p:txBody>
          <a:bodyPr>
            <a:normAutofit/>
          </a:bodyPr>
          <a:lstStyle/>
          <a:p>
            <a:pPr algn="ctr"/>
            <a:r>
              <a:rPr lang="en-GB" sz="5400" b="1" dirty="0"/>
              <a:t>CONTEXT</a:t>
            </a:r>
            <a:endParaRPr lang="en-US" sz="5400" b="1" dirty="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901BE8D-08ED-4669-A3C8-15FAFEEB0E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8388" r="28388"/>
          <a:stretch>
            <a:fillRect/>
          </a:stretch>
        </p:blipFill>
        <p:spPr>
          <a:xfrm>
            <a:off x="12224045" y="1410790"/>
            <a:ext cx="12224045" cy="1230521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3E8A0C0-BC0D-4CB9-B595-4ED9BBD14F0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4351956" cy="1410789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>
            <a:normAutofit fontScale="97500"/>
          </a:bodyPr>
          <a:lstStyle>
            <a:lvl1pPr marL="0" marR="0" indent="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GB" sz="6600" b="1" dirty="0">
                <a:solidFill>
                  <a:srgbClr val="FF0000"/>
                </a:solidFill>
              </a:rPr>
              <a:t>LWF VSLA APPROACH</a:t>
            </a:r>
            <a:endParaRPr lang="en-US" sz="6600" dirty="0">
              <a:solidFill>
                <a:srgbClr val="FF0000"/>
              </a:solidFill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7B320F41-A175-4AE3-B71D-669D15B8B4DB}"/>
              </a:ext>
            </a:extLst>
          </p:cNvPr>
          <p:cNvSpPr txBox="1">
            <a:spLocks/>
          </p:cNvSpPr>
          <p:nvPr/>
        </p:nvSpPr>
        <p:spPr>
          <a:xfrm>
            <a:off x="32045" y="2821579"/>
            <a:ext cx="12127911" cy="92746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t">
            <a:normAutofit/>
          </a:bodyPr>
          <a:lstStyle>
            <a:lvl1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Light"/>
              </a:defRPr>
            </a:lvl1pPr>
            <a:lvl2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830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275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719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164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endParaRPr lang="en-US" dirty="0"/>
          </a:p>
          <a:p>
            <a:endParaRPr lang="en-US" b="1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5B178C4-6F11-4B23-A8FC-148DB917E63E}"/>
              </a:ext>
            </a:extLst>
          </p:cNvPr>
          <p:cNvSpPr txBox="1">
            <a:spLocks/>
          </p:cNvSpPr>
          <p:nvPr/>
        </p:nvSpPr>
        <p:spPr>
          <a:xfrm>
            <a:off x="12384266" y="2325189"/>
            <a:ext cx="12127913" cy="10215154"/>
          </a:xfrm>
          <a:prstGeom prst="rect">
            <a:avLst/>
          </a:prstGeom>
          <a:solidFill>
            <a:schemeClr val="tx1"/>
          </a:solidFill>
        </p:spPr>
        <p:txBody>
          <a:bodyPr>
            <a:normAutofit fontScale="70000" lnSpcReduction="20000"/>
          </a:bodyPr>
          <a:lstStyle>
            <a:lvl1pPr marL="0" marR="0" indent="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2286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4572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6858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9144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11430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13716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6002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828800" algn="ctr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857250" indent="-8572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VSLA is a village banking methodology, which offers  the productive poor mostly in the rural communities, the opportunity to purchase shares and lend to themselves with agreed interest rate on group basis.</a:t>
            </a:r>
          </a:p>
          <a:p>
            <a:pPr marL="857250" indent="-857250" algn="l">
              <a:lnSpc>
                <a:spcPct val="170000"/>
              </a:lnSpc>
              <a:buFont typeface="Arial" panose="020B0604020202020204" pitchFamily="34" charset="0"/>
              <a:buChar char="•"/>
            </a:pPr>
            <a:endParaRPr lang="en-US" sz="6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50" indent="-857250" algn="l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activities of the VSLA run in cycles of one year, after which the accumulated savings and dividends are shared among the members according to the number of shares</a:t>
            </a:r>
          </a:p>
        </p:txBody>
      </p:sp>
    </p:spTree>
    <p:extLst>
      <p:ext uri="{BB962C8B-B14F-4D97-AF65-F5344CB8AC3E}">
        <p14:creationId xmlns:p14="http://schemas.microsoft.com/office/powerpoint/2010/main" val="107917584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3109C48-D9AD-4D4B-BAA6-3641C77264A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9614263" y="966652"/>
            <a:ext cx="14525897" cy="12749346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342000" indent="-3420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bg1"/>
                </a:solidFill>
                <a:latin typeface="Helvetica Light (Body)"/>
              </a:rPr>
              <a:t>Each group is comprised of 25 – 30 members</a:t>
            </a:r>
          </a:p>
          <a:p>
            <a:pPr marL="342000" lvl="0" indent="-3420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bg1"/>
                </a:solidFill>
                <a:latin typeface="Helvetica Light (Body)"/>
              </a:rPr>
              <a:t>The population in the group is homogeneous (members have similar characteristics – geography, income levels, social status).</a:t>
            </a:r>
          </a:p>
          <a:p>
            <a:pPr marL="342000" lvl="0" indent="-3420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chemeClr val="bg1"/>
                </a:solidFill>
                <a:latin typeface="Helvetica Light (Body)"/>
              </a:rPr>
              <a:t>LWF encourages a mix of both refugees and host in the same group for peaceful co-</a:t>
            </a:r>
            <a:r>
              <a:rPr lang="en-US" sz="5400" dirty="0" err="1">
                <a:solidFill>
                  <a:schemeClr val="bg1"/>
                </a:solidFill>
                <a:latin typeface="Helvetica Light (Body)"/>
              </a:rPr>
              <a:t>existance</a:t>
            </a:r>
            <a:endParaRPr lang="en-US" sz="5400" dirty="0">
              <a:solidFill>
                <a:schemeClr val="bg1"/>
              </a:solidFill>
              <a:latin typeface="Helvetica Light (Body)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5400" dirty="0">
              <a:solidFill>
                <a:schemeClr val="bg1"/>
              </a:solidFill>
              <a:latin typeface="Helvetica Light (Body)"/>
            </a:endParaRPr>
          </a:p>
          <a:p>
            <a:endParaRPr lang="en-US" sz="5400" b="1" dirty="0">
              <a:solidFill>
                <a:srgbClr val="92D050"/>
              </a:solidFill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3A1068A0-81A6-4F19-9ECC-ADD6FD00E15D}"/>
              </a:ext>
            </a:extLst>
          </p:cNvPr>
          <p:cNvSpPr txBox="1">
            <a:spLocks/>
          </p:cNvSpPr>
          <p:nvPr/>
        </p:nvSpPr>
        <p:spPr>
          <a:xfrm>
            <a:off x="0" y="2"/>
            <a:ext cx="17687109" cy="966649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t">
            <a:normAutofit/>
          </a:bodyPr>
          <a:lstStyle>
            <a:lvl1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Light"/>
              </a:defRPr>
            </a:lvl1pPr>
            <a:lvl2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830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275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719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164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/>
            <a:r>
              <a:rPr lang="en-GB" b="1" dirty="0">
                <a:solidFill>
                  <a:schemeClr val="bg1"/>
                </a:solidFill>
              </a:rPr>
              <a:t>VSLA Composition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E36DB1-F3E8-4681-883A-1788BDD9A487}"/>
              </a:ext>
            </a:extLst>
          </p:cNvPr>
          <p:cNvSpPr/>
          <p:nvPr/>
        </p:nvSpPr>
        <p:spPr>
          <a:xfrm>
            <a:off x="352698" y="3686447"/>
            <a:ext cx="8856617" cy="7546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b="1" dirty="0"/>
              <a:t>VSLA Membership Categories </a:t>
            </a:r>
          </a:p>
          <a:p>
            <a:pPr>
              <a:lnSpc>
                <a:spcPct val="200000"/>
              </a:lnSpc>
            </a:pPr>
            <a:r>
              <a:rPr lang="en-US" dirty="0"/>
              <a:t>-	GBV survivors</a:t>
            </a:r>
          </a:p>
          <a:p>
            <a:pPr>
              <a:lnSpc>
                <a:spcPct val="200000"/>
              </a:lnSpc>
            </a:pPr>
            <a:r>
              <a:rPr lang="en-US" dirty="0"/>
              <a:t>-	Foster parents</a:t>
            </a:r>
          </a:p>
          <a:p>
            <a:pPr>
              <a:lnSpc>
                <a:spcPct val="200000"/>
              </a:lnSpc>
            </a:pPr>
            <a:r>
              <a:rPr lang="en-US" dirty="0"/>
              <a:t>-	Producer Groups</a:t>
            </a:r>
          </a:p>
          <a:p>
            <a:pPr>
              <a:lnSpc>
                <a:spcPct val="200000"/>
              </a:lnSpc>
            </a:pPr>
            <a:r>
              <a:rPr lang="en-US" dirty="0"/>
              <a:t>-	Vocational trainees</a:t>
            </a:r>
          </a:p>
        </p:txBody>
      </p:sp>
    </p:spTree>
    <p:extLst>
      <p:ext uri="{BB962C8B-B14F-4D97-AF65-F5344CB8AC3E}">
        <p14:creationId xmlns:p14="http://schemas.microsoft.com/office/powerpoint/2010/main" val="117292581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7D90DD-CB76-41D0-9CEF-0053797602E7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1254034" y="391887"/>
            <a:ext cx="6165669" cy="1410787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LWF Support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6614FE5-0B24-45B4-BC9F-E702700C328E}"/>
              </a:ext>
            </a:extLst>
          </p:cNvPr>
          <p:cNvSpPr txBox="1">
            <a:spLocks/>
          </p:cNvSpPr>
          <p:nvPr/>
        </p:nvSpPr>
        <p:spPr>
          <a:xfrm>
            <a:off x="9562010" y="0"/>
            <a:ext cx="14821989" cy="783771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t">
            <a:normAutofit lnSpcReduction="10000"/>
          </a:bodyPr>
          <a:lstStyle>
            <a:lvl1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Light"/>
              </a:defRPr>
            </a:lvl1pPr>
            <a:lvl2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830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275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719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164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ctr"/>
            <a:r>
              <a:rPr lang="en-US" b="1" dirty="0">
                <a:solidFill>
                  <a:schemeClr val="bg1"/>
                </a:solidFill>
              </a:rPr>
              <a:t>VSLA Operation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8038845A-E6A6-4314-BCCA-4D789D3E57AF}"/>
              </a:ext>
            </a:extLst>
          </p:cNvPr>
          <p:cNvSpPr txBox="1">
            <a:spLocks/>
          </p:cNvSpPr>
          <p:nvPr/>
        </p:nvSpPr>
        <p:spPr>
          <a:xfrm>
            <a:off x="589912" y="1802674"/>
            <a:ext cx="8083825" cy="11521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t">
            <a:normAutofit/>
          </a:bodyPr>
          <a:lstStyle>
            <a:lvl1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Light"/>
              </a:defRPr>
            </a:lvl1pPr>
            <a:lvl2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830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275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719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164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571500" lvl="0" indent="-571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Technical training in VSLA Methodology including Group dynamics</a:t>
            </a:r>
          </a:p>
          <a:p>
            <a:pPr marL="571500" lvl="0" indent="-571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Train VSLA groups in business idea generation – to effectively utilize their savings</a:t>
            </a:r>
          </a:p>
          <a:p>
            <a:pPr marL="571500" lvl="0" indent="-571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Inputs (Comprehensive VSLA kits) – process of migrating to VSLA IMS system</a:t>
            </a:r>
          </a:p>
          <a:p>
            <a:pPr marL="571500" lvl="0" indent="-5715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Not cash is invested into the groups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74B270E8-64D1-4A49-8CE2-9F6191CA625C}"/>
              </a:ext>
            </a:extLst>
          </p:cNvPr>
          <p:cNvSpPr txBox="1">
            <a:spLocks/>
          </p:cNvSpPr>
          <p:nvPr/>
        </p:nvSpPr>
        <p:spPr>
          <a:xfrm>
            <a:off x="9562011" y="783771"/>
            <a:ext cx="14821990" cy="12932229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7" tIns="71437" rIns="71437" bIns="71437" anchor="t">
            <a:noAutofit/>
          </a:bodyPr>
          <a:lstStyle>
            <a:lvl1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Helvetica Light"/>
              </a:defRPr>
            </a:lvl1pPr>
            <a:lvl2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l" defTabSz="821531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830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275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7197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164263" marR="0" indent="-608263" algn="l" defTabSz="821531" rtl="0" eaLnBrk="1" latinLnBrk="0" hangingPunct="1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1"/>
                </a:solidFill>
              </a:rPr>
              <a:t>The groups meet on a weekly basis to save and borrow. This time is also utilized to brainstorm on other businesses like production.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1"/>
                </a:solidFill>
              </a:rPr>
              <a:t>Savings is done on a share basis. The share value depends on the nature of the VSLA </a:t>
            </a:r>
            <a:r>
              <a:rPr lang="en-US" sz="2800" dirty="0" err="1">
                <a:solidFill>
                  <a:schemeClr val="bg1"/>
                </a:solidFill>
              </a:rPr>
              <a:t>i.e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bg1"/>
                </a:solidFill>
              </a:rPr>
              <a:t>Foster Parents and GBV Survivors – 500 – 2000 per share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bg1"/>
                </a:solidFill>
              </a:rPr>
              <a:t>Active poor like Farmer Groups - 1000 – 5000 per share</a:t>
            </a:r>
          </a:p>
          <a:p>
            <a:pPr marL="571500" indent="-5715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solidFill>
                  <a:schemeClr val="bg1"/>
                </a:solidFill>
              </a:rPr>
              <a:t>Business women and men – 5000 – 25,000 per share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1"/>
                </a:solidFill>
              </a:rPr>
              <a:t>Welfare fund. Each member contributes to this fund on a weekly basis </a:t>
            </a:r>
            <a:r>
              <a:rPr lang="en-US" sz="2800" dirty="0" err="1">
                <a:solidFill>
                  <a:schemeClr val="bg1"/>
                </a:solidFill>
              </a:rPr>
              <a:t>i.e</a:t>
            </a:r>
            <a:r>
              <a:rPr lang="en-US" sz="2800" dirty="0">
                <a:solidFill>
                  <a:schemeClr val="bg1"/>
                </a:solidFill>
              </a:rPr>
              <a:t> 300 for the lower income categories (PSNs and Active poor) and 1000 for the Business groups. This loanable interest free fund caters for </a:t>
            </a:r>
            <a:r>
              <a:rPr lang="en-US" sz="2800" dirty="0" err="1">
                <a:solidFill>
                  <a:schemeClr val="bg1"/>
                </a:solidFill>
              </a:rPr>
              <a:t>emergiecies</a:t>
            </a:r>
            <a:r>
              <a:rPr lang="en-US" sz="2800" dirty="0">
                <a:solidFill>
                  <a:schemeClr val="bg1"/>
                </a:solidFill>
              </a:rPr>
              <a:t> like food crisis, sickness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1"/>
                </a:solidFill>
              </a:rPr>
              <a:t>You can borrow up to a maximum of 3 times your savings. One guarantor is needed for small amounts up to 500,000. Beyond 500,000UGx, 2 guarantors are needed.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1"/>
                </a:solidFill>
              </a:rPr>
              <a:t>The repayment duration is a maximum of 3 month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1"/>
                </a:solidFill>
              </a:rPr>
              <a:t>The interest rate is 10% for the first 2 lower categories and 20% for the Business groups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1"/>
                </a:solidFill>
              </a:rPr>
              <a:t>The business groups have embraced the idea of saving their money in the banks while the PSNs and Active poor are still relying on the saving boxes.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1"/>
                </a:solidFill>
              </a:rPr>
              <a:t>The average share out also depends on the nature of the VSLA, for instance last year each members of Ever Green Farmer Group 9one of the Business Groups) in </a:t>
            </a:r>
            <a:r>
              <a:rPr lang="en-US" sz="2800" dirty="0" err="1">
                <a:solidFill>
                  <a:schemeClr val="bg1"/>
                </a:solidFill>
              </a:rPr>
              <a:t>Adjuman</a:t>
            </a:r>
            <a:r>
              <a:rPr lang="en-US" sz="2800" dirty="0">
                <a:solidFill>
                  <a:schemeClr val="bg1"/>
                </a:solidFill>
              </a:rPr>
              <a:t> shared 4,000,000UGX on average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bg1"/>
                </a:solidFill>
              </a:rPr>
              <a:t>Transition to digitalization, piloting under the DINU project in </a:t>
            </a:r>
            <a:r>
              <a:rPr lang="en-US" sz="2800" dirty="0" err="1">
                <a:solidFill>
                  <a:schemeClr val="bg1"/>
                </a:solidFill>
              </a:rPr>
              <a:t>Moyo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Adjuman</a:t>
            </a:r>
            <a:r>
              <a:rPr lang="en-US" sz="2800" dirty="0">
                <a:solidFill>
                  <a:schemeClr val="bg1"/>
                </a:solidFill>
              </a:rPr>
              <a:t> &amp; </a:t>
            </a:r>
            <a:r>
              <a:rPr lang="en-US" sz="2800" dirty="0" err="1">
                <a:solidFill>
                  <a:schemeClr val="bg1"/>
                </a:solidFill>
              </a:rPr>
              <a:t>Lamwo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24537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1952C-9343-4715-85F9-0BFF556A0BD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418011" y="3108960"/>
            <a:ext cx="11234057" cy="867373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2">
                    <a:lumMod val="10000"/>
                  </a:schemeClr>
                </a:solidFill>
              </a:rPr>
              <a:t>VSLA Operations during COVID. </a:t>
            </a:r>
            <a:r>
              <a:rPr lang="en-US" dirty="0">
                <a:solidFill>
                  <a:schemeClr val="tx1"/>
                </a:solidFill>
              </a:rPr>
              <a:t>VSLA members adopted the idea of sending their savings using Mobile Money to the treasurer, who then give them a go ahead to record in their passbook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Major challenges are related to dropout more especially with new groups</a:t>
            </a:r>
          </a:p>
          <a:p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EAE199-85C9-4C20-97C6-2ACC3454B4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977760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75" y="-2912565"/>
            <a:ext cx="26909693" cy="179031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637307" y="78661"/>
            <a:ext cx="928254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Thank you!</a:t>
            </a:r>
          </a:p>
          <a:p>
            <a:pPr algn="l"/>
            <a:endParaRPr lang="en-GB" i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r>
              <a:rPr lang="en-GB" i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Any questions or feedback? 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83127" y="4060605"/>
            <a:ext cx="9892147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96A1A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96A1A6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96A1A6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96A1A6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96A1A6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96A1A6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96A1A6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96A1A6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96A1A6"/>
                </a:solidFill>
                <a:latin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4000" b="1" i="1" dirty="0">
                <a:solidFill>
                  <a:schemeClr val="tx1"/>
                </a:solidFill>
              </a:rPr>
              <a:t>Check out our website and GIS site!</a:t>
            </a:r>
            <a:endParaRPr lang="en-US" altLang="en-US" sz="4000" b="1" i="1" dirty="0">
              <a:solidFill>
                <a:schemeClr val="tx1"/>
              </a:solidFill>
            </a:endParaRPr>
          </a:p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4000" b="1" dirty="0">
                <a:solidFill>
                  <a:schemeClr val="tx1"/>
                </a:solidFill>
              </a:rPr>
              <a:t>Web: uganda.lutheranworld.org</a:t>
            </a:r>
          </a:p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 sz="4000" b="1" dirty="0">
                <a:solidFill>
                  <a:schemeClr val="tx1"/>
                </a:solidFill>
              </a:rPr>
              <a:t>GIS site: </a:t>
            </a:r>
            <a:r>
              <a:rPr lang="en-US" altLang="en-US" sz="4000" dirty="0">
                <a:solidFill>
                  <a:schemeClr val="tx1"/>
                </a:solidFill>
                <a:hlinkClick r:id="rId4"/>
              </a:rPr>
              <a:t>http://arcg.is/2kDVN7r</a:t>
            </a:r>
            <a:endParaRPr lang="en-GB" altLang="en-US" sz="4000" b="1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GB" altLang="en-US" sz="4000" b="1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4000" b="1" dirty="0">
                <a:solidFill>
                  <a:schemeClr val="bg1"/>
                </a:solidFill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4000" b="1" dirty="0">
                <a:solidFill>
                  <a:schemeClr val="bg1"/>
                </a:solidFill>
              </a:rPr>
              <a:t>        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4000" b="1" dirty="0">
                <a:solidFill>
                  <a:srgbClr val="000000"/>
                </a:solidFill>
              </a:rPr>
              <a:t>          </a:t>
            </a:r>
            <a:endParaRPr lang="en-GB" altLang="en-US" sz="40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15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15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chemeClr val="bg1"/>
                </a:solidFill>
              </a:rPr>
              <a:t>     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500" b="1" dirty="0">
                <a:solidFill>
                  <a:schemeClr val="bg1"/>
                </a:solidFill>
              </a:rPr>
              <a:t>           </a:t>
            </a:r>
            <a:endParaRPr lang="en-US" altLang="en-US" sz="15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127" y="11676228"/>
            <a:ext cx="8866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en-GB" altLang="en-US" sz="4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 us on Twitter and Facebook</a:t>
            </a:r>
          </a:p>
          <a:p>
            <a:pPr algn="l">
              <a:spcBef>
                <a:spcPct val="0"/>
              </a:spcBef>
            </a:pPr>
            <a:r>
              <a:rPr lang="en-GB" altLang="en-US" sz="4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Facebook: LWF Uganda </a:t>
            </a:r>
          </a:p>
          <a:p>
            <a:pPr algn="l">
              <a:spcBef>
                <a:spcPct val="0"/>
              </a:spcBef>
            </a:pPr>
            <a:r>
              <a:rPr lang="en-GB" altLang="en-US" sz="4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Twitter: @</a:t>
            </a:r>
            <a:r>
              <a:rPr lang="en-GB" altLang="en-US" sz="4000" b="1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LWF_Uganda</a:t>
            </a:r>
            <a:r>
              <a:rPr lang="en-GB" altLang="en-US" sz="4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4502854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9165581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LWF Master – Blue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LWF DWS Powerpoint - Blue.potx" id="{77516F89-EA1C-3847-B0F0-CB2DA00D9D6B}" vid="{DC761B6E-19DF-0F4F-AF47-F702E75228E4}"/>
    </a:ext>
  </a:extLst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LWF WS Powerpoint - Blue</Template>
  <TotalTime>1621</TotalTime>
  <Words>562</Words>
  <Application>Microsoft Office PowerPoint</Application>
  <PresentationFormat>Custom</PresentationFormat>
  <Paragraphs>61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Courier New</vt:lpstr>
      <vt:lpstr>Helvetica Light</vt:lpstr>
      <vt:lpstr>Helvetica Light (Body)</vt:lpstr>
      <vt:lpstr>Helvetica Neue</vt:lpstr>
      <vt:lpstr>Wingdings</vt:lpstr>
      <vt:lpstr>LWF Master – Blue</vt:lpstr>
      <vt:lpstr>VILLAGE SAVINGS AND LOAN ASSOCIATONS (VSLA) IN THE REFUGEE CONTEXT  LWF APPROACH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LWF REGIONAL MEETING  UGANDA UPDATE</dc:title>
  <dc:creator>Shamim</dc:creator>
  <cp:lastModifiedBy>Henry Mukiibi</cp:lastModifiedBy>
  <cp:revision>102</cp:revision>
  <dcterms:created xsi:type="dcterms:W3CDTF">2018-10-27T09:43:44Z</dcterms:created>
  <dcterms:modified xsi:type="dcterms:W3CDTF">2020-05-19T11:28:08Z</dcterms:modified>
</cp:coreProperties>
</file>