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1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9144000" cy="5143500" type="screen16x9"/>
  <p:notesSz cx="6858000" cy="9144000"/>
  <p:embeddedFontLst>
    <p:embeddedFont>
      <p:font typeface="Lato" panose="020F0502020204030203" pitchFamily="34" charset="0"/>
      <p:regular r:id="rId18"/>
      <p:bold r:id="rId19"/>
      <p:italic r:id="rId20"/>
      <p:boldItalic r:id="rId21"/>
    </p:embeddedFont>
    <p:embeddedFont>
      <p:font typeface="Raleway" panose="020B060402020202020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hcompact.org/the-compact-respons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jordan.unfpa.org/en/news/jordanian-youth-voices-and-action-covid-19-respons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c6fa3c898_0_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c6fa3c89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88869214e5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88869214e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c6fa3c898_0_6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c6fa3c898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c6fa3c898_0_7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c6fa3c898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c6fa3c898_0_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c6fa3c89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https://www.youthcompact.org/the-compact-response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6fa3c898_0_1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6fa3c89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a:solidFill>
                  <a:schemeClr val="dk2"/>
                </a:solidFill>
              </a:rPr>
              <a:t>		 	 	 		</a:t>
            </a:r>
            <a:endParaRPr>
              <a:solidFill>
                <a:schemeClr val="dk2"/>
              </a:solidFill>
            </a:endParaRPr>
          </a:p>
          <a:p>
            <a:pPr marL="0" lvl="0" indent="0" algn="l" rtl="0">
              <a:spcBef>
                <a:spcPts val="0"/>
              </a:spcBef>
              <a:spcAft>
                <a:spcPts val="0"/>
              </a:spcAft>
              <a:buClr>
                <a:schemeClr val="dk2"/>
              </a:buClr>
              <a:buSzPts val="1100"/>
              <a:buFont typeface="Arial"/>
              <a:buNone/>
            </a:pPr>
            <a:r>
              <a:rPr lang="en">
                <a:solidFill>
                  <a:schemeClr val="dk2"/>
                </a:solidFill>
              </a:rPr>
              <a:t>			</a:t>
            </a:r>
            <a:endParaRPr>
              <a:solidFill>
                <a:schemeClr val="dk2"/>
              </a:solidFill>
            </a:endParaRPr>
          </a:p>
          <a:p>
            <a:pPr marL="0" lvl="0" indent="0" algn="l" rtl="0">
              <a:spcBef>
                <a:spcPts val="0"/>
              </a:spcBef>
              <a:spcAft>
                <a:spcPts val="0"/>
              </a:spcAft>
              <a:buClr>
                <a:schemeClr val="dk2"/>
              </a:buClr>
              <a:buSzPts val="1100"/>
              <a:buFont typeface="Arial"/>
              <a:buNone/>
            </a:pPr>
            <a:r>
              <a:rPr lang="en">
                <a:solidFill>
                  <a:schemeClr val="dk2"/>
                </a:solidFill>
              </a:rPr>
              <a:t>				</a:t>
            </a:r>
            <a:endParaRPr>
              <a:solidFill>
                <a:schemeClr val="dk2"/>
              </a:solidFill>
            </a:endParaRPr>
          </a:p>
          <a:p>
            <a:pPr marL="0" lvl="0" indent="0" algn="l" rtl="0">
              <a:spcBef>
                <a:spcPts val="0"/>
              </a:spcBef>
              <a:spcAft>
                <a:spcPts val="0"/>
              </a:spcAft>
              <a:buClr>
                <a:schemeClr val="dk2"/>
              </a:buClr>
              <a:buSzPts val="1100"/>
              <a:buFont typeface="Arial"/>
              <a:buNone/>
            </a:pPr>
            <a:r>
              <a:rPr lang="en">
                <a:solidFill>
                  <a:schemeClr val="dk2"/>
                </a:solidFill>
              </a:rPr>
              <a:t>					</a:t>
            </a:r>
            <a:endParaRPr>
              <a:solidFill>
                <a:schemeClr val="dk2"/>
              </a:solidFill>
            </a:endParaRPr>
          </a:p>
          <a:p>
            <a:pPr marL="457200" lvl="0" indent="-228600" algn="l" rtl="0">
              <a:lnSpc>
                <a:spcPct val="115000"/>
              </a:lnSpc>
              <a:spcBef>
                <a:spcPts val="1200"/>
              </a:spcBef>
              <a:spcAft>
                <a:spcPts val="0"/>
              </a:spcAft>
              <a:buClr>
                <a:schemeClr val="dk2"/>
              </a:buClr>
              <a:buSzPts val="1100"/>
              <a:buNone/>
            </a:pPr>
            <a:r>
              <a:rPr lang="en">
                <a:solidFill>
                  <a:schemeClr val="dk2"/>
                </a:solidFill>
              </a:rPr>
              <a:t>						 							</a:t>
            </a:r>
            <a:r>
              <a:rPr lang="en" sz="1000">
                <a:solidFill>
                  <a:schemeClr val="dk2"/>
                </a:solidFill>
              </a:rPr>
              <a:t> </a:t>
            </a:r>
            <a:br>
              <a:rPr lang="en" sz="1000">
                <a:solidFill>
                  <a:schemeClr val="dk2"/>
                </a:solidFill>
              </a:rPr>
            </a:br>
            <a:r>
              <a:rPr lang="en">
                <a:solidFill>
                  <a:schemeClr val="dk2"/>
                </a:solidFill>
              </a:rPr>
              <a:t> 						</a:t>
            </a:r>
            <a:endParaRPr>
              <a:solidFill>
                <a:schemeClr val="dk2"/>
              </a:solidFill>
            </a:endParaRPr>
          </a:p>
          <a:p>
            <a:pPr marL="0" lvl="0" indent="0" algn="l" rtl="0">
              <a:lnSpc>
                <a:spcPct val="115000"/>
              </a:lnSpc>
              <a:spcBef>
                <a:spcPts val="1200"/>
              </a:spcBef>
              <a:spcAft>
                <a:spcPts val="0"/>
              </a:spcAft>
              <a:buClr>
                <a:schemeClr val="dk2"/>
              </a:buClr>
              <a:buSzPts val="1100"/>
              <a:buFont typeface="Arial"/>
              <a:buNone/>
            </a:pPr>
            <a:r>
              <a:rPr lang="en">
                <a:solidFill>
                  <a:schemeClr val="dk2"/>
                </a:solidFill>
              </a:rPr>
              <a:t>					 				</a:t>
            </a:r>
            <a:endParaRPr>
              <a:solidFill>
                <a:schemeClr val="dk2"/>
              </a:solidFill>
            </a:endParaRPr>
          </a:p>
          <a:p>
            <a:pPr marL="0" lvl="0" indent="0" algn="l" rtl="0">
              <a:spcBef>
                <a:spcPts val="0"/>
              </a:spcBef>
              <a:spcAft>
                <a:spcPts val="0"/>
              </a:spcAft>
              <a:buClr>
                <a:schemeClr val="dk2"/>
              </a:buClr>
              <a:buSzPts val="1100"/>
              <a:buFont typeface="Arial"/>
              <a:buNone/>
            </a:pPr>
            <a:r>
              <a:rPr lang="en">
                <a:solidFill>
                  <a:schemeClr val="dk2"/>
                </a:solidFill>
              </a:rPr>
              <a:t>			</a:t>
            </a:r>
            <a:endParaRPr>
              <a:solidFill>
                <a:schemeClr val="dk2"/>
              </a:solidFill>
            </a:endParaRPr>
          </a:p>
          <a:p>
            <a:pPr marL="0" lvl="0" indent="0" algn="l" rtl="0">
              <a:spcBef>
                <a:spcPts val="0"/>
              </a:spcBef>
              <a:spcAft>
                <a:spcPts val="0"/>
              </a:spcAft>
              <a:buClr>
                <a:schemeClr val="dk2"/>
              </a:buClr>
              <a:buSzPts val="1100"/>
              <a:buFont typeface="Arial"/>
              <a:buNone/>
            </a:pPr>
            <a:r>
              <a:rPr lang="en">
                <a:solidFill>
                  <a:schemeClr val="dk2"/>
                </a:solidFill>
              </a:rPr>
              <a:t>		</a:t>
            </a:r>
            <a:endParaRPr>
              <a:solidFill>
                <a:schemeClr val="dk2"/>
              </a:solidFill>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88869214e5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88869214e5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c6fa3c898_0_28: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c6fa3c898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a:solidFill>
                  <a:schemeClr val="dk2"/>
                </a:solidFill>
              </a:rPr>
              <a:t>		 	 	 		</a:t>
            </a:r>
            <a:endParaRPr>
              <a:solidFill>
                <a:schemeClr val="dk2"/>
              </a:solidFill>
            </a:endParaRPr>
          </a:p>
          <a:p>
            <a:pPr marL="0" lvl="0" indent="0" algn="l" rtl="0">
              <a:spcBef>
                <a:spcPts val="0"/>
              </a:spcBef>
              <a:spcAft>
                <a:spcPts val="0"/>
              </a:spcAft>
              <a:buClr>
                <a:schemeClr val="dk2"/>
              </a:buClr>
              <a:buSzPts val="1100"/>
              <a:buFont typeface="Arial"/>
              <a:buNone/>
            </a:pPr>
            <a:r>
              <a:rPr lang="en">
                <a:solidFill>
                  <a:schemeClr val="dk2"/>
                </a:solidFill>
              </a:rPr>
              <a:t>			</a:t>
            </a:r>
            <a:endParaRPr>
              <a:solidFill>
                <a:schemeClr val="dk2"/>
              </a:solidFill>
            </a:endParaRPr>
          </a:p>
          <a:p>
            <a:pPr marL="0" lvl="0" indent="0" algn="l" rtl="0">
              <a:spcBef>
                <a:spcPts val="0"/>
              </a:spcBef>
              <a:spcAft>
                <a:spcPts val="0"/>
              </a:spcAft>
              <a:buClr>
                <a:schemeClr val="dk2"/>
              </a:buClr>
              <a:buSzPts val="1100"/>
              <a:buFont typeface="Arial"/>
              <a:buNone/>
            </a:pPr>
            <a:r>
              <a:rPr lang="en">
                <a:solidFill>
                  <a:schemeClr val="dk2"/>
                </a:solidFill>
              </a:rPr>
              <a:t>				</a:t>
            </a:r>
            <a:endParaRPr>
              <a:solidFill>
                <a:schemeClr val="dk2"/>
              </a:solidFill>
            </a:endParaRPr>
          </a:p>
          <a:p>
            <a:pPr marL="0" lvl="0" indent="0" algn="l" rtl="0">
              <a:spcBef>
                <a:spcPts val="0"/>
              </a:spcBef>
              <a:spcAft>
                <a:spcPts val="0"/>
              </a:spcAft>
              <a:buClr>
                <a:schemeClr val="dk2"/>
              </a:buClr>
              <a:buSzPts val="1100"/>
              <a:buFont typeface="Arial"/>
              <a:buNone/>
            </a:pPr>
            <a:r>
              <a:rPr lang="en">
                <a:solidFill>
                  <a:schemeClr val="dk2"/>
                </a:solidFill>
              </a:rPr>
              <a:t>					</a:t>
            </a:r>
            <a:endParaRPr>
              <a:solidFill>
                <a:schemeClr val="dk2"/>
              </a:solidFill>
            </a:endParaRPr>
          </a:p>
          <a:p>
            <a:pPr marL="457200" lvl="0" indent="-228600" algn="l" rtl="0">
              <a:lnSpc>
                <a:spcPct val="115000"/>
              </a:lnSpc>
              <a:spcBef>
                <a:spcPts val="1200"/>
              </a:spcBef>
              <a:spcAft>
                <a:spcPts val="0"/>
              </a:spcAft>
              <a:buClr>
                <a:schemeClr val="dk2"/>
              </a:buClr>
              <a:buSzPts val="1100"/>
              <a:buNone/>
            </a:pPr>
            <a:r>
              <a:rPr lang="en">
                <a:solidFill>
                  <a:schemeClr val="dk2"/>
                </a:solidFill>
              </a:rPr>
              <a:t>						 							</a:t>
            </a:r>
            <a:br>
              <a:rPr lang="en">
                <a:solidFill>
                  <a:schemeClr val="dk2"/>
                </a:solidFill>
              </a:rPr>
            </a:br>
            <a:r>
              <a:rPr lang="en" sz="1000">
                <a:solidFill>
                  <a:schemeClr val="dk2"/>
                </a:solidFill>
              </a:rPr>
              <a:t>In spite of the multiple impacts of COVID-19 on young people’s lives, many adolescents and youth have mobilized immediately to respond to the crisis. </a:t>
            </a:r>
            <a:br>
              <a:rPr lang="en" sz="1000">
                <a:solidFill>
                  <a:schemeClr val="dk2"/>
                </a:solidFill>
              </a:rPr>
            </a:br>
            <a:r>
              <a:rPr lang="en">
                <a:solidFill>
                  <a:schemeClr val="dk2"/>
                </a:solidFill>
              </a:rPr>
              <a:t> 						</a:t>
            </a:r>
            <a:endParaRPr>
              <a:solidFill>
                <a:schemeClr val="dk2"/>
              </a:solidFill>
            </a:endParaRPr>
          </a:p>
          <a:p>
            <a:pPr marL="0" lvl="0" indent="0" algn="l" rtl="0">
              <a:lnSpc>
                <a:spcPct val="115000"/>
              </a:lnSpc>
              <a:spcBef>
                <a:spcPts val="1200"/>
              </a:spcBef>
              <a:spcAft>
                <a:spcPts val="0"/>
              </a:spcAft>
              <a:buClr>
                <a:schemeClr val="dk2"/>
              </a:buClr>
              <a:buSzPts val="1100"/>
              <a:buFont typeface="Arial"/>
              <a:buNone/>
            </a:pPr>
            <a:r>
              <a:rPr lang="en">
                <a:solidFill>
                  <a:schemeClr val="dk2"/>
                </a:solidFill>
              </a:rPr>
              <a:t>					 				</a:t>
            </a:r>
            <a:endParaRPr>
              <a:solidFill>
                <a:schemeClr val="dk2"/>
              </a:solidFill>
            </a:endParaRPr>
          </a:p>
          <a:p>
            <a:pPr marL="0" lvl="0" indent="0" algn="l" rtl="0">
              <a:spcBef>
                <a:spcPts val="0"/>
              </a:spcBef>
              <a:spcAft>
                <a:spcPts val="0"/>
              </a:spcAft>
              <a:buClr>
                <a:schemeClr val="dk2"/>
              </a:buClr>
              <a:buSzPts val="1100"/>
              <a:buFont typeface="Arial"/>
              <a:buNone/>
            </a:pPr>
            <a:r>
              <a:rPr lang="en">
                <a:solidFill>
                  <a:schemeClr val="dk2"/>
                </a:solidFill>
              </a:rPr>
              <a:t>			</a:t>
            </a:r>
            <a:endParaRPr>
              <a:solidFill>
                <a:schemeClr val="dk2"/>
              </a:solidFill>
            </a:endParaRPr>
          </a:p>
          <a:p>
            <a:pPr marL="0" lvl="0" indent="0" algn="l" rtl="0">
              <a:spcBef>
                <a:spcPts val="0"/>
              </a:spcBef>
              <a:spcAft>
                <a:spcPts val="0"/>
              </a:spcAft>
              <a:buClr>
                <a:schemeClr val="dk2"/>
              </a:buClr>
              <a:buSzPts val="1100"/>
              <a:buFont typeface="Arial"/>
              <a:buNone/>
            </a:pPr>
            <a:r>
              <a:rPr lang="en">
                <a:solidFill>
                  <a:schemeClr val="dk2"/>
                </a:solidFill>
              </a:rPr>
              <a:t>		</a:t>
            </a:r>
            <a:endParaRPr>
              <a:solidFill>
                <a:schemeClr val="dk2"/>
              </a:solidFill>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87d68dd86c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87d68dd86c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Check out the story:</a:t>
            </a:r>
            <a:endParaRPr/>
          </a:p>
          <a:p>
            <a:pPr marL="0" lvl="0" indent="0" algn="l" rtl="0">
              <a:spcBef>
                <a:spcPts val="0"/>
              </a:spcBef>
              <a:spcAft>
                <a:spcPts val="0"/>
              </a:spcAft>
              <a:buNone/>
            </a:pPr>
            <a:r>
              <a:rPr lang="en" u="sng">
                <a:solidFill>
                  <a:schemeClr val="hlink"/>
                </a:solidFill>
                <a:hlinkClick r:id="rId3"/>
              </a:rPr>
              <a:t>https://jordan.unfpa.org/en/news/jordanian-youth-voices-and-action-covid-19-response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87d68dd86c_0_17: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87d68dd86c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2"/>
                </a:solidFill>
              </a:rPr>
              <a:t>		 	 	 		</a:t>
            </a:r>
            <a:endParaRPr>
              <a:solidFill>
                <a:schemeClr val="dk2"/>
              </a:solidFill>
            </a:endParaRPr>
          </a:p>
          <a:p>
            <a:pPr marL="0" lvl="0" indent="0" algn="l" rtl="0">
              <a:spcBef>
                <a:spcPts val="0"/>
              </a:spcBef>
              <a:spcAft>
                <a:spcPts val="0"/>
              </a:spcAft>
              <a:buNone/>
            </a:pPr>
            <a:r>
              <a:rPr lang="en">
                <a:solidFill>
                  <a:schemeClr val="dk2"/>
                </a:solidFill>
              </a:rPr>
              <a:t>			</a:t>
            </a:r>
            <a:endParaRPr>
              <a:solidFill>
                <a:schemeClr val="dk2"/>
              </a:solidFill>
            </a:endParaRPr>
          </a:p>
          <a:p>
            <a:pPr marL="0" lvl="0" indent="0" algn="l" rtl="0">
              <a:spcBef>
                <a:spcPts val="0"/>
              </a:spcBef>
              <a:spcAft>
                <a:spcPts val="0"/>
              </a:spcAft>
              <a:buNone/>
            </a:pPr>
            <a:r>
              <a:rPr lang="en">
                <a:solidFill>
                  <a:schemeClr val="dk2"/>
                </a:solidFill>
              </a:rPr>
              <a:t>				</a:t>
            </a:r>
            <a:endParaRPr>
              <a:solidFill>
                <a:schemeClr val="dk2"/>
              </a:solidFill>
            </a:endParaRPr>
          </a:p>
          <a:p>
            <a:pPr marL="0" lvl="0" indent="0" algn="l" rtl="0">
              <a:spcBef>
                <a:spcPts val="0"/>
              </a:spcBef>
              <a:spcAft>
                <a:spcPts val="0"/>
              </a:spcAft>
              <a:buNone/>
            </a:pPr>
            <a:r>
              <a:rPr lang="en">
                <a:solidFill>
                  <a:schemeClr val="dk2"/>
                </a:solidFill>
              </a:rPr>
              <a:t>					</a:t>
            </a:r>
            <a:endParaRPr>
              <a:solidFill>
                <a:schemeClr val="dk2"/>
              </a:solidFill>
            </a:endParaRPr>
          </a:p>
          <a:p>
            <a:pPr marL="457200" lvl="0" indent="-228600" algn="l" rtl="0">
              <a:lnSpc>
                <a:spcPct val="115000"/>
              </a:lnSpc>
              <a:spcBef>
                <a:spcPts val="1200"/>
              </a:spcBef>
              <a:spcAft>
                <a:spcPts val="0"/>
              </a:spcAft>
              <a:buClr>
                <a:schemeClr val="dk2"/>
              </a:buClr>
              <a:buSzPts val="1100"/>
              <a:buNone/>
            </a:pPr>
            <a:r>
              <a:rPr lang="en">
                <a:solidFill>
                  <a:schemeClr val="dk2"/>
                </a:solidFill>
              </a:rPr>
              <a:t>						 							</a:t>
            </a:r>
            <a:br>
              <a:rPr lang="en">
                <a:solidFill>
                  <a:schemeClr val="dk2"/>
                </a:solidFill>
              </a:rPr>
            </a:br>
            <a:r>
              <a:rPr lang="en" sz="1000">
                <a:solidFill>
                  <a:schemeClr val="dk2"/>
                </a:solidFill>
              </a:rPr>
              <a:t>In spite of the multiple impacts of COVID-19 on young people’s lives, many adolescents and youth have mobilized immediately to respond to the crisis. </a:t>
            </a:r>
            <a:br>
              <a:rPr lang="en" sz="1000">
                <a:solidFill>
                  <a:schemeClr val="dk2"/>
                </a:solidFill>
              </a:rPr>
            </a:br>
            <a:r>
              <a:rPr lang="en">
                <a:solidFill>
                  <a:schemeClr val="dk2"/>
                </a:solidFill>
              </a:rPr>
              <a:t> 						</a:t>
            </a:r>
            <a:endParaRPr>
              <a:solidFill>
                <a:schemeClr val="dk2"/>
              </a:solidFill>
            </a:endParaRPr>
          </a:p>
          <a:p>
            <a:pPr marL="0" lvl="0" indent="0" algn="l" rtl="0">
              <a:lnSpc>
                <a:spcPct val="115000"/>
              </a:lnSpc>
              <a:spcBef>
                <a:spcPts val="1200"/>
              </a:spcBef>
              <a:spcAft>
                <a:spcPts val="0"/>
              </a:spcAft>
              <a:buNone/>
            </a:pPr>
            <a:r>
              <a:rPr lang="en">
                <a:solidFill>
                  <a:schemeClr val="dk2"/>
                </a:solidFill>
              </a:rPr>
              <a:t>					 				</a:t>
            </a:r>
            <a:endParaRPr>
              <a:solidFill>
                <a:schemeClr val="dk2"/>
              </a:solidFill>
            </a:endParaRPr>
          </a:p>
          <a:p>
            <a:pPr marL="0" lvl="0" indent="0" algn="l" rtl="0">
              <a:spcBef>
                <a:spcPts val="0"/>
              </a:spcBef>
              <a:spcAft>
                <a:spcPts val="0"/>
              </a:spcAft>
              <a:buNone/>
            </a:pPr>
            <a:r>
              <a:rPr lang="en">
                <a:solidFill>
                  <a:schemeClr val="dk2"/>
                </a:solidFill>
              </a:rPr>
              <a:t>			</a:t>
            </a:r>
            <a:endParaRPr>
              <a:solidFill>
                <a:schemeClr val="dk2"/>
              </a:solidFill>
            </a:endParaRPr>
          </a:p>
          <a:p>
            <a:pPr marL="0" lvl="0" indent="0" algn="l" rtl="0">
              <a:spcBef>
                <a:spcPts val="0"/>
              </a:spcBef>
              <a:spcAft>
                <a:spcPts val="0"/>
              </a:spcAft>
              <a:buNone/>
            </a:pPr>
            <a:r>
              <a:rPr lang="en">
                <a:solidFill>
                  <a:schemeClr val="dk2"/>
                </a:solidFill>
              </a:rPr>
              <a:t>		</a:t>
            </a:r>
            <a:endParaRPr>
              <a:solidFill>
                <a:schemeClr val="dk2"/>
              </a:solidFill>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c6fa3c898_0_16: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c6fa3c898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c6fa3c898_0_22: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c6fa3c898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2"/>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2"/>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13" name="Google Shape;13;p2"/>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4" name="Google Shape;14;p2"/>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5" name="Google Shape;15;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p11"/>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63" name="Google Shape;63;p11"/>
          <p:cNvSpPr txBox="1">
            <a:spLocks noGrp="1"/>
          </p:cNvSpPr>
          <p:nvPr>
            <p:ph type="title" hasCustomPrompt="1"/>
          </p:nvPr>
        </p:nvSpPr>
        <p:spPr>
          <a:xfrm>
            <a:off x="853950" y="1304850"/>
            <a:ext cx="74361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a:spLocks noGrp="1"/>
          </p:cNvSpPr>
          <p:nvPr>
            <p:ph type="body" idx="1"/>
          </p:nvPr>
        </p:nvSpPr>
        <p:spPr>
          <a:xfrm>
            <a:off x="853950" y="2919450"/>
            <a:ext cx="74361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5" name="Google Shape;65;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18" name="Google Shape;18;p3"/>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19" name="Google Shape;19;p3"/>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a:endParaRPr/>
          </a:p>
        </p:txBody>
      </p:sp>
      <p:sp>
        <p:nvSpPr>
          <p:cNvPr id="20" name="Google Shape;20;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7" name="Google Shape;27;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p5"/>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31" name="Google Shape;31;p5"/>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32" name="Google Shape;32;p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5"/>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5"/>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8" name="Google Shape;38;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7"/>
          <p:cNvSpPr txBox="1">
            <a:spLocks noGrp="1"/>
          </p:cNvSpPr>
          <p:nvPr>
            <p:ph type="title"/>
          </p:nvPr>
        </p:nvSpPr>
        <p:spPr>
          <a:xfrm>
            <a:off x="319500" y="936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2" name="Google Shape;42;p7"/>
          <p:cNvSpPr txBox="1">
            <a:spLocks noGrp="1"/>
          </p:cNvSpPr>
          <p:nvPr>
            <p:ph type="body" idx="1"/>
          </p:nvPr>
        </p:nvSpPr>
        <p:spPr>
          <a:xfrm>
            <a:off x="319500" y="1846804"/>
            <a:ext cx="2808000" cy="2806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3" name="Google Shape;4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46" name="Google Shape;46;p8"/>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47" name="Google Shape;4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a:endParaRPr/>
          </a:p>
        </p:txBody>
      </p:sp>
      <p:sp>
        <p:nvSpPr>
          <p:cNvPr id="52" name="Google Shape;52;p9"/>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3" name="Google Shape;5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7" name="Google Shape;57;p10"/>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58" name="Google Shape;58;p10"/>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59" name="Google Shape;59;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3"/>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COVID-19: Guidance Working with and for young people  </a:t>
            </a:r>
            <a:endParaRPr/>
          </a:p>
        </p:txBody>
      </p:sp>
      <p:sp>
        <p:nvSpPr>
          <p:cNvPr id="73" name="Google Shape;73;p13"/>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Compact For Young People in Humanitarian Action, June 2020 </a:t>
            </a:r>
            <a:endParaRPr/>
          </a:p>
          <a:p>
            <a:pPr marL="0" lvl="0" indent="0" algn="l" rtl="0">
              <a:spcBef>
                <a:spcPts val="0"/>
              </a:spcBef>
              <a:spcAft>
                <a:spcPts val="0"/>
              </a:spcAft>
              <a:buNone/>
            </a:pPr>
            <a:r>
              <a:rPr lang="en"/>
              <a:t>Presentation Prepared by: Bothaina Qamar, UNFPA for the LWG Meeting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2"/>
          <p:cNvSpPr txBox="1">
            <a:spLocks noGrp="1"/>
          </p:cNvSpPr>
          <p:nvPr>
            <p:ph type="title"/>
          </p:nvPr>
        </p:nvSpPr>
        <p:spPr>
          <a:xfrm>
            <a:off x="2400300" y="34770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Zoom into Livelihoods, Cash and Market  Recommendations  </a:t>
            </a:r>
            <a:endParaRPr/>
          </a:p>
        </p:txBody>
      </p:sp>
      <p:sp>
        <p:nvSpPr>
          <p:cNvPr id="132" name="Google Shape;132;p22"/>
          <p:cNvSpPr txBox="1">
            <a:spLocks noGrp="1"/>
          </p:cNvSpPr>
          <p:nvPr>
            <p:ph type="body" idx="1"/>
          </p:nvPr>
        </p:nvSpPr>
        <p:spPr>
          <a:xfrm>
            <a:off x="2400300" y="1476100"/>
            <a:ext cx="3071400" cy="312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Advocate for increased access to targeted credit, loans, and insurance for young entrepreneurs, especially for young people in the informal economy</a:t>
            </a:r>
            <a:endParaRPr/>
          </a:p>
          <a:p>
            <a:pPr marL="0" lvl="0" indent="0" algn="l" rtl="0">
              <a:spcBef>
                <a:spcPts val="1600"/>
              </a:spcBef>
              <a:spcAft>
                <a:spcPts val="1600"/>
              </a:spcAft>
              <a:buNone/>
            </a:pPr>
            <a:r>
              <a:rPr lang="en"/>
              <a:t>Ensure that young people and young entrepreneurs are aware of and counselled on any assistance schemes run by their governments.</a:t>
            </a:r>
            <a:endParaRPr/>
          </a:p>
        </p:txBody>
      </p:sp>
      <p:sp>
        <p:nvSpPr>
          <p:cNvPr id="133" name="Google Shape;133;p22"/>
          <p:cNvSpPr txBox="1">
            <a:spLocks noGrp="1"/>
          </p:cNvSpPr>
          <p:nvPr>
            <p:ph type="body" idx="2"/>
          </p:nvPr>
        </p:nvSpPr>
        <p:spPr>
          <a:xfrm>
            <a:off x="5726400" y="1333075"/>
            <a:ext cx="3238800" cy="300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Advocate for loan and rent forgiveness and the establishment of national safety nets that consider young people. </a:t>
            </a:r>
            <a:endParaRPr/>
          </a:p>
          <a:p>
            <a:pPr marL="0" lvl="0" indent="0" algn="l" rtl="0">
              <a:spcBef>
                <a:spcPts val="1600"/>
              </a:spcBef>
              <a:spcAft>
                <a:spcPts val="0"/>
              </a:spcAft>
              <a:buNone/>
            </a:pPr>
            <a:r>
              <a:rPr lang="en"/>
              <a:t>Train young people to cope with the financial impact they are likely to experience as a result of the pandemic, and mentor them.</a:t>
            </a:r>
            <a:endParaRPr/>
          </a:p>
          <a:p>
            <a:pPr marL="0" lvl="0" indent="0" algn="l" rtl="0">
              <a:spcBef>
                <a:spcPts val="1600"/>
              </a:spcBef>
              <a:spcAft>
                <a:spcPts val="1600"/>
              </a:spcAft>
              <a:buNone/>
            </a:pPr>
            <a:r>
              <a:rPr lang="en"/>
              <a:t>Consider cash and voucher assistance to support and maintain local market functionality during the crisis (trade services and goods where the cash economy is dysfunctional). </a:t>
            </a:r>
            <a:endParaRPr/>
          </a:p>
        </p:txBody>
      </p:sp>
      <p:sp>
        <p:nvSpPr>
          <p:cNvPr id="134" name="Google Shape;134;p22"/>
          <p:cNvSpPr txBox="1"/>
          <p:nvPr/>
        </p:nvSpPr>
        <p:spPr>
          <a:xfrm>
            <a:off x="0" y="836950"/>
            <a:ext cx="2145600" cy="41391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sz="2100" b="1">
                <a:solidFill>
                  <a:srgbClr val="FF9900"/>
                </a:solidFill>
              </a:rPr>
              <a:t>Ensure that young people whose incomes may be affected by the COVID-19 crisis are supported. </a:t>
            </a:r>
            <a:endParaRPr sz="2100" b="1">
              <a:solidFill>
                <a:srgbClr val="FF99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3"/>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Next steps </a:t>
            </a:r>
            <a:endParaRPr/>
          </a:p>
        </p:txBody>
      </p:sp>
      <p:sp>
        <p:nvSpPr>
          <p:cNvPr id="140" name="Google Shape;140;p23"/>
          <p:cNvSpPr txBox="1">
            <a:spLocks noGrp="1"/>
          </p:cNvSpPr>
          <p:nvPr>
            <p:ph type="body" idx="1"/>
          </p:nvPr>
        </p:nvSpPr>
        <p:spPr>
          <a:xfrm>
            <a:off x="2318812" y="1211351"/>
            <a:ext cx="6321600" cy="300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b="1">
                <a:solidFill>
                  <a:schemeClr val="dk1"/>
                </a:solidFill>
              </a:rPr>
              <a:t>National Level/ UNFPA office</a:t>
            </a:r>
            <a:endParaRPr sz="2100" b="1">
              <a:solidFill>
                <a:schemeClr val="dk1"/>
              </a:solidFill>
            </a:endParaRPr>
          </a:p>
          <a:p>
            <a:pPr marL="0" lvl="0" indent="0" algn="l" rtl="0">
              <a:spcBef>
                <a:spcPts val="0"/>
              </a:spcBef>
              <a:spcAft>
                <a:spcPts val="0"/>
              </a:spcAft>
              <a:buNone/>
            </a:pPr>
            <a:r>
              <a:rPr lang="en" sz="1600"/>
              <a:t>High Level Event to officially launch the Compact and the COVID-19 guidance / MOY, UNFPA, UNICEF, UNHCR, and NRC  - 29 June 2020</a:t>
            </a:r>
            <a:endParaRPr sz="1600"/>
          </a:p>
          <a:p>
            <a:pPr marL="0" lvl="0" indent="0" algn="l" rtl="0">
              <a:spcBef>
                <a:spcPts val="1600"/>
              </a:spcBef>
              <a:spcAft>
                <a:spcPts val="0"/>
              </a:spcAft>
              <a:buNone/>
            </a:pPr>
            <a:r>
              <a:rPr lang="en" sz="2100" b="1">
                <a:solidFill>
                  <a:schemeClr val="dk1"/>
                </a:solidFill>
              </a:rPr>
              <a:t>Humanitarian Response/ Coordination </a:t>
            </a:r>
            <a:endParaRPr sz="2100" b="1">
              <a:solidFill>
                <a:schemeClr val="dk1"/>
              </a:solidFill>
            </a:endParaRPr>
          </a:p>
          <a:p>
            <a:pPr marL="0" lvl="0" indent="0" algn="l" rtl="0">
              <a:spcBef>
                <a:spcPts val="0"/>
              </a:spcBef>
              <a:spcAft>
                <a:spcPts val="0"/>
              </a:spcAft>
              <a:buNone/>
            </a:pPr>
            <a:r>
              <a:rPr lang="en" sz="1600"/>
              <a:t>Presentation at ISWG and other relevant WG’s - Today with LWG</a:t>
            </a:r>
            <a:endParaRPr sz="1600"/>
          </a:p>
          <a:p>
            <a:pPr marL="0" lvl="0" indent="0" algn="l" rtl="0">
              <a:spcBef>
                <a:spcPts val="1200"/>
              </a:spcBef>
              <a:spcAft>
                <a:spcPts val="0"/>
              </a:spcAft>
              <a:buNone/>
            </a:pPr>
            <a:r>
              <a:rPr lang="en" sz="2100" b="1">
                <a:solidFill>
                  <a:schemeClr val="dk1"/>
                </a:solidFill>
              </a:rPr>
              <a:t>Zaatari Camp/ YTF level + Azraq Camp/ PWG </a:t>
            </a:r>
            <a:endParaRPr sz="2100" b="1">
              <a:solidFill>
                <a:schemeClr val="dk1"/>
              </a:solidFill>
            </a:endParaRPr>
          </a:p>
          <a:p>
            <a:pPr marL="0" lvl="0" indent="0" algn="l" rtl="0">
              <a:spcBef>
                <a:spcPts val="1200"/>
              </a:spcBef>
              <a:spcAft>
                <a:spcPts val="0"/>
              </a:spcAft>
              <a:buNone/>
            </a:pPr>
            <a:r>
              <a:rPr lang="en" sz="1600"/>
              <a:t>YTF Presentation + Presentation and advocacy with relevant WG’s including CMC, Health, Protection, BNLWG, and Education </a:t>
            </a:r>
            <a:endParaRPr sz="1600"/>
          </a:p>
          <a:p>
            <a:pPr marL="0" lvl="0" indent="0" algn="l" rtl="0">
              <a:spcBef>
                <a:spcPts val="1600"/>
              </a:spcBef>
              <a:spcAft>
                <a:spcPts val="0"/>
              </a:spcAft>
              <a:buNone/>
            </a:pPr>
            <a:endParaRPr sz="1600"/>
          </a:p>
          <a:p>
            <a:pPr marL="0" lvl="0" indent="0" algn="l" rtl="0">
              <a:spcBef>
                <a:spcPts val="0"/>
              </a:spcBef>
              <a:spcAft>
                <a:spcPts val="0"/>
              </a:spcAft>
              <a:buClr>
                <a:schemeClr val="dk2"/>
              </a:buClr>
              <a:buSzPts val="1100"/>
              <a:buFont typeface="Arial"/>
              <a:buNone/>
            </a:pPr>
            <a:endParaRPr sz="1600"/>
          </a:p>
          <a:p>
            <a:pPr marL="0" lvl="0" indent="0" algn="l" rtl="0">
              <a:spcBef>
                <a:spcPts val="1600"/>
              </a:spcBef>
              <a:spcAft>
                <a:spcPts val="1600"/>
              </a:spcAft>
              <a:buNone/>
            </a:pP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4"/>
          <p:cNvSpPr txBox="1">
            <a:spLocks noGrp="1"/>
          </p:cNvSpPr>
          <p:nvPr>
            <p:ph type="title"/>
          </p:nvPr>
        </p:nvSpPr>
        <p:spPr>
          <a:xfrm>
            <a:off x="265500" y="1912650"/>
            <a:ext cx="4045200" cy="131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Questions? </a:t>
            </a:r>
            <a:endParaRPr/>
          </a:p>
          <a:p>
            <a:pPr marL="0" lvl="0" indent="0" algn="ctr" rtl="0">
              <a:spcBef>
                <a:spcPts val="0"/>
              </a:spcBef>
              <a:spcAft>
                <a:spcPts val="0"/>
              </a:spcAft>
              <a:buNone/>
            </a:pPr>
            <a:r>
              <a:rPr lang="en"/>
              <a:t>Suggestions? </a:t>
            </a:r>
            <a:endParaRPr/>
          </a:p>
        </p:txBody>
      </p:sp>
      <p:sp>
        <p:nvSpPr>
          <p:cNvPr id="146" name="Google Shape;146;p24"/>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457200" lvl="0" indent="0" algn="l" rtl="0">
              <a:spcBef>
                <a:spcPts val="0"/>
              </a:spcBef>
              <a:spcAft>
                <a:spcPts val="16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4"/>
          <p:cNvSpPr txBox="1">
            <a:spLocks noGrp="1"/>
          </p:cNvSpPr>
          <p:nvPr>
            <p:ph type="title"/>
          </p:nvPr>
        </p:nvSpPr>
        <p:spPr>
          <a:xfrm>
            <a:off x="265500" y="1912650"/>
            <a:ext cx="4045200" cy="131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9" name="Google Shape;79;p14"/>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2"/>
              </a:buClr>
              <a:buSzPts val="1100"/>
              <a:buFont typeface="Arial"/>
              <a:buNone/>
            </a:pPr>
            <a:r>
              <a:rPr lang="en" b="1"/>
              <a:t>This guidance note is meant to assist humanitarian actors, youth-led organizations, and young people themselves across sectors, working at local, country, regional, and global levels in their response to the novel coronavirus pandemic.</a:t>
            </a:r>
            <a:r>
              <a:rPr lang="en" sz="1200" b="1">
                <a:solidFill>
                  <a:schemeClr val="dk2"/>
                </a:solidFill>
                <a:latin typeface="Arial"/>
                <a:ea typeface="Arial"/>
                <a:cs typeface="Arial"/>
                <a:sym typeface="Arial"/>
              </a:rPr>
              <a:t> </a:t>
            </a:r>
            <a:endParaRPr b="1"/>
          </a:p>
          <a:p>
            <a:pPr marL="457200" lvl="0" indent="-304800" algn="l" rtl="0">
              <a:lnSpc>
                <a:spcPct val="100000"/>
              </a:lnSpc>
              <a:spcBef>
                <a:spcPts val="0"/>
              </a:spcBef>
              <a:spcAft>
                <a:spcPts val="0"/>
              </a:spcAft>
              <a:buSzPts val="1200"/>
              <a:buAutoNum type="arabicPeriod"/>
            </a:pPr>
            <a:r>
              <a:rPr lang="en" sz="1500" b="1"/>
              <a:t>Exploring the impacts of (COVID-19) on young people.</a:t>
            </a:r>
            <a:endParaRPr sz="1500" b="1"/>
          </a:p>
          <a:p>
            <a:pPr marL="457200" lvl="0" indent="-285750" algn="l" rtl="0">
              <a:lnSpc>
                <a:spcPct val="100000"/>
              </a:lnSpc>
              <a:spcBef>
                <a:spcPts val="0"/>
              </a:spcBef>
              <a:spcAft>
                <a:spcPts val="0"/>
              </a:spcAft>
              <a:buClr>
                <a:schemeClr val="dk2"/>
              </a:buClr>
              <a:buSzPts val="900"/>
              <a:buFont typeface="Arial"/>
              <a:buAutoNum type="arabicPeriod"/>
            </a:pPr>
            <a:r>
              <a:rPr lang="en" sz="1500" b="1"/>
              <a:t>Proposes a series of actions to ensure that COVID-19 preparedness, response plans and actions, are youth-inclusive and youth-focused – with and for young people.</a:t>
            </a:r>
            <a:endParaRPr sz="1500" b="1"/>
          </a:p>
          <a:p>
            <a:pPr marL="457200" lvl="0" indent="-285750" algn="l" rtl="0">
              <a:lnSpc>
                <a:spcPct val="100000"/>
              </a:lnSpc>
              <a:spcBef>
                <a:spcPts val="0"/>
              </a:spcBef>
              <a:spcAft>
                <a:spcPts val="0"/>
              </a:spcAft>
              <a:buClr>
                <a:schemeClr val="dk2"/>
              </a:buClr>
              <a:buSzPts val="900"/>
              <a:buFont typeface="Arial"/>
              <a:buAutoNum type="arabicPeriod"/>
            </a:pPr>
            <a:r>
              <a:rPr lang="en" sz="1500" b="1"/>
              <a:t>Recommendations are structured around the five key actions of the Compact for Young People in Humanitarian Action:</a:t>
            </a:r>
            <a:endParaRPr sz="1500" b="1"/>
          </a:p>
          <a:p>
            <a:pPr marL="0" lvl="0" indent="0" algn="l" rtl="0">
              <a:lnSpc>
                <a:spcPct val="100000"/>
              </a:lnSpc>
              <a:spcBef>
                <a:spcPts val="0"/>
              </a:spcBef>
              <a:spcAft>
                <a:spcPts val="0"/>
              </a:spcAft>
              <a:buNone/>
            </a:pPr>
            <a:endParaRPr sz="1500" b="1"/>
          </a:p>
          <a:p>
            <a:pPr marL="0" lvl="0" indent="0" algn="l" rtl="0">
              <a:lnSpc>
                <a:spcPct val="100000"/>
              </a:lnSpc>
              <a:spcBef>
                <a:spcPts val="0"/>
              </a:spcBef>
              <a:spcAft>
                <a:spcPts val="0"/>
              </a:spcAft>
              <a:buNone/>
            </a:pPr>
            <a:r>
              <a:rPr lang="en" sz="1500" b="1"/>
              <a:t>**This is a Green Document  </a:t>
            </a:r>
            <a:endParaRPr sz="1500" b="1"/>
          </a:p>
        </p:txBody>
      </p:sp>
      <p:pic>
        <p:nvPicPr>
          <p:cNvPr id="80" name="Google Shape;80;p14"/>
          <p:cNvPicPr preferRelativeResize="0"/>
          <p:nvPr/>
        </p:nvPicPr>
        <p:blipFill>
          <a:blip r:embed="rId3">
            <a:alphaModFix/>
          </a:blip>
          <a:stretch>
            <a:fillRect/>
          </a:stretch>
        </p:blipFill>
        <p:spPr>
          <a:xfrm>
            <a:off x="484038" y="0"/>
            <a:ext cx="3608120"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a:t>Part One  - Young People are Seriously Affected by COVID-19, are Part of the Global Response </a:t>
            </a:r>
            <a:endParaRPr sz="2100"/>
          </a:p>
        </p:txBody>
      </p:sp>
      <p:sp>
        <p:nvSpPr>
          <p:cNvPr id="86" name="Google Shape;86;p15"/>
          <p:cNvSpPr txBox="1">
            <a:spLocks noGrp="1"/>
          </p:cNvSpPr>
          <p:nvPr>
            <p:ph type="body" idx="1"/>
          </p:nvPr>
        </p:nvSpPr>
        <p:spPr>
          <a:xfrm>
            <a:off x="2400253" y="1435275"/>
            <a:ext cx="3071400" cy="300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b="1">
                <a:solidFill>
                  <a:schemeClr val="dk1"/>
                </a:solidFill>
              </a:rPr>
              <a:t>Specific Vulnerabilities </a:t>
            </a:r>
            <a:endParaRPr sz="2100" b="1">
              <a:solidFill>
                <a:schemeClr val="dk1"/>
              </a:solidFill>
            </a:endParaRPr>
          </a:p>
          <a:p>
            <a:pPr marL="0" lvl="0" indent="0" algn="l" rtl="0">
              <a:spcBef>
                <a:spcPts val="1600"/>
              </a:spcBef>
              <a:spcAft>
                <a:spcPts val="1200"/>
              </a:spcAft>
              <a:buNone/>
            </a:pPr>
            <a:r>
              <a:rPr lang="en" sz="1600"/>
              <a:t>Refugees, asylum seekers, and internally displaced persons, young people living in poverty and high density areas, young people experiencing homelessness, young migrants, young people seperated from parents, young people with disabilitues, LGBTQI, adolesents girls and young women, young people with </a:t>
            </a:r>
            <a:endParaRPr sz="1600"/>
          </a:p>
        </p:txBody>
      </p:sp>
      <p:sp>
        <p:nvSpPr>
          <p:cNvPr id="87" name="Google Shape;87;p15"/>
          <p:cNvSpPr txBox="1">
            <a:spLocks noGrp="1"/>
          </p:cNvSpPr>
          <p:nvPr>
            <p:ph type="body" idx="2"/>
          </p:nvPr>
        </p:nvSpPr>
        <p:spPr>
          <a:xfrm>
            <a:off x="5650447" y="1435275"/>
            <a:ext cx="3071400" cy="3002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2"/>
              </a:buClr>
              <a:buSzPts val="1100"/>
              <a:buNone/>
            </a:pPr>
            <a:r>
              <a:rPr lang="en" sz="2100" b="1">
                <a:solidFill>
                  <a:schemeClr val="dk1"/>
                </a:solidFill>
              </a:rPr>
              <a:t>Vulnerabilities related to:</a:t>
            </a:r>
            <a:endParaRPr sz="2100" b="1">
              <a:solidFill>
                <a:schemeClr val="dk1"/>
              </a:solidFill>
            </a:endParaRPr>
          </a:p>
          <a:p>
            <a:pPr marL="457200" lvl="0" indent="-330200" algn="l" rtl="0">
              <a:lnSpc>
                <a:spcPct val="100000"/>
              </a:lnSpc>
              <a:spcBef>
                <a:spcPts val="1600"/>
              </a:spcBef>
              <a:spcAft>
                <a:spcPts val="0"/>
              </a:spcAft>
              <a:buSzPts val="1600"/>
              <a:buChar char="●"/>
            </a:pPr>
            <a:r>
              <a:rPr lang="en" sz="1600"/>
              <a:t>Health Impact </a:t>
            </a:r>
            <a:endParaRPr sz="1600"/>
          </a:p>
          <a:p>
            <a:pPr marL="457200" lvl="0" indent="-330200" algn="l" rtl="0">
              <a:lnSpc>
                <a:spcPct val="100000"/>
              </a:lnSpc>
              <a:spcBef>
                <a:spcPts val="1200"/>
              </a:spcBef>
              <a:spcAft>
                <a:spcPts val="0"/>
              </a:spcAft>
              <a:buSzPts val="1600"/>
              <a:buChar char="●"/>
            </a:pPr>
            <a:r>
              <a:rPr lang="en" sz="1600"/>
              <a:t>Safety and protection issues </a:t>
            </a:r>
            <a:endParaRPr sz="1600"/>
          </a:p>
          <a:p>
            <a:pPr marL="457200" lvl="0" indent="-330200" algn="l" rtl="0">
              <a:lnSpc>
                <a:spcPct val="100000"/>
              </a:lnSpc>
              <a:spcBef>
                <a:spcPts val="1200"/>
              </a:spcBef>
              <a:spcAft>
                <a:spcPts val="0"/>
              </a:spcAft>
              <a:buSzPts val="1600"/>
              <a:buChar char="●"/>
            </a:pPr>
            <a:r>
              <a:rPr lang="en" sz="1600"/>
              <a:t>Educational Impacts </a:t>
            </a:r>
            <a:endParaRPr sz="1600"/>
          </a:p>
          <a:p>
            <a:pPr marL="457200" lvl="0" indent="-330200" algn="l" rtl="0">
              <a:lnSpc>
                <a:spcPct val="100000"/>
              </a:lnSpc>
              <a:spcBef>
                <a:spcPts val="1200"/>
              </a:spcBef>
              <a:spcAft>
                <a:spcPts val="0"/>
              </a:spcAft>
              <a:buSzPts val="1600"/>
              <a:buChar char="●"/>
            </a:pPr>
            <a:r>
              <a:rPr lang="en" sz="1600"/>
              <a:t>Economic Impacts </a:t>
            </a:r>
            <a:endParaRPr sz="1600"/>
          </a:p>
          <a:p>
            <a:pPr marL="457200" lvl="0" indent="-330200" algn="l" rtl="0">
              <a:spcBef>
                <a:spcPts val="1200"/>
              </a:spcBef>
              <a:spcAft>
                <a:spcPts val="0"/>
              </a:spcAft>
              <a:buSzPts val="1600"/>
              <a:buChar char="●"/>
            </a:pPr>
            <a:r>
              <a:rPr lang="en" sz="1600"/>
              <a:t>Impact on civic space and participation </a:t>
            </a:r>
            <a:endParaRPr sz="1600"/>
          </a:p>
          <a:p>
            <a:pPr marL="457200" lvl="0" indent="0" algn="l" rtl="0">
              <a:spcBef>
                <a:spcPts val="1200"/>
              </a:spcBef>
              <a:spcAft>
                <a:spcPts val="1200"/>
              </a:spcAft>
              <a:buNone/>
            </a:pPr>
            <a:endParaRPr sz="16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6"/>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Zoom into Economic Impact </a:t>
            </a:r>
            <a:endParaRPr/>
          </a:p>
        </p:txBody>
      </p:sp>
      <p:sp>
        <p:nvSpPr>
          <p:cNvPr id="93" name="Google Shape;93;p16"/>
          <p:cNvSpPr txBox="1">
            <a:spLocks noGrp="1"/>
          </p:cNvSpPr>
          <p:nvPr>
            <p:ph type="body" idx="1"/>
          </p:nvPr>
        </p:nvSpPr>
        <p:spPr>
          <a:xfrm>
            <a:off x="2658975" y="1293375"/>
            <a:ext cx="3071400" cy="331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Some examples </a:t>
            </a:r>
            <a:endParaRPr/>
          </a:p>
          <a:p>
            <a:pPr marL="457200" lvl="0" indent="-317500" algn="l" rtl="0">
              <a:spcBef>
                <a:spcPts val="1600"/>
              </a:spcBef>
              <a:spcAft>
                <a:spcPts val="0"/>
              </a:spcAft>
              <a:buSzPts val="1400"/>
              <a:buChar char="●"/>
            </a:pPr>
            <a:r>
              <a:rPr lang="en"/>
              <a:t>Young people tend to be economically fragile, live closer to the poverty line than other age groups, have few savings, and work in the informal sector. </a:t>
            </a:r>
            <a:endParaRPr/>
          </a:p>
          <a:p>
            <a:pPr marL="457200" lvl="0" indent="-317500" algn="l" rtl="0">
              <a:spcBef>
                <a:spcPts val="0"/>
              </a:spcBef>
              <a:spcAft>
                <a:spcPts val="0"/>
              </a:spcAft>
              <a:buSzPts val="1400"/>
              <a:buChar char="●"/>
            </a:pPr>
            <a:r>
              <a:rPr lang="en"/>
              <a:t>Dependence on daily wages is forcing some to remain economically active, both exposing themselves to COVID-19 and risking spreading the virus to others. </a:t>
            </a:r>
            <a:endParaRPr/>
          </a:p>
        </p:txBody>
      </p:sp>
      <p:sp>
        <p:nvSpPr>
          <p:cNvPr id="94" name="Google Shape;94;p16"/>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A global recession is a likely consequence of the COVID-19 pandemic, and young people’s livelihoods will be disproportionately affected. </a:t>
            </a:r>
            <a:endParaRPr/>
          </a:p>
          <a:p>
            <a:pPr marL="457200" lvl="0" indent="-317500" algn="l" rtl="0">
              <a:spcBef>
                <a:spcPts val="0"/>
              </a:spcBef>
              <a:spcAft>
                <a:spcPts val="0"/>
              </a:spcAft>
              <a:buSzPts val="1400"/>
              <a:buChar char="●"/>
            </a:pPr>
            <a:r>
              <a:rPr lang="en"/>
              <a:t>Young people, who disproportionately work in the informal sector, are also more likely to be excluded from public policies and stimulus packages addressing the economic impacts of the pandemic. </a:t>
            </a:r>
            <a:endParaRPr/>
          </a:p>
          <a:p>
            <a:pPr marL="457200" lvl="0" indent="-317500" algn="l" rtl="0">
              <a:spcBef>
                <a:spcPts val="0"/>
              </a:spcBef>
              <a:spcAft>
                <a:spcPts val="0"/>
              </a:spcAft>
              <a:buSzPts val="1400"/>
              <a:buChar char="●"/>
            </a:pPr>
            <a:endParaRPr/>
          </a:p>
        </p:txBody>
      </p:sp>
      <p:sp>
        <p:nvSpPr>
          <p:cNvPr id="95" name="Google Shape;95;p16"/>
          <p:cNvSpPr txBox="1">
            <a:spLocks noGrp="1"/>
          </p:cNvSpPr>
          <p:nvPr>
            <p:ph type="body" idx="2"/>
          </p:nvPr>
        </p:nvSpPr>
        <p:spPr>
          <a:xfrm>
            <a:off x="-314453" y="1709425"/>
            <a:ext cx="3071400" cy="3002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Before the pandemic began, the World Bank estimated that 1 billion young people would enter the labor market in the next decade, out of whom only 400 million would find a job. The coming recession will only increase the uncertainty around the prospects of the remaining 600 million.</a:t>
            </a:r>
            <a:endParaRPr/>
          </a:p>
          <a:p>
            <a:pPr marL="457200" lvl="0" indent="0" algn="l" rtl="0">
              <a:spcBef>
                <a:spcPts val="1600"/>
              </a:spcBef>
              <a:spcAft>
                <a:spcPts val="16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7"/>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Young People Mobilize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8"/>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06" name="Google Shape;106;p18"/>
          <p:cNvPicPr preferRelativeResize="0"/>
          <p:nvPr/>
        </p:nvPicPr>
        <p:blipFill>
          <a:blip r:embed="rId3">
            <a:alphaModFix/>
          </a:blip>
          <a:stretch>
            <a:fillRect/>
          </a:stretch>
        </p:blipFill>
        <p:spPr>
          <a:xfrm>
            <a:off x="1333500" y="504825"/>
            <a:ext cx="6477000" cy="4133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9"/>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Key Actions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0"/>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Key Actions </a:t>
            </a:r>
            <a:endParaRPr/>
          </a:p>
        </p:txBody>
      </p:sp>
      <p:sp>
        <p:nvSpPr>
          <p:cNvPr id="117" name="Google Shape;117;p20"/>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b="1">
                <a:solidFill>
                  <a:schemeClr val="dk1"/>
                </a:solidFill>
              </a:rPr>
              <a:t>Action 1: Services </a:t>
            </a:r>
            <a:endParaRPr sz="2100" b="1">
              <a:solidFill>
                <a:schemeClr val="dk1"/>
              </a:solidFill>
            </a:endParaRPr>
          </a:p>
          <a:p>
            <a:pPr marL="0" lvl="0" indent="0" algn="l" rtl="0">
              <a:spcBef>
                <a:spcPts val="1600"/>
              </a:spcBef>
              <a:spcAft>
                <a:spcPts val="0"/>
              </a:spcAft>
              <a:buNone/>
            </a:pPr>
            <a:r>
              <a:rPr lang="en" sz="2100" b="1">
                <a:solidFill>
                  <a:schemeClr val="dk1"/>
                </a:solidFill>
              </a:rPr>
              <a:t>Action 2: Participation </a:t>
            </a:r>
            <a:endParaRPr sz="2100" b="1">
              <a:solidFill>
                <a:schemeClr val="dk1"/>
              </a:solidFill>
            </a:endParaRPr>
          </a:p>
          <a:p>
            <a:pPr marL="0" lvl="0" indent="0" algn="l" rtl="0">
              <a:spcBef>
                <a:spcPts val="1600"/>
              </a:spcBef>
              <a:spcAft>
                <a:spcPts val="0"/>
              </a:spcAft>
              <a:buNone/>
            </a:pPr>
            <a:r>
              <a:rPr lang="en" sz="2100" b="1">
                <a:solidFill>
                  <a:schemeClr val="dk1"/>
                </a:solidFill>
              </a:rPr>
              <a:t>Action 3: Capacity </a:t>
            </a:r>
            <a:endParaRPr sz="2100" b="1">
              <a:solidFill>
                <a:schemeClr val="dk1"/>
              </a:solidFill>
            </a:endParaRPr>
          </a:p>
          <a:p>
            <a:pPr marL="0" lvl="0" indent="0" algn="l" rtl="0">
              <a:spcBef>
                <a:spcPts val="1600"/>
              </a:spcBef>
              <a:spcAft>
                <a:spcPts val="0"/>
              </a:spcAft>
              <a:buNone/>
            </a:pPr>
            <a:r>
              <a:rPr lang="en" sz="2100" b="1">
                <a:solidFill>
                  <a:schemeClr val="dk1"/>
                </a:solidFill>
              </a:rPr>
              <a:t>Action 4: Resource </a:t>
            </a:r>
            <a:endParaRPr sz="2100" b="1">
              <a:solidFill>
                <a:schemeClr val="dk1"/>
              </a:solidFill>
            </a:endParaRPr>
          </a:p>
          <a:p>
            <a:pPr marL="0" lvl="0" indent="0" algn="l" rtl="0">
              <a:spcBef>
                <a:spcPts val="1600"/>
              </a:spcBef>
              <a:spcAft>
                <a:spcPts val="0"/>
              </a:spcAft>
              <a:buClr>
                <a:schemeClr val="dk2"/>
              </a:buClr>
              <a:buSzPts val="1100"/>
              <a:buFont typeface="Arial"/>
              <a:buNone/>
            </a:pPr>
            <a:r>
              <a:rPr lang="en" sz="2100" b="1">
                <a:solidFill>
                  <a:schemeClr val="dk1"/>
                </a:solidFill>
              </a:rPr>
              <a:t>Action 5: Data </a:t>
            </a:r>
            <a:endParaRPr sz="2100" b="1">
              <a:solidFill>
                <a:schemeClr val="dk1"/>
              </a:solidFill>
            </a:endParaRPr>
          </a:p>
          <a:p>
            <a:pPr marL="0" lvl="0" indent="0" algn="l" rtl="0">
              <a:spcBef>
                <a:spcPts val="1600"/>
              </a:spcBef>
              <a:spcAft>
                <a:spcPts val="0"/>
              </a:spcAft>
              <a:buNone/>
            </a:pPr>
            <a:endParaRPr sz="2100" b="1">
              <a:solidFill>
                <a:schemeClr val="dk1"/>
              </a:solidFill>
            </a:endParaRPr>
          </a:p>
          <a:p>
            <a:pPr marL="0" lvl="0" indent="0" algn="l" rtl="0">
              <a:spcBef>
                <a:spcPts val="1600"/>
              </a:spcBef>
              <a:spcAft>
                <a:spcPts val="1200"/>
              </a:spcAft>
              <a:buNone/>
            </a:pPr>
            <a:endParaRPr sz="1600"/>
          </a:p>
        </p:txBody>
      </p:sp>
      <p:sp>
        <p:nvSpPr>
          <p:cNvPr id="118" name="Google Shape;118;p20"/>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b="1">
                <a:solidFill>
                  <a:schemeClr val="dk1"/>
                </a:solidFill>
              </a:rPr>
              <a:t>Check out the Summary </a:t>
            </a:r>
            <a:endParaRPr sz="2100" b="1">
              <a:solidFill>
                <a:schemeClr val="dk1"/>
              </a:solidFill>
            </a:endParaRPr>
          </a:p>
          <a:p>
            <a:pPr marL="457200" lvl="0" indent="0" algn="l" rtl="0">
              <a:spcBef>
                <a:spcPts val="1600"/>
              </a:spcBef>
              <a:spcAft>
                <a:spcPts val="1200"/>
              </a:spcAft>
              <a:buNone/>
            </a:pPr>
            <a:endParaRPr sz="1800"/>
          </a:p>
        </p:txBody>
      </p:sp>
      <p:pic>
        <p:nvPicPr>
          <p:cNvPr id="119" name="Google Shape;119;p20"/>
          <p:cNvPicPr preferRelativeResize="0"/>
          <p:nvPr/>
        </p:nvPicPr>
        <p:blipFill>
          <a:blip r:embed="rId3">
            <a:alphaModFix/>
          </a:blip>
          <a:stretch>
            <a:fillRect/>
          </a:stretch>
        </p:blipFill>
        <p:spPr>
          <a:xfrm>
            <a:off x="6138525" y="2063750"/>
            <a:ext cx="2095503" cy="297737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Action 1: Services </a:t>
            </a:r>
            <a:endParaRPr/>
          </a:p>
        </p:txBody>
      </p:sp>
      <p:sp>
        <p:nvSpPr>
          <p:cNvPr id="125" name="Google Shape;125;p21"/>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b="1">
                <a:solidFill>
                  <a:schemeClr val="dk1"/>
                </a:solidFill>
              </a:rPr>
              <a:t>Health </a:t>
            </a:r>
            <a:endParaRPr sz="2100" b="1">
              <a:solidFill>
                <a:schemeClr val="dk1"/>
              </a:solidFill>
            </a:endParaRPr>
          </a:p>
          <a:p>
            <a:pPr marL="0" lvl="0" indent="0" algn="l" rtl="0">
              <a:spcBef>
                <a:spcPts val="1600"/>
              </a:spcBef>
              <a:spcAft>
                <a:spcPts val="0"/>
              </a:spcAft>
              <a:buNone/>
            </a:pPr>
            <a:r>
              <a:rPr lang="en" sz="2100" b="1">
                <a:solidFill>
                  <a:schemeClr val="dk1"/>
                </a:solidFill>
              </a:rPr>
              <a:t>WASH </a:t>
            </a:r>
            <a:endParaRPr sz="2100" b="1">
              <a:solidFill>
                <a:schemeClr val="dk1"/>
              </a:solidFill>
            </a:endParaRPr>
          </a:p>
          <a:p>
            <a:pPr marL="0" lvl="0" indent="0" algn="l" rtl="0">
              <a:spcBef>
                <a:spcPts val="1600"/>
              </a:spcBef>
              <a:spcAft>
                <a:spcPts val="0"/>
              </a:spcAft>
              <a:buNone/>
            </a:pPr>
            <a:r>
              <a:rPr lang="en" sz="2100" b="1">
                <a:solidFill>
                  <a:schemeClr val="dk1"/>
                </a:solidFill>
              </a:rPr>
              <a:t>Education </a:t>
            </a:r>
            <a:endParaRPr sz="2100" b="1">
              <a:solidFill>
                <a:schemeClr val="dk1"/>
              </a:solidFill>
            </a:endParaRPr>
          </a:p>
          <a:p>
            <a:pPr marL="0" lvl="0" indent="0" algn="l" rtl="0">
              <a:spcBef>
                <a:spcPts val="1600"/>
              </a:spcBef>
              <a:spcAft>
                <a:spcPts val="0"/>
              </a:spcAft>
              <a:buNone/>
            </a:pPr>
            <a:r>
              <a:rPr lang="en" sz="2100" b="1">
                <a:solidFill>
                  <a:schemeClr val="dk1"/>
                </a:solidFill>
              </a:rPr>
              <a:t>Protection </a:t>
            </a:r>
            <a:endParaRPr sz="2100" b="1">
              <a:solidFill>
                <a:schemeClr val="dk1"/>
              </a:solidFill>
            </a:endParaRPr>
          </a:p>
          <a:p>
            <a:pPr marL="0" lvl="0" indent="0" algn="l" rtl="0">
              <a:spcBef>
                <a:spcPts val="1600"/>
              </a:spcBef>
              <a:spcAft>
                <a:spcPts val="0"/>
              </a:spcAft>
              <a:buNone/>
            </a:pPr>
            <a:r>
              <a:rPr lang="en" sz="2100" b="1">
                <a:solidFill>
                  <a:schemeClr val="dk1"/>
                </a:solidFill>
              </a:rPr>
              <a:t>Livelihood, Cash and Markets </a:t>
            </a:r>
            <a:endParaRPr sz="2100" b="1">
              <a:solidFill>
                <a:schemeClr val="dk1"/>
              </a:solidFill>
            </a:endParaRPr>
          </a:p>
          <a:p>
            <a:pPr marL="457200" lvl="0" indent="0" algn="l" rtl="0">
              <a:spcBef>
                <a:spcPts val="1600"/>
              </a:spcBef>
              <a:spcAft>
                <a:spcPts val="1200"/>
              </a:spcAft>
              <a:buNone/>
            </a:pPr>
            <a:endParaRPr sz="1600"/>
          </a:p>
        </p:txBody>
      </p:sp>
      <p:sp>
        <p:nvSpPr>
          <p:cNvPr id="126" name="Google Shape;126;p21"/>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Clr>
                <a:schemeClr val="dk2"/>
              </a:buClr>
              <a:buSzPts val="1100"/>
              <a:buFont typeface="Arial"/>
              <a:buNone/>
            </a:pPr>
            <a:endParaRPr sz="1800"/>
          </a:p>
        </p:txBody>
      </p:sp>
    </p:spTree>
  </p:cSld>
  <p:clrMapOvr>
    <a:masterClrMapping/>
  </p:clrMapOvr>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E2C5CEA0E0EF40B4CCF1BE8089ED85" ma:contentTypeVersion="12" ma:contentTypeDescription="Create a new document." ma:contentTypeScope="" ma:versionID="da7d1dc334ed5b909e18b23113d30dd4">
  <xsd:schema xmlns:xsd="http://www.w3.org/2001/XMLSchema" xmlns:xs="http://www.w3.org/2001/XMLSchema" xmlns:p="http://schemas.microsoft.com/office/2006/metadata/properties" xmlns:ns3="eebddfe5-932c-441e-8ea7-2aa05749ff05" xmlns:ns4="b25f6a05-cb05-432d-9dea-621854ceb8f2" targetNamespace="http://schemas.microsoft.com/office/2006/metadata/properties" ma:root="true" ma:fieldsID="04807c8af400189575a267636ede29c3" ns3:_="" ns4:_="">
    <xsd:import namespace="eebddfe5-932c-441e-8ea7-2aa05749ff05"/>
    <xsd:import namespace="b25f6a05-cb05-432d-9dea-621854ceb8f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bddfe5-932c-441e-8ea7-2aa05749ff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5f6a05-cb05-432d-9dea-621854ceb8f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0F555DC-35DC-4228-ACDC-CC6425D2ED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bddfe5-932c-441e-8ea7-2aa05749ff05"/>
    <ds:schemaRef ds:uri="b25f6a05-cb05-432d-9dea-621854ceb8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BB4F426-A0F9-41C8-A73A-47EB0F9B9C0F}">
  <ds:schemaRefs>
    <ds:schemaRef ds:uri="http://schemas.microsoft.com/sharepoint/v3/contenttype/forms"/>
  </ds:schemaRefs>
</ds:datastoreItem>
</file>

<file path=customXml/itemProps3.xml><?xml version="1.0" encoding="utf-8"?>
<ds:datastoreItem xmlns:ds="http://schemas.openxmlformats.org/officeDocument/2006/customXml" ds:itemID="{372E4D05-B4A4-4208-AE44-F8BF7644EEA5}">
  <ds:schemaRefs>
    <ds:schemaRef ds:uri="http://purl.org/dc/elements/1.1/"/>
    <ds:schemaRef ds:uri="eebddfe5-932c-441e-8ea7-2aa05749ff05"/>
    <ds:schemaRef ds:uri="http://purl.org/dc/terms/"/>
    <ds:schemaRef ds:uri="http://schemas.microsoft.com/office/infopath/2007/PartnerControls"/>
    <ds:schemaRef ds:uri="b25f6a05-cb05-432d-9dea-621854ceb8f2"/>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681</Words>
  <Application>Microsoft Office PowerPoint</Application>
  <PresentationFormat>On-screen Show (16:9)</PresentationFormat>
  <Paragraphs>84</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Lato</vt:lpstr>
      <vt:lpstr>Arial</vt:lpstr>
      <vt:lpstr>Raleway</vt:lpstr>
      <vt:lpstr>Swiss</vt:lpstr>
      <vt:lpstr>COVID-19: Guidance Working with and for young people  </vt:lpstr>
      <vt:lpstr>PowerPoint Presentation</vt:lpstr>
      <vt:lpstr>Part One  - Young People are Seriously Affected by COVID-19, are Part of the Global Response </vt:lpstr>
      <vt:lpstr>Zoom into Economic Impact </vt:lpstr>
      <vt:lpstr>Young People Mobilize </vt:lpstr>
      <vt:lpstr>PowerPoint Presentation</vt:lpstr>
      <vt:lpstr>Key Actions </vt:lpstr>
      <vt:lpstr>Key Actions </vt:lpstr>
      <vt:lpstr>Action 1: Services </vt:lpstr>
      <vt:lpstr>Zoom into Livelihoods, Cash and Market  Recommendations  </vt:lpstr>
      <vt:lpstr>Next steps </vt:lpstr>
      <vt:lpstr>Questions?  Suggestions?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Guidance Working with and for young people  </dc:title>
  <dc:creator>Saud Al-Sakr</dc:creator>
  <cp:lastModifiedBy>Saud Al-Sakr</cp:lastModifiedBy>
  <cp:revision>1</cp:revision>
  <dcterms:modified xsi:type="dcterms:W3CDTF">2020-06-21T11:33:42Z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0x01010009E2C5CEA0E0EF40B4CCF1BE8089ED85</vt:lpwstr>
  </property>
</Properties>
</file>