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66" r:id="rId2"/>
    <p:sldId id="272" r:id="rId3"/>
    <p:sldId id="275" r:id="rId4"/>
    <p:sldId id="276" r:id="rId5"/>
    <p:sldId id="289" r:id="rId6"/>
    <p:sldId id="290" r:id="rId7"/>
    <p:sldId id="303" r:id="rId8"/>
    <p:sldId id="291" r:id="rId9"/>
    <p:sldId id="304" r:id="rId10"/>
    <p:sldId id="319" r:id="rId11"/>
    <p:sldId id="306" r:id="rId12"/>
    <p:sldId id="307" r:id="rId13"/>
    <p:sldId id="311" r:id="rId14"/>
    <p:sldId id="313" r:id="rId15"/>
    <p:sldId id="314" r:id="rId16"/>
    <p:sldId id="315" r:id="rId17"/>
    <p:sldId id="316" r:id="rId18"/>
    <p:sldId id="309" r:id="rId19"/>
    <p:sldId id="317" r:id="rId20"/>
    <p:sldId id="320" r:id="rId21"/>
    <p:sldId id="31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11" autoAdjust="0"/>
    <p:restoredTop sz="94660"/>
  </p:normalViewPr>
  <p:slideViewPr>
    <p:cSldViewPr snapToGrid="0" snapToObjects="1">
      <p:cViewPr>
        <p:scale>
          <a:sx n="63" d="100"/>
          <a:sy n="63" d="100"/>
        </p:scale>
        <p:origin x="-98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AADB1-ACD2-6544-8A94-ED29EB4A24CB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4F9C3-6CEA-B84E-8269-04397ECA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1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FUNASA is governmental counterpart.</a:t>
            </a:r>
            <a:r>
              <a:rPr lang="en-US" baseline="0" dirty="0" smtClean="0"/>
              <a:t> WASH committees state/municipality and 1 WASH sector national level. FUNASA hands over role once a local governmental body is identified. Formalization is </a:t>
            </a:r>
            <a:r>
              <a:rPr lang="en-US" baseline="0" smtClean="0"/>
              <a:t>still ongoing.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77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77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77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4F9C3-6CEA-B84E-8269-04397ECA302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77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6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23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60000" y="6192000"/>
            <a:ext cx="8424000" cy="1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363"/>
            <a:ext cx="2368004" cy="551090"/>
          </a:xfrm>
          <a:solidFill>
            <a:srgbClr val="009FEE"/>
          </a:solidFill>
        </p:spPr>
        <p:txBody>
          <a:bodyPr wrap="none" lIns="144000" tIns="72000" rIns="144000" bIns="108000" anchor="t" anchorCtr="0">
            <a:spAutoFit/>
          </a:bodyPr>
          <a:lstStyle>
            <a:lvl1pPr marL="0" indent="0">
              <a:buNone/>
              <a:defRPr sz="24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pPr lvl="0"/>
            <a:r>
              <a:rPr lang="en-US" sz="2400" dirty="0">
                <a:solidFill>
                  <a:schemeClr val="bg1"/>
                </a:solidFill>
                <a:latin typeface="Times New Roman"/>
                <a:cs typeface="Times New Roman"/>
              </a:rPr>
              <a:t>Click to edit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8" y="6210001"/>
            <a:ext cx="122052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8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360000" y="360000"/>
            <a:ext cx="8424000" cy="5292000"/>
          </a:xfrm>
          <a:prstGeom prst="rect">
            <a:avLst/>
          </a:prstGeom>
          <a:solidFill>
            <a:srgbClr val="00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4000" y="1512000"/>
            <a:ext cx="8136000" cy="4320480"/>
          </a:xfrm>
        </p:spPr>
        <p:txBody>
          <a:bodyPr tIns="108000" bIns="108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03238" y="548680"/>
            <a:ext cx="8136762" cy="772107"/>
          </a:xfrm>
        </p:spPr>
        <p:txBody>
          <a:bodyPr wrap="none" tIns="108000" bIns="108000">
            <a:norm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5652000"/>
            <a:ext cx="2271538" cy="12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83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9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7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0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4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6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7F05F-1294-E745-8E71-895F3D483398}" type="datetimeFigureOut">
              <a:rPr lang="en-US" smtClean="0"/>
              <a:t>01-07-20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6A28E-3E28-644A-A0C5-8581B0EC0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9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9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sites.google.com/view/setor-de-wash-brasi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395536" y="548681"/>
            <a:ext cx="8244464" cy="2655700"/>
          </a:xfrm>
        </p:spPr>
        <p:txBody>
          <a:bodyPr wrap="square">
            <a:spAutoFit/>
          </a:bodyPr>
          <a:lstStyle/>
          <a:p>
            <a:pPr algn="ctr"/>
            <a:endParaRPr lang="en-US" b="0" dirty="0"/>
          </a:p>
          <a:p>
            <a:pPr algn="ctr"/>
            <a:endParaRPr lang="en-US" b="0" dirty="0"/>
          </a:p>
          <a:p>
            <a:pPr algn="ctr"/>
            <a:r>
              <a:rPr lang="pt-BR" b="0" dirty="0" smtClean="0"/>
              <a:t>Proposta </a:t>
            </a:r>
            <a:r>
              <a:rPr lang="pt-BR" b="0" dirty="0"/>
              <a:t>para as indicadores, normas e </a:t>
            </a:r>
            <a:r>
              <a:rPr lang="pt-BR" b="0" dirty="0" smtClean="0"/>
              <a:t>atividades do </a:t>
            </a:r>
            <a:r>
              <a:rPr lang="pt-BR" b="0" dirty="0"/>
              <a:t>setor de </a:t>
            </a:r>
            <a:r>
              <a:rPr lang="pt-BR" b="0" dirty="0" smtClean="0"/>
              <a:t>WASH</a:t>
            </a:r>
            <a:endParaRPr lang="pt-BR" b="0" dirty="0"/>
          </a:p>
        </p:txBody>
      </p:sp>
      <p:sp>
        <p:nvSpPr>
          <p:cNvPr id="4" name="Rectangle 3"/>
          <p:cNvSpPr/>
          <p:nvPr/>
        </p:nvSpPr>
        <p:spPr>
          <a:xfrm>
            <a:off x="5752357" y="6165304"/>
            <a:ext cx="10518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>
                <a:latin typeface="Courier New,Courier,monospace"/>
              </a:rPr>
              <a:t>In cooperation with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6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645F8D2A-7E7B-432B-9EDD-8BCDE7D458E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850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Os </a:t>
            </a:r>
            <a:r>
              <a:rPr lang="pt-BR" dirty="0"/>
              <a:t>padrões e atividades podem ser usados como uma ferramenta de planejamento, na fase inicial de novos projetos.</a:t>
            </a:r>
            <a:endParaRPr lang="pt-BR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7649467" cy="1265131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O que </a:t>
            </a:r>
            <a:r>
              <a:rPr lang="pt-BR" sz="3200" dirty="0">
                <a:latin typeface="+mj-lt"/>
              </a:rPr>
              <a:t>os indicadores, padrões e </a:t>
            </a:r>
            <a:endParaRPr lang="pt-BR" sz="3200" dirty="0" smtClean="0">
              <a:latin typeface="+mj-lt"/>
            </a:endParaRPr>
          </a:p>
          <a:p>
            <a:r>
              <a:rPr lang="pt-BR" sz="3200" dirty="0" smtClean="0">
                <a:latin typeface="+mj-lt"/>
              </a:rPr>
              <a:t>atividades </a:t>
            </a:r>
            <a:r>
              <a:rPr lang="pt-BR" sz="3200" dirty="0">
                <a:latin typeface="+mj-lt"/>
              </a:rPr>
              <a:t>significam para nós?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5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O </a:t>
            </a:r>
            <a:r>
              <a:rPr lang="pt-BR" dirty="0"/>
              <a:t>setor de WASH pode, quando desejado, </a:t>
            </a:r>
            <a:r>
              <a:rPr lang="pt-BR" b="1" dirty="0"/>
              <a:t>revisar e atualizar </a:t>
            </a:r>
            <a:r>
              <a:rPr lang="pt-BR" dirty="0"/>
              <a:t>o conjunto de indicadores, padrões e </a:t>
            </a:r>
            <a:r>
              <a:rPr lang="pt-BR" dirty="0" smtClean="0"/>
              <a:t>atividades.</a:t>
            </a:r>
            <a:endParaRPr lang="pt-BR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8804361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Os </a:t>
            </a:r>
            <a:r>
              <a:rPr lang="pt-BR" sz="3200" dirty="0">
                <a:latin typeface="+mj-lt"/>
              </a:rPr>
              <a:t>indicadores, padrões e atividades serão fixados?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790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padrões e diretrizes </a:t>
            </a:r>
            <a:r>
              <a:rPr lang="pt-BR" dirty="0" smtClean="0"/>
              <a:t>globais:</a:t>
            </a:r>
          </a:p>
          <a:p>
            <a:pPr>
              <a:buFontTx/>
              <a:buChar char="-"/>
            </a:pPr>
            <a:r>
              <a:rPr lang="pt-BR" dirty="0" smtClean="0"/>
              <a:t>The SPHERE standards</a:t>
            </a:r>
          </a:p>
          <a:p>
            <a:pPr>
              <a:buFontTx/>
              <a:buChar char="-"/>
            </a:pPr>
            <a:r>
              <a:rPr lang="pt-BR" dirty="0" smtClean="0"/>
              <a:t>UNHCR WASH manual</a:t>
            </a:r>
          </a:p>
          <a:p>
            <a:pPr>
              <a:buFontTx/>
              <a:buChar char="-"/>
            </a:pPr>
            <a:r>
              <a:rPr lang="pt-BR" dirty="0" smtClean="0"/>
              <a:t>Global WASH cluster Framework for </a:t>
            </a:r>
            <a:r>
              <a:rPr lang="pt-BR" dirty="0" err="1" smtClean="0"/>
              <a:t>quality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accountability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WASH-FIT (COVID-</a:t>
            </a:r>
            <a:r>
              <a:rPr lang="pt-BR" dirty="0" err="1" smtClean="0"/>
              <a:t>update</a:t>
            </a:r>
            <a:r>
              <a:rPr lang="pt-BR" dirty="0" smtClean="0"/>
              <a:t>)</a:t>
            </a:r>
          </a:p>
          <a:p>
            <a:pPr>
              <a:buFontTx/>
              <a:buChar char="-"/>
            </a:pPr>
            <a:r>
              <a:rPr lang="pt-BR" dirty="0" smtClean="0"/>
              <a:t>UNICEF WASH in </a:t>
            </a:r>
            <a:r>
              <a:rPr lang="pt-BR" dirty="0" err="1" smtClean="0"/>
              <a:t>school</a:t>
            </a:r>
            <a:r>
              <a:rPr lang="pt-BR" dirty="0" smtClean="0"/>
              <a:t> Manual</a:t>
            </a:r>
          </a:p>
          <a:p>
            <a:pPr>
              <a:buFontTx/>
              <a:buChar char="-"/>
            </a:pPr>
            <a:r>
              <a:rPr lang="pt-BR" dirty="0" smtClean="0"/>
              <a:t>UNICEF COVID-19 WASH </a:t>
            </a:r>
            <a:r>
              <a:rPr lang="pt-BR" dirty="0" err="1" smtClean="0"/>
              <a:t>and</a:t>
            </a:r>
            <a:r>
              <a:rPr lang="pt-BR" dirty="0" smtClean="0"/>
              <a:t> IPC </a:t>
            </a:r>
            <a:r>
              <a:rPr lang="pt-BR" dirty="0" err="1" smtClean="0"/>
              <a:t>measures</a:t>
            </a:r>
            <a:r>
              <a:rPr lang="pt-BR" dirty="0" smtClean="0"/>
              <a:t> in </a:t>
            </a:r>
            <a:r>
              <a:rPr lang="pt-BR" dirty="0" err="1" smtClean="0"/>
              <a:t>schools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Global Edu Cluster </a:t>
            </a:r>
            <a:r>
              <a:rPr lang="mr-IN" dirty="0" smtClean="0"/>
              <a:t>–</a:t>
            </a:r>
            <a:r>
              <a:rPr lang="pt-BR" dirty="0" smtClean="0"/>
              <a:t> Safe Back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School</a:t>
            </a:r>
            <a:r>
              <a:rPr lang="pt-BR" dirty="0" smtClean="0"/>
              <a:t> </a:t>
            </a:r>
            <a:r>
              <a:rPr lang="pt-BR" dirty="0" err="1" smtClean="0"/>
              <a:t>guidance</a:t>
            </a:r>
            <a:endParaRPr lang="pt-BR" dirty="0" smtClean="0"/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endParaRPr lang="pt-BR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8096034" cy="1265131"/>
          </a:xfrm>
        </p:spPr>
        <p:txBody>
          <a:bodyPr/>
          <a:lstStyle/>
          <a:p>
            <a:r>
              <a:rPr lang="pt-BR" sz="3200" dirty="0">
                <a:latin typeface="+mj-lt"/>
              </a:rPr>
              <a:t>C</a:t>
            </a:r>
            <a:r>
              <a:rPr lang="pt-BR" sz="3200" dirty="0" smtClean="0">
                <a:latin typeface="+mj-lt"/>
              </a:rPr>
              <a:t>onjunto </a:t>
            </a:r>
            <a:r>
              <a:rPr lang="pt-BR" sz="3200" dirty="0">
                <a:latin typeface="+mj-lt"/>
              </a:rPr>
              <a:t>de indicadores, atividades e padrões, </a:t>
            </a:r>
            <a:endParaRPr lang="pt-BR" sz="3200" dirty="0" smtClean="0">
              <a:latin typeface="+mj-lt"/>
            </a:endParaRPr>
          </a:p>
          <a:p>
            <a:r>
              <a:rPr lang="pt-BR" sz="3200" dirty="0" smtClean="0">
                <a:latin typeface="+mj-lt"/>
              </a:rPr>
              <a:t>baseia</a:t>
            </a:r>
            <a:r>
              <a:rPr lang="pt-BR" sz="3200" dirty="0">
                <a:latin typeface="+mj-lt"/>
              </a:rPr>
              <a:t>-se em quê?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19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lang="pt-BR" b="1" dirty="0"/>
              <a:t>Indicadores, padrões e atividades definidas</a:t>
            </a:r>
            <a:r>
              <a:rPr lang="pt-BR" dirty="0"/>
              <a:t>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WASH </a:t>
            </a:r>
            <a:r>
              <a:rPr lang="pt-BR" dirty="0"/>
              <a:t>em abrigos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WASH </a:t>
            </a:r>
            <a:r>
              <a:rPr lang="pt-BR" dirty="0"/>
              <a:t>em </a:t>
            </a:r>
            <a:r>
              <a:rPr lang="pt-BR" dirty="0" smtClean="0"/>
              <a:t>ocupações </a:t>
            </a:r>
            <a:r>
              <a:rPr lang="pt-BR" dirty="0"/>
              <a:t>espontâneas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WASH </a:t>
            </a:r>
            <a:r>
              <a:rPr lang="pt-BR" dirty="0"/>
              <a:t>em saúde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WASH </a:t>
            </a:r>
            <a:r>
              <a:rPr lang="pt-BR" dirty="0"/>
              <a:t>nas escolas </a:t>
            </a:r>
            <a:endParaRPr lang="pt-BR" dirty="0" smtClean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 smtClean="0"/>
              <a:t>Indicadores</a:t>
            </a:r>
            <a:r>
              <a:rPr lang="pt-BR" b="1" dirty="0"/>
              <a:t>, padrões e atividades a serem definidos após avaliação rápida </a:t>
            </a:r>
          </a:p>
          <a:p>
            <a:pPr marL="0" indent="0">
              <a:buNone/>
            </a:pPr>
            <a:r>
              <a:rPr lang="pt-BR" dirty="0" smtClean="0"/>
              <a:t>5. WASH </a:t>
            </a:r>
            <a:r>
              <a:rPr lang="pt-BR" dirty="0"/>
              <a:t>para pessoas fora dos abrigos e ocupações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6. WASH </a:t>
            </a:r>
            <a:r>
              <a:rPr lang="pt-BR" dirty="0"/>
              <a:t>para comunidades indígenas rurais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7. WASH </a:t>
            </a:r>
            <a:r>
              <a:rPr lang="pt-BR" dirty="0"/>
              <a:t>para comunidades indígenas urbanas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8. WASH </a:t>
            </a:r>
            <a:r>
              <a:rPr lang="pt-BR" dirty="0"/>
              <a:t>nos </a:t>
            </a:r>
            <a:r>
              <a:rPr lang="pt-BR" dirty="0" err="1"/>
              <a:t>hotspots</a:t>
            </a:r>
            <a:r>
              <a:rPr lang="pt-BR" dirty="0"/>
              <a:t> COVID-19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9. WASH </a:t>
            </a:r>
            <a:r>
              <a:rPr lang="pt-BR" dirty="0"/>
              <a:t>para população interiorizada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10. Apoio aos munic</a:t>
            </a:r>
            <a:r>
              <a:rPr lang="pt-BR" dirty="0" smtClean="0"/>
              <a:t>ípios</a:t>
            </a:r>
            <a:endParaRPr lang="pt-BR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3055792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A proposta atual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57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3315479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WASH em Abrigos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GO TO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689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6043389" cy="674200"/>
          </a:xfrm>
        </p:spPr>
        <p:txBody>
          <a:bodyPr/>
          <a:lstStyle/>
          <a:p>
            <a:r>
              <a:rPr lang="pt-BR" sz="3200" dirty="0">
                <a:latin typeface="+mj-lt"/>
              </a:rPr>
              <a:t>WASH em ocupações espontâneas </a:t>
            </a:r>
            <a:r>
              <a:rPr lang="pt-BR" sz="3200" dirty="0" smtClean="0">
                <a:latin typeface="+mj-lt"/>
              </a:rPr>
              <a:t> 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GO TO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37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3075629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WASH em Saúde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GO TO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37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3297846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WASH nas Escolas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GO TO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37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Padrões </a:t>
            </a:r>
            <a:r>
              <a:rPr lang="pt-BR" dirty="0"/>
              <a:t>iguais para abrigos como ocupações </a:t>
            </a:r>
            <a:r>
              <a:rPr lang="pt-BR" dirty="0" smtClean="0"/>
              <a:t>espontâneas </a:t>
            </a:r>
            <a:r>
              <a:rPr lang="mr-IN" dirty="0" smtClean="0"/>
              <a:t>–</a:t>
            </a:r>
            <a:r>
              <a:rPr lang="pt-BR" dirty="0" smtClean="0"/>
              <a:t> realista? </a:t>
            </a:r>
          </a:p>
          <a:p>
            <a:r>
              <a:rPr lang="pt-BR" dirty="0" smtClean="0"/>
              <a:t>Pacote </a:t>
            </a:r>
            <a:r>
              <a:rPr lang="pt-BR" dirty="0"/>
              <a:t>completo de WASH nas </a:t>
            </a:r>
            <a:r>
              <a:rPr lang="pt-BR" dirty="0" smtClean="0"/>
              <a:t>escolas (infraestrutura e </a:t>
            </a:r>
            <a:r>
              <a:rPr lang="pt-BR" dirty="0"/>
              <a:t>promoção de higiene</a:t>
            </a:r>
            <a:r>
              <a:rPr lang="pt-BR" dirty="0" smtClean="0"/>
              <a:t>) </a:t>
            </a:r>
            <a:r>
              <a:rPr lang="mr-IN" dirty="0" smtClean="0"/>
              <a:t>–</a:t>
            </a:r>
            <a:r>
              <a:rPr lang="pt-BR" dirty="0" smtClean="0"/>
              <a:t> realista?</a:t>
            </a:r>
          </a:p>
          <a:p>
            <a:r>
              <a:rPr lang="pt-BR" dirty="0"/>
              <a:t>os padrões são apertados ou não apertados o suficiente</a:t>
            </a:r>
            <a:r>
              <a:rPr lang="pt-BR" dirty="0" smtClean="0"/>
              <a:t>?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3647902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Pontos </a:t>
            </a:r>
            <a:r>
              <a:rPr lang="pt-BR" sz="3200" dirty="0">
                <a:latin typeface="+mj-lt"/>
              </a:rPr>
              <a:t>de discussão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789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Adaptar </a:t>
            </a:r>
            <a:r>
              <a:rPr lang="pt-BR" dirty="0"/>
              <a:t>a proposta com base no </a:t>
            </a:r>
            <a:r>
              <a:rPr lang="pt-BR" dirty="0" smtClean="0"/>
              <a:t>feedback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Produzir </a:t>
            </a:r>
            <a:r>
              <a:rPr lang="pt-BR" dirty="0"/>
              <a:t>documento estratégico de fácil leitura, incluindo estrutura de coordenação, prioridades e indicadores, padrões e atividades.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err="1" smtClean="0"/>
              <a:t>Proxima</a:t>
            </a:r>
            <a:r>
              <a:rPr lang="pt-BR" dirty="0" smtClean="0"/>
              <a:t> </a:t>
            </a:r>
            <a:r>
              <a:rPr lang="pt-BR" dirty="0" smtClean="0"/>
              <a:t>reunião (2 semanas): monitoramento (4W)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Produzir ‘</a:t>
            </a:r>
            <a:r>
              <a:rPr lang="pt-BR" dirty="0" err="1" smtClean="0"/>
              <a:t>need</a:t>
            </a:r>
            <a:r>
              <a:rPr lang="pt-BR" dirty="0" smtClean="0"/>
              <a:t> </a:t>
            </a:r>
            <a:r>
              <a:rPr lang="pt-BR" dirty="0" err="1" smtClean="0"/>
              <a:t>assessment</a:t>
            </a:r>
            <a:r>
              <a:rPr lang="pt-BR" dirty="0" smtClean="0"/>
              <a:t> tools’ </a:t>
            </a:r>
            <a:r>
              <a:rPr lang="pt-BR" dirty="0"/>
              <a:t>e metodologia para </a:t>
            </a:r>
            <a:r>
              <a:rPr lang="pt-BR" dirty="0" smtClean="0"/>
              <a:t>implementação para todos as prioridades</a:t>
            </a:r>
          </a:p>
          <a:p>
            <a:endParaRPr lang="pt-BR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3041766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Próximos </a:t>
            </a:r>
            <a:r>
              <a:rPr lang="pt-BR" sz="3200" dirty="0">
                <a:latin typeface="+mj-lt"/>
              </a:rPr>
              <a:t>passos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454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 smtClean="0"/>
              <a:t>1. 	Introdução no chat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2. 	Processo </a:t>
            </a:r>
            <a:r>
              <a:rPr lang="pt-BR" dirty="0"/>
              <a:t>de elaboração da estratégia</a:t>
            </a:r>
          </a:p>
          <a:p>
            <a:pPr marL="914400" lvl="1" indent="-514350"/>
            <a:r>
              <a:rPr lang="pt-BR" dirty="0" smtClean="0"/>
              <a:t>Objetivo</a:t>
            </a:r>
            <a:endParaRPr lang="pt-BR" dirty="0"/>
          </a:p>
          <a:p>
            <a:pPr marL="914400" lvl="1" indent="-514350"/>
            <a:r>
              <a:rPr lang="pt-BR" dirty="0"/>
              <a:t>Estrutura de </a:t>
            </a:r>
            <a:r>
              <a:rPr lang="pt-BR" dirty="0" smtClean="0"/>
              <a:t>coordenação 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3</a:t>
            </a:r>
            <a:r>
              <a:rPr lang="pt-BR" dirty="0" smtClean="0"/>
              <a:t>. Atualização das prioridades</a:t>
            </a:r>
          </a:p>
          <a:p>
            <a:pPr marL="0" indent="0">
              <a:buNone/>
            </a:pPr>
            <a:r>
              <a:rPr lang="pt-BR" dirty="0" smtClean="0"/>
              <a:t>4</a:t>
            </a:r>
            <a:r>
              <a:rPr lang="pt-BR" dirty="0"/>
              <a:t>. </a:t>
            </a:r>
            <a:r>
              <a:rPr lang="pt-BR" dirty="0" smtClean="0"/>
              <a:t>Indicadores</a:t>
            </a:r>
            <a:r>
              <a:rPr lang="pt-BR" dirty="0"/>
              <a:t>, padrões e atividades por </a:t>
            </a:r>
            <a:r>
              <a:rPr lang="pt-BR" dirty="0" smtClean="0"/>
              <a:t>prioridade</a:t>
            </a:r>
          </a:p>
          <a:p>
            <a:pPr marL="0" indent="0">
              <a:buNone/>
            </a:pPr>
            <a:r>
              <a:rPr lang="pt-BR" dirty="0" smtClean="0"/>
              <a:t>5. Website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6</a:t>
            </a:r>
            <a:r>
              <a:rPr lang="pt-BR" dirty="0" smtClean="0"/>
              <a:t>. </a:t>
            </a:r>
            <a:r>
              <a:rPr lang="pt-BR" dirty="0" err="1"/>
              <a:t>Wrap</a:t>
            </a:r>
            <a:r>
              <a:rPr lang="pt-BR" dirty="0"/>
              <a:t> </a:t>
            </a:r>
            <a:r>
              <a:rPr lang="pt-BR" dirty="0" err="1"/>
              <a:t>up</a:t>
            </a:r>
            <a:endParaRPr lang="pt-BR" dirty="0"/>
          </a:p>
          <a:p>
            <a:endParaRPr lang="pt-BR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6808222" cy="674200"/>
          </a:xfrm>
        </p:spPr>
        <p:txBody>
          <a:bodyPr/>
          <a:lstStyle/>
          <a:p>
            <a:r>
              <a:rPr lang="en-US" sz="3200" dirty="0" smtClean="0">
                <a:latin typeface="+mn-lt"/>
              </a:rPr>
              <a:t>Agenda -  Terceira </a:t>
            </a:r>
            <a:r>
              <a:rPr lang="pt-BR" sz="3200" dirty="0" smtClean="0">
                <a:latin typeface="+mn-lt"/>
              </a:rPr>
              <a:t>Sessão </a:t>
            </a:r>
            <a:r>
              <a:rPr lang="pt-BR" sz="3200" dirty="0">
                <a:latin typeface="+mn-lt"/>
              </a:rPr>
              <a:t>de estratégia</a:t>
            </a:r>
            <a:endParaRPr lang="en-US" sz="3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7AD2E739-26FE-4CCF-B491-1BA9940765B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07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>
              <a:hlinkClick r:id="rId2"/>
            </a:endParaRPr>
          </a:p>
          <a:p>
            <a:pPr marL="0" indent="0">
              <a:buNone/>
            </a:pPr>
            <a:endParaRPr lang="pt-BR" dirty="0">
              <a:hlinkClick r:id="rId2"/>
            </a:endParaRPr>
          </a:p>
          <a:p>
            <a:pPr marL="0" indent="0">
              <a:buNone/>
            </a:pPr>
            <a:r>
              <a:rPr lang="pt-BR" dirty="0" smtClean="0">
                <a:hlinkClick r:id="rId2"/>
              </a:rPr>
              <a:t>Nosso site</a:t>
            </a:r>
            <a:r>
              <a:rPr lang="pt-BR" dirty="0"/>
              <a:t> </a:t>
            </a:r>
            <a:r>
              <a:rPr lang="pt-BR" dirty="0" smtClean="0"/>
              <a:t>está </a:t>
            </a:r>
            <a:r>
              <a:rPr lang="pt-BR" dirty="0"/>
              <a:t>finalmente online!</a:t>
            </a:r>
            <a:endParaRPr lang="pt-BR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1344587" cy="674200"/>
          </a:xfrm>
        </p:spPr>
        <p:txBody>
          <a:bodyPr/>
          <a:lstStyle/>
          <a:p>
            <a:r>
              <a:rPr lang="en-US" sz="3200" dirty="0" smtClean="0">
                <a:latin typeface="+mj-lt"/>
              </a:rPr>
              <a:t>A</a:t>
            </a:r>
            <a:r>
              <a:rPr lang="pt-BR" sz="3200" dirty="0" smtClean="0">
                <a:latin typeface="+mj-lt"/>
              </a:rPr>
              <a:t> final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496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err="1" smtClean="0"/>
              <a:t>Q</a:t>
            </a:r>
            <a:r>
              <a:rPr lang="pt-BR" dirty="0" smtClean="0"/>
              <a:t> &amp; 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1767980" cy="674200"/>
          </a:xfrm>
        </p:spPr>
        <p:txBody>
          <a:bodyPr/>
          <a:lstStyle/>
          <a:p>
            <a:r>
              <a:rPr lang="pt-BR" sz="3200" dirty="0" err="1" smtClean="0">
                <a:latin typeface="+mj-lt"/>
              </a:rPr>
              <a:t>Wrap-up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14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Acordado em termos de referências</a:t>
            </a:r>
          </a:p>
          <a:p>
            <a:pPr lvl="1"/>
            <a:r>
              <a:rPr lang="pt-BR" dirty="0"/>
              <a:t>Fornecer uma plataforma  para garantir que a prestação de serviço seja conduzida pelas </a:t>
            </a:r>
            <a:r>
              <a:rPr lang="pt-BR" b="1" dirty="0"/>
              <a:t>prioridades estratégicas</a:t>
            </a:r>
            <a:endParaRPr lang="pt-BR" dirty="0"/>
          </a:p>
          <a:p>
            <a:pPr lvl="1"/>
            <a:r>
              <a:rPr lang="pt-BR" dirty="0"/>
              <a:t>Medir o progresso em relação à </a:t>
            </a:r>
            <a:r>
              <a:rPr lang="pt-BR" b="1" dirty="0"/>
              <a:t>estratégia</a:t>
            </a:r>
            <a:r>
              <a:rPr lang="pt-BR" dirty="0"/>
              <a:t> do setor </a:t>
            </a:r>
          </a:p>
          <a:p>
            <a:pPr lvl="1"/>
            <a:r>
              <a:rPr lang="pt-BR" dirty="0"/>
              <a:t>Desenvolver mecanismos para eliminar a </a:t>
            </a:r>
            <a:r>
              <a:rPr lang="pt-BR" b="1" dirty="0"/>
              <a:t>duplicação</a:t>
            </a:r>
            <a:r>
              <a:rPr lang="pt-BR" dirty="0"/>
              <a:t> da prestação de </a:t>
            </a:r>
            <a:r>
              <a:rPr lang="pt-BR" dirty="0" smtClean="0"/>
              <a:t>serviços</a:t>
            </a:r>
            <a:endParaRPr lang="pt-BR" dirty="0"/>
          </a:p>
          <a:p>
            <a:r>
              <a:rPr lang="pt-BR" dirty="0"/>
              <a:t>P</a:t>
            </a:r>
            <a:r>
              <a:rPr lang="pt-BR" dirty="0" smtClean="0"/>
              <a:t>recisa </a:t>
            </a:r>
            <a:r>
              <a:rPr lang="pt-BR" dirty="0"/>
              <a:t>harmonizar a resposta entre os diferentes estados</a:t>
            </a:r>
          </a:p>
          <a:p>
            <a:pPr marL="457200" lvl="1" indent="0">
              <a:buNone/>
            </a:pPr>
            <a:endParaRPr lang="pt-BR" b="1" dirty="0"/>
          </a:p>
          <a:p>
            <a:endParaRPr lang="pt-BR" b="1" dirty="0"/>
          </a:p>
          <a:p>
            <a:pPr lvl="1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3956944" cy="674200"/>
          </a:xfrm>
        </p:spPr>
        <p:txBody>
          <a:bodyPr/>
          <a:lstStyle/>
          <a:p>
            <a:r>
              <a:rPr lang="pt-BR" sz="3200" dirty="0">
                <a:latin typeface="+mn-lt"/>
              </a:rPr>
              <a:t>Objetivo da estratégia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757F1AD8-3F14-40BF-BB40-8E6E885FE18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480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000" y="1440000"/>
            <a:ext cx="8640000" cy="4556354"/>
          </a:xfrm>
        </p:spPr>
        <p:txBody>
          <a:bodyPr>
            <a:normAutofit fontScale="92500" lnSpcReduction="20000"/>
          </a:bodyPr>
          <a:lstStyle/>
          <a:p>
            <a:pPr marL="57150" indent="0" algn="ctr">
              <a:buNone/>
            </a:pPr>
            <a:r>
              <a:rPr lang="pt-BR" dirty="0">
                <a:solidFill>
                  <a:schemeClr val="accent5"/>
                </a:solidFill>
              </a:rPr>
              <a:t>Durante </a:t>
            </a:r>
            <a:r>
              <a:rPr lang="pt-BR" dirty="0" smtClean="0">
                <a:solidFill>
                  <a:schemeClr val="accent5"/>
                </a:solidFill>
              </a:rPr>
              <a:t>quatro </a:t>
            </a:r>
            <a:r>
              <a:rPr lang="pt-BR" dirty="0">
                <a:solidFill>
                  <a:schemeClr val="accent5"/>
                </a:solidFill>
              </a:rPr>
              <a:t>sessões, propostas são discutidas e depois ajustadas e compartilhadas</a:t>
            </a:r>
            <a:endParaRPr lang="en-US" dirty="0">
              <a:solidFill>
                <a:schemeClr val="accent5"/>
              </a:solidFill>
            </a:endParaRPr>
          </a:p>
          <a:p>
            <a:pPr lvl="1"/>
            <a:r>
              <a:rPr lang="en-US" dirty="0" err="1"/>
              <a:t>Acordar</a:t>
            </a:r>
            <a:r>
              <a:rPr lang="en-US" dirty="0"/>
              <a:t>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err="1"/>
              <a:t>Estrutura</a:t>
            </a:r>
            <a:r>
              <a:rPr lang="en-US" dirty="0"/>
              <a:t> de </a:t>
            </a:r>
            <a:r>
              <a:rPr lang="en-US" dirty="0" err="1"/>
              <a:t>coordenação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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Prioridades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</a:t>
            </a:r>
            <a:endParaRPr lang="en-US" dirty="0" smtClean="0"/>
          </a:p>
          <a:p>
            <a:pPr marL="1371600" lvl="2" indent="-457200">
              <a:buFont typeface="+mj-lt"/>
              <a:buAutoNum type="arabicPeriod"/>
            </a:pPr>
            <a:r>
              <a:rPr lang="pt-BR" dirty="0" smtClean="0"/>
              <a:t>Indicadores, atividades e </a:t>
            </a:r>
            <a:r>
              <a:rPr lang="en-US" dirty="0" err="1" smtClean="0"/>
              <a:t>padrões</a:t>
            </a:r>
            <a:r>
              <a:rPr lang="en-US" dirty="0" smtClean="0"/>
              <a:t> </a:t>
            </a:r>
            <a:r>
              <a:rPr lang="en-US" dirty="0" err="1" smtClean="0"/>
              <a:t>mínimos</a:t>
            </a:r>
            <a:r>
              <a:rPr lang="en-US" dirty="0" smtClean="0"/>
              <a:t> </a:t>
            </a:r>
            <a:r>
              <a:rPr lang="pt-BR" dirty="0" smtClean="0"/>
              <a:t>dentro </a:t>
            </a:r>
            <a:r>
              <a:rPr lang="pt-BR" dirty="0"/>
              <a:t>de cada </a:t>
            </a:r>
            <a:r>
              <a:rPr lang="pt-BR" dirty="0" smtClean="0"/>
              <a:t>prioridade</a:t>
            </a:r>
            <a:endParaRPr lang="en-US" b="1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Coleção</a:t>
            </a:r>
            <a:r>
              <a:rPr lang="en-US" dirty="0" smtClean="0"/>
              <a:t> e </a:t>
            </a:r>
            <a:r>
              <a:rPr lang="en-US" dirty="0" err="1" smtClean="0"/>
              <a:t>Compartilhamento</a:t>
            </a:r>
            <a:r>
              <a:rPr lang="en-US" dirty="0" smtClean="0"/>
              <a:t> de </a:t>
            </a:r>
            <a:r>
              <a:rPr lang="en-US" dirty="0" err="1" smtClean="0"/>
              <a:t>informações</a:t>
            </a:r>
            <a:endParaRPr lang="en-US" dirty="0" smtClean="0"/>
          </a:p>
          <a:p>
            <a:pPr lvl="3"/>
            <a:r>
              <a:rPr lang="pt-BR" dirty="0"/>
              <a:t>Ferramentas de reporte </a:t>
            </a:r>
            <a:r>
              <a:rPr lang="pt-BR" dirty="0" smtClean="0"/>
              <a:t>(4W, indicadores, atividades</a:t>
            </a:r>
            <a:r>
              <a:rPr lang="pt-BR" dirty="0"/>
              <a:t>, resultados</a:t>
            </a:r>
            <a:r>
              <a:rPr lang="pt-BR" dirty="0" smtClean="0"/>
              <a:t>)</a:t>
            </a:r>
          </a:p>
          <a:p>
            <a:pPr lvl="3"/>
            <a:r>
              <a:rPr lang="en-US" dirty="0" smtClean="0"/>
              <a:t>A</a:t>
            </a:r>
            <a:r>
              <a:rPr lang="pt-BR" dirty="0" err="1" smtClean="0"/>
              <a:t>valiações</a:t>
            </a:r>
            <a:endParaRPr lang="pt-BR" dirty="0" smtClean="0"/>
          </a:p>
          <a:p>
            <a:pPr lvl="3"/>
            <a:r>
              <a:rPr lang="pt-BR" dirty="0" smtClean="0"/>
              <a:t>Mapeamento </a:t>
            </a:r>
            <a:r>
              <a:rPr lang="pt-BR" dirty="0"/>
              <a:t>da resposta de WASH</a:t>
            </a:r>
          </a:p>
          <a:p>
            <a:pPr lvl="3"/>
            <a:r>
              <a:rPr lang="pt-BR" dirty="0"/>
              <a:t>Orientação técnica</a:t>
            </a:r>
          </a:p>
          <a:p>
            <a:pPr lvl="3"/>
            <a:r>
              <a:rPr lang="pt-BR" dirty="0"/>
              <a:t>Website do setor</a:t>
            </a:r>
          </a:p>
          <a:p>
            <a:pPr lvl="2"/>
            <a:endParaRPr lang="en-US" dirty="0"/>
          </a:p>
          <a:p>
            <a:pPr lvl="1"/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6500846" cy="674200"/>
          </a:xfrm>
        </p:spPr>
        <p:txBody>
          <a:bodyPr/>
          <a:lstStyle/>
          <a:p>
            <a:r>
              <a:rPr lang="pt-BR" sz="3200" dirty="0">
                <a:latin typeface="+mj-lt"/>
              </a:rPr>
              <a:t>Processo de elaboração da estratégia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E1F0A41-EF21-470E-A366-A45F7173ED2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7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56354"/>
          </a:xfrm>
        </p:spPr>
        <p:txBody>
          <a:bodyPr>
            <a:normAutofit/>
          </a:bodyPr>
          <a:lstStyle/>
          <a:p>
            <a:pPr marL="57150" indent="0" algn="ctr">
              <a:buNone/>
            </a:pPr>
            <a:r>
              <a:rPr lang="pt-BR" dirty="0" smtClean="0">
                <a:solidFill>
                  <a:schemeClr val="accent5"/>
                </a:solidFill>
              </a:rPr>
              <a:t>Termos de Referência</a:t>
            </a:r>
            <a:endParaRPr lang="en-US" sz="4400" b="1" baseline="30000" dirty="0"/>
          </a:p>
          <a:p>
            <a:pPr marL="0" indent="0" algn="just">
              <a:buNone/>
            </a:pPr>
            <a:r>
              <a:rPr lang="pt-BR" dirty="0"/>
              <a:t>P</a:t>
            </a:r>
            <a:r>
              <a:rPr lang="pt-BR" dirty="0" smtClean="0"/>
              <a:t>romoção </a:t>
            </a:r>
            <a:r>
              <a:rPr lang="pt-BR" dirty="0"/>
              <a:t>da melhoria do acesso a água potável, saneamento básico e higiene dentro e fora dos abrigos. </a:t>
            </a:r>
          </a:p>
          <a:p>
            <a:pPr marL="57150" indent="0" algn="ctr">
              <a:buNone/>
            </a:pP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4562815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Objetivo do Setor </a:t>
            </a:r>
            <a:r>
              <a:rPr lang="mr-IN" sz="3200" dirty="0" smtClean="0">
                <a:latin typeface="+mj-lt"/>
              </a:rPr>
              <a:t>–</a:t>
            </a:r>
            <a:r>
              <a:rPr lang="pt-BR" sz="3200" dirty="0" smtClean="0">
                <a:latin typeface="+mj-lt"/>
              </a:rPr>
              <a:t>WASH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E1F0A41-EF21-470E-A366-A45F7173ED2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235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56354"/>
          </a:xfrm>
        </p:spPr>
        <p:txBody>
          <a:bodyPr>
            <a:normAutofit fontScale="85000" lnSpcReduction="20000"/>
          </a:bodyPr>
          <a:lstStyle/>
          <a:p>
            <a:pPr marL="57150" indent="0" algn="ctr">
              <a:buNone/>
            </a:pPr>
            <a:r>
              <a:rPr lang="pt-BR" dirty="0" smtClean="0">
                <a:solidFill>
                  <a:schemeClr val="accent5"/>
                </a:solidFill>
              </a:rPr>
              <a:t>Termos de Referência</a:t>
            </a:r>
            <a:endParaRPr lang="en-US" sz="4400" b="1" baseline="30000" dirty="0"/>
          </a:p>
          <a:p>
            <a:pPr marL="360363" indent="-360363"/>
            <a:r>
              <a:rPr lang="pt-BR" sz="3100" dirty="0" smtClean="0">
                <a:latin typeface="+mj-lt"/>
              </a:rPr>
              <a:t>Garantir a prestação de serviços de WASH à população afetada, de </a:t>
            </a:r>
            <a:r>
              <a:rPr lang="pt-BR" sz="3100" dirty="0">
                <a:latin typeface="+mj-lt"/>
              </a:rPr>
              <a:t>acordo com as </a:t>
            </a:r>
            <a:r>
              <a:rPr lang="pt-BR" sz="3100" b="1" dirty="0">
                <a:latin typeface="+mj-lt"/>
              </a:rPr>
              <a:t>prioridades estratégicas</a:t>
            </a:r>
            <a:r>
              <a:rPr lang="pt-BR" sz="3100" dirty="0">
                <a:latin typeface="+mj-lt"/>
              </a:rPr>
              <a:t>, maximizando o uso dos recursos disponíveis; </a:t>
            </a:r>
            <a:endParaRPr lang="pt-BR" sz="3100" dirty="0" smtClean="0">
              <a:latin typeface="+mj-lt"/>
            </a:endParaRPr>
          </a:p>
          <a:p>
            <a:pPr marL="0" indent="0">
              <a:buNone/>
            </a:pPr>
            <a:endParaRPr lang="pt-BR" sz="3100" dirty="0">
              <a:latin typeface="+mj-lt"/>
            </a:endParaRPr>
          </a:p>
          <a:p>
            <a:r>
              <a:rPr lang="pt-BR" sz="3100" dirty="0">
                <a:latin typeface="+mj-lt"/>
              </a:rPr>
              <a:t>Reforçar a capacidade das autoridades e parceiros nacionais para garantir uma resposta </a:t>
            </a:r>
            <a:r>
              <a:rPr lang="pt-BR" sz="3100" dirty="0" smtClean="0">
                <a:latin typeface="+mj-lt"/>
              </a:rPr>
              <a:t>WASH </a:t>
            </a:r>
            <a:r>
              <a:rPr lang="pt-BR" sz="3100" dirty="0">
                <a:latin typeface="+mj-lt"/>
              </a:rPr>
              <a:t>eficaz;</a:t>
            </a:r>
          </a:p>
          <a:p>
            <a:pPr lvl="0"/>
            <a:endParaRPr lang="pt-BR" sz="3100" dirty="0">
              <a:latin typeface="+mj-lt"/>
            </a:endParaRPr>
          </a:p>
          <a:p>
            <a:pPr lvl="0"/>
            <a:r>
              <a:rPr lang="pt-BR" sz="3100" dirty="0">
                <a:latin typeface="+mj-lt"/>
              </a:rPr>
              <a:t>Garantir uma resposta </a:t>
            </a:r>
            <a:r>
              <a:rPr lang="pt-BR" sz="3100" dirty="0" smtClean="0">
                <a:latin typeface="+mj-lt"/>
              </a:rPr>
              <a:t>WASH </a:t>
            </a:r>
            <a:r>
              <a:rPr lang="pt-BR" sz="3100" dirty="0">
                <a:latin typeface="+mj-lt"/>
              </a:rPr>
              <a:t>previsível, oportuna e eficaz através de um sistema robusto baseado em evidências, análise de necessidades, advocacia, monitoramento e coordenação.</a:t>
            </a:r>
          </a:p>
          <a:p>
            <a:pPr marL="57150" indent="0" algn="ctr">
              <a:buNone/>
            </a:pP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5032094" cy="674200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Objetivos Específicos</a:t>
            </a:r>
            <a:r>
              <a:rPr lang="mr-IN" sz="3200" dirty="0" smtClean="0">
                <a:latin typeface="+mj-lt"/>
              </a:rPr>
              <a:t>–</a:t>
            </a:r>
            <a:r>
              <a:rPr lang="pt-BR" sz="3200" dirty="0" smtClean="0">
                <a:latin typeface="+mj-lt"/>
              </a:rPr>
              <a:t>WASH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E1F0A41-EF21-470E-A366-A45F7173ED2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117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000" y="1440000"/>
            <a:ext cx="8136000" cy="4556354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WASH em abrigos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WASH </a:t>
            </a:r>
            <a:r>
              <a:rPr lang="pt-BR" dirty="0"/>
              <a:t>em ocupações espontâneas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WASH </a:t>
            </a:r>
            <a:r>
              <a:rPr lang="pt-BR" dirty="0"/>
              <a:t>em saúde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WASH </a:t>
            </a:r>
            <a:r>
              <a:rPr lang="pt-BR" dirty="0"/>
              <a:t>nas escolas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WASH para pessoas fora dos abrigos e ocupações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WASH </a:t>
            </a:r>
            <a:r>
              <a:rPr lang="pt-BR" dirty="0"/>
              <a:t>para comunidades indígenas </a:t>
            </a:r>
            <a:r>
              <a:rPr lang="pt-BR" dirty="0" smtClean="0"/>
              <a:t>rurais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WASH </a:t>
            </a:r>
            <a:r>
              <a:rPr lang="pt-BR" dirty="0"/>
              <a:t>para comunidades indígenas </a:t>
            </a:r>
            <a:r>
              <a:rPr lang="pt-BR" dirty="0" smtClean="0"/>
              <a:t>urbanas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WASH em </a:t>
            </a:r>
            <a:r>
              <a:rPr lang="pt-BR" dirty="0" err="1"/>
              <a:t>hotspots</a:t>
            </a:r>
            <a:r>
              <a:rPr lang="pt-BR" dirty="0"/>
              <a:t> COVID-19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WASH </a:t>
            </a:r>
            <a:r>
              <a:rPr lang="pt-BR" dirty="0"/>
              <a:t>para população </a:t>
            </a:r>
            <a:r>
              <a:rPr lang="pt-BR" dirty="0" smtClean="0"/>
              <a:t>interiorizada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Apoia aos munic</a:t>
            </a:r>
            <a:r>
              <a:rPr lang="pt-BR" dirty="0" smtClean="0"/>
              <a:t>ípios</a:t>
            </a:r>
            <a:endParaRPr lang="pt-BR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4280286" cy="674200"/>
          </a:xfrm>
        </p:spPr>
        <p:txBody>
          <a:bodyPr/>
          <a:lstStyle/>
          <a:p>
            <a:r>
              <a:rPr lang="nl-NL" sz="3200" dirty="0" err="1" smtClean="0">
                <a:latin typeface="+mj-lt"/>
              </a:rPr>
              <a:t>Prioridades</a:t>
            </a:r>
            <a:r>
              <a:rPr lang="nl-NL" sz="3200" dirty="0" smtClean="0">
                <a:latin typeface="+mj-lt"/>
              </a:rPr>
              <a:t> </a:t>
            </a:r>
            <a:r>
              <a:rPr lang="nl-NL" sz="3200" dirty="0" err="1" smtClean="0">
                <a:latin typeface="+mj-lt"/>
              </a:rPr>
              <a:t>estratégicas</a:t>
            </a:r>
            <a:endParaRPr lang="pt-BR" sz="32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E1F0A41-EF21-470E-A366-A45F7173ED2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99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Para concordar e garantir </a:t>
            </a:r>
            <a:r>
              <a:rPr lang="pt-BR" dirty="0"/>
              <a:t>uma qualidade geral dos serviços </a:t>
            </a:r>
            <a:r>
              <a:rPr lang="pt-BR" dirty="0" smtClean="0"/>
              <a:t>fornecidos </a:t>
            </a:r>
            <a:r>
              <a:rPr lang="pt-BR" dirty="0"/>
              <a:t>por </a:t>
            </a:r>
            <a:r>
              <a:rPr lang="pt-BR" dirty="0" smtClean="0"/>
              <a:t>parceiros de WASH</a:t>
            </a:r>
          </a:p>
          <a:p>
            <a:r>
              <a:rPr lang="pt-BR" dirty="0" smtClean="0"/>
              <a:t>Para </a:t>
            </a:r>
            <a:r>
              <a:rPr lang="pt-BR" dirty="0"/>
              <a:t>medir nosso </a:t>
            </a:r>
            <a:r>
              <a:rPr lang="pt-BR" dirty="0" smtClean="0"/>
              <a:t>progresso</a:t>
            </a:r>
            <a:r>
              <a:rPr lang="pt-BR" dirty="0"/>
              <a:t> </a:t>
            </a:r>
            <a:r>
              <a:rPr lang="pt-BR" dirty="0" smtClean="0"/>
              <a:t>e </a:t>
            </a:r>
            <a:r>
              <a:rPr lang="pt-BR" dirty="0"/>
              <a:t>para permitir a identificação de lacunas e </a:t>
            </a:r>
            <a:r>
              <a:rPr lang="pt-BR" dirty="0" smtClean="0"/>
              <a:t>sobreposições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7657412" cy="1265131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Por </a:t>
            </a:r>
            <a:r>
              <a:rPr lang="pt-BR" sz="3200" dirty="0">
                <a:latin typeface="+mj-lt"/>
              </a:rPr>
              <a:t>que precisamos de indicadores, </a:t>
            </a:r>
            <a:r>
              <a:rPr lang="pt-BR" sz="3200" dirty="0" smtClean="0">
                <a:latin typeface="+mj-lt"/>
              </a:rPr>
              <a:t>padrões </a:t>
            </a:r>
          </a:p>
          <a:p>
            <a:r>
              <a:rPr lang="pt-BR" sz="3200" dirty="0" smtClean="0">
                <a:latin typeface="+mj-lt"/>
              </a:rPr>
              <a:t>e </a:t>
            </a:r>
            <a:r>
              <a:rPr lang="pt-BR" sz="3200" dirty="0">
                <a:latin typeface="+mj-lt"/>
              </a:rPr>
              <a:t>atividades?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907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8587" y="1625494"/>
            <a:ext cx="8136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Como </a:t>
            </a:r>
            <a:r>
              <a:rPr lang="pt-BR" dirty="0"/>
              <a:t>parceiro </a:t>
            </a:r>
            <a:r>
              <a:rPr lang="pt-BR" dirty="0" smtClean="0"/>
              <a:t>de setor de WASH</a:t>
            </a:r>
            <a:r>
              <a:rPr lang="pt-BR" dirty="0"/>
              <a:t>, você está comprometido em atender aos </a:t>
            </a:r>
            <a:r>
              <a:rPr lang="pt-BR" b="1" dirty="0" err="1" smtClean="0"/>
              <a:t>pardrões</a:t>
            </a:r>
            <a:r>
              <a:rPr lang="pt-BR" b="1" dirty="0" smtClean="0"/>
              <a:t> mínimos, </a:t>
            </a:r>
          </a:p>
          <a:p>
            <a:pPr marL="0" indent="0">
              <a:buNone/>
            </a:pPr>
            <a:r>
              <a:rPr lang="pt-BR" dirty="0" smtClean="0"/>
              <a:t>executando </a:t>
            </a:r>
            <a:r>
              <a:rPr lang="pt-BR" dirty="0"/>
              <a:t>as </a:t>
            </a:r>
            <a:r>
              <a:rPr lang="pt-BR" b="1" dirty="0"/>
              <a:t>atividades </a:t>
            </a:r>
            <a:r>
              <a:rPr lang="pt-BR" dirty="0"/>
              <a:t>determinadas </a:t>
            </a:r>
            <a:r>
              <a:rPr lang="pt-BR" dirty="0" smtClean="0"/>
              <a:t>e </a:t>
            </a:r>
            <a:r>
              <a:rPr lang="pt-BR" dirty="0"/>
              <a:t>você assegura uma coordenação eficaz, através do relatório de suas atividades usando </a:t>
            </a:r>
            <a:r>
              <a:rPr lang="pt-BR" dirty="0" smtClean="0"/>
              <a:t>os </a:t>
            </a:r>
            <a:r>
              <a:rPr lang="pt-BR" b="1" dirty="0" smtClean="0"/>
              <a:t>indicadores </a:t>
            </a:r>
            <a:r>
              <a:rPr lang="pt-BR" dirty="0"/>
              <a:t>acordados.</a:t>
            </a:r>
            <a:endParaRPr lang="pt-BR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0000" y="360363"/>
            <a:ext cx="7649467" cy="1265131"/>
          </a:xfrm>
        </p:spPr>
        <p:txBody>
          <a:bodyPr/>
          <a:lstStyle/>
          <a:p>
            <a:r>
              <a:rPr lang="pt-BR" sz="3200" dirty="0" smtClean="0">
                <a:latin typeface="+mj-lt"/>
              </a:rPr>
              <a:t>O que </a:t>
            </a:r>
            <a:r>
              <a:rPr lang="pt-BR" sz="3200" dirty="0">
                <a:latin typeface="+mj-lt"/>
              </a:rPr>
              <a:t>os indicadores, padrões e </a:t>
            </a:r>
            <a:endParaRPr lang="pt-BR" sz="3200" dirty="0" smtClean="0">
              <a:latin typeface="+mj-lt"/>
            </a:endParaRPr>
          </a:p>
          <a:p>
            <a:r>
              <a:rPr lang="pt-BR" sz="3200" dirty="0" smtClean="0">
                <a:latin typeface="+mj-lt"/>
              </a:rPr>
              <a:t>atividades </a:t>
            </a:r>
            <a:r>
              <a:rPr lang="pt-BR" sz="3200" dirty="0">
                <a:latin typeface="+mj-lt"/>
              </a:rPr>
              <a:t>significam para nós?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6" y="5831797"/>
            <a:ext cx="2788592" cy="1026202"/>
          </a:xfrm>
          <a:prstGeom prst="rect">
            <a:avLst/>
          </a:prstGeom>
        </p:spPr>
      </p:pic>
      <p:pic>
        <p:nvPicPr>
          <p:cNvPr id="5" name="Picture 17" descr="A drawing of a person&#10;&#10;Description automatically generated">
            <a:extLst>
              <a:ext uri="{FF2B5EF4-FFF2-40B4-BE49-F238E27FC236}">
                <a16:creationId xmlns:a16="http://schemas.microsoft.com/office/drawing/2014/main" xmlns="" id="{DA760611-5AE4-44CA-A572-6C4B2C48FB1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490494" y="5965963"/>
            <a:ext cx="1238250" cy="5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96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27419</TotalTime>
  <Words>667</Words>
  <Application>Microsoft Macintosh PowerPoint</Application>
  <PresentationFormat>On-screen Show (4:3)</PresentationFormat>
  <Paragraphs>130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 Zwart</dc:creator>
  <cp:lastModifiedBy>Marij Zwart</cp:lastModifiedBy>
  <cp:revision>76</cp:revision>
  <dcterms:created xsi:type="dcterms:W3CDTF">2020-06-03T14:43:42Z</dcterms:created>
  <dcterms:modified xsi:type="dcterms:W3CDTF">2020-07-01T13:00:10Z</dcterms:modified>
</cp:coreProperties>
</file>