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2BC"/>
    <a:srgbClr val="63686A"/>
    <a:srgbClr val="61A7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7"/>
    <p:restoredTop sz="94676"/>
  </p:normalViewPr>
  <p:slideViewPr>
    <p:cSldViewPr snapToGrid="0" snapToObjects="1">
      <p:cViewPr varScale="1">
        <p:scale>
          <a:sx n="110" d="100"/>
          <a:sy n="110" d="100"/>
        </p:scale>
        <p:origin x="16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localhost\var\folders\w2\m9z543990tl2qpx83r1nvv9m0000gn\T\com.microsoft.Outlook\Outlook%20Temp\Tableau%20de%20bord%20151231%5b2%5d.xlsm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2440550783305998E-3"/>
          <c:y val="6.9628258414072206E-2"/>
          <c:w val="0.97413655064601101"/>
          <c:h val="0.81285235070853501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0072BC"/>
            </a:solidFill>
            <a:ln>
              <a:solidFill>
                <a:schemeClr val="tx1">
                  <a:alpha val="20000"/>
                </a:schemeClr>
              </a:solidFill>
            </a:ln>
            <a:effectLst>
              <a:outerShdw blurRad="38100" dist="127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8"/>
              <c:layout>
                <c:manualLayout>
                  <c:x val="0"/>
                  <c:y val="2.540483060606580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0"/>
                  <c:y val="3.680232680506279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3"/>
              <c:layout>
                <c:manualLayout>
                  <c:x val="-8.2092202532983104E-17"/>
                  <c:y val="4.409463970902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5"/>
              <c:layout>
                <c:manualLayout>
                  <c:x val="-8.2092202532983104E-17"/>
                  <c:y val="3.8217993651799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7"/>
              <c:layout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9"/>
              <c:layout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1"/>
              <c:layout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\,##0" sourceLinked="0"/>
            <c:spPr>
              <a:noFill/>
              <a:effectLst/>
            </c:spPr>
            <c:txPr>
              <a:bodyPr/>
              <a:lstStyle/>
              <a:p>
                <a:pPr>
                  <a:defRPr sz="700">
                    <a:solidFill>
                      <a:schemeClr val="tx1"/>
                    </a:solidFill>
                    <a:latin typeface="Arial" charset="0"/>
                    <a:ea typeface="Arial" charset="0"/>
                    <a:cs typeface="Arial" charset="0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'Tableau de bord'!$X$22:$AU$22</c:f>
              <c:strCache>
                <c:ptCount val="24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  <c:pt idx="12">
                  <c:v>Jan</c:v>
                </c:pt>
                <c:pt idx="13">
                  <c:v>Feb</c:v>
                </c:pt>
                <c:pt idx="14">
                  <c:v>Mar</c:v>
                </c:pt>
                <c:pt idx="15">
                  <c:v>Apr</c:v>
                </c:pt>
                <c:pt idx="16">
                  <c:v>May</c:v>
                </c:pt>
                <c:pt idx="17">
                  <c:v>Jun</c:v>
                </c:pt>
                <c:pt idx="18">
                  <c:v>Jul</c:v>
                </c:pt>
                <c:pt idx="19">
                  <c:v>Aug</c:v>
                </c:pt>
                <c:pt idx="20">
                  <c:v>Sep</c:v>
                </c:pt>
                <c:pt idx="21">
                  <c:v>Oct</c:v>
                </c:pt>
                <c:pt idx="22">
                  <c:v>Nov</c:v>
                </c:pt>
                <c:pt idx="23">
                  <c:v>Dec</c:v>
                </c:pt>
              </c:strCache>
            </c:strRef>
          </c:cat>
          <c:val>
            <c:numRef>
              <c:f>'Tableau de bord'!$X$23:$AU$23</c:f>
              <c:numCache>
                <c:formatCode>General</c:formatCode>
                <c:ptCount val="24"/>
                <c:pt idx="0">
                  <c:v>13555</c:v>
                </c:pt>
                <c:pt idx="1">
                  <c:v>20333</c:v>
                </c:pt>
                <c:pt idx="2">
                  <c:v>25442</c:v>
                </c:pt>
                <c:pt idx="3">
                  <c:v>18157</c:v>
                </c:pt>
                <c:pt idx="4">
                  <c:v>16393</c:v>
                </c:pt>
                <c:pt idx="5">
                  <c:v>11587</c:v>
                </c:pt>
                <c:pt idx="6">
                  <c:v>6914</c:v>
                </c:pt>
                <c:pt idx="7">
                  <c:v>5607</c:v>
                </c:pt>
                <c:pt idx="8">
                  <c:v>4585</c:v>
                </c:pt>
                <c:pt idx="9">
                  <c:v>3825</c:v>
                </c:pt>
                <c:pt idx="10">
                  <c:v>2473</c:v>
                </c:pt>
                <c:pt idx="11">
                  <c:v>2493</c:v>
                </c:pt>
                <c:pt idx="12">
                  <c:v>4408</c:v>
                </c:pt>
                <c:pt idx="13">
                  <c:v>2785</c:v>
                </c:pt>
                <c:pt idx="14">
                  <c:v>1847</c:v>
                </c:pt>
                <c:pt idx="15">
                  <c:v>2040</c:v>
                </c:pt>
                <c:pt idx="16">
                  <c:v>1906</c:v>
                </c:pt>
                <c:pt idx="17">
                  <c:v>1509</c:v>
                </c:pt>
                <c:pt idx="18">
                  <c:v>1542</c:v>
                </c:pt>
                <c:pt idx="19">
                  <c:v>1383</c:v>
                </c:pt>
                <c:pt idx="20">
                  <c:v>1641</c:v>
                </c:pt>
                <c:pt idx="21">
                  <c:v>1196</c:v>
                </c:pt>
                <c:pt idx="22">
                  <c:v>602</c:v>
                </c:pt>
                <c:pt idx="23">
                  <c:v>184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"/>
        <c:axId val="148547840"/>
        <c:axId val="148572944"/>
      </c:barChart>
      <c:catAx>
        <c:axId val="1485478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/>
          <a:lstStyle/>
          <a:p>
            <a:pPr>
              <a:defRPr sz="800" b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pPr>
            <a:endParaRPr lang="en-US"/>
          </a:p>
        </c:txPr>
        <c:crossAx val="148572944"/>
        <c:crosses val="autoZero"/>
        <c:auto val="1"/>
        <c:lblAlgn val="ctr"/>
        <c:lblOffset val="100"/>
        <c:noMultiLvlLbl val="0"/>
      </c:catAx>
      <c:valAx>
        <c:axId val="148572944"/>
        <c:scaling>
          <c:orientation val="minMax"/>
          <c:min val="0"/>
        </c:scaling>
        <c:delete val="1"/>
        <c:axPos val="l"/>
        <c:numFmt formatCode="#\,##0" sourceLinked="0"/>
        <c:majorTickMark val="out"/>
        <c:minorTickMark val="none"/>
        <c:tickLblPos val="nextTo"/>
        <c:crossAx val="148547840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spPr>
    <a:solidFill>
      <a:schemeClr val="bg1">
        <a:alpha val="50000"/>
      </a:schemeClr>
    </a:solidFill>
    <a:ln>
      <a:noFill/>
    </a:ln>
  </c:spPr>
  <c:txPr>
    <a:bodyPr/>
    <a:lstStyle/>
    <a:p>
      <a:pPr>
        <a:defRPr lang="fr-FR" sz="900" noProof="0">
          <a:latin typeface="Franklin Gothic Book" pitchFamily="34" charset="0"/>
        </a:defRPr>
      </a:pPr>
      <a:endParaRPr lang="en-US"/>
    </a:p>
  </c:tx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image" Target="../media/image1.png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drawings/drawing1.xml><?xml version="1.0" encoding="utf-8"?>
<c:userShapes xmlns:c="http://schemas.openxmlformats.org/drawingml/2006/chart">
  <cdr:absSizeAnchor xmlns:cdr="http://schemas.openxmlformats.org/drawingml/2006/chartDrawing">
    <cdr:from>
      <cdr:x>0</cdr:x>
      <cdr:y>5.01121E-7</cdr:y>
    </cdr:from>
    <cdr:ext cx="5669280" cy="155448"/>
    <cdr:sp macro="" textlink="">
      <cdr:nvSpPr>
        <cdr:cNvPr id="3" name="TextBox 3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0" y="1"/>
          <a:ext cx="5669280" cy="155448"/>
        </a:xfrm>
        <a:prstGeom xmlns:a="http://schemas.openxmlformats.org/drawingml/2006/main" prst="rect">
          <a:avLst/>
        </a:prstGeom>
        <a:solidFill xmlns:a="http://schemas.openxmlformats.org/drawingml/2006/main">
          <a:srgbClr val="63686A"/>
        </a:solidFill>
        <a:ln xmlns:a="http://schemas.openxmlformats.org/drawingml/2006/main" w="9525" cmpd="sng">
          <a:noFill/>
        </a:ln>
        <a:effectLst xmlns:a="http://schemas.openxmlformats.org/drawingml/2006/main">
          <a:outerShdw blurRad="88900" dist="25400" dir="5400000" algn="t" rotWithShape="0">
            <a:prstClr val="black">
              <a:alpha val="11000"/>
            </a:prstClr>
          </a:outerShdw>
        </a:effectLst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tIns="0" rtlCol="0" anchor="t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en-GB" sz="1000" b="1" baseline="0" dirty="0" err="1">
              <a:solidFill>
                <a:schemeClr val="bg1"/>
              </a:solidFill>
              <a:latin typeface="Arial" charset="0"/>
              <a:ea typeface="Arial" charset="0"/>
              <a:cs typeface="Arial" charset="0"/>
            </a:rPr>
            <a:t>Arrivees</a:t>
          </a:r>
          <a:r>
            <a:rPr lang="en-GB" sz="1000" b="1" baseline="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rPr>
            <a:t> par </a:t>
          </a:r>
          <a:r>
            <a:rPr lang="en-GB" sz="1000" b="1" baseline="0" dirty="0" err="1">
              <a:solidFill>
                <a:schemeClr val="bg1"/>
              </a:solidFill>
              <a:latin typeface="Arial" charset="0"/>
              <a:ea typeface="Arial" charset="0"/>
              <a:cs typeface="Arial" charset="0"/>
            </a:rPr>
            <a:t>mois</a:t>
          </a:r>
          <a:r>
            <a:rPr lang="en-GB" sz="1000" b="1" baseline="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rPr>
            <a:t> </a:t>
          </a:r>
          <a:r>
            <a:rPr lang="en-GB" sz="1000" b="1" baseline="0" dirty="0" err="1">
              <a:solidFill>
                <a:schemeClr val="bg1"/>
              </a:solidFill>
              <a:latin typeface="Arial" charset="0"/>
              <a:ea typeface="Arial" charset="0"/>
              <a:cs typeface="Arial" charset="0"/>
            </a:rPr>
            <a:t>depuis</a:t>
          </a:r>
          <a:r>
            <a:rPr lang="en-GB" sz="1000" b="1" baseline="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rPr>
            <a:t> 2014 - </a:t>
          </a:r>
          <a:r>
            <a:rPr lang="en-GB" sz="1000" b="1" baseline="0" dirty="0" err="1">
              <a:solidFill>
                <a:schemeClr val="bg1"/>
              </a:solidFill>
              <a:latin typeface="Arial" charset="0"/>
              <a:ea typeface="Arial" charset="0"/>
              <a:cs typeface="Arial" charset="0"/>
            </a:rPr>
            <a:t>refugies</a:t>
          </a:r>
          <a:r>
            <a:rPr lang="en-GB" sz="1000" b="1" baseline="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rPr>
            <a:t> </a:t>
          </a:r>
          <a:r>
            <a:rPr lang="en-GB" sz="1000" b="1" baseline="0" dirty="0" err="1">
              <a:solidFill>
                <a:schemeClr val="bg1"/>
              </a:solidFill>
              <a:latin typeface="Arial" charset="0"/>
              <a:ea typeface="Arial" charset="0"/>
              <a:cs typeface="Arial" charset="0"/>
            </a:rPr>
            <a:t>enregistres</a:t>
          </a:r>
          <a:endParaRPr lang="en-GB" sz="1000" b="1" dirty="0">
            <a:solidFill>
              <a:schemeClr val="bg1"/>
            </a:solidFill>
            <a:latin typeface="Arial" charset="0"/>
            <a:ea typeface="Arial" charset="0"/>
            <a:cs typeface="Arial" charset="0"/>
          </a:endParaRPr>
        </a:p>
      </cdr:txBody>
    </cdr:sp>
  </cdr:abs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87FDE-74F9-B44D-9761-87E52112D26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0D2B3-D1E6-B445-8A99-BDF321B9C1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959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87FDE-74F9-B44D-9761-87E52112D26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0D2B3-D1E6-B445-8A99-BDF321B9C1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481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87FDE-74F9-B44D-9761-87E52112D26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0D2B3-D1E6-B445-8A99-BDF321B9C1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524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87FDE-74F9-B44D-9761-87E52112D26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0D2B3-D1E6-B445-8A99-BDF321B9C1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849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87FDE-74F9-B44D-9761-87E52112D26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0D2B3-D1E6-B445-8A99-BDF321B9C1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306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87FDE-74F9-B44D-9761-87E52112D26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0D2B3-D1E6-B445-8A99-BDF321B9C1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14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87FDE-74F9-B44D-9761-87E52112D26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0D2B3-D1E6-B445-8A99-BDF321B9C1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224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87FDE-74F9-B44D-9761-87E52112D26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0D2B3-D1E6-B445-8A99-BDF321B9C1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635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87FDE-74F9-B44D-9761-87E52112D26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0D2B3-D1E6-B445-8A99-BDF321B9C1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907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87FDE-74F9-B44D-9761-87E52112D26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0D2B3-D1E6-B445-8A99-BDF321B9C1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916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87FDE-74F9-B44D-9761-87E52112D26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0D2B3-D1E6-B445-8A99-BDF321B9C1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105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987FDE-74F9-B44D-9761-87E52112D26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60D2B3-D1E6-B445-8A99-BDF321B9C1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18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chart" Target="../charts/chart1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10" Type="http://schemas.openxmlformats.org/officeDocument/2006/relationships/image" Target="../media/image17.jpeg"/><Relationship Id="rId4" Type="http://schemas.openxmlformats.org/officeDocument/2006/relationships/image" Target="../media/image11.emf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"/>
            <a:ext cx="9144000" cy="411480"/>
          </a:xfrm>
          <a:prstGeom prst="rect">
            <a:avLst/>
          </a:prstGeom>
          <a:solidFill>
            <a:srgbClr val="0072B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 smtClean="0">
                <a:latin typeface="Arial" charset="0"/>
                <a:ea typeface="Arial" charset="0"/>
                <a:cs typeface="Arial" charset="0"/>
              </a:rPr>
              <a:t>Cameroun : </a:t>
            </a:r>
            <a:r>
              <a:rPr lang="fr-FR" dirty="0" err="1" smtClean="0">
                <a:latin typeface="Arial" charset="0"/>
                <a:ea typeface="Arial" charset="0"/>
                <a:cs typeface="Arial" charset="0"/>
              </a:rPr>
              <a:t>Régions</a:t>
            </a:r>
            <a:r>
              <a:rPr lang="fr-FR" dirty="0" smtClean="0">
                <a:latin typeface="Arial" charset="0"/>
                <a:ea typeface="Arial" charset="0"/>
                <a:cs typeface="Arial" charset="0"/>
              </a:rPr>
              <a:t> de l’Adamaoua, de l’Est et du Nord </a:t>
            </a:r>
            <a:endParaRPr lang="fr-FR" dirty="0">
              <a:effectLst/>
              <a:latin typeface="Arial" charset="0"/>
              <a:ea typeface="Arial" charset="0"/>
              <a:cs typeface="Arial" charset="0"/>
            </a:endParaRP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602416"/>
              </p:ext>
            </p:extLst>
          </p:nvPr>
        </p:nvGraphicFramePr>
        <p:xfrm>
          <a:off x="3362433" y="509588"/>
          <a:ext cx="5689303" cy="19955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8510201"/>
              </p:ext>
            </p:extLst>
          </p:nvPr>
        </p:nvGraphicFramePr>
        <p:xfrm>
          <a:off x="77758" y="750600"/>
          <a:ext cx="2727587" cy="595314"/>
        </p:xfrm>
        <a:graphic>
          <a:graphicData uri="http://schemas.openxmlformats.org/drawingml/2006/table">
            <a:tbl>
              <a:tblPr/>
              <a:tblGrid>
                <a:gridCol w="1901045"/>
                <a:gridCol w="826542"/>
              </a:tblGrid>
              <a:tr h="19843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3F3F3F"/>
                          </a:solidFill>
                          <a:effectLst/>
                          <a:latin typeface="Arial" charset="0"/>
                        </a:rPr>
                        <a:t>Population </a:t>
                      </a:r>
                      <a:r>
                        <a:rPr lang="en-US" sz="1200" b="0" i="0" u="none" strike="noStrike" dirty="0" err="1">
                          <a:solidFill>
                            <a:srgbClr val="3F3F3F"/>
                          </a:solidFill>
                          <a:effectLst/>
                          <a:latin typeface="Arial" charset="0"/>
                        </a:rPr>
                        <a:t>Totale</a:t>
                      </a:r>
                      <a:r>
                        <a:rPr lang="en-US" sz="1200" b="0" i="0" u="none" strike="noStrike" dirty="0">
                          <a:solidFill>
                            <a:srgbClr val="3F3F3F"/>
                          </a:solidFill>
                          <a:effectLst/>
                          <a:latin typeface="Arial" charset="0"/>
                        </a:rPr>
                        <a:t>: 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252,537 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2BC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kern="1200" dirty="0" err="1">
                          <a:solidFill>
                            <a:srgbClr val="3F3F3F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Nombre</a:t>
                      </a:r>
                      <a:r>
                        <a:rPr lang="en-US" sz="1200" b="0" i="0" u="none" strike="noStrike" kern="1200" dirty="0">
                          <a:solidFill>
                            <a:srgbClr val="3F3F3F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 de </a:t>
                      </a:r>
                      <a:r>
                        <a:rPr lang="en-US" sz="1200" b="0" i="0" u="none" strike="noStrike" kern="1200" dirty="0" err="1">
                          <a:solidFill>
                            <a:srgbClr val="3F3F3F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Menages</a:t>
                      </a:r>
                      <a:endParaRPr lang="en-US" sz="1200" b="0" i="0" u="none" strike="noStrike" kern="1200" dirty="0">
                        <a:solidFill>
                          <a:srgbClr val="3F3F3F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64,256 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2BC"/>
                    </a:solidFill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kern="1200" dirty="0" err="1">
                          <a:solidFill>
                            <a:srgbClr val="3F3F3F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Taille</a:t>
                      </a:r>
                      <a:r>
                        <a:rPr lang="en-US" sz="1200" b="0" i="0" u="none" strike="noStrike" kern="1200" dirty="0">
                          <a:solidFill>
                            <a:srgbClr val="3F3F3F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i="0" u="none" strike="noStrike" kern="1200" dirty="0" err="1">
                          <a:solidFill>
                            <a:srgbClr val="3F3F3F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Moyenne</a:t>
                      </a:r>
                      <a:r>
                        <a:rPr lang="en-US" sz="1200" b="0" i="0" u="none" strike="noStrike" kern="1200" dirty="0">
                          <a:solidFill>
                            <a:srgbClr val="3F3F3F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i="0" u="none" strike="noStrike" kern="1200" dirty="0" err="1">
                          <a:solidFill>
                            <a:srgbClr val="3F3F3F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Menage</a:t>
                      </a:r>
                      <a:endParaRPr lang="en-US" sz="1200" b="0" i="0" u="none" strike="noStrike" kern="1200" dirty="0">
                        <a:solidFill>
                          <a:srgbClr val="3F3F3F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lang="hr-HR" sz="12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</a:t>
                      </a:r>
                      <a:endParaRPr lang="hr-HR" sz="1200" b="0" i="0" u="none" strike="noStrike" dirty="0"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72BC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-986" y="412091"/>
            <a:ext cx="30187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 err="1" smtClean="0">
                <a:solidFill>
                  <a:srgbClr val="0072BC"/>
                </a:solidFill>
                <a:effectLst/>
                <a:latin typeface="Arial" charset="0"/>
                <a:ea typeface="Arial" charset="0"/>
                <a:cs typeface="Arial" charset="0"/>
              </a:rPr>
              <a:t>Profil</a:t>
            </a:r>
            <a:r>
              <a:rPr lang="en-US" sz="1400" b="1" dirty="0" smtClean="0">
                <a:solidFill>
                  <a:srgbClr val="0072BC"/>
                </a:solidFill>
                <a:effectLst/>
                <a:latin typeface="Arial" charset="0"/>
                <a:ea typeface="Arial" charset="0"/>
                <a:cs typeface="Arial" charset="0"/>
              </a:rPr>
              <a:t> des </a:t>
            </a:r>
            <a:r>
              <a:rPr lang="en-US" sz="1400" b="1" dirty="0" err="1" smtClean="0">
                <a:solidFill>
                  <a:srgbClr val="0072BC"/>
                </a:solidFill>
                <a:effectLst/>
                <a:latin typeface="Arial" charset="0"/>
                <a:ea typeface="Arial" charset="0"/>
                <a:cs typeface="Arial" charset="0"/>
              </a:rPr>
              <a:t>refugies</a:t>
            </a:r>
            <a:r>
              <a:rPr lang="en-US" sz="1400" b="1" dirty="0" smtClean="0">
                <a:solidFill>
                  <a:srgbClr val="0072BC"/>
                </a:solidFill>
                <a:effectLst/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1400" b="1" dirty="0" err="1" smtClean="0">
                <a:solidFill>
                  <a:srgbClr val="0072BC"/>
                </a:solidFill>
                <a:effectLst/>
                <a:latin typeface="Arial" charset="0"/>
                <a:ea typeface="Arial" charset="0"/>
                <a:cs typeface="Arial" charset="0"/>
              </a:rPr>
              <a:t>centrafricains</a:t>
            </a:r>
            <a:r>
              <a:rPr lang="en-US" sz="1400" b="1" dirty="0" smtClean="0">
                <a:solidFill>
                  <a:srgbClr val="0072BC"/>
                </a:solidFill>
                <a:effectLst/>
                <a:latin typeface="Arial" charset="0"/>
                <a:ea typeface="Arial" charset="0"/>
                <a:cs typeface="Arial" charset="0"/>
              </a:rPr>
              <a:t> </a:t>
            </a:r>
            <a:endParaRPr lang="en-US" sz="1400" b="1" dirty="0">
              <a:solidFill>
                <a:srgbClr val="0072BC"/>
              </a:solidFill>
              <a:effectLst/>
              <a:latin typeface="Arial" charset="0"/>
              <a:ea typeface="Arial" charset="0"/>
              <a:cs typeface="Arial" charset="0"/>
            </a:endParaRPr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6676660"/>
              </p:ext>
            </p:extLst>
          </p:nvPr>
        </p:nvGraphicFramePr>
        <p:xfrm>
          <a:off x="2298933" y="1729681"/>
          <a:ext cx="646113" cy="190500"/>
        </p:xfrm>
        <a:graphic>
          <a:graphicData uri="http://schemas.openxmlformats.org/drawingml/2006/table">
            <a:tbl>
              <a:tblPr/>
              <a:tblGrid>
                <a:gridCol w="64611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 err="1">
                          <a:solidFill>
                            <a:srgbClr val="0072BC"/>
                          </a:solidFill>
                          <a:effectLst/>
                          <a:latin typeface="Arial" charset="0"/>
                        </a:rPr>
                        <a:t>Hommes</a:t>
                      </a:r>
                      <a:endParaRPr lang="en-US" sz="800" b="1" i="0" u="none" strike="noStrike" dirty="0">
                        <a:solidFill>
                          <a:srgbClr val="0072BC"/>
                        </a:solidFill>
                        <a:effectLst/>
                        <a:latin typeface="Arial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231909"/>
              </p:ext>
            </p:extLst>
          </p:nvPr>
        </p:nvGraphicFramePr>
        <p:xfrm>
          <a:off x="620152" y="1729681"/>
          <a:ext cx="646113" cy="190500"/>
        </p:xfrm>
        <a:graphic>
          <a:graphicData uri="http://schemas.openxmlformats.org/drawingml/2006/table">
            <a:tbl>
              <a:tblPr/>
              <a:tblGrid>
                <a:gridCol w="64611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 smtClean="0">
                          <a:solidFill>
                            <a:srgbClr val="0072BC"/>
                          </a:solidFill>
                          <a:effectLst/>
                          <a:latin typeface="Arial" charset="0"/>
                        </a:rPr>
                        <a:t>Femmes</a:t>
                      </a:r>
                      <a:endParaRPr lang="en-US" sz="900" b="1" i="0" u="none" strike="noStrike" dirty="0">
                        <a:solidFill>
                          <a:srgbClr val="0072BC"/>
                        </a:solidFill>
                        <a:effectLst/>
                        <a:latin typeface="Arial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32" name="Picture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07" y="1827101"/>
            <a:ext cx="3183493" cy="65924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52" y="2961281"/>
            <a:ext cx="3235408" cy="2480841"/>
          </a:xfrm>
          <a:prstGeom prst="rect">
            <a:avLst/>
          </a:prstGeom>
        </p:spPr>
      </p:pic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917978"/>
              </p:ext>
            </p:extLst>
          </p:nvPr>
        </p:nvGraphicFramePr>
        <p:xfrm>
          <a:off x="2298932" y="3352487"/>
          <a:ext cx="646113" cy="190500"/>
        </p:xfrm>
        <a:graphic>
          <a:graphicData uri="http://schemas.openxmlformats.org/drawingml/2006/table">
            <a:tbl>
              <a:tblPr/>
              <a:tblGrid>
                <a:gridCol w="64611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 err="1">
                          <a:solidFill>
                            <a:srgbClr val="0072BC"/>
                          </a:solidFill>
                          <a:effectLst/>
                          <a:latin typeface="Arial" charset="0"/>
                        </a:rPr>
                        <a:t>Hommes</a:t>
                      </a:r>
                      <a:endParaRPr lang="en-US" sz="800" b="1" i="0" u="none" strike="noStrike" dirty="0">
                        <a:solidFill>
                          <a:srgbClr val="0072BC"/>
                        </a:solidFill>
                        <a:effectLst/>
                        <a:latin typeface="Arial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887805"/>
              </p:ext>
            </p:extLst>
          </p:nvPr>
        </p:nvGraphicFramePr>
        <p:xfrm>
          <a:off x="620151" y="3352487"/>
          <a:ext cx="646113" cy="190500"/>
        </p:xfrm>
        <a:graphic>
          <a:graphicData uri="http://schemas.openxmlformats.org/drawingml/2006/table">
            <a:tbl>
              <a:tblPr/>
              <a:tblGrid>
                <a:gridCol w="646113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 smtClean="0">
                          <a:solidFill>
                            <a:srgbClr val="0072BC"/>
                          </a:solidFill>
                          <a:effectLst/>
                          <a:latin typeface="Arial" charset="0"/>
                        </a:rPr>
                        <a:t>Femmes</a:t>
                      </a:r>
                      <a:endParaRPr lang="en-US" sz="900" b="1" i="0" u="none" strike="noStrike" dirty="0">
                        <a:solidFill>
                          <a:srgbClr val="0072BC"/>
                        </a:solidFill>
                        <a:effectLst/>
                        <a:latin typeface="Arial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6" name="Rectangle 35"/>
          <p:cNvSpPr/>
          <p:nvPr/>
        </p:nvSpPr>
        <p:spPr>
          <a:xfrm>
            <a:off x="77200" y="1543754"/>
            <a:ext cx="3200400" cy="155448"/>
          </a:xfrm>
          <a:prstGeom prst="rect">
            <a:avLst/>
          </a:prstGeom>
          <a:solidFill>
            <a:srgbClr val="63686A"/>
          </a:solidFill>
        </p:spPr>
        <p:txBody>
          <a:bodyPr wrap="square" anchor="ctr">
            <a:spAutoFit/>
          </a:bodyPr>
          <a:lstStyle/>
          <a:p>
            <a:r>
              <a:rPr lang="en-US" sz="1000" b="1" dirty="0" smtClean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Populations par genre et par tranches </a:t>
            </a:r>
            <a:r>
              <a:rPr lang="en-US" sz="1000" b="1" dirty="0" err="1" smtClean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d'a</a:t>
            </a:r>
            <a:r>
              <a:rPr lang="en-US" sz="1000" b="1" dirty="0" err="1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g</a:t>
            </a:r>
            <a:r>
              <a:rPr lang="en-US" sz="1000" b="1" dirty="0" err="1" smtClean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es</a:t>
            </a:r>
            <a:r>
              <a:rPr lang="en-US" sz="1000" b="1" dirty="0" smtClean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</a:t>
            </a:r>
            <a:endParaRPr lang="en-US" sz="1000" b="1" dirty="0">
              <a:solidFill>
                <a:schemeClr val="bg1"/>
              </a:solidFill>
              <a:effectLst/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77200" y="2639020"/>
            <a:ext cx="3200400" cy="155448"/>
          </a:xfrm>
          <a:prstGeom prst="rect">
            <a:avLst/>
          </a:prstGeom>
          <a:solidFill>
            <a:srgbClr val="63686A"/>
          </a:solidFill>
        </p:spPr>
        <p:txBody>
          <a:bodyPr wrap="square" anchor="ctr">
            <a:spAutoFit/>
          </a:bodyPr>
          <a:lstStyle/>
          <a:p>
            <a:r>
              <a:rPr lang="en-US" sz="1000" b="1" dirty="0" err="1" smtClean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Pyramide</a:t>
            </a:r>
            <a:r>
              <a:rPr lang="en-US" sz="1000" b="1" dirty="0" smtClean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des ages</a:t>
            </a:r>
            <a:endParaRPr lang="en-US" sz="1000" b="1" dirty="0">
              <a:solidFill>
                <a:schemeClr val="bg1"/>
              </a:solidFill>
              <a:effectLst/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9730" y="2859784"/>
            <a:ext cx="2292022" cy="2582338"/>
          </a:xfrm>
          <a:prstGeom prst="rect">
            <a:avLst/>
          </a:prstGeom>
        </p:spPr>
      </p:pic>
      <p:sp>
        <p:nvSpPr>
          <p:cNvPr id="39" name="Rectangle 38"/>
          <p:cNvSpPr/>
          <p:nvPr/>
        </p:nvSpPr>
        <p:spPr>
          <a:xfrm>
            <a:off x="3369729" y="2638895"/>
            <a:ext cx="2292021" cy="155448"/>
          </a:xfrm>
          <a:prstGeom prst="rect">
            <a:avLst/>
          </a:prstGeom>
          <a:solidFill>
            <a:srgbClr val="63686A"/>
          </a:solidFill>
        </p:spPr>
        <p:txBody>
          <a:bodyPr wrap="square" anchor="ctr">
            <a:spAutoFit/>
          </a:bodyPr>
          <a:lstStyle/>
          <a:p>
            <a:r>
              <a:rPr lang="en-US" sz="1000" b="1" dirty="0" err="1" smtClean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Préfectures</a:t>
            </a:r>
            <a:r>
              <a:rPr lang="en-US" sz="1000" b="1" dirty="0" smtClean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1000" b="1" dirty="0" err="1" smtClean="0">
                <a:solidFill>
                  <a:schemeClr val="bg1"/>
                </a:solidFill>
                <a:effectLst/>
                <a:latin typeface="Arial" charset="0"/>
                <a:ea typeface="Arial" charset="0"/>
                <a:cs typeface="Arial" charset="0"/>
              </a:rPr>
              <a:t>d’origine</a:t>
            </a:r>
            <a:endParaRPr lang="en-US" sz="1000" b="1" dirty="0">
              <a:solidFill>
                <a:schemeClr val="bg1"/>
              </a:solidFill>
              <a:effectLst/>
              <a:latin typeface="Arial" charset="0"/>
              <a:ea typeface="Arial" charset="0"/>
              <a:cs typeface="Arial" charset="0"/>
            </a:endParaRPr>
          </a:p>
        </p:txBody>
      </p:sp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8174481"/>
              </p:ext>
            </p:extLst>
          </p:nvPr>
        </p:nvGraphicFramePr>
        <p:xfrm>
          <a:off x="106596" y="5513036"/>
          <a:ext cx="1159668" cy="1296708"/>
        </p:xfrm>
        <a:graphic>
          <a:graphicData uri="http://schemas.openxmlformats.org/drawingml/2006/table">
            <a:tbl>
              <a:tblPr/>
              <a:tblGrid>
                <a:gridCol w="576665"/>
                <a:gridCol w="583003"/>
              </a:tblGrid>
              <a:tr h="149975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Ethnies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68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sk-SK" sz="800" b="0" i="0" u="none" strike="noStrike" dirty="0"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 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686A"/>
                    </a:solidFill>
                  </a:tcPr>
                </a:tc>
              </a:tr>
              <a:tr h="16381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Bororo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800" b="0" i="0" u="none" strike="noStrike" dirty="0">
                          <a:solidFill>
                            <a:srgbClr val="0072BC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46%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381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Peuhl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800" b="0" i="0" u="none" strike="noStrike" dirty="0">
                          <a:solidFill>
                            <a:srgbClr val="0072BC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31%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381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Other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800" b="0" i="0" u="none" strike="noStrike" dirty="0">
                          <a:solidFill>
                            <a:srgbClr val="0072BC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8%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381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Fulbe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800" b="0" i="0" u="none" strike="noStrike" dirty="0">
                          <a:solidFill>
                            <a:srgbClr val="0072BC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4%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381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Baya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800" b="0" i="0" u="none" strike="noStrike" dirty="0">
                          <a:solidFill>
                            <a:srgbClr val="0072BC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4%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381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Hausa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800" b="0" i="0" u="none" strike="noStrike" dirty="0">
                          <a:solidFill>
                            <a:srgbClr val="0072BC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4%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381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Kaba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800" b="0" i="0" u="none" strike="noStrike" dirty="0">
                          <a:solidFill>
                            <a:srgbClr val="0072BC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3%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47" name="Picture 46"/>
          <p:cNvPicPr/>
          <p:nvPr/>
        </p:nvPicPr>
        <p:blipFill rotWithShape="1">
          <a:blip r:embed="rId7"/>
          <a:srcRect l="23949" t="5358" r="30068" b="7513"/>
          <a:stretch/>
        </p:blipFill>
        <p:spPr bwMode="auto">
          <a:xfrm>
            <a:off x="5762205" y="2638894"/>
            <a:ext cx="3289531" cy="417084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9627672"/>
              </p:ext>
            </p:extLst>
          </p:nvPr>
        </p:nvGraphicFramePr>
        <p:xfrm>
          <a:off x="1372626" y="5513033"/>
          <a:ext cx="1852612" cy="1296712"/>
        </p:xfrm>
        <a:graphic>
          <a:graphicData uri="http://schemas.openxmlformats.org/drawingml/2006/table">
            <a:tbl>
              <a:tblPr/>
              <a:tblGrid>
                <a:gridCol w="1490724"/>
                <a:gridCol w="361888"/>
              </a:tblGrid>
              <a:tr h="16208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Occupation (Adultes)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63686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sk-SK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 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63686A"/>
                    </a:solidFill>
                  </a:tcPr>
                </a:tc>
              </a:tr>
              <a:tr h="16208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Housekeepers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800" b="0" i="0" u="none" strike="noStrike" dirty="0">
                          <a:solidFill>
                            <a:srgbClr val="0072BC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29%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208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Other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800" b="0" i="0" u="none" strike="noStrike" dirty="0">
                          <a:solidFill>
                            <a:srgbClr val="0072BC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21%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208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Unemployed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800" b="0" i="0" u="none" strike="noStrike" dirty="0">
                          <a:solidFill>
                            <a:srgbClr val="0072BC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19%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208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Farm-hands &amp;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labourers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800" b="0" i="0" u="none" strike="noStrike" dirty="0">
                          <a:solidFill>
                            <a:srgbClr val="0072BC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14%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208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Dairy &amp; livestock producers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800" b="0" i="0" u="none" strike="noStrike" dirty="0">
                          <a:solidFill>
                            <a:srgbClr val="0072BC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8%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208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Farmers (crop and vegetable)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800" b="0" i="0" u="none" strike="noStrike" dirty="0">
                          <a:solidFill>
                            <a:srgbClr val="0072BC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5%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208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Student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800" b="0" i="0" u="none" strike="noStrike" dirty="0">
                          <a:solidFill>
                            <a:srgbClr val="0072BC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4%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49" name="Picture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105" y="44808"/>
            <a:ext cx="1338021" cy="321352"/>
          </a:xfrm>
          <a:prstGeom prst="rect">
            <a:avLst/>
          </a:prstGeom>
        </p:spPr>
      </p:pic>
      <p:pic>
        <p:nvPicPr>
          <p:cNvPr id="50" name="Picture 49"/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118" y="-3629"/>
            <a:ext cx="687994" cy="41910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0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62433" y="5513033"/>
            <a:ext cx="2313250" cy="1296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4892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674</TotalTime>
  <Words>118</Words>
  <Application>Microsoft Office PowerPoint</Application>
  <PresentationFormat>On-screen Show (4:3)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Kabami Kalumiya</cp:lastModifiedBy>
  <cp:revision>15</cp:revision>
  <dcterms:created xsi:type="dcterms:W3CDTF">2016-01-24T14:18:36Z</dcterms:created>
  <dcterms:modified xsi:type="dcterms:W3CDTF">2016-01-27T17:23:40Z</dcterms:modified>
</cp:coreProperties>
</file>