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2" r:id="rId3"/>
    <p:sldId id="257" r:id="rId4"/>
    <p:sldId id="258" r:id="rId5"/>
    <p:sldId id="259" r:id="rId6"/>
    <p:sldId id="260" r:id="rId7"/>
    <p:sldId id="263" r:id="rId8"/>
    <p:sldId id="310" r:id="rId9"/>
    <p:sldId id="264" r:id="rId10"/>
    <p:sldId id="265" r:id="rId11"/>
    <p:sldId id="266" r:id="rId12"/>
    <p:sldId id="267" r:id="rId13"/>
    <p:sldId id="319" r:id="rId14"/>
    <p:sldId id="268" r:id="rId15"/>
    <p:sldId id="269" r:id="rId16"/>
    <p:sldId id="316" r:id="rId17"/>
    <p:sldId id="270" r:id="rId18"/>
    <p:sldId id="271" r:id="rId19"/>
    <p:sldId id="286" r:id="rId20"/>
    <p:sldId id="272" r:id="rId21"/>
    <p:sldId id="273" r:id="rId22"/>
    <p:sldId id="287" r:id="rId23"/>
    <p:sldId id="304" r:id="rId24"/>
    <p:sldId id="307" r:id="rId25"/>
    <p:sldId id="309" r:id="rId26"/>
    <p:sldId id="274" r:id="rId27"/>
    <p:sldId id="288" r:id="rId28"/>
    <p:sldId id="275" r:id="rId29"/>
    <p:sldId id="301" r:id="rId30"/>
    <p:sldId id="302" r:id="rId31"/>
    <p:sldId id="303" r:id="rId32"/>
    <p:sldId id="276" r:id="rId33"/>
    <p:sldId id="289" r:id="rId34"/>
    <p:sldId id="290" r:id="rId35"/>
    <p:sldId id="277" r:id="rId36"/>
    <p:sldId id="305" r:id="rId37"/>
    <p:sldId id="318" r:id="rId38"/>
    <p:sldId id="278" r:id="rId39"/>
    <p:sldId id="292" r:id="rId40"/>
    <p:sldId id="279" r:id="rId41"/>
    <p:sldId id="280" r:id="rId42"/>
    <p:sldId id="293" r:id="rId43"/>
    <p:sldId id="294" r:id="rId44"/>
    <p:sldId id="281" r:id="rId45"/>
    <p:sldId id="295" r:id="rId46"/>
    <p:sldId id="300" r:id="rId47"/>
    <p:sldId id="306" r:id="rId48"/>
    <p:sldId id="308" r:id="rId49"/>
    <p:sldId id="282" r:id="rId50"/>
    <p:sldId id="297" r:id="rId51"/>
    <p:sldId id="296" r:id="rId52"/>
    <p:sldId id="298" r:id="rId53"/>
    <p:sldId id="283" r:id="rId54"/>
    <p:sldId id="284" r:id="rId55"/>
    <p:sldId id="299" r:id="rId56"/>
    <p:sldId id="285" r:id="rId57"/>
    <p:sldId id="311" r:id="rId58"/>
    <p:sldId id="312" r:id="rId59"/>
    <p:sldId id="313" r:id="rId60"/>
    <p:sldId id="314" r:id="rId61"/>
    <p:sldId id="315" r:id="rId62"/>
    <p:sldId id="317" r:id="rId6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4F134374-D329-4490-92F7-2671ED032F4B}" type="datetimeFigureOut">
              <a:rPr lang="en-US" smtClean="0"/>
              <a:pPr/>
              <a:t>6/5/2015</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5EF4AB68-B220-4EC7-97DD-25BF1034A1B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F134374-D329-4490-92F7-2671ED032F4B}" type="datetimeFigureOut">
              <a:rPr lang="en-US" smtClean="0"/>
              <a:pPr/>
              <a:t>6/5/2015</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EF4AB68-B220-4EC7-97DD-25BF1034A1BC}"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4F134374-D329-4490-92F7-2671ED032F4B}" type="datetimeFigureOut">
              <a:rPr lang="en-US" smtClean="0"/>
              <a:pPr/>
              <a:t>6/5/2015</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EF4AB68-B220-4EC7-97DD-25BF1034A1BC}"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F134374-D329-4490-92F7-2671ED032F4B}" type="datetimeFigureOut">
              <a:rPr lang="en-US" smtClean="0"/>
              <a:pPr/>
              <a:t>6/5/2015</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5EF4AB68-B220-4EC7-97DD-25BF1034A1BC}"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4F134374-D329-4490-92F7-2671ED032F4B}" type="datetimeFigureOut">
              <a:rPr lang="en-US" smtClean="0"/>
              <a:pPr/>
              <a:t>6/5/2015</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5EF4AB68-B220-4EC7-97DD-25BF1034A1BC}"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4F134374-D329-4490-92F7-2671ED032F4B}" type="datetimeFigureOut">
              <a:rPr lang="en-US" smtClean="0"/>
              <a:pPr/>
              <a:t>6/5/2015</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5EF4AB68-B220-4EC7-97DD-25BF1034A1BC}"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4F134374-D329-4490-92F7-2671ED032F4B}" type="datetimeFigureOut">
              <a:rPr lang="en-US" smtClean="0"/>
              <a:pPr/>
              <a:t>6/5/2015</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5EF4AB68-B220-4EC7-97DD-25BF1034A1B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4F134374-D329-4490-92F7-2671ED032F4B}" type="datetimeFigureOut">
              <a:rPr lang="en-US" smtClean="0"/>
              <a:pPr/>
              <a:t>6/5/2015</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5EF4AB68-B220-4EC7-97DD-25BF1034A1BC}"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4F134374-D329-4490-92F7-2671ED032F4B}" type="datetimeFigureOut">
              <a:rPr lang="en-US" smtClean="0"/>
              <a:pPr/>
              <a:t>6/5/2015</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5EF4AB68-B220-4EC7-97DD-25BF1034A1BC}"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F134374-D329-4490-92F7-2671ED032F4B}" type="datetimeFigureOut">
              <a:rPr lang="en-US" smtClean="0"/>
              <a:pPr/>
              <a:t>6/5/2015</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EF4AB68-B220-4EC7-97DD-25BF1034A1B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F134374-D329-4490-92F7-2671ED032F4B}" type="datetimeFigureOut">
              <a:rPr lang="en-US" smtClean="0"/>
              <a:pPr/>
              <a:t>6/5/2015</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EF4AB68-B220-4EC7-97DD-25BF1034A1B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4F134374-D329-4490-92F7-2671ED032F4B}" type="datetimeFigureOut">
              <a:rPr lang="en-US" smtClean="0"/>
              <a:pPr/>
              <a:t>6/5/2015</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5EF4AB68-B220-4EC7-97DD-25BF1034A1B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401"/>
            <a:ext cx="7772400" cy="1066799"/>
          </a:xfrm>
        </p:spPr>
        <p:txBody>
          <a:bodyPr>
            <a:normAutofit fontScale="90000"/>
          </a:bodyPr>
          <a:lstStyle/>
          <a:p>
            <a:pPr algn="ctr"/>
            <a:r>
              <a:rPr lang="en-US" b="1" dirty="0" smtClean="0"/>
              <a:t/>
            </a:r>
            <a:br>
              <a:rPr lang="en-US" b="1"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sz="3600" b="1" dirty="0" smtClean="0"/>
              <a:t>BURUNDI  INFLUX EMERGENCY</a:t>
            </a:r>
            <a:br>
              <a:rPr lang="en-US" sz="3600" b="1" dirty="0" smtClean="0"/>
            </a:br>
            <a:r>
              <a:rPr lang="en-US" sz="3600" b="1" dirty="0" smtClean="0"/>
              <a:t>MEETING</a:t>
            </a:r>
            <a:endParaRPr lang="en-US" sz="3600" b="1" dirty="0"/>
          </a:p>
        </p:txBody>
      </p:sp>
      <p:sp>
        <p:nvSpPr>
          <p:cNvPr id="3" name="Subtitle 2"/>
          <p:cNvSpPr>
            <a:spLocks noGrp="1"/>
          </p:cNvSpPr>
          <p:nvPr>
            <p:ph type="subTitle" idx="1"/>
          </p:nvPr>
        </p:nvSpPr>
        <p:spPr>
          <a:xfrm>
            <a:off x="1371600" y="2133600"/>
            <a:ext cx="6400800" cy="3505200"/>
          </a:xfrm>
        </p:spPr>
        <p:txBody>
          <a:bodyPr>
            <a:normAutofit/>
          </a:bodyPr>
          <a:lstStyle/>
          <a:p>
            <a:r>
              <a:rPr lang="en-US" b="1" dirty="0" smtClean="0"/>
              <a:t>JOINT FIELD ASSESMENT</a:t>
            </a:r>
          </a:p>
          <a:p>
            <a:r>
              <a:rPr lang="en-US" b="1" dirty="0" smtClean="0"/>
              <a:t>REPORT</a:t>
            </a:r>
          </a:p>
          <a:p>
            <a:endParaRPr lang="en-US" b="1" dirty="0"/>
          </a:p>
          <a:p>
            <a:endParaRPr lang="en-US" b="1" dirty="0" smtClean="0"/>
          </a:p>
          <a:p>
            <a:r>
              <a:rPr lang="en-US" b="1" dirty="0" smtClean="0"/>
              <a:t>JOHN ALINAITWE</a:t>
            </a:r>
          </a:p>
          <a:p>
            <a:r>
              <a:rPr lang="en-US" b="1" dirty="0" smtClean="0"/>
              <a:t>SENIOR SETTLEMENT OFFICER OPM KAMPALA</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533399" y="1600200"/>
          <a:ext cx="8153400" cy="4599432"/>
        </p:xfrm>
        <a:graphic>
          <a:graphicData uri="http://schemas.openxmlformats.org/drawingml/2006/table">
            <a:tbl>
              <a:tblPr firstRow="1" bandRow="1">
                <a:tableStyleId>{5C22544A-7EE6-4342-B048-85BDC9FD1C3A}</a:tableStyleId>
              </a:tblPr>
              <a:tblGrid>
                <a:gridCol w="2667000"/>
                <a:gridCol w="2743200"/>
                <a:gridCol w="2743200"/>
              </a:tblGrid>
              <a:tr h="370840">
                <a:tc>
                  <a:txBody>
                    <a:bodyPr/>
                    <a:lstStyle/>
                    <a:p>
                      <a:pPr marL="0" marR="0">
                        <a:lnSpc>
                          <a:spcPct val="115000"/>
                        </a:lnSpc>
                        <a:spcBef>
                          <a:spcPts val="0"/>
                        </a:spcBef>
                        <a:spcAft>
                          <a:spcPts val="0"/>
                        </a:spcAft>
                      </a:pPr>
                      <a:r>
                        <a:rPr lang="en-US" sz="1600" b="1" dirty="0" smtClean="0">
                          <a:latin typeface="Calibri"/>
                          <a:ea typeface="Calibri"/>
                          <a:cs typeface="Times New Roman"/>
                        </a:rPr>
                        <a:t>PERIOD</a:t>
                      </a:r>
                      <a:endParaRPr lang="en-US" sz="1600" b="1"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600" dirty="0" smtClean="0">
                          <a:latin typeface="Calibri"/>
                          <a:ea typeface="Calibri"/>
                          <a:cs typeface="Times New Roman"/>
                        </a:rPr>
                        <a:t>NUMBER RECIEVED</a:t>
                      </a:r>
                      <a:endParaRPr lang="en-US" sz="16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600" dirty="0" smtClean="0">
                          <a:latin typeface="Calibri"/>
                          <a:ea typeface="Calibri"/>
                          <a:cs typeface="Times New Roman"/>
                        </a:rPr>
                        <a:t>STATUS</a:t>
                      </a:r>
                      <a:endParaRPr lang="en-US" sz="1600" dirty="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200" dirty="0">
                          <a:latin typeface="Times New Roman"/>
                          <a:ea typeface="Times New Roman"/>
                          <a:cs typeface="Times New Roman"/>
                        </a:rPr>
                        <a:t>November 2014 to 10th April 2015</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a:latin typeface="Times New Roman"/>
                          <a:ea typeface="Times New Roman"/>
                          <a:cs typeface="Times New Roman"/>
                        </a:rPr>
                        <a:t>476/1352</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a:latin typeface="Times New Roman"/>
                          <a:ea typeface="Times New Roman"/>
                          <a:cs typeface="Times New Roman"/>
                        </a:rPr>
                        <a:t>All granted Status and Settled</a:t>
                      </a:r>
                      <a:endParaRPr lang="en-US" sz="110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200">
                          <a:latin typeface="Times New Roman"/>
                          <a:ea typeface="Times New Roman"/>
                          <a:cs typeface="Times New Roman"/>
                        </a:rPr>
                        <a:t>13th April 2015 – 22nd May 2015</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a:latin typeface="Times New Roman"/>
                          <a:ea typeface="Times New Roman"/>
                          <a:cs typeface="Times New Roman"/>
                        </a:rPr>
                        <a:t>1268/3215</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a:latin typeface="Times New Roman"/>
                          <a:ea typeface="Times New Roman"/>
                          <a:cs typeface="Times New Roman"/>
                        </a:rPr>
                        <a:t>All granted Status and being Settled</a:t>
                      </a:r>
                      <a:endParaRPr lang="en-US" sz="110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200">
                          <a:latin typeface="Times New Roman"/>
                          <a:ea typeface="Times New Roman"/>
                          <a:cs typeface="Times New Roman"/>
                        </a:rPr>
                        <a:t>25th May 2015</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a:latin typeface="Times New Roman"/>
                          <a:ea typeface="Times New Roman"/>
                          <a:cs typeface="Times New Roman"/>
                        </a:rPr>
                        <a:t>250/564</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a:latin typeface="Times New Roman"/>
                          <a:ea typeface="Times New Roman"/>
                          <a:cs typeface="Times New Roman"/>
                        </a:rPr>
                        <a:t>Profiled but not yet granted status </a:t>
                      </a:r>
                      <a:endParaRPr lang="en-US" sz="110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200">
                          <a:latin typeface="Times New Roman"/>
                          <a:ea typeface="Times New Roman"/>
                          <a:cs typeface="Times New Roman"/>
                        </a:rPr>
                        <a:t>26</a:t>
                      </a:r>
                      <a:r>
                        <a:rPr lang="en-US" sz="1200" baseline="30000">
                          <a:latin typeface="Times New Roman"/>
                          <a:ea typeface="Times New Roman"/>
                          <a:cs typeface="Times New Roman"/>
                        </a:rPr>
                        <a:t>th</a:t>
                      </a:r>
                      <a:r>
                        <a:rPr lang="en-US" sz="1200">
                          <a:latin typeface="Times New Roman"/>
                          <a:ea typeface="Times New Roman"/>
                          <a:cs typeface="Times New Roman"/>
                        </a:rPr>
                        <a:t> May 2015</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a:latin typeface="Times New Roman"/>
                          <a:ea typeface="Times New Roman"/>
                          <a:cs typeface="Times New Roman"/>
                        </a:rPr>
                        <a:t>515</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a:latin typeface="Times New Roman"/>
                          <a:ea typeface="Times New Roman"/>
                          <a:cs typeface="Times New Roman"/>
                        </a:rPr>
                        <a:t>Profiled but not yet granted status </a:t>
                      </a:r>
                      <a:endParaRPr lang="en-US" sz="110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200" dirty="0">
                          <a:latin typeface="Times New Roman"/>
                          <a:ea typeface="Times New Roman"/>
                          <a:cs typeface="Times New Roman"/>
                        </a:rPr>
                        <a:t>27</a:t>
                      </a:r>
                      <a:r>
                        <a:rPr lang="en-US" sz="1200" baseline="30000" dirty="0">
                          <a:latin typeface="Times New Roman"/>
                          <a:ea typeface="Times New Roman"/>
                          <a:cs typeface="Times New Roman"/>
                        </a:rPr>
                        <a:t>th</a:t>
                      </a:r>
                      <a:r>
                        <a:rPr lang="en-US" sz="1200" dirty="0">
                          <a:latin typeface="Times New Roman"/>
                          <a:ea typeface="Times New Roman"/>
                          <a:cs typeface="Times New Roman"/>
                        </a:rPr>
                        <a:t> May 2015</a:t>
                      </a:r>
                      <a:endParaRPr lang="en-US" sz="1100" dirty="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a:latin typeface="Times New Roman"/>
                          <a:ea typeface="Times New Roman"/>
                          <a:cs typeface="Times New Roman"/>
                        </a:rPr>
                        <a:t>306</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a:latin typeface="Times New Roman"/>
                          <a:ea typeface="Times New Roman"/>
                          <a:cs typeface="Times New Roman"/>
                        </a:rPr>
                        <a:t>Profiled but not yet granted status </a:t>
                      </a:r>
                      <a:endParaRPr lang="en-US" sz="110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200">
                          <a:latin typeface="Times New Roman"/>
                          <a:ea typeface="Times New Roman"/>
                          <a:cs typeface="Times New Roman"/>
                        </a:rPr>
                        <a:t>28</a:t>
                      </a:r>
                      <a:r>
                        <a:rPr lang="en-US" sz="1200" baseline="30000">
                          <a:latin typeface="Times New Roman"/>
                          <a:ea typeface="Times New Roman"/>
                          <a:cs typeface="Times New Roman"/>
                        </a:rPr>
                        <a:t>th</a:t>
                      </a:r>
                      <a:r>
                        <a:rPr lang="en-US" sz="1200">
                          <a:latin typeface="Times New Roman"/>
                          <a:ea typeface="Times New Roman"/>
                          <a:cs typeface="Times New Roman"/>
                        </a:rPr>
                        <a:t> May 2015</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a:latin typeface="Times New Roman"/>
                          <a:ea typeface="Times New Roman"/>
                          <a:cs typeface="Times New Roman"/>
                        </a:rPr>
                        <a:t>302</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a:latin typeface="Times New Roman"/>
                          <a:ea typeface="Times New Roman"/>
                          <a:cs typeface="Times New Roman"/>
                        </a:rPr>
                        <a:t>Profiled but not yet granted status </a:t>
                      </a:r>
                      <a:endParaRPr lang="en-US" sz="110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200">
                          <a:latin typeface="Times New Roman"/>
                          <a:ea typeface="Times New Roman"/>
                          <a:cs typeface="Times New Roman"/>
                        </a:rPr>
                        <a:t>29</a:t>
                      </a:r>
                      <a:r>
                        <a:rPr lang="en-US" sz="1200" baseline="30000">
                          <a:latin typeface="Times New Roman"/>
                          <a:ea typeface="Times New Roman"/>
                          <a:cs typeface="Times New Roman"/>
                        </a:rPr>
                        <a:t>th</a:t>
                      </a:r>
                      <a:r>
                        <a:rPr lang="en-US" sz="1200">
                          <a:latin typeface="Times New Roman"/>
                          <a:ea typeface="Times New Roman"/>
                          <a:cs typeface="Times New Roman"/>
                        </a:rPr>
                        <a:t> May 2015</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a:latin typeface="Times New Roman"/>
                          <a:ea typeface="Times New Roman"/>
                          <a:cs typeface="Times New Roman"/>
                        </a:rPr>
                        <a:t>179</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a:latin typeface="Times New Roman"/>
                          <a:ea typeface="Times New Roman"/>
                          <a:cs typeface="Times New Roman"/>
                        </a:rPr>
                        <a:t>Profiled but not yet granted status </a:t>
                      </a:r>
                      <a:endParaRPr lang="en-US" sz="110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200">
                          <a:latin typeface="Times New Roman"/>
                          <a:ea typeface="Times New Roman"/>
                          <a:cs typeface="Times New Roman"/>
                        </a:rPr>
                        <a:t>01</a:t>
                      </a:r>
                      <a:r>
                        <a:rPr lang="en-US" sz="1200" baseline="30000">
                          <a:latin typeface="Times New Roman"/>
                          <a:ea typeface="Times New Roman"/>
                          <a:cs typeface="Times New Roman"/>
                        </a:rPr>
                        <a:t>st</a:t>
                      </a:r>
                      <a:r>
                        <a:rPr lang="en-US" sz="1200">
                          <a:latin typeface="Times New Roman"/>
                          <a:ea typeface="Times New Roman"/>
                          <a:cs typeface="Times New Roman"/>
                        </a:rPr>
                        <a:t> June 2015</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a:latin typeface="Times New Roman"/>
                          <a:ea typeface="Times New Roman"/>
                          <a:cs typeface="Times New Roman"/>
                        </a:rPr>
                        <a:t>121/288</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dirty="0">
                          <a:latin typeface="Times New Roman"/>
                          <a:ea typeface="Times New Roman"/>
                          <a:cs typeface="Times New Roman"/>
                        </a:rPr>
                        <a:t>Profiled but not yet granted status </a:t>
                      </a:r>
                      <a:endParaRPr lang="en-US" sz="1100" dirty="0">
                        <a:latin typeface="Calibri"/>
                        <a:ea typeface="Calibri"/>
                        <a:cs typeface="Times New Roman"/>
                      </a:endParaRPr>
                    </a:p>
                  </a:txBody>
                  <a:tcPr marL="68580" marR="68580" marT="0" marB="0"/>
                </a:tc>
              </a:tr>
              <a:tr h="370840">
                <a:tc>
                  <a:txBody>
                    <a:bodyPr/>
                    <a:lstStyle/>
                    <a:p>
                      <a:pPr marL="0" marR="0">
                        <a:lnSpc>
                          <a:spcPct val="115000"/>
                        </a:lnSpc>
                        <a:spcBef>
                          <a:spcPts val="0"/>
                        </a:spcBef>
                        <a:spcAft>
                          <a:spcPts val="0"/>
                        </a:spcAft>
                      </a:pPr>
                      <a:r>
                        <a:rPr lang="en-US" sz="1200">
                          <a:latin typeface="Times New Roman"/>
                          <a:ea typeface="Times New Roman"/>
                          <a:cs typeface="Times New Roman"/>
                        </a:rPr>
                        <a:t>2</a:t>
                      </a:r>
                      <a:r>
                        <a:rPr lang="en-US" sz="1200" baseline="30000">
                          <a:latin typeface="Times New Roman"/>
                          <a:ea typeface="Times New Roman"/>
                          <a:cs typeface="Times New Roman"/>
                        </a:rPr>
                        <a:t>nd</a:t>
                      </a:r>
                      <a:r>
                        <a:rPr lang="en-US" sz="1200">
                          <a:latin typeface="Times New Roman"/>
                          <a:ea typeface="Times New Roman"/>
                          <a:cs typeface="Times New Roman"/>
                        </a:rPr>
                        <a:t> June 2015</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a:latin typeface="Times New Roman"/>
                          <a:ea typeface="Times New Roman"/>
                          <a:cs typeface="Times New Roman"/>
                        </a:rPr>
                        <a:t>89/197</a:t>
                      </a:r>
                      <a:endParaRPr lang="en-US" sz="1100">
                        <a:latin typeface="Calibri"/>
                        <a:ea typeface="Calibri"/>
                        <a:cs typeface="Times New Roman"/>
                      </a:endParaRPr>
                    </a:p>
                  </a:txBody>
                  <a:tcPr marL="68580" marR="68580" marT="0" marB="0"/>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200" dirty="0" smtClean="0">
                          <a:latin typeface="Times New Roman"/>
                          <a:ea typeface="Times New Roman"/>
                          <a:cs typeface="Times New Roman"/>
                        </a:rPr>
                        <a:t>Profiled but not yet granted status </a:t>
                      </a:r>
                      <a:endParaRPr lang="en-US" sz="1100" dirty="0" smtClean="0">
                        <a:latin typeface="+mn-lt"/>
                        <a:ea typeface="Calibri"/>
                        <a:cs typeface="Times New Roman"/>
                      </a:endParaRPr>
                    </a:p>
                    <a:p>
                      <a:pPr marL="0" marR="0">
                        <a:lnSpc>
                          <a:spcPct val="115000"/>
                        </a:lnSpc>
                        <a:spcBef>
                          <a:spcPts val="0"/>
                        </a:spcBef>
                        <a:spcAft>
                          <a:spcPts val="0"/>
                        </a:spcAft>
                      </a:pPr>
                      <a:endParaRPr lang="en-US" sz="1200" dirty="0">
                        <a:latin typeface="Times New Roman"/>
                        <a:ea typeface="Times New Roman"/>
                        <a:cs typeface="Times New Roman"/>
                      </a:endParaRPr>
                    </a:p>
                  </a:txBody>
                  <a:tcPr marL="68580" marR="68580" marT="0" marB="0"/>
                </a:tc>
              </a:tr>
              <a:tr h="370840">
                <a:tc>
                  <a:txBody>
                    <a:bodyPr/>
                    <a:lstStyle/>
                    <a:p>
                      <a:pPr marL="0" marR="0">
                        <a:lnSpc>
                          <a:spcPct val="115000"/>
                        </a:lnSpc>
                        <a:spcBef>
                          <a:spcPts val="0"/>
                        </a:spcBef>
                        <a:spcAft>
                          <a:spcPts val="0"/>
                        </a:spcAft>
                      </a:pPr>
                      <a:r>
                        <a:rPr lang="en-US" sz="1200">
                          <a:latin typeface="Times New Roman"/>
                          <a:ea typeface="Times New Roman"/>
                          <a:cs typeface="Times New Roman"/>
                        </a:rPr>
                        <a:t>3</a:t>
                      </a:r>
                      <a:r>
                        <a:rPr lang="en-US" sz="1200" baseline="30000">
                          <a:latin typeface="Times New Roman"/>
                          <a:ea typeface="Times New Roman"/>
                          <a:cs typeface="Times New Roman"/>
                        </a:rPr>
                        <a:t>rd</a:t>
                      </a:r>
                      <a:r>
                        <a:rPr lang="en-US" sz="1200">
                          <a:latin typeface="Times New Roman"/>
                          <a:ea typeface="Times New Roman"/>
                          <a:cs typeface="Times New Roman"/>
                        </a:rPr>
                        <a:t> June 2015</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dirty="0">
                          <a:latin typeface="Times New Roman"/>
                          <a:ea typeface="Times New Roman"/>
                          <a:cs typeface="Times New Roman"/>
                        </a:rPr>
                        <a:t>59/133</a:t>
                      </a:r>
                      <a:endParaRPr lang="en-US" sz="1100" dirty="0">
                        <a:latin typeface="Calibri"/>
                        <a:ea typeface="Calibri"/>
                        <a:cs typeface="Times New Roman"/>
                      </a:endParaRPr>
                    </a:p>
                  </a:txBody>
                  <a:tcPr marL="68580" marR="68580" marT="0" marB="0"/>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1200" dirty="0" smtClean="0">
                          <a:latin typeface="Times New Roman"/>
                          <a:ea typeface="Times New Roman"/>
                          <a:cs typeface="Times New Roman"/>
                        </a:rPr>
                        <a:t>Profiled but not yet granted status </a:t>
                      </a:r>
                      <a:endParaRPr lang="en-US" sz="1100" dirty="0" smtClean="0">
                        <a:latin typeface="+mn-lt"/>
                        <a:ea typeface="Calibri"/>
                        <a:cs typeface="Times New Roman"/>
                      </a:endParaRPr>
                    </a:p>
                    <a:p>
                      <a:pPr marL="0" marR="0">
                        <a:lnSpc>
                          <a:spcPct val="115000"/>
                        </a:lnSpc>
                        <a:spcBef>
                          <a:spcPts val="0"/>
                        </a:spcBef>
                        <a:spcAft>
                          <a:spcPts val="0"/>
                        </a:spcAft>
                      </a:pPr>
                      <a:endParaRPr lang="en-US" sz="1200" dirty="0">
                        <a:latin typeface="Times New Roman"/>
                        <a:ea typeface="Times New Roman"/>
                        <a:cs typeface="Times New Roman"/>
                      </a:endParaRPr>
                    </a:p>
                  </a:txBody>
                  <a:tcPr marL="68580" marR="68580" marT="0" marB="0"/>
                </a:tc>
              </a:tr>
              <a:tr h="370840">
                <a:tc>
                  <a:txBody>
                    <a:bodyPr/>
                    <a:lstStyle/>
                    <a:p>
                      <a:pPr marL="0" marR="0">
                        <a:lnSpc>
                          <a:spcPct val="115000"/>
                        </a:lnSpc>
                        <a:spcBef>
                          <a:spcPts val="0"/>
                        </a:spcBef>
                        <a:spcAft>
                          <a:spcPts val="0"/>
                        </a:spcAft>
                      </a:pPr>
                      <a:r>
                        <a:rPr lang="en-US" sz="1200" b="1">
                          <a:latin typeface="Times New Roman"/>
                          <a:ea typeface="Times New Roman"/>
                          <a:cs typeface="Times New Roman"/>
                        </a:rPr>
                        <a:t>Total </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b="1">
                          <a:latin typeface="Times New Roman"/>
                          <a:ea typeface="Times New Roman"/>
                          <a:cs typeface="Times New Roman"/>
                        </a:rPr>
                        <a:t>7051</a:t>
                      </a:r>
                      <a:endParaRPr lang="en-US" sz="1100">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200" b="1" dirty="0">
                          <a:latin typeface="Times New Roman"/>
                          <a:ea typeface="Times New Roman"/>
                          <a:cs typeface="Times New Roman"/>
                        </a:rPr>
                        <a:t>Total Burundians received since November 2014 to date</a:t>
                      </a:r>
                      <a:endParaRPr lang="en-US" sz="1100" dirty="0">
                        <a:latin typeface="Calibri"/>
                        <a:ea typeface="Calibri"/>
                        <a:cs typeface="Times New Roman"/>
                      </a:endParaRPr>
                    </a:p>
                  </a:txBody>
                  <a:tcPr marL="68580" marR="68580" marT="0" marB="0"/>
                </a:tc>
              </a:tr>
            </a:tbl>
          </a:graphicData>
        </a:graphic>
      </p:graphicFrame>
      <p:sp>
        <p:nvSpPr>
          <p:cNvPr id="2" name="Title 1"/>
          <p:cNvSpPr>
            <a:spLocks noGrp="1"/>
          </p:cNvSpPr>
          <p:nvPr>
            <p:ph type="title"/>
          </p:nvPr>
        </p:nvSpPr>
        <p:spPr/>
        <p:txBody>
          <a:bodyPr/>
          <a:lstStyle/>
          <a:p>
            <a:r>
              <a:rPr lang="en-US" b="1" dirty="0" smtClean="0"/>
              <a:t>BURUNDIAN INFLUX TREND</a:t>
            </a:r>
            <a:endParaRPr lang="en-US"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en-US" dirty="0" smtClean="0"/>
              <a:t>Over 30 people have died since the Conflict started and several people arrested.</a:t>
            </a:r>
          </a:p>
          <a:p>
            <a:pPr algn="just"/>
            <a:endParaRPr lang="en-US" dirty="0" smtClean="0"/>
          </a:p>
          <a:p>
            <a:pPr algn="just"/>
            <a:r>
              <a:rPr lang="en-US" dirty="0" smtClean="0"/>
              <a:t>Electoral body has delayed the planned local and Parliamentary elections which were supposed to take place today 5</a:t>
            </a:r>
            <a:r>
              <a:rPr lang="en-US" baseline="30000" dirty="0" smtClean="0"/>
              <a:t>th</a:t>
            </a:r>
            <a:r>
              <a:rPr lang="en-US" dirty="0" smtClean="0"/>
              <a:t> June 2015 to unknown date.</a:t>
            </a:r>
            <a:endParaRPr lang="en-US" dirty="0"/>
          </a:p>
        </p:txBody>
      </p:sp>
      <p:sp>
        <p:nvSpPr>
          <p:cNvPr id="2" name="Title 1"/>
          <p:cNvSpPr>
            <a:spLocks noGrp="1"/>
          </p:cNvSpPr>
          <p:nvPr>
            <p:ph type="title"/>
          </p:nvPr>
        </p:nvSpPr>
        <p:spPr/>
        <p:txBody>
          <a:bodyPr>
            <a:normAutofit fontScale="90000"/>
          </a:bodyPr>
          <a:lstStyle/>
          <a:p>
            <a:r>
              <a:rPr lang="en-US" b="1" dirty="0" smtClean="0"/>
              <a:t>BURUNDI CONFLICT SITUATION UPDATE</a:t>
            </a:r>
            <a:endParaRPr lang="en-US"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US" dirty="0" smtClean="0"/>
              <a:t>European Union has pulled out the election observers and the Catholic Church in Burundi says they wont be involved.</a:t>
            </a:r>
          </a:p>
          <a:p>
            <a:pPr algn="just"/>
            <a:endParaRPr lang="en-US" dirty="0" smtClean="0"/>
          </a:p>
          <a:p>
            <a:pPr algn="just"/>
            <a:r>
              <a:rPr lang="en-US" dirty="0" smtClean="0"/>
              <a:t>Streets in Bujumbura relatively calm but some protests are being reported up country towns</a:t>
            </a:r>
          </a:p>
          <a:p>
            <a:pPr algn="just"/>
            <a:endParaRPr lang="en-US" dirty="0"/>
          </a:p>
          <a:p>
            <a:pPr algn="just"/>
            <a:r>
              <a:rPr lang="en-US" dirty="0" smtClean="0"/>
              <a:t>Opposition continue to urge people to protest until Nkurunziza  abandon participating in elections</a:t>
            </a:r>
            <a:endParaRPr lang="en-US" dirty="0"/>
          </a:p>
        </p:txBody>
      </p:sp>
      <p:sp>
        <p:nvSpPr>
          <p:cNvPr id="2" name="Title 1"/>
          <p:cNvSpPr>
            <a:spLocks noGrp="1"/>
          </p:cNvSpPr>
          <p:nvPr>
            <p:ph type="title"/>
          </p:nvPr>
        </p:nvSpPr>
        <p:spPr/>
        <p:txBody>
          <a:bodyPr/>
          <a:lstStyle/>
          <a:p>
            <a:r>
              <a:rPr lang="en-US" b="1" dirty="0" smtClean="0"/>
              <a:t>Conflict situation update cont..</a:t>
            </a:r>
            <a:endParaRPr lang="en-US"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just"/>
            <a:r>
              <a:rPr lang="en-US" dirty="0" smtClean="0"/>
              <a:t>17 Political  Groups that had broken from UN and African Union led talks have promised to resume talks but Nkurunziza side appear reluctant</a:t>
            </a:r>
          </a:p>
          <a:p>
            <a:pPr algn="just"/>
            <a:endParaRPr lang="en-US" dirty="0" smtClean="0"/>
          </a:p>
          <a:p>
            <a:pPr algn="just"/>
            <a:r>
              <a:rPr lang="en-US" dirty="0" smtClean="0"/>
              <a:t>Parties insist they cant participate in un constitutional elections.</a:t>
            </a:r>
          </a:p>
          <a:p>
            <a:pPr algn="just"/>
            <a:endParaRPr lang="en-US" dirty="0" smtClean="0"/>
          </a:p>
          <a:p>
            <a:pPr algn="just"/>
            <a:r>
              <a:rPr lang="en-US" dirty="0" smtClean="0"/>
              <a:t>President Nkurunziza insists that Burundi is a sovereign state and will continue with elections</a:t>
            </a:r>
            <a:endParaRPr lang="en-US" dirty="0"/>
          </a:p>
        </p:txBody>
      </p:sp>
      <p:sp>
        <p:nvSpPr>
          <p:cNvPr id="2" name="Title 1"/>
          <p:cNvSpPr>
            <a:spLocks noGrp="1"/>
          </p:cNvSpPr>
          <p:nvPr>
            <p:ph type="title"/>
          </p:nvPr>
        </p:nvSpPr>
        <p:spPr/>
        <p:txBody>
          <a:bodyPr/>
          <a:lstStyle/>
          <a:p>
            <a:r>
              <a:rPr lang="en-US" b="1" dirty="0" smtClean="0"/>
              <a:t>Conflict situation Update cont..</a:t>
            </a:r>
            <a:endParaRPr lang="en-US" b="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US" dirty="0" smtClean="0"/>
              <a:t>The assessment followed a recommendation of the Burundian emergency interagency meeting that took place on the 26</a:t>
            </a:r>
            <a:r>
              <a:rPr lang="en-US" baseline="30000" dirty="0" smtClean="0"/>
              <a:t>th</a:t>
            </a:r>
            <a:r>
              <a:rPr lang="en-US" dirty="0" smtClean="0"/>
              <a:t> May 2015 at OPM</a:t>
            </a:r>
          </a:p>
          <a:p>
            <a:pPr algn="just"/>
            <a:endParaRPr lang="en-US" dirty="0"/>
          </a:p>
          <a:p>
            <a:pPr algn="just"/>
            <a:r>
              <a:rPr lang="en-US" dirty="0" smtClean="0"/>
              <a:t>The Assessment took place on the 28</a:t>
            </a:r>
            <a:r>
              <a:rPr lang="en-US" baseline="30000" dirty="0" smtClean="0"/>
              <a:t>th</a:t>
            </a:r>
            <a:r>
              <a:rPr lang="en-US" dirty="0" smtClean="0"/>
              <a:t> and 29</a:t>
            </a:r>
            <a:r>
              <a:rPr lang="en-US" baseline="30000" dirty="0" smtClean="0"/>
              <a:t>th</a:t>
            </a:r>
            <a:r>
              <a:rPr lang="en-US" dirty="0" smtClean="0"/>
              <a:t> May 2015 in both </a:t>
            </a:r>
            <a:r>
              <a:rPr lang="en-US" dirty="0" err="1" smtClean="0"/>
              <a:t>Nakivale</a:t>
            </a:r>
            <a:r>
              <a:rPr lang="en-US" dirty="0" smtClean="0"/>
              <a:t> and </a:t>
            </a:r>
            <a:r>
              <a:rPr lang="en-US" dirty="0" err="1" smtClean="0"/>
              <a:t>Orucinga</a:t>
            </a:r>
            <a:r>
              <a:rPr lang="en-US" dirty="0" smtClean="0"/>
              <a:t> Refugee Settlement  as well as </a:t>
            </a:r>
            <a:r>
              <a:rPr lang="en-US" dirty="0" err="1" smtClean="0"/>
              <a:t>Mutukura</a:t>
            </a:r>
            <a:r>
              <a:rPr lang="en-US" dirty="0" smtClean="0"/>
              <a:t> border</a:t>
            </a:r>
            <a:endParaRPr lang="en-US" dirty="0"/>
          </a:p>
        </p:txBody>
      </p:sp>
      <p:sp>
        <p:nvSpPr>
          <p:cNvPr id="2" name="Title 1"/>
          <p:cNvSpPr>
            <a:spLocks noGrp="1"/>
          </p:cNvSpPr>
          <p:nvPr>
            <p:ph type="title"/>
          </p:nvPr>
        </p:nvSpPr>
        <p:spPr/>
        <p:txBody>
          <a:bodyPr/>
          <a:lstStyle/>
          <a:p>
            <a:r>
              <a:rPr lang="en-US" b="1" dirty="0" smtClean="0"/>
              <a:t>JOINT ASSESMENT REPORT</a:t>
            </a:r>
            <a:endParaRPr lang="en-US" b="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Inception Meeting</a:t>
            </a:r>
          </a:p>
          <a:p>
            <a:endParaRPr lang="en-US" dirty="0"/>
          </a:p>
          <a:p>
            <a:pPr lvl="0"/>
            <a:r>
              <a:rPr lang="en-US" dirty="0"/>
              <a:t>Reviewing the Secondary data that was </a:t>
            </a:r>
            <a:r>
              <a:rPr lang="en-US" dirty="0" smtClean="0"/>
              <a:t>provided</a:t>
            </a:r>
          </a:p>
          <a:p>
            <a:pPr lvl="0">
              <a:buNone/>
            </a:pPr>
            <a:endParaRPr lang="en-US" dirty="0"/>
          </a:p>
          <a:p>
            <a:pPr lvl="0"/>
            <a:r>
              <a:rPr lang="en-US" dirty="0"/>
              <a:t>Field </a:t>
            </a:r>
            <a:r>
              <a:rPr lang="en-US" dirty="0" smtClean="0"/>
              <a:t>observation</a:t>
            </a:r>
            <a:endParaRPr lang="en-US" dirty="0"/>
          </a:p>
        </p:txBody>
      </p:sp>
      <p:sp>
        <p:nvSpPr>
          <p:cNvPr id="2" name="Title 1"/>
          <p:cNvSpPr>
            <a:spLocks noGrp="1"/>
          </p:cNvSpPr>
          <p:nvPr>
            <p:ph type="title"/>
          </p:nvPr>
        </p:nvSpPr>
        <p:spPr/>
        <p:txBody>
          <a:bodyPr/>
          <a:lstStyle/>
          <a:p>
            <a:r>
              <a:rPr lang="en-US" b="1" dirty="0" smtClean="0"/>
              <a:t>ASSESMENT METHODOLOGY</a:t>
            </a:r>
            <a:endParaRPr lang="en-US" b="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150529_093400"/>
          <p:cNvPicPr>
            <a:picLocks noGrp="1"/>
          </p:cNvPicPr>
          <p:nvPr>
            <p:ph idx="1"/>
          </p:nvPr>
        </p:nvPicPr>
        <p:blipFill>
          <a:blip r:embed="rId2" cstate="print"/>
          <a:srcRect/>
          <a:stretch>
            <a:fillRect/>
          </a:stretch>
        </p:blipFill>
        <p:spPr bwMode="auto">
          <a:xfrm>
            <a:off x="685800" y="1447800"/>
            <a:ext cx="7619999" cy="4876800"/>
          </a:xfrm>
          <a:prstGeom prst="rect">
            <a:avLst/>
          </a:prstGeom>
          <a:noFill/>
          <a:ln w="9525">
            <a:noFill/>
            <a:miter lim="800000"/>
            <a:headEnd/>
            <a:tailEnd/>
          </a:ln>
        </p:spPr>
      </p:pic>
      <p:sp>
        <p:nvSpPr>
          <p:cNvPr id="2" name="Title 1"/>
          <p:cNvSpPr>
            <a:spLocks noGrp="1"/>
          </p:cNvSpPr>
          <p:nvPr>
            <p:ph type="title"/>
          </p:nvPr>
        </p:nvSpPr>
        <p:spPr/>
        <p:txBody>
          <a:bodyPr>
            <a:normAutofit fontScale="90000"/>
          </a:bodyPr>
          <a:lstStyle/>
          <a:p>
            <a:r>
              <a:rPr lang="en-US" b="1" dirty="0"/>
              <a:t>Inception planning meeting at </a:t>
            </a:r>
            <a:r>
              <a:rPr lang="en-US" b="1" dirty="0" err="1"/>
              <a:t>Nakivale</a:t>
            </a:r>
            <a:r>
              <a:rPr lang="en-US" b="1" dirty="0"/>
              <a:t> settlement</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r>
              <a:rPr lang="en-US" sz="3600" dirty="0" smtClean="0"/>
              <a:t>Key informant interviews</a:t>
            </a:r>
          </a:p>
          <a:p>
            <a:pPr lvl="0">
              <a:buNone/>
            </a:pPr>
            <a:endParaRPr lang="en-US" sz="3600" dirty="0" smtClean="0"/>
          </a:p>
          <a:p>
            <a:pPr lvl="0"/>
            <a:r>
              <a:rPr lang="en-US" sz="3600" dirty="0" smtClean="0"/>
              <a:t>Focal group discussion</a:t>
            </a:r>
          </a:p>
          <a:p>
            <a:pPr lvl="0">
              <a:buNone/>
            </a:pPr>
            <a:endParaRPr lang="en-US" sz="3600" dirty="0" smtClean="0"/>
          </a:p>
          <a:p>
            <a:r>
              <a:rPr lang="en-US" sz="3600" dirty="0" smtClean="0"/>
              <a:t>Sampling</a:t>
            </a:r>
          </a:p>
          <a:p>
            <a:endParaRPr lang="en-US" sz="3600" dirty="0"/>
          </a:p>
        </p:txBody>
      </p:sp>
      <p:sp>
        <p:nvSpPr>
          <p:cNvPr id="2" name="Title 1"/>
          <p:cNvSpPr>
            <a:spLocks noGrp="1"/>
          </p:cNvSpPr>
          <p:nvPr>
            <p:ph type="title"/>
          </p:nvPr>
        </p:nvSpPr>
        <p:spPr/>
        <p:txBody>
          <a:bodyPr/>
          <a:lstStyle/>
          <a:p>
            <a:r>
              <a:rPr lang="en-US" b="1" dirty="0" smtClean="0"/>
              <a:t>Methodology cont..</a:t>
            </a:r>
            <a:endParaRPr lang="en-US" b="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r>
              <a:rPr lang="en-US" dirty="0"/>
              <a:t>OPM</a:t>
            </a:r>
          </a:p>
          <a:p>
            <a:pPr lvl="0"/>
            <a:r>
              <a:rPr lang="en-US" dirty="0"/>
              <a:t>UNHCR</a:t>
            </a:r>
          </a:p>
          <a:p>
            <a:pPr lvl="0"/>
            <a:r>
              <a:rPr lang="en-US" dirty="0"/>
              <a:t>WFP</a:t>
            </a:r>
          </a:p>
          <a:p>
            <a:pPr lvl="0"/>
            <a:r>
              <a:rPr lang="en-US" dirty="0"/>
              <a:t>UNFPA</a:t>
            </a:r>
          </a:p>
          <a:p>
            <a:pPr lvl="0"/>
            <a:r>
              <a:rPr lang="en-US" dirty="0"/>
              <a:t>UNICEF</a:t>
            </a:r>
          </a:p>
          <a:p>
            <a:pPr lvl="0"/>
            <a:r>
              <a:rPr lang="en-US" dirty="0"/>
              <a:t>IOM</a:t>
            </a:r>
          </a:p>
          <a:p>
            <a:pPr lvl="0"/>
            <a:r>
              <a:rPr lang="en-US" dirty="0"/>
              <a:t>ARC (American Refugee Council)</a:t>
            </a:r>
          </a:p>
          <a:p>
            <a:endParaRPr lang="en-US" dirty="0"/>
          </a:p>
        </p:txBody>
      </p:sp>
      <p:sp>
        <p:nvSpPr>
          <p:cNvPr id="2" name="Title 1"/>
          <p:cNvSpPr>
            <a:spLocks noGrp="1"/>
          </p:cNvSpPr>
          <p:nvPr>
            <p:ph type="title"/>
          </p:nvPr>
        </p:nvSpPr>
        <p:spPr/>
        <p:txBody>
          <a:bodyPr>
            <a:normAutofit fontScale="90000"/>
          </a:bodyPr>
          <a:lstStyle/>
          <a:p>
            <a:r>
              <a:rPr lang="en-US" b="1" dirty="0" smtClean="0"/>
              <a:t>INSTITUTIONS THAT PARTICIPATED</a:t>
            </a:r>
            <a:endParaRPr lang="en-US" b="1"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r>
              <a:rPr lang="en-US" dirty="0" smtClean="0"/>
              <a:t>DRC (Danish Refugee Council</a:t>
            </a:r>
          </a:p>
          <a:p>
            <a:pPr lvl="0"/>
            <a:r>
              <a:rPr lang="en-US" dirty="0" smtClean="0"/>
              <a:t>ADRA Uganda</a:t>
            </a:r>
          </a:p>
          <a:p>
            <a:pPr lvl="0"/>
            <a:r>
              <a:rPr lang="en-US" dirty="0" smtClean="0"/>
              <a:t>AIRD</a:t>
            </a:r>
          </a:p>
          <a:p>
            <a:pPr lvl="0"/>
            <a:r>
              <a:rPr lang="en-US" dirty="0" smtClean="0"/>
              <a:t>ICRC</a:t>
            </a:r>
          </a:p>
          <a:p>
            <a:pPr lvl="0"/>
            <a:r>
              <a:rPr lang="en-US" dirty="0" smtClean="0"/>
              <a:t>URCS</a:t>
            </a:r>
          </a:p>
          <a:p>
            <a:pPr lvl="0"/>
            <a:r>
              <a:rPr lang="en-US" dirty="0" smtClean="0"/>
              <a:t>Save the Children</a:t>
            </a:r>
          </a:p>
          <a:p>
            <a:pPr lvl="0"/>
            <a:r>
              <a:rPr lang="en-US" dirty="0" smtClean="0"/>
              <a:t>HIJRA</a:t>
            </a:r>
          </a:p>
          <a:p>
            <a:endParaRPr lang="en-US" dirty="0"/>
          </a:p>
        </p:txBody>
      </p:sp>
      <p:sp>
        <p:nvSpPr>
          <p:cNvPr id="2" name="Title 1"/>
          <p:cNvSpPr>
            <a:spLocks noGrp="1"/>
          </p:cNvSpPr>
          <p:nvPr>
            <p:ph type="title"/>
          </p:nvPr>
        </p:nvSpPr>
        <p:spPr/>
        <p:txBody>
          <a:bodyPr/>
          <a:lstStyle/>
          <a:p>
            <a:r>
              <a:rPr lang="en-US" b="1" dirty="0" smtClean="0"/>
              <a:t>Institutions involved cont..</a:t>
            </a:r>
            <a:endParaRPr lang="en-US" b="1"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smtClean="0"/>
              <a:t>MTI</a:t>
            </a:r>
          </a:p>
          <a:p>
            <a:pPr lvl="0"/>
            <a:r>
              <a:rPr lang="en-US" dirty="0" smtClean="0"/>
              <a:t>Samaritan Purse</a:t>
            </a:r>
          </a:p>
          <a:p>
            <a:pPr lvl="0"/>
            <a:r>
              <a:rPr lang="en-US" dirty="0" smtClean="0"/>
              <a:t>Windle Trust</a:t>
            </a:r>
          </a:p>
          <a:p>
            <a:pPr lvl="0"/>
            <a:r>
              <a:rPr lang="en-US" dirty="0" err="1" smtClean="0"/>
              <a:t>Nsamizi</a:t>
            </a:r>
            <a:r>
              <a:rPr lang="en-US" dirty="0" smtClean="0"/>
              <a:t> Project</a:t>
            </a:r>
          </a:p>
          <a:p>
            <a:pPr lvl="0"/>
            <a:r>
              <a:rPr lang="en-US" dirty="0" smtClean="0"/>
              <a:t>Refugee law Project</a:t>
            </a:r>
          </a:p>
          <a:p>
            <a:pPr lvl="0"/>
            <a:r>
              <a:rPr lang="en-US" dirty="0" smtClean="0"/>
              <a:t>Uganda Police Force</a:t>
            </a:r>
          </a:p>
          <a:p>
            <a:pPr lvl="0"/>
            <a:r>
              <a:rPr lang="en-US" dirty="0" smtClean="0"/>
              <a:t>UBC</a:t>
            </a:r>
          </a:p>
          <a:p>
            <a:endParaRPr lang="en-US" dirty="0"/>
          </a:p>
        </p:txBody>
      </p:sp>
      <p:sp>
        <p:nvSpPr>
          <p:cNvPr id="2" name="Title 1"/>
          <p:cNvSpPr>
            <a:spLocks noGrp="1"/>
          </p:cNvSpPr>
          <p:nvPr>
            <p:ph type="title"/>
          </p:nvPr>
        </p:nvSpPr>
        <p:spPr/>
        <p:txBody>
          <a:bodyPr/>
          <a:lstStyle/>
          <a:p>
            <a:r>
              <a:rPr lang="en-US" b="1" dirty="0" smtClean="0"/>
              <a:t>Institutions involved cont..</a:t>
            </a:r>
            <a:endParaRPr lang="en-US" b="1"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HP 450\Desktop\IMG_1314.JPG"/>
          <p:cNvPicPr>
            <a:picLocks noGrp="1" noChangeAspect="1" noChangeArrowheads="1"/>
          </p:cNvPicPr>
          <p:nvPr>
            <p:ph idx="1"/>
          </p:nvPr>
        </p:nvPicPr>
        <p:blipFill>
          <a:blip r:embed="rId2" cstate="print"/>
          <a:stretch>
            <a:fillRect/>
          </a:stretch>
        </p:blipFill>
        <p:spPr bwMode="auto">
          <a:xfrm>
            <a:off x="1178567" y="1481138"/>
            <a:ext cx="6786865" cy="4525962"/>
          </a:xfrm>
          <a:prstGeom prst="rect">
            <a:avLst/>
          </a:prstGeom>
          <a:noFill/>
        </p:spPr>
      </p:pic>
      <p:sp>
        <p:nvSpPr>
          <p:cNvPr id="2" name="Title 1"/>
          <p:cNvSpPr>
            <a:spLocks noGrp="1"/>
          </p:cNvSpPr>
          <p:nvPr>
            <p:ph type="title"/>
          </p:nvPr>
        </p:nvSpPr>
        <p:spPr/>
        <p:txBody>
          <a:bodyPr>
            <a:normAutofit fontScale="90000"/>
          </a:bodyPr>
          <a:lstStyle/>
          <a:p>
            <a:r>
              <a:rPr lang="en-US" b="1" dirty="0" smtClean="0"/>
              <a:t>Assessment team assemble logistics</a:t>
            </a:r>
            <a:endParaRPr lang="en-US" b="1"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514350" indent="-514350" algn="just">
              <a:buAutoNum type="arabicPeriod"/>
            </a:pPr>
            <a:r>
              <a:rPr lang="en-US" dirty="0" smtClean="0"/>
              <a:t>Registration</a:t>
            </a:r>
            <a:r>
              <a:rPr lang="en-US" dirty="0"/>
              <a:t>, reception and security led by </a:t>
            </a:r>
            <a:r>
              <a:rPr lang="en-US" b="1" dirty="0"/>
              <a:t>OPM</a:t>
            </a:r>
            <a:r>
              <a:rPr lang="en-US" dirty="0" smtClean="0"/>
              <a:t>.</a:t>
            </a:r>
          </a:p>
          <a:p>
            <a:pPr marL="514350" indent="-514350" algn="just">
              <a:buAutoNum type="arabicPeriod"/>
            </a:pPr>
            <a:endParaRPr lang="en-US" dirty="0"/>
          </a:p>
          <a:p>
            <a:pPr algn="just">
              <a:buNone/>
            </a:pPr>
            <a:r>
              <a:rPr lang="en-US" dirty="0"/>
              <a:t>2. WASH, shelter and infrastructure led by </a:t>
            </a:r>
            <a:r>
              <a:rPr lang="en-US" b="1" dirty="0" smtClean="0"/>
              <a:t>UNICEF</a:t>
            </a:r>
          </a:p>
          <a:p>
            <a:pPr algn="just">
              <a:buNone/>
            </a:pPr>
            <a:endParaRPr lang="en-US" dirty="0"/>
          </a:p>
          <a:p>
            <a:pPr marL="514350" indent="-514350" algn="just">
              <a:buAutoNum type="arabicPeriod" startAt="3"/>
            </a:pPr>
            <a:r>
              <a:rPr lang="en-US" dirty="0" smtClean="0"/>
              <a:t>livelihood/Environment</a:t>
            </a:r>
            <a:r>
              <a:rPr lang="en-US" dirty="0"/>
              <a:t>, food and NFIs led by </a:t>
            </a:r>
            <a:r>
              <a:rPr lang="en-US" b="1" dirty="0" smtClean="0"/>
              <a:t>WFP</a:t>
            </a:r>
          </a:p>
          <a:p>
            <a:pPr marL="514350" indent="-514350" algn="just">
              <a:buNone/>
            </a:pPr>
            <a:endParaRPr lang="en-US" dirty="0"/>
          </a:p>
          <a:p>
            <a:pPr algn="just">
              <a:buNone/>
            </a:pPr>
            <a:r>
              <a:rPr lang="en-US" dirty="0"/>
              <a:t>4. Health led by </a:t>
            </a:r>
            <a:r>
              <a:rPr lang="en-US" b="1" dirty="0"/>
              <a:t>UNFPA</a:t>
            </a:r>
          </a:p>
          <a:p>
            <a:endParaRPr lang="en-US" dirty="0"/>
          </a:p>
        </p:txBody>
      </p:sp>
      <p:sp>
        <p:nvSpPr>
          <p:cNvPr id="2" name="Title 1"/>
          <p:cNvSpPr>
            <a:spLocks noGrp="1"/>
          </p:cNvSpPr>
          <p:nvPr>
            <p:ph type="title"/>
          </p:nvPr>
        </p:nvSpPr>
        <p:spPr/>
        <p:txBody>
          <a:bodyPr/>
          <a:lstStyle/>
          <a:p>
            <a:r>
              <a:rPr lang="en-US" b="1" dirty="0" smtClean="0"/>
              <a:t>ASSESMENT TEAMS</a:t>
            </a:r>
            <a:endParaRPr lang="en-US" b="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buNone/>
            </a:pPr>
            <a:r>
              <a:rPr lang="en-US" dirty="0" smtClean="0"/>
              <a:t>5. Education led by </a:t>
            </a:r>
            <a:r>
              <a:rPr lang="en-US" b="1" dirty="0" smtClean="0"/>
              <a:t>Windle Trust</a:t>
            </a:r>
          </a:p>
          <a:p>
            <a:pPr algn="just">
              <a:buNone/>
            </a:pPr>
            <a:endParaRPr lang="en-US" dirty="0" smtClean="0"/>
          </a:p>
          <a:p>
            <a:pPr algn="just">
              <a:buNone/>
            </a:pPr>
            <a:r>
              <a:rPr lang="en-US" dirty="0" smtClean="0"/>
              <a:t>6. Protection and Community Services led by </a:t>
            </a:r>
            <a:r>
              <a:rPr lang="en-US" b="1" dirty="0" smtClean="0"/>
              <a:t>UNHCR</a:t>
            </a:r>
          </a:p>
          <a:p>
            <a:pPr algn="just">
              <a:buNone/>
            </a:pPr>
            <a:endParaRPr lang="en-US" dirty="0" smtClean="0"/>
          </a:p>
          <a:p>
            <a:pPr algn="just">
              <a:buNone/>
            </a:pPr>
            <a:r>
              <a:rPr lang="en-US" dirty="0" smtClean="0"/>
              <a:t>7. Settlement management and coordination and Border monitoring led by </a:t>
            </a:r>
            <a:r>
              <a:rPr lang="en-US" b="1" dirty="0" smtClean="0"/>
              <a:t>OPM</a:t>
            </a:r>
          </a:p>
          <a:p>
            <a:pPr>
              <a:buNone/>
            </a:pPr>
            <a:endParaRPr lang="en-US" dirty="0" smtClean="0"/>
          </a:p>
          <a:p>
            <a:endParaRPr lang="en-US" dirty="0"/>
          </a:p>
        </p:txBody>
      </p:sp>
      <p:sp>
        <p:nvSpPr>
          <p:cNvPr id="2" name="Title 1"/>
          <p:cNvSpPr>
            <a:spLocks noGrp="1"/>
          </p:cNvSpPr>
          <p:nvPr>
            <p:ph type="title"/>
          </p:nvPr>
        </p:nvSpPr>
        <p:spPr/>
        <p:txBody>
          <a:bodyPr/>
          <a:lstStyle/>
          <a:p>
            <a:r>
              <a:rPr lang="en-US" b="1" dirty="0" smtClean="0"/>
              <a:t>Assessment teams cont..</a:t>
            </a:r>
            <a:endParaRPr lang="en-US" b="1"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HP 450\Desktop\IMG_1192.JPG"/>
          <p:cNvPicPr>
            <a:picLocks noGrp="1" noChangeAspect="1" noChangeArrowheads="1"/>
          </p:cNvPicPr>
          <p:nvPr>
            <p:ph idx="1"/>
          </p:nvPr>
        </p:nvPicPr>
        <p:blipFill>
          <a:blip r:embed="rId2" cstate="print"/>
          <a:stretch>
            <a:fillRect/>
          </a:stretch>
        </p:blipFill>
        <p:spPr bwMode="auto">
          <a:xfrm>
            <a:off x="1178567" y="1481138"/>
            <a:ext cx="6786865" cy="4525962"/>
          </a:xfrm>
          <a:prstGeom prst="rect">
            <a:avLst/>
          </a:prstGeom>
          <a:noFill/>
        </p:spPr>
      </p:pic>
      <p:sp>
        <p:nvSpPr>
          <p:cNvPr id="2" name="Title 1"/>
          <p:cNvSpPr>
            <a:spLocks noGrp="1"/>
          </p:cNvSpPr>
          <p:nvPr>
            <p:ph type="title"/>
          </p:nvPr>
        </p:nvSpPr>
        <p:spPr/>
        <p:txBody>
          <a:bodyPr/>
          <a:lstStyle/>
          <a:p>
            <a:r>
              <a:rPr lang="en-US" b="1" dirty="0" err="1" smtClean="0"/>
              <a:t>Assesment</a:t>
            </a:r>
            <a:r>
              <a:rPr lang="en-US" b="1" dirty="0" smtClean="0"/>
              <a:t> team in the field</a:t>
            </a:r>
            <a:endParaRPr lang="en-US" b="1"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en-US" b="1" dirty="0" smtClean="0"/>
              <a:t>1. </a:t>
            </a:r>
            <a:r>
              <a:rPr lang="x-none" b="1" smtClean="0"/>
              <a:t>Registration/reception/security coordination assessment team:</a:t>
            </a:r>
            <a:r>
              <a:rPr lang="x-none" u="sng" smtClean="0"/>
              <a:t> </a:t>
            </a:r>
            <a:endParaRPr lang="en-US" dirty="0" smtClean="0"/>
          </a:p>
          <a:p>
            <a:pPr algn="just"/>
            <a:r>
              <a:rPr lang="en-US" dirty="0" smtClean="0"/>
              <a:t>The </a:t>
            </a:r>
            <a:r>
              <a:rPr lang="en-US" dirty="0"/>
              <a:t>team assessed the OPM RSD center, </a:t>
            </a:r>
            <a:r>
              <a:rPr lang="en-US" dirty="0" err="1"/>
              <a:t>Juru</a:t>
            </a:r>
            <a:r>
              <a:rPr lang="en-US" dirty="0"/>
              <a:t> and </a:t>
            </a:r>
            <a:r>
              <a:rPr lang="en-US" dirty="0" err="1"/>
              <a:t>Kabazana</a:t>
            </a:r>
            <a:r>
              <a:rPr lang="en-US" dirty="0"/>
              <a:t> reception centers in </a:t>
            </a:r>
            <a:r>
              <a:rPr lang="en-US" dirty="0" err="1" smtClean="0"/>
              <a:t>Nakivale</a:t>
            </a:r>
            <a:r>
              <a:rPr lang="en-US" dirty="0"/>
              <a:t> </a:t>
            </a:r>
            <a:r>
              <a:rPr lang="en-US" dirty="0" smtClean="0"/>
              <a:t>and </a:t>
            </a:r>
            <a:r>
              <a:rPr lang="en-US" dirty="0" err="1"/>
              <a:t>Kashozwa</a:t>
            </a:r>
            <a:r>
              <a:rPr lang="en-US" dirty="0"/>
              <a:t> near the base </a:t>
            </a:r>
            <a:r>
              <a:rPr lang="en-US" dirty="0" smtClean="0"/>
              <a:t>camp.</a:t>
            </a:r>
          </a:p>
          <a:p>
            <a:pPr algn="just"/>
            <a:endParaRPr lang="en-US" dirty="0" smtClean="0"/>
          </a:p>
          <a:p>
            <a:pPr algn="just"/>
            <a:r>
              <a:rPr lang="en-US" dirty="0" smtClean="0"/>
              <a:t>The </a:t>
            </a:r>
            <a:r>
              <a:rPr lang="en-US" dirty="0"/>
              <a:t>team noted that the current OPM structures are adequate for RSD </a:t>
            </a:r>
            <a:r>
              <a:rPr lang="en-US" dirty="0" smtClean="0"/>
              <a:t>procedures, a </a:t>
            </a:r>
            <a:r>
              <a:rPr lang="en-US" dirty="0"/>
              <a:t>waiting shed, drinking water and latrines need to be made available urgently. </a:t>
            </a:r>
          </a:p>
          <a:p>
            <a:endParaRPr lang="en-US" dirty="0"/>
          </a:p>
        </p:txBody>
      </p:sp>
      <p:sp>
        <p:nvSpPr>
          <p:cNvPr id="2" name="Title 1"/>
          <p:cNvSpPr>
            <a:spLocks noGrp="1"/>
          </p:cNvSpPr>
          <p:nvPr>
            <p:ph type="title"/>
          </p:nvPr>
        </p:nvSpPr>
        <p:spPr/>
        <p:txBody>
          <a:bodyPr>
            <a:normAutofit fontScale="90000"/>
          </a:bodyPr>
          <a:lstStyle/>
          <a:p>
            <a:r>
              <a:rPr lang="en-US" b="1" dirty="0" smtClean="0"/>
              <a:t>FINDINGS AND RECOMMENDATIONS</a:t>
            </a:r>
            <a:br>
              <a:rPr lang="en-US" b="1" dirty="0" smtClean="0"/>
            </a:br>
            <a:endParaRPr lang="en-US" b="1"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algn="just"/>
            <a:r>
              <a:rPr lang="en-US" dirty="0"/>
              <a:t>The team noted that the current number of six registration staff is </a:t>
            </a:r>
            <a:r>
              <a:rPr lang="en-US" dirty="0" smtClean="0"/>
              <a:t>low</a:t>
            </a:r>
            <a:r>
              <a:rPr lang="en-US" dirty="0"/>
              <a:t> </a:t>
            </a:r>
            <a:r>
              <a:rPr lang="en-US" dirty="0" smtClean="0"/>
              <a:t>and the number needed to be doubled. </a:t>
            </a:r>
          </a:p>
          <a:p>
            <a:pPr algn="just"/>
            <a:endParaRPr lang="en-US" dirty="0"/>
          </a:p>
          <a:p>
            <a:pPr algn="just"/>
            <a:r>
              <a:rPr lang="en-US" dirty="0" smtClean="0"/>
              <a:t>The Registration was also being slowed by the intermittent net work. It would also be </a:t>
            </a:r>
            <a:r>
              <a:rPr lang="en-US" dirty="0"/>
              <a:t>important to increase the current band width to increase the speed of the registration </a:t>
            </a:r>
            <a:r>
              <a:rPr lang="en-US" dirty="0" smtClean="0"/>
              <a:t>system. Creating an off line  link was also proposed.</a:t>
            </a:r>
          </a:p>
          <a:p>
            <a:pPr algn="just"/>
            <a:endParaRPr lang="en-US" dirty="0"/>
          </a:p>
          <a:p>
            <a:pPr algn="just"/>
            <a:r>
              <a:rPr lang="en-US" dirty="0" smtClean="0"/>
              <a:t>The </a:t>
            </a:r>
            <a:r>
              <a:rPr lang="en-US" dirty="0"/>
              <a:t>team recommended the training of border officials to increase their knowledge of refugee </a:t>
            </a:r>
            <a:r>
              <a:rPr lang="en-US" dirty="0" smtClean="0"/>
              <a:t>matters as most of the border officials lacked knowledge on the Asylum procedures </a:t>
            </a:r>
            <a:endParaRPr lang="en-US" dirty="0"/>
          </a:p>
          <a:p>
            <a:endParaRPr lang="en-US" dirty="0"/>
          </a:p>
        </p:txBody>
      </p:sp>
      <p:sp>
        <p:nvSpPr>
          <p:cNvPr id="2" name="Title 1"/>
          <p:cNvSpPr>
            <a:spLocks noGrp="1"/>
          </p:cNvSpPr>
          <p:nvPr>
            <p:ph type="title"/>
          </p:nvPr>
        </p:nvSpPr>
        <p:spPr/>
        <p:txBody>
          <a:bodyPr/>
          <a:lstStyle/>
          <a:p>
            <a:r>
              <a:rPr lang="en-US" b="1" dirty="0" smtClean="0"/>
              <a:t>Registration/Reception cont..</a:t>
            </a:r>
            <a:endParaRPr lang="en-US" b="1"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US" dirty="0" smtClean="0"/>
              <a:t>For </a:t>
            </a:r>
            <a:r>
              <a:rPr lang="en-US" dirty="0" err="1" smtClean="0"/>
              <a:t>Kabazana</a:t>
            </a:r>
            <a:r>
              <a:rPr lang="en-US" dirty="0" smtClean="0"/>
              <a:t> reception center, it was recommended to install solar lights, decongest rooms as they are overcrowded, as well as ensure continuous Police presence. </a:t>
            </a:r>
          </a:p>
          <a:p>
            <a:pPr algn="just"/>
            <a:endParaRPr lang="en-US" dirty="0"/>
          </a:p>
          <a:p>
            <a:pPr algn="just"/>
            <a:r>
              <a:rPr lang="en-US" dirty="0" smtClean="0"/>
              <a:t>For </a:t>
            </a:r>
            <a:r>
              <a:rPr lang="en-US" dirty="0" err="1" smtClean="0"/>
              <a:t>Juru</a:t>
            </a:r>
            <a:r>
              <a:rPr lang="en-US" dirty="0" smtClean="0"/>
              <a:t> reception centre, it was noted that health Partner presence and nutrition screening should increase, water points need to be fenced, and Police presence must be ensured. </a:t>
            </a:r>
          </a:p>
          <a:p>
            <a:endParaRPr lang="en-US" dirty="0"/>
          </a:p>
        </p:txBody>
      </p:sp>
      <p:sp>
        <p:nvSpPr>
          <p:cNvPr id="2" name="Title 1"/>
          <p:cNvSpPr>
            <a:spLocks noGrp="1"/>
          </p:cNvSpPr>
          <p:nvPr>
            <p:ph type="title"/>
          </p:nvPr>
        </p:nvSpPr>
        <p:spPr/>
        <p:txBody>
          <a:bodyPr/>
          <a:lstStyle/>
          <a:p>
            <a:r>
              <a:rPr lang="en-US" b="1" dirty="0" smtClean="0"/>
              <a:t>Registration/Reception cont..</a:t>
            </a:r>
            <a:endParaRPr lang="en-US" b="1"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en-US" dirty="0"/>
              <a:t>At </a:t>
            </a:r>
            <a:r>
              <a:rPr lang="en-US" dirty="0" err="1"/>
              <a:t>Kashozwa</a:t>
            </a:r>
            <a:r>
              <a:rPr lang="en-US" dirty="0"/>
              <a:t> Police post, it was noted that the number of police officers needed to be </a:t>
            </a:r>
            <a:r>
              <a:rPr lang="en-US" dirty="0" smtClean="0"/>
              <a:t>increased.</a:t>
            </a:r>
            <a:endParaRPr lang="en-US" dirty="0"/>
          </a:p>
          <a:p>
            <a:pPr algn="just"/>
            <a:r>
              <a:rPr lang="en-US" dirty="0" smtClean="0"/>
              <a:t>They </a:t>
            </a:r>
            <a:r>
              <a:rPr lang="en-US" dirty="0"/>
              <a:t>were lacking the basic necessities to undertake their duties. </a:t>
            </a:r>
            <a:endParaRPr lang="en-US" dirty="0" smtClean="0"/>
          </a:p>
          <a:p>
            <a:pPr algn="just"/>
            <a:endParaRPr lang="en-US" dirty="0"/>
          </a:p>
          <a:p>
            <a:pPr algn="just"/>
            <a:r>
              <a:rPr lang="en-US" dirty="0" smtClean="0"/>
              <a:t>OPM </a:t>
            </a:r>
            <a:r>
              <a:rPr lang="en-US" dirty="0"/>
              <a:t>also noted the need for increased staffing to respond to the current emergency.  </a:t>
            </a:r>
          </a:p>
          <a:p>
            <a:pPr algn="just"/>
            <a:endParaRPr lang="en-US" dirty="0"/>
          </a:p>
        </p:txBody>
      </p:sp>
      <p:sp>
        <p:nvSpPr>
          <p:cNvPr id="2" name="Title 1"/>
          <p:cNvSpPr>
            <a:spLocks noGrp="1"/>
          </p:cNvSpPr>
          <p:nvPr>
            <p:ph type="title"/>
          </p:nvPr>
        </p:nvSpPr>
        <p:spPr/>
        <p:txBody>
          <a:bodyPr/>
          <a:lstStyle/>
          <a:p>
            <a:r>
              <a:rPr lang="en-US" b="1" dirty="0" smtClean="0"/>
              <a:t>Registration/Reception cont..</a:t>
            </a:r>
            <a:endParaRPr lang="en-US" b="1"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r>
              <a:rPr lang="en-US" dirty="0" smtClean="0"/>
              <a:t>The </a:t>
            </a:r>
            <a:r>
              <a:rPr lang="en-US" dirty="0"/>
              <a:t>number of OPM registration staff should be increased to respond to the current </a:t>
            </a:r>
            <a:r>
              <a:rPr lang="en-US" dirty="0" smtClean="0"/>
              <a:t>influx</a:t>
            </a:r>
          </a:p>
          <a:p>
            <a:pPr lvl="0" algn="just"/>
            <a:endParaRPr lang="en-US" dirty="0"/>
          </a:p>
          <a:p>
            <a:pPr lvl="0" algn="just"/>
            <a:endParaRPr lang="en-US" dirty="0"/>
          </a:p>
          <a:p>
            <a:pPr lvl="0" algn="just"/>
            <a:r>
              <a:rPr lang="en-US" dirty="0"/>
              <a:t>The reception centers need to be decongested</a:t>
            </a:r>
          </a:p>
          <a:p>
            <a:endParaRPr lang="en-US" dirty="0"/>
          </a:p>
        </p:txBody>
      </p:sp>
      <p:sp>
        <p:nvSpPr>
          <p:cNvPr id="2" name="Title 1"/>
          <p:cNvSpPr>
            <a:spLocks noGrp="1"/>
          </p:cNvSpPr>
          <p:nvPr>
            <p:ph type="title"/>
          </p:nvPr>
        </p:nvSpPr>
        <p:spPr>
          <a:xfrm>
            <a:off x="457200" y="304800"/>
            <a:ext cx="8229600" cy="1112838"/>
          </a:xfrm>
        </p:spPr>
        <p:txBody>
          <a:bodyPr>
            <a:normAutofit fontScale="90000"/>
          </a:bodyPr>
          <a:lstStyle/>
          <a:p>
            <a:pPr algn="l"/>
            <a:r>
              <a:rPr lang="en-US" b="1" dirty="0" smtClean="0"/>
              <a:t/>
            </a:r>
            <a:br>
              <a:rPr lang="en-US" b="1" dirty="0" smtClean="0"/>
            </a:br>
            <a:r>
              <a:rPr lang="x-none" sz="4000" b="1" smtClean="0"/>
              <a:t>Key recommendations</a:t>
            </a:r>
            <a:r>
              <a:rPr lang="en-US" sz="4000" b="1" dirty="0" smtClean="0"/>
              <a:t> on  Registration and reception</a:t>
            </a:r>
            <a:r>
              <a:rPr lang="en-US" sz="4000" b="1" dirty="0"/>
              <a:t> </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lgn="just"/>
            <a:r>
              <a:rPr lang="en-US" dirty="0" smtClean="0"/>
              <a:t>The number of Police officers must be increased in the reception centers and settlement areas.</a:t>
            </a:r>
          </a:p>
          <a:p>
            <a:pPr lvl="0" algn="just"/>
            <a:endParaRPr lang="en-US" dirty="0"/>
          </a:p>
          <a:p>
            <a:pPr lvl="0" algn="just"/>
            <a:endParaRPr lang="en-US" dirty="0" smtClean="0"/>
          </a:p>
          <a:p>
            <a:pPr lvl="0" algn="just"/>
            <a:r>
              <a:rPr lang="en-US" dirty="0" smtClean="0"/>
              <a:t>New ways of shelter construction, i.e. using mud bricks, need to be urgently explored</a:t>
            </a:r>
          </a:p>
          <a:p>
            <a:endParaRPr lang="en-US" dirty="0"/>
          </a:p>
        </p:txBody>
      </p:sp>
      <p:sp>
        <p:nvSpPr>
          <p:cNvPr id="2" name="Title 1"/>
          <p:cNvSpPr>
            <a:spLocks noGrp="1"/>
          </p:cNvSpPr>
          <p:nvPr>
            <p:ph type="title"/>
          </p:nvPr>
        </p:nvSpPr>
        <p:spPr/>
        <p:txBody>
          <a:bodyPr>
            <a:normAutofit fontScale="90000"/>
          </a:bodyPr>
          <a:lstStyle/>
          <a:p>
            <a:r>
              <a:rPr lang="x-none" b="1" smtClean="0"/>
              <a:t>Key recommendations</a:t>
            </a:r>
            <a:r>
              <a:rPr lang="en-US" b="1" dirty="0" smtClean="0"/>
              <a:t> on Registration/reception</a:t>
            </a:r>
            <a:r>
              <a:rPr lang="x-none" b="1" smtClean="0"/>
              <a:t>:</a:t>
            </a: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150528_125953"/>
          <p:cNvPicPr>
            <a:picLocks noGrp="1"/>
          </p:cNvPicPr>
          <p:nvPr>
            <p:ph idx="1"/>
          </p:nvPr>
        </p:nvPicPr>
        <p:blipFill>
          <a:blip r:embed="rId2" cstate="print"/>
          <a:srcRect/>
          <a:stretch>
            <a:fillRect/>
          </a:stretch>
        </p:blipFill>
        <p:spPr bwMode="auto">
          <a:xfrm>
            <a:off x="914400" y="1447800"/>
            <a:ext cx="7619999" cy="4800599"/>
          </a:xfrm>
          <a:prstGeom prst="rect">
            <a:avLst/>
          </a:prstGeom>
          <a:noFill/>
          <a:ln w="9525">
            <a:noFill/>
            <a:miter lim="800000"/>
            <a:headEnd/>
            <a:tailEnd/>
          </a:ln>
        </p:spPr>
      </p:pic>
      <p:sp>
        <p:nvSpPr>
          <p:cNvPr id="2" name="Title 1"/>
          <p:cNvSpPr>
            <a:spLocks noGrp="1"/>
          </p:cNvSpPr>
          <p:nvPr>
            <p:ph type="title"/>
          </p:nvPr>
        </p:nvSpPr>
        <p:spPr/>
        <p:txBody>
          <a:bodyPr>
            <a:normAutofit fontScale="90000"/>
          </a:bodyPr>
          <a:lstStyle/>
          <a:p>
            <a:r>
              <a:rPr lang="en-US" b="1" dirty="0"/>
              <a:t>Burundian Family awaiting Registration</a:t>
            </a:r>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150528_155006"/>
          <p:cNvPicPr>
            <a:picLocks noGrp="1"/>
          </p:cNvPicPr>
          <p:nvPr>
            <p:ph idx="1"/>
          </p:nvPr>
        </p:nvPicPr>
        <p:blipFill>
          <a:blip r:embed="rId2" cstate="print"/>
          <a:srcRect/>
          <a:stretch>
            <a:fillRect/>
          </a:stretch>
        </p:blipFill>
        <p:spPr bwMode="auto">
          <a:xfrm>
            <a:off x="609600" y="1600200"/>
            <a:ext cx="7467599" cy="4842004"/>
          </a:xfrm>
          <a:prstGeom prst="rect">
            <a:avLst/>
          </a:prstGeom>
          <a:noFill/>
          <a:ln w="9525">
            <a:noFill/>
            <a:miter lim="800000"/>
            <a:headEnd/>
            <a:tailEnd/>
          </a:ln>
        </p:spPr>
      </p:pic>
      <p:sp>
        <p:nvSpPr>
          <p:cNvPr id="2" name="Title 1"/>
          <p:cNvSpPr>
            <a:spLocks noGrp="1"/>
          </p:cNvSpPr>
          <p:nvPr>
            <p:ph type="title"/>
          </p:nvPr>
        </p:nvSpPr>
        <p:spPr/>
        <p:txBody>
          <a:bodyPr>
            <a:normAutofit fontScale="90000"/>
          </a:bodyPr>
          <a:lstStyle/>
          <a:p>
            <a:r>
              <a:rPr lang="en-US" b="1" dirty="0"/>
              <a:t>Sleeping conditions for some of the new arrivals</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150528_162547"/>
          <p:cNvPicPr>
            <a:picLocks noGrp="1"/>
          </p:cNvPicPr>
          <p:nvPr>
            <p:ph idx="1"/>
          </p:nvPr>
        </p:nvPicPr>
        <p:blipFill>
          <a:blip r:embed="rId2" cstate="print"/>
          <a:srcRect/>
          <a:stretch>
            <a:fillRect/>
          </a:stretch>
        </p:blipFill>
        <p:spPr bwMode="auto">
          <a:xfrm>
            <a:off x="838200" y="1371600"/>
            <a:ext cx="7391400" cy="5139184"/>
          </a:xfrm>
          <a:prstGeom prst="rect">
            <a:avLst/>
          </a:prstGeom>
          <a:noFill/>
          <a:ln w="9525">
            <a:noFill/>
            <a:miter lim="800000"/>
            <a:headEnd/>
            <a:tailEnd/>
          </a:ln>
        </p:spPr>
      </p:pic>
      <p:sp>
        <p:nvSpPr>
          <p:cNvPr id="2" name="Title 1"/>
          <p:cNvSpPr>
            <a:spLocks noGrp="1"/>
          </p:cNvSpPr>
          <p:nvPr>
            <p:ph type="title"/>
          </p:nvPr>
        </p:nvSpPr>
        <p:spPr/>
        <p:txBody>
          <a:bodyPr>
            <a:normAutofit fontScale="90000"/>
          </a:bodyPr>
          <a:lstStyle/>
          <a:p>
            <a:r>
              <a:rPr lang="en-US" b="1" dirty="0"/>
              <a:t>The OC Police addresses the assessment team</a:t>
            </a:r>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lgn="just"/>
            <a:r>
              <a:rPr lang="en-US" b="1" dirty="0" smtClean="0"/>
              <a:t>The </a:t>
            </a:r>
            <a:r>
              <a:rPr lang="en-US" b="1" dirty="0"/>
              <a:t>most urgent issues in their sector</a:t>
            </a:r>
            <a:r>
              <a:rPr lang="en-US" b="1" dirty="0" smtClean="0"/>
              <a:t>:</a:t>
            </a:r>
          </a:p>
          <a:p>
            <a:pPr algn="just"/>
            <a:endParaRPr lang="en-US" dirty="0"/>
          </a:p>
          <a:p>
            <a:pPr algn="just"/>
            <a:r>
              <a:rPr lang="en-US" dirty="0"/>
              <a:t>They clearly stated that there is a gap in water supply and that the current system is not durable. Current supply is 12 </a:t>
            </a:r>
            <a:r>
              <a:rPr lang="en-US" dirty="0" err="1"/>
              <a:t>lpd</a:t>
            </a:r>
            <a:r>
              <a:rPr lang="en-US" dirty="0"/>
              <a:t> and it reflects a gap as recommended is at least 15 </a:t>
            </a:r>
            <a:r>
              <a:rPr lang="en-US" dirty="0" err="1"/>
              <a:t>lpd</a:t>
            </a:r>
            <a:r>
              <a:rPr lang="en-US" dirty="0"/>
              <a:t> during emergencies</a:t>
            </a:r>
            <a:r>
              <a:rPr lang="en-US" dirty="0" smtClean="0"/>
              <a:t>.</a:t>
            </a:r>
          </a:p>
          <a:p>
            <a:pPr algn="just">
              <a:buNone/>
            </a:pPr>
            <a:r>
              <a:rPr lang="en-US" dirty="0" smtClean="0"/>
              <a:t> </a:t>
            </a:r>
          </a:p>
          <a:p>
            <a:pPr algn="just"/>
            <a:r>
              <a:rPr lang="en-US" dirty="0" smtClean="0"/>
              <a:t>Furthermore</a:t>
            </a:r>
            <a:r>
              <a:rPr lang="en-US" dirty="0"/>
              <a:t>, it was clear that increased preparedness is needed to respond to cases of acute water born diarrhea. A hygiene specialist </a:t>
            </a:r>
            <a:r>
              <a:rPr lang="en-US" dirty="0" smtClean="0"/>
              <a:t>was </a:t>
            </a:r>
            <a:r>
              <a:rPr lang="en-US" dirty="0"/>
              <a:t>urgently needed. </a:t>
            </a:r>
          </a:p>
          <a:p>
            <a:endParaRPr lang="en-US" dirty="0"/>
          </a:p>
        </p:txBody>
      </p:sp>
      <p:sp>
        <p:nvSpPr>
          <p:cNvPr id="2" name="Title 1"/>
          <p:cNvSpPr>
            <a:spLocks noGrp="1"/>
          </p:cNvSpPr>
          <p:nvPr>
            <p:ph type="title"/>
          </p:nvPr>
        </p:nvSpPr>
        <p:spPr/>
        <p:txBody>
          <a:bodyPr>
            <a:normAutofit fontScale="90000"/>
          </a:bodyPr>
          <a:lstStyle/>
          <a:p>
            <a:pPr algn="l"/>
            <a:r>
              <a:rPr lang="en-US" b="1" dirty="0" smtClean="0"/>
              <a:t>2. </a:t>
            </a:r>
            <a:r>
              <a:rPr lang="x-none" b="1" smtClean="0"/>
              <a:t>Presentation by</a:t>
            </a:r>
            <a:r>
              <a:rPr lang="en-US" b="1" dirty="0" smtClean="0"/>
              <a:t> W</a:t>
            </a:r>
            <a:r>
              <a:rPr lang="x-none" b="1" smtClean="0"/>
              <a:t>ASH/Infrastructure team:</a:t>
            </a: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en-US" dirty="0" smtClean="0"/>
              <a:t>UNHCR was also asked to share the assessment that has been undertaken and the proposal for additional funding that the agency has developed. </a:t>
            </a:r>
          </a:p>
          <a:p>
            <a:pPr algn="just"/>
            <a:endParaRPr lang="en-US" dirty="0"/>
          </a:p>
          <a:p>
            <a:pPr algn="just"/>
            <a:r>
              <a:rPr lang="en-US" dirty="0" smtClean="0"/>
              <a:t>The team also noted that infrastructure was currently inadequate in the areas where the new arrivals are being settled.</a:t>
            </a:r>
          </a:p>
          <a:p>
            <a:pPr algn="just"/>
            <a:endParaRPr lang="en-US" dirty="0"/>
          </a:p>
        </p:txBody>
      </p:sp>
      <p:sp>
        <p:nvSpPr>
          <p:cNvPr id="2" name="Title 1"/>
          <p:cNvSpPr>
            <a:spLocks noGrp="1"/>
          </p:cNvSpPr>
          <p:nvPr>
            <p:ph type="title"/>
          </p:nvPr>
        </p:nvSpPr>
        <p:spPr/>
        <p:txBody>
          <a:bodyPr>
            <a:normAutofit fontScale="90000"/>
          </a:bodyPr>
          <a:lstStyle/>
          <a:p>
            <a:r>
              <a:rPr lang="en-US" b="1" dirty="0" smtClean="0"/>
              <a:t>Wash/</a:t>
            </a:r>
            <a:r>
              <a:rPr lang="en-US" b="1" dirty="0" err="1" smtClean="0"/>
              <a:t>infrustructure</a:t>
            </a:r>
            <a:r>
              <a:rPr lang="en-US" b="1" dirty="0" smtClean="0"/>
              <a:t> team cont..</a:t>
            </a:r>
            <a:endParaRPr lang="en-US" b="1"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r>
              <a:rPr lang="en-US" dirty="0" smtClean="0"/>
              <a:t>Water </a:t>
            </a:r>
            <a:r>
              <a:rPr lang="en-US" dirty="0"/>
              <a:t>trucking necessary for area where there are currently no WASH </a:t>
            </a:r>
            <a:r>
              <a:rPr lang="en-US" dirty="0" smtClean="0"/>
              <a:t>services.</a:t>
            </a:r>
          </a:p>
          <a:p>
            <a:pPr lvl="0" algn="just"/>
            <a:endParaRPr lang="en-US" dirty="0"/>
          </a:p>
          <a:p>
            <a:pPr lvl="0" algn="just"/>
            <a:r>
              <a:rPr lang="en-US" dirty="0"/>
              <a:t>Hygiene specialist </a:t>
            </a:r>
            <a:r>
              <a:rPr lang="en-US" dirty="0" smtClean="0"/>
              <a:t>needed</a:t>
            </a:r>
          </a:p>
          <a:p>
            <a:pPr lvl="0" algn="just"/>
            <a:endParaRPr lang="en-US" dirty="0"/>
          </a:p>
          <a:p>
            <a:pPr lvl="0" algn="just"/>
            <a:r>
              <a:rPr lang="en-US" dirty="0"/>
              <a:t>At least 60 km of roads rehabilitation </a:t>
            </a:r>
            <a:r>
              <a:rPr lang="en-US" dirty="0" smtClean="0"/>
              <a:t>needed</a:t>
            </a:r>
          </a:p>
          <a:p>
            <a:pPr lvl="0" algn="just"/>
            <a:endParaRPr lang="en-US" dirty="0" smtClean="0"/>
          </a:p>
          <a:p>
            <a:pPr lvl="0" algn="just"/>
            <a:r>
              <a:rPr lang="en-US" dirty="0" smtClean="0"/>
              <a:t>Site </a:t>
            </a:r>
            <a:r>
              <a:rPr lang="en-US" dirty="0"/>
              <a:t>planning needed for all new settlement areas</a:t>
            </a:r>
          </a:p>
          <a:p>
            <a:pPr algn="just">
              <a:buNone/>
            </a:pPr>
            <a:endParaRPr lang="en-US" dirty="0"/>
          </a:p>
          <a:p>
            <a:pPr algn="just"/>
            <a:endParaRPr lang="en-US" dirty="0"/>
          </a:p>
        </p:txBody>
      </p:sp>
      <p:sp>
        <p:nvSpPr>
          <p:cNvPr id="2" name="Title 1"/>
          <p:cNvSpPr>
            <a:spLocks noGrp="1"/>
          </p:cNvSpPr>
          <p:nvPr>
            <p:ph type="title"/>
          </p:nvPr>
        </p:nvSpPr>
        <p:spPr/>
        <p:txBody>
          <a:bodyPr>
            <a:normAutofit fontScale="90000"/>
          </a:bodyPr>
          <a:lstStyle/>
          <a:p>
            <a:r>
              <a:rPr lang="en-US" b="1" dirty="0" smtClean="0"/>
              <a:t/>
            </a:r>
            <a:br>
              <a:rPr lang="en-US" b="1" dirty="0" smtClean="0"/>
            </a:br>
            <a:r>
              <a:rPr lang="x-none" sz="3600" b="1" smtClean="0"/>
              <a:t>Key recommendations</a:t>
            </a:r>
            <a:r>
              <a:rPr lang="en-US" sz="3600" b="1" dirty="0" smtClean="0"/>
              <a:t> in Wash/</a:t>
            </a:r>
            <a:r>
              <a:rPr lang="en-US" sz="3600" b="1" dirty="0" err="1" smtClean="0"/>
              <a:t>Infrustructure</a:t>
            </a:r>
            <a:r>
              <a:rPr lang="x-none" b="1" smtClean="0"/>
              <a:t>: </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idx="1"/>
          </p:nvPr>
        </p:nvPicPr>
        <p:blipFill>
          <a:blip r:embed="rId2"/>
          <a:srcRect/>
          <a:stretch>
            <a:fillRect/>
          </a:stretch>
        </p:blipFill>
        <p:spPr bwMode="auto">
          <a:xfrm>
            <a:off x="762000" y="1524000"/>
            <a:ext cx="7391400" cy="4343399"/>
          </a:xfrm>
          <a:prstGeom prst="rect">
            <a:avLst/>
          </a:prstGeom>
          <a:noFill/>
          <a:ln w="9525">
            <a:noFill/>
            <a:miter lim="800000"/>
            <a:headEnd/>
            <a:tailEnd/>
          </a:ln>
        </p:spPr>
      </p:pic>
      <p:sp>
        <p:nvSpPr>
          <p:cNvPr id="2" name="Title 1"/>
          <p:cNvSpPr>
            <a:spLocks noGrp="1"/>
          </p:cNvSpPr>
          <p:nvPr>
            <p:ph type="title"/>
          </p:nvPr>
        </p:nvSpPr>
        <p:spPr/>
        <p:txBody>
          <a:bodyPr>
            <a:normAutofit fontScale="90000"/>
          </a:bodyPr>
          <a:lstStyle/>
          <a:p>
            <a:r>
              <a:rPr lang="en-US" b="1" i="1" dirty="0" smtClean="0"/>
              <a:t/>
            </a:r>
            <a:br>
              <a:rPr lang="en-US" b="1" i="1" dirty="0" smtClean="0"/>
            </a:br>
            <a:r>
              <a:rPr lang="en-US" b="1" i="1" dirty="0" smtClean="0"/>
              <a:t>ESVI.NSAMIZI </a:t>
            </a:r>
            <a:r>
              <a:rPr lang="en-US" b="1" i="1" dirty="0"/>
              <a:t>One of the distribution mechanisms that broke down</a:t>
            </a:r>
            <a:r>
              <a:rPr lang="en-US" i="1" dirty="0"/>
              <a:t>.</a:t>
            </a:r>
            <a:r>
              <a:rPr lang="en-US" dirty="0"/>
              <a:t> </a:t>
            </a:r>
            <a:br>
              <a:rPr lang="en-US" dirty="0"/>
            </a:b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idx="1"/>
          </p:nvPr>
        </p:nvPicPr>
        <p:blipFill>
          <a:blip r:embed="rId2"/>
          <a:stretch>
            <a:fillRect/>
          </a:stretch>
        </p:blipFill>
        <p:spPr bwMode="auto">
          <a:xfrm>
            <a:off x="2367049" y="2274844"/>
            <a:ext cx="4409902" cy="2938549"/>
          </a:xfrm>
          <a:prstGeom prst="rect">
            <a:avLst/>
          </a:prstGeom>
          <a:noFill/>
          <a:ln w="9525">
            <a:noFill/>
            <a:miter lim="800000"/>
            <a:headEnd/>
            <a:tailEnd/>
          </a:ln>
        </p:spPr>
      </p:pic>
      <p:sp>
        <p:nvSpPr>
          <p:cNvPr id="2" name="Title 1"/>
          <p:cNvSpPr>
            <a:spLocks noGrp="1"/>
          </p:cNvSpPr>
          <p:nvPr>
            <p:ph type="title"/>
          </p:nvPr>
        </p:nvSpPr>
        <p:spPr/>
        <p:txBody>
          <a:bodyPr>
            <a:normAutofit fontScale="90000"/>
          </a:bodyPr>
          <a:lstStyle/>
          <a:p>
            <a:r>
              <a:rPr lang="en-US" b="1" i="1" dirty="0"/>
              <a:t>High Turbidity - Treatment tank</a:t>
            </a:r>
            <a:r>
              <a:rPr lang="en-US" b="1" dirty="0"/>
              <a:t> </a:t>
            </a: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idx="1"/>
          </p:nvPr>
        </p:nvPicPr>
        <p:blipFill>
          <a:blip r:embed="rId2" cstate="print"/>
          <a:srcRect/>
          <a:stretch>
            <a:fillRect/>
          </a:stretch>
        </p:blipFill>
        <p:spPr bwMode="auto">
          <a:xfrm>
            <a:off x="762000" y="1524000"/>
            <a:ext cx="7538258" cy="5219541"/>
          </a:xfrm>
          <a:prstGeom prst="rect">
            <a:avLst/>
          </a:prstGeom>
          <a:noFill/>
          <a:ln w="9525">
            <a:noFill/>
            <a:miter lim="800000"/>
            <a:headEnd/>
            <a:tailEnd/>
          </a:ln>
        </p:spPr>
      </p:pic>
      <p:sp>
        <p:nvSpPr>
          <p:cNvPr id="2" name="Title 1"/>
          <p:cNvSpPr>
            <a:spLocks noGrp="1"/>
          </p:cNvSpPr>
          <p:nvPr>
            <p:ph type="title"/>
          </p:nvPr>
        </p:nvSpPr>
        <p:spPr/>
        <p:txBody>
          <a:bodyPr>
            <a:normAutofit fontScale="90000"/>
          </a:bodyPr>
          <a:lstStyle/>
          <a:p>
            <a:r>
              <a:rPr lang="en-US" b="1" dirty="0"/>
              <a:t>Low durability of large capacity Plastic tanks</a:t>
            </a:r>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algn="just"/>
            <a:r>
              <a:rPr lang="en-US" dirty="0"/>
              <a:t>The team had visited the two reception centers and four health centers. They reported of one death of a child in the reception center, the reasons for the death are currently being established. </a:t>
            </a:r>
            <a:endParaRPr lang="en-US" dirty="0" smtClean="0"/>
          </a:p>
          <a:p>
            <a:pPr algn="just"/>
            <a:endParaRPr lang="en-US" dirty="0"/>
          </a:p>
          <a:p>
            <a:pPr algn="just"/>
            <a:r>
              <a:rPr lang="en-US" dirty="0" smtClean="0"/>
              <a:t>The </a:t>
            </a:r>
            <a:r>
              <a:rPr lang="en-US" dirty="0"/>
              <a:t>team noted that the new outposts that have been put in place have drained staff from other facilities, and that staff is needed in all areas</a:t>
            </a:r>
            <a:r>
              <a:rPr lang="en-US" dirty="0" smtClean="0"/>
              <a:t>.</a:t>
            </a:r>
          </a:p>
          <a:p>
            <a:pPr algn="just">
              <a:buNone/>
            </a:pPr>
            <a:r>
              <a:rPr lang="en-US" dirty="0" smtClean="0"/>
              <a:t> </a:t>
            </a:r>
            <a:endParaRPr lang="en-US" dirty="0"/>
          </a:p>
          <a:p>
            <a:pPr algn="just"/>
            <a:r>
              <a:rPr lang="en-US" dirty="0"/>
              <a:t>In the health facilities, the privacy of patients is not respected, but that the issue is currently being attended to. </a:t>
            </a:r>
          </a:p>
        </p:txBody>
      </p:sp>
      <p:sp>
        <p:nvSpPr>
          <p:cNvPr id="2" name="Title 1"/>
          <p:cNvSpPr>
            <a:spLocks noGrp="1"/>
          </p:cNvSpPr>
          <p:nvPr>
            <p:ph type="title"/>
          </p:nvPr>
        </p:nvSpPr>
        <p:spPr/>
        <p:txBody>
          <a:bodyPr>
            <a:normAutofit fontScale="90000"/>
          </a:bodyPr>
          <a:lstStyle/>
          <a:p>
            <a:r>
              <a:rPr lang="en-US" b="1" dirty="0"/>
              <a:t/>
            </a:r>
            <a:br>
              <a:rPr lang="en-US" b="1" dirty="0"/>
            </a:br>
            <a:r>
              <a:rPr lang="x-none" b="1" smtClean="0"/>
              <a:t>Presentation </a:t>
            </a:r>
            <a:r>
              <a:rPr lang="x-none" b="1"/>
              <a:t>by Health assessment team:</a:t>
            </a:r>
            <a:r>
              <a:rPr lang="en-US" dirty="0"/>
              <a:t/>
            </a:r>
            <a:br>
              <a:rPr lang="en-US" dirty="0"/>
            </a:br>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lgn="just"/>
            <a:r>
              <a:rPr lang="en-US" dirty="0" smtClean="0"/>
              <a:t>They also noted that vaccines are out of stock. Although they have been ordered, more needs to be done to ensure they arrive quickly. Observation showed that therapeutic feeding is immediately needed for malnourished children. </a:t>
            </a:r>
          </a:p>
          <a:p>
            <a:pPr algn="just"/>
            <a:endParaRPr lang="en-US" dirty="0" smtClean="0"/>
          </a:p>
          <a:p>
            <a:pPr algn="just"/>
            <a:r>
              <a:rPr lang="en-US" dirty="0" smtClean="0"/>
              <a:t>Furthermore, the in-patient capacity is not adequate for a larger influx. So far HIV patients have not been actively identified. The team noted that medical attention to HIV patients and family planning are part of the minimum standards in emergency response. </a:t>
            </a:r>
          </a:p>
          <a:p>
            <a:endParaRPr lang="en-US" dirty="0"/>
          </a:p>
        </p:txBody>
      </p:sp>
      <p:sp>
        <p:nvSpPr>
          <p:cNvPr id="2" name="Title 1"/>
          <p:cNvSpPr>
            <a:spLocks noGrp="1"/>
          </p:cNvSpPr>
          <p:nvPr>
            <p:ph type="title"/>
          </p:nvPr>
        </p:nvSpPr>
        <p:spPr/>
        <p:txBody>
          <a:bodyPr/>
          <a:lstStyle/>
          <a:p>
            <a:r>
              <a:rPr lang="en-US" b="1" dirty="0" smtClean="0"/>
              <a:t>Health cont..</a:t>
            </a:r>
            <a:endParaRPr lang="en-US" b="1"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en-US" dirty="0" smtClean="0"/>
              <a:t>The team also mentioned that two settlement health centers are not part of </a:t>
            </a:r>
            <a:r>
              <a:rPr lang="en-US" dirty="0" err="1" smtClean="0"/>
              <a:t>MoH</a:t>
            </a:r>
            <a:r>
              <a:rPr lang="en-US" dirty="0" smtClean="0"/>
              <a:t> credit lines for medication, and this will need to be attended to in order to respond to the influx.   </a:t>
            </a:r>
          </a:p>
          <a:p>
            <a:endParaRPr lang="en-US" dirty="0"/>
          </a:p>
        </p:txBody>
      </p:sp>
      <p:sp>
        <p:nvSpPr>
          <p:cNvPr id="2" name="Title 1"/>
          <p:cNvSpPr>
            <a:spLocks noGrp="1"/>
          </p:cNvSpPr>
          <p:nvPr>
            <p:ph type="title"/>
          </p:nvPr>
        </p:nvSpPr>
        <p:spPr/>
        <p:txBody>
          <a:bodyPr/>
          <a:lstStyle/>
          <a:p>
            <a:r>
              <a:rPr lang="en-US" b="1" dirty="0" smtClean="0"/>
              <a:t>Health cont..</a:t>
            </a:r>
            <a:endParaRPr lang="en-US" b="1"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lgn="just"/>
            <a:r>
              <a:rPr lang="en-US" dirty="0" smtClean="0"/>
              <a:t>More </a:t>
            </a:r>
            <a:r>
              <a:rPr lang="en-US" dirty="0"/>
              <a:t>staff needed to maintain services in the existing health centers and new </a:t>
            </a:r>
            <a:r>
              <a:rPr lang="en-US" dirty="0" smtClean="0"/>
              <a:t>outposts.</a:t>
            </a:r>
          </a:p>
          <a:p>
            <a:pPr lvl="0" algn="just"/>
            <a:endParaRPr lang="en-US" dirty="0"/>
          </a:p>
          <a:p>
            <a:pPr lvl="0" algn="just"/>
            <a:r>
              <a:rPr lang="en-US" dirty="0"/>
              <a:t>Therapeutic feeding needed for malnourished </a:t>
            </a:r>
            <a:r>
              <a:rPr lang="en-US" dirty="0" smtClean="0"/>
              <a:t>children.</a:t>
            </a:r>
          </a:p>
          <a:p>
            <a:pPr lvl="0" algn="just">
              <a:buNone/>
            </a:pPr>
            <a:endParaRPr lang="en-US" dirty="0"/>
          </a:p>
          <a:p>
            <a:pPr lvl="0" algn="just"/>
            <a:r>
              <a:rPr lang="en-US" dirty="0"/>
              <a:t>Out of stock vaccines and medicines must be urgently replenished </a:t>
            </a:r>
          </a:p>
          <a:p>
            <a:endParaRPr lang="en-US" dirty="0"/>
          </a:p>
        </p:txBody>
      </p:sp>
      <p:sp>
        <p:nvSpPr>
          <p:cNvPr id="2" name="Title 1"/>
          <p:cNvSpPr>
            <a:spLocks noGrp="1"/>
          </p:cNvSpPr>
          <p:nvPr>
            <p:ph type="title"/>
          </p:nvPr>
        </p:nvSpPr>
        <p:spPr/>
        <p:txBody>
          <a:bodyPr>
            <a:normAutofit fontScale="90000"/>
          </a:bodyPr>
          <a:lstStyle/>
          <a:p>
            <a:r>
              <a:rPr lang="en-US" b="1" dirty="0" smtClean="0"/>
              <a:t/>
            </a:r>
            <a:br>
              <a:rPr lang="en-US" b="1" dirty="0" smtClean="0"/>
            </a:br>
            <a:r>
              <a:rPr lang="x-none" b="1" smtClean="0"/>
              <a:t>Key recommendations</a:t>
            </a:r>
            <a:r>
              <a:rPr lang="en-US" b="1" dirty="0" smtClean="0"/>
              <a:t> in Health</a:t>
            </a:r>
            <a:r>
              <a:rPr lang="x-none" b="1" smtClean="0"/>
              <a:t>:</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150528_160053"/>
          <p:cNvPicPr>
            <a:picLocks noGrp="1"/>
          </p:cNvPicPr>
          <p:nvPr>
            <p:ph idx="1"/>
          </p:nvPr>
        </p:nvPicPr>
        <p:blipFill>
          <a:blip r:embed="rId2" cstate="print"/>
          <a:srcRect/>
          <a:stretch>
            <a:fillRect/>
          </a:stretch>
        </p:blipFill>
        <p:spPr bwMode="auto">
          <a:xfrm>
            <a:off x="762000" y="1447800"/>
            <a:ext cx="7315200" cy="5110783"/>
          </a:xfrm>
          <a:prstGeom prst="rect">
            <a:avLst/>
          </a:prstGeom>
          <a:noFill/>
          <a:ln w="9525">
            <a:noFill/>
            <a:miter lim="800000"/>
            <a:headEnd/>
            <a:tailEnd/>
          </a:ln>
        </p:spPr>
      </p:pic>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a:t/>
            </a:r>
            <a:br>
              <a:rPr lang="en-US" b="1" dirty="0"/>
            </a:br>
            <a:r>
              <a:rPr lang="en-US" b="1" dirty="0" smtClean="0"/>
              <a:t>A </a:t>
            </a:r>
            <a:r>
              <a:rPr lang="en-US" b="1" dirty="0"/>
              <a:t>malnourished child at the Reception </a:t>
            </a:r>
            <a:r>
              <a:rPr lang="en-US" b="1" dirty="0" smtClean="0"/>
              <a:t>centre(</a:t>
            </a:r>
            <a:r>
              <a:rPr lang="en-US" b="1" dirty="0" err="1" smtClean="0"/>
              <a:t>Juru</a:t>
            </a:r>
            <a:r>
              <a:rPr lang="en-US" b="1" dirty="0" smtClean="0"/>
              <a:t>)</a:t>
            </a:r>
            <a:r>
              <a:rPr lang="en-US" b="1" dirty="0"/>
              <a:t/>
            </a:r>
            <a:br>
              <a:rPr lang="en-US" b="1" dirty="0"/>
            </a:br>
            <a:r>
              <a:rPr lang="en-US" dirty="0"/>
              <a:t> </a:t>
            </a:r>
            <a:br>
              <a:rPr lang="en-US" dirty="0"/>
            </a:br>
            <a:endParaRPr 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HP 450\Desktop\IMG_1221.JPG"/>
          <p:cNvPicPr>
            <a:picLocks noGrp="1" noChangeAspect="1" noChangeArrowheads="1"/>
          </p:cNvPicPr>
          <p:nvPr>
            <p:ph idx="1"/>
          </p:nvPr>
        </p:nvPicPr>
        <p:blipFill>
          <a:blip r:embed="rId2" cstate="print"/>
          <a:stretch>
            <a:fillRect/>
          </a:stretch>
        </p:blipFill>
        <p:spPr bwMode="auto">
          <a:xfrm>
            <a:off x="1178567" y="1481138"/>
            <a:ext cx="6786865" cy="4525962"/>
          </a:xfrm>
          <a:prstGeom prst="rect">
            <a:avLst/>
          </a:prstGeom>
          <a:noFill/>
        </p:spPr>
      </p:pic>
      <p:sp>
        <p:nvSpPr>
          <p:cNvPr id="2" name="Title 1"/>
          <p:cNvSpPr>
            <a:spLocks noGrp="1"/>
          </p:cNvSpPr>
          <p:nvPr>
            <p:ph type="title"/>
          </p:nvPr>
        </p:nvSpPr>
        <p:spPr/>
        <p:txBody>
          <a:bodyPr/>
          <a:lstStyle/>
          <a:p>
            <a:r>
              <a:rPr lang="en-US" b="1" dirty="0" smtClean="0"/>
              <a:t>Admitted patient on the floor</a:t>
            </a:r>
            <a:endParaRPr lang="en-US" b="1"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a:buNone/>
            </a:pPr>
            <a:endParaRPr lang="en-US" dirty="0"/>
          </a:p>
          <a:p>
            <a:pPr algn="just"/>
            <a:r>
              <a:rPr lang="en-US" dirty="0"/>
              <a:t>The education assessment team highlighted that language as a challenge for children to access education. The new arrivals have enrolled in the schools, but are not able to follow the lectures because they do not speak any of the languages used. </a:t>
            </a:r>
            <a:endParaRPr lang="en-US" dirty="0" smtClean="0"/>
          </a:p>
          <a:p>
            <a:pPr algn="just"/>
            <a:endParaRPr lang="en-US" dirty="0"/>
          </a:p>
          <a:p>
            <a:pPr algn="just"/>
            <a:r>
              <a:rPr lang="en-US" dirty="0"/>
              <a:t>There is also a challenge related to the low number of teachers and the classroom congestion in the schools where the newcomers enroll, for P1 and P2 at 1:213, on average 1:93, as opposed to the 1:53 standard. </a:t>
            </a:r>
            <a:endParaRPr lang="en-US" dirty="0" smtClean="0"/>
          </a:p>
          <a:p>
            <a:pPr algn="just"/>
            <a:endParaRPr lang="en-US" dirty="0"/>
          </a:p>
        </p:txBody>
      </p:sp>
      <p:sp>
        <p:nvSpPr>
          <p:cNvPr id="2" name="Title 1"/>
          <p:cNvSpPr>
            <a:spLocks noGrp="1"/>
          </p:cNvSpPr>
          <p:nvPr>
            <p:ph type="title"/>
          </p:nvPr>
        </p:nvSpPr>
        <p:spPr/>
        <p:txBody>
          <a:bodyPr>
            <a:normAutofit fontScale="90000"/>
          </a:bodyPr>
          <a:lstStyle/>
          <a:p>
            <a:r>
              <a:rPr lang="x-none" b="1"/>
              <a:t> </a:t>
            </a:r>
            <a:r>
              <a:rPr lang="en-US" dirty="0"/>
              <a:t/>
            </a:r>
            <a:br>
              <a:rPr lang="en-US" dirty="0"/>
            </a:br>
            <a:r>
              <a:rPr lang="x-none" b="1"/>
              <a:t>iv). Presentation by </a:t>
            </a:r>
            <a:r>
              <a:rPr lang="x-none" b="1" smtClean="0"/>
              <a:t>Education </a:t>
            </a:r>
            <a:r>
              <a:rPr lang="x-none" b="1"/>
              <a:t>team:</a:t>
            </a:r>
            <a:r>
              <a:rPr lang="en-US" dirty="0"/>
              <a:t/>
            </a:r>
            <a:br>
              <a:rPr lang="en-US" dirty="0"/>
            </a:br>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en-US" dirty="0" smtClean="0"/>
              <a:t>The team found that there was a need to provide orientation about the curriculum.</a:t>
            </a:r>
          </a:p>
          <a:p>
            <a:pPr algn="just">
              <a:buNone/>
            </a:pPr>
            <a:r>
              <a:rPr lang="en-US" dirty="0" smtClean="0"/>
              <a:t> </a:t>
            </a:r>
          </a:p>
          <a:p>
            <a:pPr algn="just"/>
            <a:r>
              <a:rPr lang="en-US" dirty="0" smtClean="0"/>
              <a:t>In order to overcome the identified challenges, it was suggested to try to recruit teachers among the group of new arrivals.  </a:t>
            </a:r>
          </a:p>
          <a:p>
            <a:endParaRPr lang="en-US" dirty="0"/>
          </a:p>
        </p:txBody>
      </p:sp>
      <p:sp>
        <p:nvSpPr>
          <p:cNvPr id="2" name="Title 1"/>
          <p:cNvSpPr>
            <a:spLocks noGrp="1"/>
          </p:cNvSpPr>
          <p:nvPr>
            <p:ph type="title"/>
          </p:nvPr>
        </p:nvSpPr>
        <p:spPr/>
        <p:txBody>
          <a:bodyPr/>
          <a:lstStyle/>
          <a:p>
            <a:r>
              <a:rPr lang="en-US" b="1" dirty="0" smtClean="0"/>
              <a:t>Education cont..</a:t>
            </a:r>
            <a:endParaRPr lang="en-US" b="1"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lgn="just"/>
            <a:r>
              <a:rPr lang="en-US" dirty="0" smtClean="0"/>
              <a:t>Classrooms </a:t>
            </a:r>
            <a:r>
              <a:rPr lang="en-US" dirty="0"/>
              <a:t>must be </a:t>
            </a:r>
            <a:r>
              <a:rPr lang="en-US" dirty="0" smtClean="0"/>
              <a:t>decongested</a:t>
            </a:r>
          </a:p>
          <a:p>
            <a:pPr lvl="0" algn="just"/>
            <a:endParaRPr lang="en-US" dirty="0"/>
          </a:p>
          <a:p>
            <a:pPr lvl="0" algn="just"/>
            <a:r>
              <a:rPr lang="en-US" dirty="0"/>
              <a:t>New teachers have to be </a:t>
            </a:r>
            <a:r>
              <a:rPr lang="en-US" dirty="0" smtClean="0"/>
              <a:t>recruited.</a:t>
            </a:r>
          </a:p>
          <a:p>
            <a:pPr lvl="0" algn="just">
              <a:buNone/>
            </a:pPr>
            <a:endParaRPr lang="en-US" dirty="0"/>
          </a:p>
          <a:p>
            <a:pPr lvl="0" algn="just"/>
            <a:r>
              <a:rPr lang="en-US" dirty="0"/>
              <a:t>New approaches need to be designed to overcome language barriers</a:t>
            </a:r>
          </a:p>
          <a:p>
            <a:pPr algn="just"/>
            <a:endParaRPr lang="en-US" dirty="0"/>
          </a:p>
        </p:txBody>
      </p:sp>
      <p:sp>
        <p:nvSpPr>
          <p:cNvPr id="2" name="Title 1"/>
          <p:cNvSpPr>
            <a:spLocks noGrp="1"/>
          </p:cNvSpPr>
          <p:nvPr>
            <p:ph type="title"/>
          </p:nvPr>
        </p:nvSpPr>
        <p:spPr/>
        <p:txBody>
          <a:bodyPr>
            <a:normAutofit fontScale="90000"/>
          </a:bodyPr>
          <a:lstStyle/>
          <a:p>
            <a:r>
              <a:rPr lang="en-US" b="1" dirty="0" smtClean="0"/>
              <a:t/>
            </a:r>
            <a:br>
              <a:rPr lang="en-US" b="1" dirty="0" smtClean="0"/>
            </a:br>
            <a:r>
              <a:rPr lang="x-none" b="1" smtClean="0"/>
              <a:t>Key recommendations</a:t>
            </a:r>
            <a:r>
              <a:rPr lang="en-US" b="1" dirty="0" smtClean="0"/>
              <a:t> in Education Sector</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US" dirty="0"/>
              <a:t>The group noted that there were still challenges in how food is prepared and served at the reception centers and that screening for malnutrition is urgently needed. </a:t>
            </a:r>
            <a:endParaRPr lang="en-US" dirty="0" smtClean="0"/>
          </a:p>
          <a:p>
            <a:pPr algn="just"/>
            <a:endParaRPr lang="en-US" dirty="0"/>
          </a:p>
          <a:p>
            <a:pPr algn="just"/>
            <a:r>
              <a:rPr lang="en-US" dirty="0" smtClean="0"/>
              <a:t>Large </a:t>
            </a:r>
            <a:r>
              <a:rPr lang="en-US" dirty="0"/>
              <a:t>gaps in infrastructure were noted, and it was recommended that crowd control mechanisms be put in place, especially in relation to food distribution. </a:t>
            </a:r>
          </a:p>
          <a:p>
            <a:pPr algn="just">
              <a:buNone/>
            </a:pPr>
            <a:endParaRPr lang="en-US" dirty="0"/>
          </a:p>
          <a:p>
            <a:endParaRPr lang="en-US" dirty="0"/>
          </a:p>
        </p:txBody>
      </p:sp>
      <p:sp>
        <p:nvSpPr>
          <p:cNvPr id="2" name="Title 1"/>
          <p:cNvSpPr>
            <a:spLocks noGrp="1"/>
          </p:cNvSpPr>
          <p:nvPr>
            <p:ph type="title"/>
          </p:nvPr>
        </p:nvSpPr>
        <p:spPr/>
        <p:txBody>
          <a:bodyPr>
            <a:normAutofit fontScale="90000"/>
          </a:bodyPr>
          <a:lstStyle/>
          <a:p>
            <a:r>
              <a:rPr lang="en-US" sz="3600" b="1" dirty="0" smtClean="0"/>
              <a:t/>
            </a:r>
            <a:br>
              <a:rPr lang="en-US" sz="3600" b="1" dirty="0" smtClean="0"/>
            </a:br>
            <a:r>
              <a:rPr lang="x-none" sz="3600" b="1" smtClean="0"/>
              <a:t>Presentation </a:t>
            </a:r>
            <a:r>
              <a:rPr lang="x-none" sz="3600" b="1"/>
              <a:t>by Food/livelihoods/roads/infrastructure </a:t>
            </a:r>
            <a:r>
              <a:rPr lang="x-none" sz="3600" b="1" smtClean="0"/>
              <a:t>team</a:t>
            </a:r>
            <a:r>
              <a:rPr lang="x-none" sz="3600" b="1"/>
              <a:t>:</a:t>
            </a:r>
            <a:r>
              <a:rPr lang="en-US" sz="3600" dirty="0"/>
              <a:t/>
            </a:r>
            <a:br>
              <a:rPr lang="en-US" sz="3600" dirty="0"/>
            </a:br>
            <a:endParaRPr lang="en-US" sz="3600"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US" dirty="0" smtClean="0"/>
              <a:t>It was furthermore noted that for those refugees settled in </a:t>
            </a:r>
            <a:r>
              <a:rPr lang="en-US" dirty="0" err="1" smtClean="0"/>
              <a:t>Nakivale</a:t>
            </a:r>
            <a:r>
              <a:rPr lang="en-US" dirty="0" smtClean="0"/>
              <a:t>, allocation of agricultural plots and implements are urgently needed.</a:t>
            </a:r>
          </a:p>
          <a:p>
            <a:pPr algn="just"/>
            <a:endParaRPr lang="en-US" dirty="0"/>
          </a:p>
          <a:p>
            <a:pPr algn="just"/>
            <a:r>
              <a:rPr lang="en-US" dirty="0" smtClean="0"/>
              <a:t> Measures to save the environment and increased tree planting was recommended because a few available trees were being cut for firewood/construction. </a:t>
            </a:r>
            <a:endParaRPr lang="en-US" dirty="0"/>
          </a:p>
        </p:txBody>
      </p:sp>
      <p:sp>
        <p:nvSpPr>
          <p:cNvPr id="2" name="Title 1"/>
          <p:cNvSpPr>
            <a:spLocks noGrp="1"/>
          </p:cNvSpPr>
          <p:nvPr>
            <p:ph type="title"/>
          </p:nvPr>
        </p:nvSpPr>
        <p:spPr/>
        <p:txBody>
          <a:bodyPr/>
          <a:lstStyle/>
          <a:p>
            <a:r>
              <a:rPr lang="en-US" b="1" dirty="0" smtClean="0"/>
              <a:t>Food/Livelihood cont..</a:t>
            </a:r>
            <a:endParaRPr lang="en-US" b="1"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en-US" dirty="0" smtClean="0"/>
              <a:t>They also noted that road infrastructure needs rapid improvement. </a:t>
            </a:r>
          </a:p>
          <a:p>
            <a:pPr algn="just"/>
            <a:endParaRPr lang="en-US" dirty="0"/>
          </a:p>
          <a:p>
            <a:pPr algn="just"/>
            <a:r>
              <a:rPr lang="en-US" dirty="0" smtClean="0"/>
              <a:t>In the identified area for settlement in </a:t>
            </a:r>
            <a:r>
              <a:rPr lang="en-US" dirty="0" err="1" smtClean="0"/>
              <a:t>Oruchinga</a:t>
            </a:r>
            <a:r>
              <a:rPr lang="en-US" dirty="0" smtClean="0"/>
              <a:t>, the team noted that the land was currently used for agriculture, and that there were serious signs of soil exhaustion and limited land</a:t>
            </a:r>
            <a:endParaRPr lang="en-US" dirty="0"/>
          </a:p>
        </p:txBody>
      </p:sp>
      <p:sp>
        <p:nvSpPr>
          <p:cNvPr id="2" name="Title 1"/>
          <p:cNvSpPr>
            <a:spLocks noGrp="1"/>
          </p:cNvSpPr>
          <p:nvPr>
            <p:ph type="title"/>
          </p:nvPr>
        </p:nvSpPr>
        <p:spPr/>
        <p:txBody>
          <a:bodyPr/>
          <a:lstStyle/>
          <a:p>
            <a:r>
              <a:rPr lang="en-US" b="1" dirty="0" smtClean="0"/>
              <a:t>Food/Livelihood cont..</a:t>
            </a:r>
            <a:endParaRPr lang="en-US" b="1"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r>
              <a:rPr lang="en-US" dirty="0" smtClean="0"/>
              <a:t>Additional </a:t>
            </a:r>
            <a:r>
              <a:rPr lang="en-US" dirty="0"/>
              <a:t>cooking utensils must be provided to the reception </a:t>
            </a:r>
            <a:r>
              <a:rPr lang="en-US" dirty="0" smtClean="0"/>
              <a:t>centers.</a:t>
            </a:r>
          </a:p>
          <a:p>
            <a:pPr lvl="0" algn="just">
              <a:buNone/>
            </a:pPr>
            <a:endParaRPr lang="en-US" dirty="0" smtClean="0"/>
          </a:p>
          <a:p>
            <a:pPr lvl="0" algn="just"/>
            <a:r>
              <a:rPr lang="en-US" dirty="0" smtClean="0"/>
              <a:t>Review </a:t>
            </a:r>
            <a:r>
              <a:rPr lang="en-US" dirty="0"/>
              <a:t>the number of poles given to each family for shelter construction as it is not </a:t>
            </a:r>
            <a:r>
              <a:rPr lang="en-US" dirty="0" smtClean="0"/>
              <a:t>adequate</a:t>
            </a:r>
            <a:endParaRPr lang="en-US" dirty="0"/>
          </a:p>
        </p:txBody>
      </p:sp>
      <p:sp>
        <p:nvSpPr>
          <p:cNvPr id="2" name="Title 1"/>
          <p:cNvSpPr>
            <a:spLocks noGrp="1"/>
          </p:cNvSpPr>
          <p:nvPr>
            <p:ph type="title"/>
          </p:nvPr>
        </p:nvSpPr>
        <p:spPr/>
        <p:txBody>
          <a:bodyPr>
            <a:normAutofit fontScale="90000"/>
          </a:bodyPr>
          <a:lstStyle/>
          <a:p>
            <a:r>
              <a:rPr lang="en-US" sz="3100" b="1" dirty="0" smtClean="0"/>
              <a:t/>
            </a:r>
            <a:br>
              <a:rPr lang="en-US" sz="3100" b="1" dirty="0" smtClean="0"/>
            </a:br>
            <a:r>
              <a:rPr lang="x-none" sz="3100" b="1" smtClean="0"/>
              <a:t>Key recommendations</a:t>
            </a:r>
            <a:r>
              <a:rPr lang="en-US" sz="3100" b="1" dirty="0" smtClean="0"/>
              <a:t> in Food/Livelihood and Shelter</a:t>
            </a:r>
            <a:r>
              <a:rPr lang="x-none" sz="3100" b="1" smtClean="0"/>
              <a:t>:</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lgn="just"/>
            <a:r>
              <a:rPr lang="en-US" dirty="0" smtClean="0"/>
              <a:t>Land for agriculture must be provided to newly settled families.</a:t>
            </a:r>
          </a:p>
          <a:p>
            <a:pPr lvl="0" algn="just"/>
            <a:endParaRPr lang="en-US" dirty="0" smtClean="0"/>
          </a:p>
          <a:p>
            <a:pPr lvl="0" algn="just"/>
            <a:r>
              <a:rPr lang="en-US" dirty="0" smtClean="0"/>
              <a:t>Energy saving stoves should be distributed</a:t>
            </a:r>
          </a:p>
          <a:p>
            <a:pPr algn="just"/>
            <a:endParaRPr lang="en-US" dirty="0"/>
          </a:p>
        </p:txBody>
      </p:sp>
      <p:sp>
        <p:nvSpPr>
          <p:cNvPr id="2" name="Title 1"/>
          <p:cNvSpPr>
            <a:spLocks noGrp="1"/>
          </p:cNvSpPr>
          <p:nvPr>
            <p:ph type="title"/>
          </p:nvPr>
        </p:nvSpPr>
        <p:spPr/>
        <p:txBody>
          <a:bodyPr>
            <a:normAutofit fontScale="90000"/>
          </a:bodyPr>
          <a:lstStyle/>
          <a:p>
            <a:r>
              <a:rPr lang="en-US" b="1" dirty="0" smtClean="0"/>
              <a:t>Recommendations in Food/Livelihood cont</a:t>
            </a:r>
            <a:r>
              <a:rPr lang="en-US" dirty="0" smtClean="0"/>
              <a:t>..</a:t>
            </a:r>
            <a:endParaRPr 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150528_134400"/>
          <p:cNvPicPr>
            <a:picLocks noGrp="1"/>
          </p:cNvPicPr>
          <p:nvPr>
            <p:ph idx="1"/>
          </p:nvPr>
        </p:nvPicPr>
        <p:blipFill>
          <a:blip r:embed="rId2" cstate="print"/>
          <a:stretch>
            <a:fillRect/>
          </a:stretch>
        </p:blipFill>
        <p:spPr bwMode="auto">
          <a:xfrm>
            <a:off x="1824643" y="1952726"/>
            <a:ext cx="5494713" cy="3582785"/>
          </a:xfrm>
          <a:prstGeom prst="rect">
            <a:avLst/>
          </a:prstGeom>
          <a:noFill/>
          <a:ln w="9525">
            <a:noFill/>
            <a:miter lim="800000"/>
            <a:headEnd/>
            <a:tailEnd/>
          </a:ln>
        </p:spPr>
      </p:pic>
      <p:sp>
        <p:nvSpPr>
          <p:cNvPr id="2" name="Title 1"/>
          <p:cNvSpPr>
            <a:spLocks noGrp="1"/>
          </p:cNvSpPr>
          <p:nvPr>
            <p:ph type="title"/>
          </p:nvPr>
        </p:nvSpPr>
        <p:spPr/>
        <p:txBody>
          <a:bodyPr>
            <a:normAutofit fontScale="90000"/>
          </a:bodyPr>
          <a:lstStyle/>
          <a:p>
            <a:r>
              <a:rPr lang="en-US" b="1" dirty="0" smtClean="0"/>
              <a:t>Burundian Refugees line up for food at </a:t>
            </a:r>
            <a:r>
              <a:rPr lang="en-US" b="1" dirty="0" err="1" smtClean="0"/>
              <a:t>Kabazana</a:t>
            </a:r>
            <a:r>
              <a:rPr lang="en-US" b="1" dirty="0" smtClean="0"/>
              <a:t> reception centre</a:t>
            </a:r>
            <a:endParaRPr lang="en-US" b="1"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150528_140700"/>
          <p:cNvPicPr>
            <a:picLocks noGrp="1"/>
          </p:cNvPicPr>
          <p:nvPr>
            <p:ph idx="1"/>
          </p:nvPr>
        </p:nvPicPr>
        <p:blipFill>
          <a:blip r:embed="rId2" cstate="print"/>
          <a:srcRect/>
          <a:stretch>
            <a:fillRect/>
          </a:stretch>
        </p:blipFill>
        <p:spPr bwMode="auto">
          <a:xfrm>
            <a:off x="609600" y="1447800"/>
            <a:ext cx="7543800" cy="5044281"/>
          </a:xfrm>
          <a:prstGeom prst="rect">
            <a:avLst/>
          </a:prstGeom>
          <a:noFill/>
          <a:ln w="9525">
            <a:noFill/>
            <a:miter lim="800000"/>
            <a:headEnd/>
            <a:tailEnd/>
          </a:ln>
        </p:spPr>
      </p:pic>
      <p:sp>
        <p:nvSpPr>
          <p:cNvPr id="2" name="Title 1"/>
          <p:cNvSpPr>
            <a:spLocks noGrp="1"/>
          </p:cNvSpPr>
          <p:nvPr>
            <p:ph type="title"/>
          </p:nvPr>
        </p:nvSpPr>
        <p:spPr/>
        <p:txBody>
          <a:bodyPr>
            <a:normAutofit fontScale="90000"/>
          </a:bodyPr>
          <a:lstStyle/>
          <a:p>
            <a:r>
              <a:rPr lang="en-US" b="1" dirty="0"/>
              <a:t>Some of the NFIs being given to families after plot allocation</a:t>
            </a:r>
            <a:endParaRPr 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150528_141220"/>
          <p:cNvPicPr>
            <a:picLocks noGrp="1"/>
          </p:cNvPicPr>
          <p:nvPr>
            <p:ph idx="1"/>
          </p:nvPr>
        </p:nvPicPr>
        <p:blipFill>
          <a:blip r:embed="rId2" cstate="print"/>
          <a:srcRect/>
          <a:stretch>
            <a:fillRect/>
          </a:stretch>
        </p:blipFill>
        <p:spPr bwMode="auto">
          <a:xfrm>
            <a:off x="685800" y="2015677"/>
            <a:ext cx="7593676" cy="4572000"/>
          </a:xfrm>
          <a:prstGeom prst="rect">
            <a:avLst/>
          </a:prstGeom>
          <a:noFill/>
          <a:ln w="9525">
            <a:noFill/>
            <a:miter lim="800000"/>
            <a:headEnd/>
            <a:tailEnd/>
          </a:ln>
        </p:spPr>
      </p:pic>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a:t/>
            </a:r>
            <a:br>
              <a:rPr lang="en-US" b="1" dirty="0"/>
            </a:br>
            <a:r>
              <a:rPr lang="en-US" sz="3600" b="1" dirty="0" smtClean="0"/>
              <a:t>A Burundian </a:t>
            </a:r>
            <a:r>
              <a:rPr lang="en-US" sz="3600" b="1" dirty="0"/>
              <a:t>family pose for a photo after construction of the </a:t>
            </a:r>
            <a:r>
              <a:rPr lang="en-US" sz="3600" b="1" dirty="0" err="1"/>
              <a:t>tukul</a:t>
            </a:r>
            <a:r>
              <a:rPr lang="en-US" sz="3600" b="1" dirty="0"/>
              <a:t> in the newly allocated plot</a:t>
            </a:r>
            <a:r>
              <a:rPr lang="en-US" sz="3600" dirty="0"/>
              <a:t/>
            </a:r>
            <a:br>
              <a:rPr lang="en-US" sz="3600" dirty="0"/>
            </a:br>
            <a:endParaRPr lang="en-US" sz="3600"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lgn="just"/>
            <a:r>
              <a:rPr lang="en-US" dirty="0"/>
              <a:t>The protection team had the same observations about food and WASH as the other teams. </a:t>
            </a:r>
          </a:p>
          <a:p>
            <a:pPr algn="just"/>
            <a:endParaRPr lang="en-US" dirty="0" smtClean="0"/>
          </a:p>
          <a:p>
            <a:pPr algn="just"/>
            <a:r>
              <a:rPr lang="en-US" dirty="0" smtClean="0"/>
              <a:t>Furthermore</a:t>
            </a:r>
            <a:r>
              <a:rPr lang="en-US" dirty="0"/>
              <a:t>, the team clarified that more should be done to identify and give priority to persons with specific needs in the RSD procedures. </a:t>
            </a:r>
            <a:endParaRPr lang="en-US" dirty="0" smtClean="0"/>
          </a:p>
          <a:p>
            <a:pPr algn="just"/>
            <a:endParaRPr lang="en-US" dirty="0"/>
          </a:p>
          <a:p>
            <a:pPr algn="just"/>
            <a:r>
              <a:rPr lang="en-US" dirty="0"/>
              <a:t>It was also noted that there needs to be more systematic information sharing, and it was suggested that every morning an information session should be held at reception centers and at the RSD center. </a:t>
            </a:r>
            <a:endParaRPr lang="en-US" dirty="0" smtClean="0"/>
          </a:p>
          <a:p>
            <a:pPr algn="just"/>
            <a:endParaRPr lang="en-US" dirty="0"/>
          </a:p>
        </p:txBody>
      </p:sp>
      <p:sp>
        <p:nvSpPr>
          <p:cNvPr id="2" name="Title 1"/>
          <p:cNvSpPr>
            <a:spLocks noGrp="1"/>
          </p:cNvSpPr>
          <p:nvPr>
            <p:ph type="title"/>
          </p:nvPr>
        </p:nvSpPr>
        <p:spPr/>
        <p:txBody>
          <a:bodyPr>
            <a:normAutofit fontScale="90000"/>
          </a:bodyPr>
          <a:lstStyle/>
          <a:p>
            <a:r>
              <a:rPr lang="en-US" b="1" dirty="0"/>
              <a:t/>
            </a:r>
            <a:br>
              <a:rPr lang="en-US" b="1" dirty="0"/>
            </a:br>
            <a:r>
              <a:rPr lang="x-none" b="1" smtClean="0"/>
              <a:t>vi</a:t>
            </a:r>
            <a:r>
              <a:rPr lang="x-none" b="1"/>
              <a:t>). </a:t>
            </a:r>
            <a:r>
              <a:rPr lang="x-none" b="1" smtClean="0"/>
              <a:t>Presentation </a:t>
            </a:r>
            <a:r>
              <a:rPr lang="x-none" b="1"/>
              <a:t>Protection team:</a:t>
            </a:r>
            <a:r>
              <a:rPr lang="en-US" dirty="0"/>
              <a:t/>
            </a:r>
            <a:br>
              <a:rPr lang="en-US" dirty="0"/>
            </a:br>
            <a:endParaRPr lang="en-US"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US" dirty="0" smtClean="0"/>
              <a:t>It was further noted that child friendly spaces need to be established in the reception centers. </a:t>
            </a:r>
          </a:p>
          <a:p>
            <a:pPr algn="just"/>
            <a:endParaRPr lang="en-US" dirty="0"/>
          </a:p>
          <a:p>
            <a:pPr algn="just"/>
            <a:r>
              <a:rPr lang="en-US" dirty="0" smtClean="0"/>
              <a:t>The team also highlighted that some returning refugee families from DRC have been sent to different settlements, and that tracing and verification needs to happen immediately so that families can be reunited. </a:t>
            </a:r>
          </a:p>
          <a:p>
            <a:endParaRPr lang="en-US" dirty="0"/>
          </a:p>
        </p:txBody>
      </p:sp>
      <p:sp>
        <p:nvSpPr>
          <p:cNvPr id="2" name="Title 1"/>
          <p:cNvSpPr>
            <a:spLocks noGrp="1"/>
          </p:cNvSpPr>
          <p:nvPr>
            <p:ph type="title"/>
          </p:nvPr>
        </p:nvSpPr>
        <p:spPr/>
        <p:txBody>
          <a:bodyPr/>
          <a:lstStyle/>
          <a:p>
            <a:r>
              <a:rPr lang="en-US" b="1" dirty="0" smtClean="0"/>
              <a:t>Protection cont..</a:t>
            </a:r>
            <a:endParaRPr lang="en-US" b="1"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US" dirty="0" smtClean="0"/>
              <a:t>It was noted that more human resources are needed to screen new arrivals for specific needs and provide the necessary immediate follow up to the identified cases. </a:t>
            </a:r>
          </a:p>
          <a:p>
            <a:pPr algn="just"/>
            <a:endParaRPr lang="en-US" dirty="0"/>
          </a:p>
          <a:p>
            <a:pPr algn="just"/>
            <a:r>
              <a:rPr lang="en-US" dirty="0" smtClean="0"/>
              <a:t>In order to ensure safety for the refugees when they are settled, handheld solar lanterns should be urgently distributed.. </a:t>
            </a:r>
          </a:p>
          <a:p>
            <a:pPr algn="just"/>
            <a:endParaRPr lang="en-US" dirty="0" smtClean="0"/>
          </a:p>
          <a:p>
            <a:endParaRPr lang="en-US" dirty="0"/>
          </a:p>
        </p:txBody>
      </p:sp>
      <p:sp>
        <p:nvSpPr>
          <p:cNvPr id="2" name="Title 1"/>
          <p:cNvSpPr>
            <a:spLocks noGrp="1"/>
          </p:cNvSpPr>
          <p:nvPr>
            <p:ph type="title"/>
          </p:nvPr>
        </p:nvSpPr>
        <p:spPr/>
        <p:txBody>
          <a:bodyPr/>
          <a:lstStyle/>
          <a:p>
            <a:r>
              <a:rPr lang="en-US" b="1" dirty="0" smtClean="0"/>
              <a:t>Protection cont..</a:t>
            </a:r>
            <a:endParaRPr lang="en-US" b="1"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en-US" dirty="0" smtClean="0"/>
              <a:t>NFI distribution should also happen early in the morning to allow refugees to construct a shelter before nightfall.</a:t>
            </a:r>
          </a:p>
          <a:p>
            <a:pPr algn="just">
              <a:buNone/>
            </a:pPr>
            <a:r>
              <a:rPr lang="en-US" dirty="0" smtClean="0"/>
              <a:t> </a:t>
            </a:r>
          </a:p>
          <a:p>
            <a:pPr algn="just"/>
            <a:r>
              <a:rPr lang="en-US" dirty="0" smtClean="0"/>
              <a:t>Attention also has to be given to engaging the populations surrounding the new areas of settlement, so that there will not be any conflict regarding land or access to resources</a:t>
            </a:r>
            <a:endParaRPr lang="en-US" dirty="0"/>
          </a:p>
        </p:txBody>
      </p:sp>
      <p:sp>
        <p:nvSpPr>
          <p:cNvPr id="2" name="Title 1"/>
          <p:cNvSpPr>
            <a:spLocks noGrp="1"/>
          </p:cNvSpPr>
          <p:nvPr>
            <p:ph type="title"/>
          </p:nvPr>
        </p:nvSpPr>
        <p:spPr/>
        <p:txBody>
          <a:bodyPr/>
          <a:lstStyle/>
          <a:p>
            <a:r>
              <a:rPr lang="en-US" b="1" dirty="0" smtClean="0"/>
              <a:t>Protection Cont..</a:t>
            </a:r>
            <a:endParaRPr lang="en-US" b="1"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0" algn="just"/>
            <a:r>
              <a:rPr lang="en-US" dirty="0" smtClean="0"/>
              <a:t>Family </a:t>
            </a:r>
            <a:r>
              <a:rPr lang="en-US" dirty="0"/>
              <a:t>tracing and family reunification for separated children and families need to happen </a:t>
            </a:r>
            <a:r>
              <a:rPr lang="en-US" dirty="0" smtClean="0"/>
              <a:t>urgently</a:t>
            </a:r>
          </a:p>
          <a:p>
            <a:pPr lvl="0" algn="just"/>
            <a:endParaRPr lang="en-US" dirty="0"/>
          </a:p>
          <a:p>
            <a:pPr lvl="0" algn="just"/>
            <a:r>
              <a:rPr lang="en-US" dirty="0"/>
              <a:t>More staff needs to be allocated to respond to emergency and regular protection </a:t>
            </a:r>
            <a:r>
              <a:rPr lang="en-US" dirty="0" smtClean="0"/>
              <a:t>programming</a:t>
            </a:r>
          </a:p>
          <a:p>
            <a:pPr lvl="0" algn="just"/>
            <a:endParaRPr lang="en-US" dirty="0"/>
          </a:p>
          <a:p>
            <a:pPr lvl="0" algn="just"/>
            <a:r>
              <a:rPr lang="en-US" dirty="0"/>
              <a:t>Settled families need to be provided with one hand held solar lantern per family</a:t>
            </a:r>
          </a:p>
          <a:p>
            <a:pPr algn="just"/>
            <a:endParaRPr lang="en-US" dirty="0"/>
          </a:p>
          <a:p>
            <a:pPr algn="just"/>
            <a:endParaRPr lang="en-US" dirty="0"/>
          </a:p>
          <a:p>
            <a:endParaRPr lang="en-US" dirty="0"/>
          </a:p>
        </p:txBody>
      </p:sp>
      <p:sp>
        <p:nvSpPr>
          <p:cNvPr id="2" name="Title 1"/>
          <p:cNvSpPr>
            <a:spLocks noGrp="1"/>
          </p:cNvSpPr>
          <p:nvPr>
            <p:ph type="title"/>
          </p:nvPr>
        </p:nvSpPr>
        <p:spPr/>
        <p:txBody>
          <a:bodyPr>
            <a:normAutofit fontScale="90000"/>
          </a:bodyPr>
          <a:lstStyle/>
          <a:p>
            <a:r>
              <a:rPr lang="en-US" b="1" dirty="0" smtClean="0"/>
              <a:t/>
            </a:r>
            <a:br>
              <a:rPr lang="en-US" b="1" dirty="0" smtClean="0"/>
            </a:br>
            <a:r>
              <a:rPr lang="x-none" b="1" smtClean="0"/>
              <a:t>Key recommendations</a:t>
            </a:r>
            <a:r>
              <a:rPr lang="en-US" b="1" dirty="0" smtClean="0"/>
              <a:t> in Protection</a:t>
            </a:r>
            <a:r>
              <a:rPr lang="x-none" b="1" smtClean="0"/>
              <a:t>:</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algn="just"/>
            <a:r>
              <a:rPr lang="en-US" dirty="0"/>
              <a:t>The team noted that Burundians have entered Uganda for three years. During this period they have been treated as irregular migrants as they were not providing good reasons why they needed asylum. </a:t>
            </a:r>
            <a:endParaRPr lang="en-US" dirty="0" smtClean="0"/>
          </a:p>
          <a:p>
            <a:pPr algn="just"/>
            <a:endParaRPr lang="en-US" dirty="0"/>
          </a:p>
          <a:p>
            <a:pPr algn="just"/>
            <a:r>
              <a:rPr lang="en-US" dirty="0" smtClean="0"/>
              <a:t>In </a:t>
            </a:r>
            <a:r>
              <a:rPr lang="en-US" dirty="0"/>
              <a:t>the current situation, border authorities have been informed that they should not turn back the Burundians. The team had been able to note that the lack of documents and fear make the arriving Burundians use their networks to move into the local communities where they survive by offering their </a:t>
            </a:r>
            <a:r>
              <a:rPr lang="en-US" dirty="0" err="1"/>
              <a:t>labour</a:t>
            </a:r>
            <a:r>
              <a:rPr lang="en-US" dirty="0"/>
              <a:t> for food.  </a:t>
            </a:r>
            <a:endParaRPr lang="en-US" dirty="0" smtClean="0"/>
          </a:p>
          <a:p>
            <a:pPr algn="just"/>
            <a:endParaRPr lang="en-US" dirty="0"/>
          </a:p>
        </p:txBody>
      </p:sp>
      <p:sp>
        <p:nvSpPr>
          <p:cNvPr id="2" name="Title 1"/>
          <p:cNvSpPr>
            <a:spLocks noGrp="1"/>
          </p:cNvSpPr>
          <p:nvPr>
            <p:ph type="title"/>
          </p:nvPr>
        </p:nvSpPr>
        <p:spPr/>
        <p:txBody>
          <a:bodyPr>
            <a:normAutofit fontScale="90000"/>
          </a:bodyPr>
          <a:lstStyle/>
          <a:p>
            <a:r>
              <a:rPr lang="en-US" b="1" dirty="0" smtClean="0"/>
              <a:t/>
            </a:r>
            <a:br>
              <a:rPr lang="en-US" b="1" dirty="0" smtClean="0"/>
            </a:br>
            <a:r>
              <a:rPr lang="x-none" b="1" smtClean="0"/>
              <a:t>vii</a:t>
            </a:r>
            <a:r>
              <a:rPr lang="x-none" b="1"/>
              <a:t>). </a:t>
            </a:r>
            <a:r>
              <a:rPr lang="x-none" b="1" smtClean="0"/>
              <a:t>Presentation </a:t>
            </a:r>
            <a:r>
              <a:rPr lang="x-none" b="1"/>
              <a:t>border </a:t>
            </a:r>
            <a:r>
              <a:rPr lang="x-none" b="1" smtClean="0"/>
              <a:t>point </a:t>
            </a:r>
            <a:r>
              <a:rPr lang="x-none" b="1"/>
              <a:t>team:</a:t>
            </a:r>
            <a:r>
              <a:rPr lang="en-US" dirty="0"/>
              <a:t/>
            </a:r>
            <a:br>
              <a:rPr lang="en-US" dirty="0"/>
            </a:br>
            <a:endParaRPr lang="en-US"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just"/>
            <a:r>
              <a:rPr lang="en-US" dirty="0" smtClean="0"/>
              <a:t>The team emphasized the need for training and sensitization of local authorities. It was also thought that there is a need to establish holding points for those who are crossing the border as they are exhausted from their journey when they arrive.  </a:t>
            </a:r>
          </a:p>
          <a:p>
            <a:pPr algn="just">
              <a:buNone/>
            </a:pPr>
            <a:endParaRPr lang="en-US" dirty="0" smtClean="0"/>
          </a:p>
          <a:p>
            <a:pPr algn="just"/>
            <a:r>
              <a:rPr lang="en-US" dirty="0" smtClean="0"/>
              <a:t>In the discussion it was agreed that sensitization should be an immediate priority. HIJRA expressed that they are ready to support on the border where needed.</a:t>
            </a:r>
            <a:endParaRPr lang="en-US" dirty="0"/>
          </a:p>
        </p:txBody>
      </p:sp>
      <p:sp>
        <p:nvSpPr>
          <p:cNvPr id="2" name="Title 1"/>
          <p:cNvSpPr>
            <a:spLocks noGrp="1"/>
          </p:cNvSpPr>
          <p:nvPr>
            <p:ph type="title"/>
          </p:nvPr>
        </p:nvSpPr>
        <p:spPr/>
        <p:txBody>
          <a:bodyPr/>
          <a:lstStyle/>
          <a:p>
            <a:r>
              <a:rPr lang="en-US" b="1" dirty="0" smtClean="0"/>
              <a:t>Border team cont..</a:t>
            </a:r>
            <a:endParaRPr lang="en-US" b="1"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lvl="0" algn="just"/>
            <a:r>
              <a:rPr lang="en-US" dirty="0" smtClean="0"/>
              <a:t>Holding </a:t>
            </a:r>
            <a:r>
              <a:rPr lang="en-US" dirty="0"/>
              <a:t>points for new arrivals needed on the border </a:t>
            </a:r>
            <a:r>
              <a:rPr lang="en-US" dirty="0" smtClean="0"/>
              <a:t>.</a:t>
            </a:r>
          </a:p>
          <a:p>
            <a:pPr lvl="0" algn="just"/>
            <a:endParaRPr lang="en-US" dirty="0"/>
          </a:p>
          <a:p>
            <a:pPr lvl="0" algn="just"/>
            <a:r>
              <a:rPr lang="en-US" dirty="0"/>
              <a:t>Border officials need to be trained to ensure that asylum-seekers are given proper </a:t>
            </a:r>
            <a:r>
              <a:rPr lang="en-US" dirty="0" smtClean="0"/>
              <a:t>attention.</a:t>
            </a:r>
          </a:p>
          <a:p>
            <a:pPr lvl="0" algn="just"/>
            <a:endParaRPr lang="en-US" dirty="0"/>
          </a:p>
          <a:p>
            <a:pPr lvl="0" algn="just"/>
            <a:r>
              <a:rPr lang="en-US" dirty="0"/>
              <a:t>Local authorities need to be sensitized so that they can identify the Burundians in need of international protection that are currently in their communities </a:t>
            </a:r>
          </a:p>
          <a:p>
            <a:endParaRPr lang="en-US" dirty="0"/>
          </a:p>
        </p:txBody>
      </p:sp>
      <p:sp>
        <p:nvSpPr>
          <p:cNvPr id="2" name="Title 1"/>
          <p:cNvSpPr>
            <a:spLocks noGrp="1"/>
          </p:cNvSpPr>
          <p:nvPr>
            <p:ph type="title"/>
          </p:nvPr>
        </p:nvSpPr>
        <p:spPr/>
        <p:txBody>
          <a:bodyPr>
            <a:normAutofit fontScale="90000"/>
          </a:bodyPr>
          <a:lstStyle/>
          <a:p>
            <a:r>
              <a:rPr lang="en-US" b="1" dirty="0" smtClean="0"/>
              <a:t/>
            </a:r>
            <a:br>
              <a:rPr lang="en-US" b="1" dirty="0" smtClean="0"/>
            </a:br>
            <a:r>
              <a:rPr lang="x-none" b="1" smtClean="0"/>
              <a:t>Key recommendations</a:t>
            </a:r>
            <a:r>
              <a:rPr lang="en-US" b="1" dirty="0" smtClean="0"/>
              <a:t> on border visit</a:t>
            </a:r>
            <a:r>
              <a:rPr lang="x-none" b="1" smtClean="0"/>
              <a:t>:</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0150529_172101"/>
          <p:cNvPicPr>
            <a:picLocks noGrp="1"/>
          </p:cNvPicPr>
          <p:nvPr>
            <p:ph idx="1"/>
          </p:nvPr>
        </p:nvPicPr>
        <p:blipFill>
          <a:blip r:embed="rId2" cstate="print"/>
          <a:srcRect/>
          <a:stretch>
            <a:fillRect/>
          </a:stretch>
        </p:blipFill>
        <p:spPr bwMode="auto">
          <a:xfrm>
            <a:off x="762000" y="1447801"/>
            <a:ext cx="7406641" cy="4572000"/>
          </a:xfrm>
          <a:prstGeom prst="rect">
            <a:avLst/>
          </a:prstGeom>
          <a:noFill/>
          <a:ln w="9525">
            <a:noFill/>
            <a:miter lim="800000"/>
            <a:headEnd/>
            <a:tailEnd/>
          </a:ln>
        </p:spPr>
      </p:pic>
      <p:sp>
        <p:nvSpPr>
          <p:cNvPr id="2" name="Title 1"/>
          <p:cNvSpPr>
            <a:spLocks noGrp="1"/>
          </p:cNvSpPr>
          <p:nvPr>
            <p:ph type="title"/>
          </p:nvPr>
        </p:nvSpPr>
        <p:spPr/>
        <p:txBody>
          <a:bodyPr>
            <a:normAutofit fontScale="90000"/>
          </a:bodyPr>
          <a:lstStyle/>
          <a:p>
            <a:r>
              <a:rPr lang="en-US" b="1" dirty="0" smtClean="0"/>
              <a:t>Wrap </a:t>
            </a:r>
            <a:r>
              <a:rPr lang="en-US" b="1" dirty="0"/>
              <a:t>Up meeting at Lake View Hotel</a:t>
            </a:r>
            <a:r>
              <a:rPr lang="en-US" dirty="0"/>
              <a:t/>
            </a:r>
            <a:br>
              <a:rPr lang="en-US" dirty="0"/>
            </a:br>
            <a:endParaRPr lang="en-US"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US" dirty="0" smtClean="0"/>
              <a:t>The Team on the Ground was doing a commendable job but a little bit of improved coordination and information sharing would help greatly</a:t>
            </a:r>
          </a:p>
          <a:p>
            <a:pPr algn="just"/>
            <a:endParaRPr lang="en-US" dirty="0" smtClean="0"/>
          </a:p>
          <a:p>
            <a:pPr algn="just"/>
            <a:r>
              <a:rPr lang="en-US" dirty="0" smtClean="0"/>
              <a:t>There is still land in </a:t>
            </a:r>
            <a:r>
              <a:rPr lang="en-US" dirty="0" err="1" smtClean="0"/>
              <a:t>Nakivale</a:t>
            </a:r>
            <a:r>
              <a:rPr lang="en-US" dirty="0" smtClean="0"/>
              <a:t> to settle the new arrivals  but the land in </a:t>
            </a:r>
            <a:r>
              <a:rPr lang="en-US" dirty="0" err="1" smtClean="0"/>
              <a:t>Oruchinga</a:t>
            </a:r>
            <a:r>
              <a:rPr lang="en-US" dirty="0" smtClean="0"/>
              <a:t> needs further mapping. As such we can continue </a:t>
            </a:r>
            <a:r>
              <a:rPr lang="en-US" dirty="0" err="1" smtClean="0"/>
              <a:t>settlling</a:t>
            </a:r>
            <a:r>
              <a:rPr lang="en-US" dirty="0" smtClean="0"/>
              <a:t> Burundians in </a:t>
            </a:r>
            <a:r>
              <a:rPr lang="en-US" dirty="0" err="1" smtClean="0"/>
              <a:t>Nakivale</a:t>
            </a:r>
            <a:r>
              <a:rPr lang="en-US" dirty="0" smtClean="0"/>
              <a:t> and only go to </a:t>
            </a:r>
            <a:r>
              <a:rPr lang="en-US" dirty="0" err="1" smtClean="0"/>
              <a:t>Oruchinga</a:t>
            </a:r>
            <a:r>
              <a:rPr lang="en-US" dirty="0" smtClean="0"/>
              <a:t> when </a:t>
            </a:r>
            <a:r>
              <a:rPr lang="en-US" dirty="0" err="1" smtClean="0"/>
              <a:t>Nakivale</a:t>
            </a:r>
            <a:r>
              <a:rPr lang="en-US" dirty="0" smtClean="0"/>
              <a:t> is Exhausted</a:t>
            </a:r>
            <a:endParaRPr lang="en-US" dirty="0"/>
          </a:p>
        </p:txBody>
      </p:sp>
      <p:sp>
        <p:nvSpPr>
          <p:cNvPr id="2" name="Title 1"/>
          <p:cNvSpPr>
            <a:spLocks noGrp="1"/>
          </p:cNvSpPr>
          <p:nvPr>
            <p:ph type="title"/>
          </p:nvPr>
        </p:nvSpPr>
        <p:spPr/>
        <p:txBody>
          <a:bodyPr/>
          <a:lstStyle/>
          <a:p>
            <a:r>
              <a:rPr lang="en-US" b="1" dirty="0" smtClean="0"/>
              <a:t>KEY ISSUES TO  NOTE</a:t>
            </a:r>
            <a:endParaRPr lang="en-US" b="1"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en-US" dirty="0" smtClean="0"/>
              <a:t>The Response in </a:t>
            </a:r>
            <a:r>
              <a:rPr lang="en-US" dirty="0" err="1" smtClean="0"/>
              <a:t>Nakivale</a:t>
            </a:r>
            <a:r>
              <a:rPr lang="en-US" dirty="0" smtClean="0"/>
              <a:t> and </a:t>
            </a:r>
            <a:r>
              <a:rPr lang="en-US" dirty="0" err="1" smtClean="0"/>
              <a:t>Oruchinga</a:t>
            </a:r>
            <a:r>
              <a:rPr lang="en-US" dirty="0" smtClean="0"/>
              <a:t> settlements should not ignore other </a:t>
            </a:r>
            <a:r>
              <a:rPr lang="en-US" dirty="0" err="1" smtClean="0"/>
              <a:t>Natio</a:t>
            </a:r>
            <a:r>
              <a:rPr lang="en-US" dirty="0" smtClean="0"/>
              <a:t> </a:t>
            </a:r>
            <a:r>
              <a:rPr lang="en-US" dirty="0" err="1" smtClean="0"/>
              <a:t>nalities</a:t>
            </a:r>
            <a:r>
              <a:rPr lang="en-US" dirty="0" smtClean="0"/>
              <a:t> like Congolese over (779 as of 22</a:t>
            </a:r>
            <a:r>
              <a:rPr lang="en-US" baseline="30000" dirty="0" smtClean="0"/>
              <a:t>nd</a:t>
            </a:r>
            <a:r>
              <a:rPr lang="en-US" dirty="0" smtClean="0"/>
              <a:t> may)and Somalis whose population is also increasing. </a:t>
            </a:r>
          </a:p>
          <a:p>
            <a:pPr algn="just"/>
            <a:endParaRPr lang="en-US" dirty="0"/>
          </a:p>
          <a:p>
            <a:pPr algn="just"/>
            <a:r>
              <a:rPr lang="en-US" dirty="0" smtClean="0"/>
              <a:t>The Host community figures must be factored in the over all planning</a:t>
            </a:r>
            <a:endParaRPr lang="en-US" dirty="0"/>
          </a:p>
        </p:txBody>
      </p:sp>
      <p:sp>
        <p:nvSpPr>
          <p:cNvPr id="2" name="Title 1"/>
          <p:cNvSpPr>
            <a:spLocks noGrp="1"/>
          </p:cNvSpPr>
          <p:nvPr>
            <p:ph type="title"/>
          </p:nvPr>
        </p:nvSpPr>
        <p:spPr/>
        <p:txBody>
          <a:bodyPr/>
          <a:lstStyle/>
          <a:p>
            <a:r>
              <a:rPr lang="en-US" b="1" dirty="0" smtClean="0"/>
              <a:t>Issues to note cont..</a:t>
            </a:r>
            <a:endParaRPr lang="en-US" b="1"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just"/>
            <a:r>
              <a:rPr lang="en-US" dirty="0" smtClean="0"/>
              <a:t>Some of the gaps/conditions could have improved by now because the mission was also meant to awaken our field colleagues and actually some of the recommendations/action were made there and then</a:t>
            </a:r>
          </a:p>
          <a:p>
            <a:pPr algn="just"/>
            <a:endParaRPr lang="en-US" dirty="0"/>
          </a:p>
          <a:p>
            <a:pPr algn="just"/>
            <a:r>
              <a:rPr lang="en-US" dirty="0" smtClean="0"/>
              <a:t>Security should not be taken for granted. A total of 35 ill </a:t>
            </a:r>
            <a:r>
              <a:rPr lang="en-US" dirty="0" err="1" smtClean="0"/>
              <a:t>faccilitated</a:t>
            </a:r>
            <a:r>
              <a:rPr lang="en-US" dirty="0" smtClean="0"/>
              <a:t> Police men cannot support the </a:t>
            </a:r>
            <a:r>
              <a:rPr lang="en-US" dirty="0" err="1" smtClean="0"/>
              <a:t>Nakivale</a:t>
            </a:r>
            <a:r>
              <a:rPr lang="en-US" dirty="0" smtClean="0"/>
              <a:t> operation with a population of about 100.000.</a:t>
            </a:r>
            <a:endParaRPr lang="en-US" dirty="0"/>
          </a:p>
        </p:txBody>
      </p:sp>
      <p:sp>
        <p:nvSpPr>
          <p:cNvPr id="2" name="Title 1"/>
          <p:cNvSpPr>
            <a:spLocks noGrp="1"/>
          </p:cNvSpPr>
          <p:nvPr>
            <p:ph type="title"/>
          </p:nvPr>
        </p:nvSpPr>
        <p:spPr/>
        <p:txBody>
          <a:bodyPr/>
          <a:lstStyle/>
          <a:p>
            <a:r>
              <a:rPr lang="en-US" b="1" dirty="0" smtClean="0"/>
              <a:t>Issues to note cont..</a:t>
            </a:r>
            <a:endParaRPr lang="en-US" b="1"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US" dirty="0" smtClean="0"/>
              <a:t>The Assessment was not an in-depth one. There is need for an in-depth study and analysis of the gaps and the implications on the population and surrounding areas(water quality, Malnutrition levels etc)</a:t>
            </a:r>
          </a:p>
          <a:p>
            <a:pPr algn="just"/>
            <a:endParaRPr lang="en-US" dirty="0"/>
          </a:p>
          <a:p>
            <a:pPr algn="just"/>
            <a:r>
              <a:rPr lang="en-US" dirty="0" smtClean="0"/>
              <a:t>The Operation urgently requires emergency funds as well as support from other agencies as the numbers keep increasing.</a:t>
            </a:r>
            <a:endParaRPr lang="en-US" dirty="0"/>
          </a:p>
        </p:txBody>
      </p:sp>
      <p:sp>
        <p:nvSpPr>
          <p:cNvPr id="2" name="Title 1"/>
          <p:cNvSpPr>
            <a:spLocks noGrp="1"/>
          </p:cNvSpPr>
          <p:nvPr>
            <p:ph type="title"/>
          </p:nvPr>
        </p:nvSpPr>
        <p:spPr/>
        <p:txBody>
          <a:bodyPr/>
          <a:lstStyle/>
          <a:p>
            <a:r>
              <a:rPr lang="en-US" b="1" dirty="0" smtClean="0"/>
              <a:t>Issues to note cont..</a:t>
            </a:r>
            <a:endParaRPr lang="en-US" b="1" dirty="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en-US" dirty="0" smtClean="0"/>
              <a:t>On behalf of the Commissioner I wish to thank the team for the support and commitment during the two days mission.</a:t>
            </a:r>
          </a:p>
          <a:p>
            <a:pPr algn="just"/>
            <a:endParaRPr lang="en-US" b="1" dirty="0"/>
          </a:p>
          <a:p>
            <a:pPr algn="ctr">
              <a:buNone/>
            </a:pPr>
            <a:r>
              <a:rPr lang="en-US" b="1" dirty="0" smtClean="0"/>
              <a:t>JOHN ALINAITWE</a:t>
            </a:r>
          </a:p>
          <a:p>
            <a:pPr algn="ctr">
              <a:buNone/>
            </a:pPr>
            <a:r>
              <a:rPr lang="en-US" b="1" dirty="0" smtClean="0"/>
              <a:t>JOINT ASSESMENT TEAM LEADER</a:t>
            </a:r>
          </a:p>
          <a:p>
            <a:pPr algn="ctr">
              <a:buNone/>
            </a:pPr>
            <a:r>
              <a:rPr lang="en-US" b="1" dirty="0" smtClean="0"/>
              <a:t>OPM KAMPALA</a:t>
            </a:r>
          </a:p>
          <a:p>
            <a:pPr algn="ctr">
              <a:buNone/>
            </a:pPr>
            <a:r>
              <a:rPr lang="en-US" b="1" dirty="0" smtClean="0"/>
              <a:t>5</a:t>
            </a:r>
            <a:r>
              <a:rPr lang="en-US" b="1" baseline="30000" dirty="0" smtClean="0"/>
              <a:t>TH</a:t>
            </a:r>
            <a:r>
              <a:rPr lang="en-US" b="1" dirty="0" smtClean="0"/>
              <a:t> JUNE 2015</a:t>
            </a:r>
            <a:endParaRPr lang="en-US" b="1" dirty="0"/>
          </a:p>
          <a:p>
            <a:pPr algn="just">
              <a:buNone/>
            </a:pPr>
            <a:endParaRPr lang="en-US" dirty="0" smtClean="0"/>
          </a:p>
          <a:p>
            <a:pPr>
              <a:buNone/>
            </a:pPr>
            <a:endParaRPr lang="en-US" dirty="0"/>
          </a:p>
        </p:txBody>
      </p:sp>
      <p:sp>
        <p:nvSpPr>
          <p:cNvPr id="2" name="Title 1"/>
          <p:cNvSpPr>
            <a:spLocks noGrp="1"/>
          </p:cNvSpPr>
          <p:nvPr>
            <p:ph type="title"/>
          </p:nvPr>
        </p:nvSpPr>
        <p:spPr/>
        <p:txBody>
          <a:bodyPr/>
          <a:lstStyle/>
          <a:p>
            <a:r>
              <a:rPr lang="en-US" b="1" dirty="0" smtClean="0"/>
              <a:t>CONCLUSION</a:t>
            </a:r>
            <a:endParaRPr lang="en-US" b="1"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524</TotalTime>
  <Words>2391</Words>
  <Application>Microsoft Office PowerPoint</Application>
  <PresentationFormat>On-screen Show (4:3)</PresentationFormat>
  <Paragraphs>292</Paragraphs>
  <Slides>62</Slides>
  <Notes>0</Notes>
  <HiddenSlides>0</HiddenSlides>
  <MMClips>0</MMClips>
  <ScaleCrop>false</ScaleCrop>
  <HeadingPairs>
    <vt:vector size="4" baseType="variant">
      <vt:variant>
        <vt:lpstr>Theme</vt:lpstr>
      </vt:variant>
      <vt:variant>
        <vt:i4>1</vt:i4>
      </vt:variant>
      <vt:variant>
        <vt:lpstr>Slide Titles</vt:lpstr>
      </vt:variant>
      <vt:variant>
        <vt:i4>62</vt:i4>
      </vt:variant>
    </vt:vector>
  </HeadingPairs>
  <TitlesOfParts>
    <vt:vector size="63" baseType="lpstr">
      <vt:lpstr>Concourse</vt:lpstr>
      <vt:lpstr>          BURUNDI  INFLUX EMERGENCY MEETING</vt:lpstr>
      <vt:lpstr>BURUNDIAN INFLUX TREND</vt:lpstr>
      <vt:lpstr>BURUNDI CONFLICT SITUATION UPDATE</vt:lpstr>
      <vt:lpstr>Conflict situation update cont..</vt:lpstr>
      <vt:lpstr>Conflict situation Update cont..</vt:lpstr>
      <vt:lpstr>JOINT ASSESMENT REPORT</vt:lpstr>
      <vt:lpstr>ASSESMENT METHODOLOGY</vt:lpstr>
      <vt:lpstr>Inception planning meeting at Nakivale settlement</vt:lpstr>
      <vt:lpstr>Methodology cont..</vt:lpstr>
      <vt:lpstr>INSTITUTIONS THAT PARTICIPATED</vt:lpstr>
      <vt:lpstr>Institutions involved cont..</vt:lpstr>
      <vt:lpstr>Institutions involved cont..</vt:lpstr>
      <vt:lpstr>Assessment team assemble logistics</vt:lpstr>
      <vt:lpstr>ASSESMENT TEAMS</vt:lpstr>
      <vt:lpstr>Assessment teams cont..</vt:lpstr>
      <vt:lpstr>Assesment team in the field</vt:lpstr>
      <vt:lpstr>FINDINGS AND RECOMMENDATIONS </vt:lpstr>
      <vt:lpstr>Registration/Reception cont..</vt:lpstr>
      <vt:lpstr>Registration/Reception cont..</vt:lpstr>
      <vt:lpstr>Registration/Reception cont..</vt:lpstr>
      <vt:lpstr> Key recommendations on  Registration and reception  </vt:lpstr>
      <vt:lpstr>Key recommendations on Registration/reception:</vt:lpstr>
      <vt:lpstr>Burundian Family awaiting Registration</vt:lpstr>
      <vt:lpstr>Sleeping conditions for some of the new arrivals</vt:lpstr>
      <vt:lpstr>The OC Police addresses the assessment team</vt:lpstr>
      <vt:lpstr>2. Presentation by WASH/Infrastructure team:</vt:lpstr>
      <vt:lpstr>Wash/infrustructure team cont..</vt:lpstr>
      <vt:lpstr> Key recommendations in Wash/Infrustructure:  </vt:lpstr>
      <vt:lpstr> ESVI.NSAMIZI One of the distribution mechanisms that broke down.  </vt:lpstr>
      <vt:lpstr>High Turbidity - Treatment tank </vt:lpstr>
      <vt:lpstr>Low durability of large capacity Plastic tanks</vt:lpstr>
      <vt:lpstr> Presentation by Health assessment team: </vt:lpstr>
      <vt:lpstr>Health cont..</vt:lpstr>
      <vt:lpstr>Health cont..</vt:lpstr>
      <vt:lpstr> Key recommendations in Health: </vt:lpstr>
      <vt:lpstr>  A malnourished child at the Reception centre(Juru)   </vt:lpstr>
      <vt:lpstr>Admitted patient on the floor</vt:lpstr>
      <vt:lpstr>  iv). Presentation by Education team: </vt:lpstr>
      <vt:lpstr>Education cont..</vt:lpstr>
      <vt:lpstr> Key recommendations in Education Sector </vt:lpstr>
      <vt:lpstr> Presentation by Food/livelihoods/roads/infrastructure team: </vt:lpstr>
      <vt:lpstr>Food/Livelihood cont..</vt:lpstr>
      <vt:lpstr>Food/Livelihood cont..</vt:lpstr>
      <vt:lpstr> Key recommendations in Food/Livelihood and Shelter: </vt:lpstr>
      <vt:lpstr>Recommendations in Food/Livelihood cont..</vt:lpstr>
      <vt:lpstr>Burundian Refugees line up for food at Kabazana reception centre</vt:lpstr>
      <vt:lpstr>Some of the NFIs being given to families after plot allocation</vt:lpstr>
      <vt:lpstr>  A Burundian family pose for a photo after construction of the tukul in the newly allocated plot </vt:lpstr>
      <vt:lpstr> vi). Presentation Protection team: </vt:lpstr>
      <vt:lpstr>Protection cont..</vt:lpstr>
      <vt:lpstr>Protection cont..</vt:lpstr>
      <vt:lpstr>Protection Cont..</vt:lpstr>
      <vt:lpstr> Key recommendations in Protection: </vt:lpstr>
      <vt:lpstr> vii). Presentation border point team: </vt:lpstr>
      <vt:lpstr>Border team cont..</vt:lpstr>
      <vt:lpstr> Key recommendations on border visit: </vt:lpstr>
      <vt:lpstr>Wrap Up meeting at Lake View Hotel </vt:lpstr>
      <vt:lpstr>KEY ISSUES TO  NOTE</vt:lpstr>
      <vt:lpstr>Issues to note cont..</vt:lpstr>
      <vt:lpstr>Issues to note cont..</vt:lpstr>
      <vt:lpstr>Issues to note cont..</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HP 450</dc:creator>
  <cp:lastModifiedBy>HP 450</cp:lastModifiedBy>
  <cp:revision>46</cp:revision>
  <dcterms:created xsi:type="dcterms:W3CDTF">2015-06-04T07:34:54Z</dcterms:created>
  <dcterms:modified xsi:type="dcterms:W3CDTF">2015-06-05T10:03:20Z</dcterms:modified>
</cp:coreProperties>
</file>