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70" r:id="rId2"/>
    <p:sldId id="485" r:id="rId3"/>
    <p:sldId id="486" r:id="rId4"/>
    <p:sldId id="487" r:id="rId5"/>
    <p:sldId id="488" r:id="rId6"/>
    <p:sldId id="489" r:id="rId7"/>
    <p:sldId id="490" r:id="rId8"/>
    <p:sldId id="482" r:id="rId9"/>
    <p:sldId id="483" r:id="rId10"/>
    <p:sldId id="484" r:id="rId11"/>
    <p:sldId id="480" r:id="rId12"/>
  </p:sldIdLst>
  <p:sldSz cx="9144000" cy="6858000" type="screen4x3"/>
  <p:notesSz cx="7099300" cy="10234613"/>
  <p:defaultTextStyle>
    <a:defPPr>
      <a:defRPr lang="en-GB"/>
    </a:defPPr>
    <a:lvl1pPr algn="l" rtl="0" fontAlgn="base">
      <a:lnSpc>
        <a:spcPct val="110000"/>
      </a:lnSpc>
      <a:spcBef>
        <a:spcPct val="10000"/>
      </a:spcBef>
      <a:spcAft>
        <a:spcPct val="0"/>
      </a:spcAft>
      <a:buClr>
        <a:srgbClr val="CC0000"/>
      </a:buClr>
      <a:buFont typeface="Wingdings" pitchFamily="2" charset="2"/>
      <a:buChar char="§"/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lnSpc>
        <a:spcPct val="110000"/>
      </a:lnSpc>
      <a:spcBef>
        <a:spcPct val="10000"/>
      </a:spcBef>
      <a:spcAft>
        <a:spcPct val="0"/>
      </a:spcAft>
      <a:buClr>
        <a:srgbClr val="CC0000"/>
      </a:buClr>
      <a:buFont typeface="Wingdings" pitchFamily="2" charset="2"/>
      <a:buChar char="§"/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lnSpc>
        <a:spcPct val="110000"/>
      </a:lnSpc>
      <a:spcBef>
        <a:spcPct val="10000"/>
      </a:spcBef>
      <a:spcAft>
        <a:spcPct val="0"/>
      </a:spcAft>
      <a:buClr>
        <a:srgbClr val="CC0000"/>
      </a:buClr>
      <a:buFont typeface="Wingdings" pitchFamily="2" charset="2"/>
      <a:buChar char="§"/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lnSpc>
        <a:spcPct val="110000"/>
      </a:lnSpc>
      <a:spcBef>
        <a:spcPct val="10000"/>
      </a:spcBef>
      <a:spcAft>
        <a:spcPct val="0"/>
      </a:spcAft>
      <a:buClr>
        <a:srgbClr val="CC0000"/>
      </a:buClr>
      <a:buFont typeface="Wingdings" pitchFamily="2" charset="2"/>
      <a:buChar char="§"/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lnSpc>
        <a:spcPct val="110000"/>
      </a:lnSpc>
      <a:spcBef>
        <a:spcPct val="10000"/>
      </a:spcBef>
      <a:spcAft>
        <a:spcPct val="0"/>
      </a:spcAft>
      <a:buClr>
        <a:srgbClr val="CC0000"/>
      </a:buClr>
      <a:buFont typeface="Wingdings" pitchFamily="2" charset="2"/>
      <a:buChar char="§"/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D0000"/>
    <a:srgbClr val="EDA1B3"/>
    <a:srgbClr val="E7D78C"/>
    <a:srgbClr val="5F5F5F"/>
    <a:srgbClr val="DDDDDD"/>
    <a:srgbClr val="777777"/>
    <a:srgbClr val="A50021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405" autoAdjust="0"/>
    <p:restoredTop sz="95659" autoAdjust="0"/>
  </p:normalViewPr>
  <p:slideViewPr>
    <p:cSldViewPr snapToGrid="0">
      <p:cViewPr>
        <p:scale>
          <a:sx n="100" d="100"/>
          <a:sy n="100" d="100"/>
        </p:scale>
        <p:origin x="-282" y="108"/>
      </p:cViewPr>
      <p:guideLst>
        <p:guide orient="horz" pos="1419"/>
        <p:guide pos="3991"/>
      </p:guideLst>
    </p:cSldViewPr>
  </p:slideViewPr>
  <p:notesTextViewPr>
    <p:cViewPr>
      <p:scale>
        <a:sx n="80" d="100"/>
        <a:sy n="8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1470" y="-90"/>
      </p:cViewPr>
      <p:guideLst>
        <p:guide orient="horz" pos="3223"/>
        <p:guide pos="2236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9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66BB2828-113D-463A-AFD2-48A7B7F10E9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9090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 defTabSz="947738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6DFFA289-8B02-499C-88D2-A16F889076A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0232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477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477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477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477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47738" eaLnBrk="0" fontAlgn="base" hangingPunct="0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47738" eaLnBrk="0" fontAlgn="base" hangingPunct="0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47738" eaLnBrk="0" fontAlgn="base" hangingPunct="0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47738" eaLnBrk="0" fontAlgn="base" hangingPunct="0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6746341-D9DD-4A76-93F8-8CD2D0CC08A9}" type="slidenum">
              <a:rPr lang="en-GB"/>
              <a:pPr eaLnBrk="1" hangingPunct="1"/>
              <a:t>1</a:t>
            </a:fld>
            <a:endParaRPr lang="en-GB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8588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342900" indent="-342900">
              <a:buClr>
                <a:srgbClr val="0070C0"/>
              </a:buClr>
              <a:buSzPct val="100000"/>
              <a:buFont typeface="Wingdings" pitchFamily="2" charset="2"/>
              <a:buChar char="q"/>
              <a:defRPr sz="2000"/>
            </a:lvl1pPr>
            <a:lvl2pPr>
              <a:buClr>
                <a:srgbClr val="0070C0"/>
              </a:buClr>
              <a:defRPr sz="2000"/>
            </a:lvl2pPr>
            <a:lvl3pPr>
              <a:buClr>
                <a:srgbClr val="0070C0"/>
              </a:buClr>
              <a:defRPr sz="1800"/>
            </a:lvl3pPr>
            <a:lvl4pPr>
              <a:buClr>
                <a:srgbClr val="0070C0"/>
              </a:buClr>
              <a:defRPr sz="1800"/>
            </a:lvl4pPr>
            <a:lvl5pPr>
              <a:defRPr sz="1600"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841333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147105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55575" y="1079500"/>
            <a:ext cx="4364038" cy="54975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72013" y="1079500"/>
            <a:ext cx="4364037" cy="54975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7853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4321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354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5691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264298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555694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2803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57701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577013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5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01885" y="191199"/>
            <a:ext cx="6542116" cy="6524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 smtClean="0"/>
              <a:t>Titelmasterformat</a:t>
            </a:r>
            <a:r>
              <a:rPr lang="en-GB" dirty="0" smtClean="0"/>
              <a:t> durch </a:t>
            </a:r>
            <a:r>
              <a:rPr lang="en-GB" dirty="0" err="1" smtClean="0"/>
              <a:t>Klicken</a:t>
            </a:r>
            <a:r>
              <a:rPr lang="en-GB" dirty="0" smtClean="0"/>
              <a:t> </a:t>
            </a:r>
            <a:r>
              <a:rPr lang="en-GB" dirty="0" err="1" smtClean="0"/>
              <a:t>bearbeiten</a:t>
            </a:r>
            <a:endParaRPr lang="en-GB" dirty="0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5575" y="1230284"/>
            <a:ext cx="8880475" cy="5346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pic>
        <p:nvPicPr>
          <p:cNvPr id="4" name="Picture 2" descr="Cedar_UN_4_600dpi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12" y="140213"/>
            <a:ext cx="16954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6"/>
          <p:cNvSpPr txBox="1">
            <a:spLocks noChangeArrowheads="1"/>
          </p:cNvSpPr>
          <p:nvPr userDrawn="1"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0" tIns="108000" rIns="0" bIns="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Aft>
                <a:spcPts val="600"/>
              </a:spcAft>
              <a:buNone/>
            </a:pPr>
            <a:r>
              <a:rPr lang="en-US" sz="1200" dirty="0" smtClean="0">
                <a:solidFill>
                  <a:srgbClr val="FFFFFF"/>
                </a:solidFill>
              </a:rPr>
              <a:t> Cash Assistance / SC &amp; LH WG Meeting</a:t>
            </a:r>
            <a:r>
              <a:rPr lang="en-US" sz="1200" baseline="0" dirty="0" smtClean="0">
                <a:solidFill>
                  <a:srgbClr val="FFFFFF"/>
                </a:solidFill>
              </a:rPr>
              <a:t> </a:t>
            </a:r>
            <a:r>
              <a:rPr lang="en-US" sz="1200" dirty="0" smtClean="0">
                <a:solidFill>
                  <a:srgbClr val="FFFFFF"/>
                </a:solidFill>
              </a:rPr>
              <a:t>– </a:t>
            </a:r>
            <a:r>
              <a:rPr lang="en-US" sz="1200" dirty="0">
                <a:solidFill>
                  <a:srgbClr val="FFFFFF"/>
                </a:solidFill>
              </a:rPr>
              <a:t>May </a:t>
            </a:r>
            <a:r>
              <a:rPr lang="en-US" sz="1200" dirty="0" smtClean="0">
                <a:solidFill>
                  <a:srgbClr val="FFFFFF"/>
                </a:solidFill>
              </a:rPr>
              <a:t>19</a:t>
            </a:r>
            <a:r>
              <a:rPr lang="en-US" sz="1200" baseline="30000" dirty="0" smtClean="0">
                <a:solidFill>
                  <a:srgbClr val="FFFFFF"/>
                </a:solidFill>
              </a:rPr>
              <a:t>th</a:t>
            </a:r>
            <a:r>
              <a:rPr lang="en-US" sz="1200" dirty="0">
                <a:solidFill>
                  <a:srgbClr val="FFFFFF"/>
                </a:solidFill>
              </a:rPr>
              <a:t>, 2014</a:t>
            </a:r>
            <a:endParaRPr lang="en-US" sz="1200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marL="87313" indent="-87313" algn="l" rtl="0" eaLnBrk="0" fontAlgn="base" hangingPunct="0">
        <a:spcBef>
          <a:spcPct val="10000"/>
        </a:spcBef>
        <a:spcAft>
          <a:spcPct val="0"/>
        </a:spcAft>
        <a:defRPr sz="2400" b="1">
          <a:solidFill>
            <a:srgbClr val="0070C0"/>
          </a:solidFill>
          <a:latin typeface="+mj-lt"/>
          <a:ea typeface="+mj-ea"/>
          <a:cs typeface="+mj-cs"/>
        </a:defRPr>
      </a:lvl1pPr>
      <a:lvl2pPr marL="87313" indent="-87313" algn="l" rtl="0" eaLnBrk="0" fontAlgn="base" hangingPunct="0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marL="87313" indent="-87313" algn="l" rtl="0" eaLnBrk="0" fontAlgn="base" hangingPunct="0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marL="87313" indent="-87313" algn="l" rtl="0" eaLnBrk="0" fontAlgn="base" hangingPunct="0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marL="87313" indent="-87313" algn="l" rtl="0" eaLnBrk="0" fontAlgn="base" hangingPunct="0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544513" algn="l" rtl="0" fontAlgn="base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1001713" algn="l" rtl="0" fontAlgn="base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458913" algn="l" rtl="0" fontAlgn="base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916113" algn="l" rtl="0" fontAlgn="base">
        <a:spcBef>
          <a:spcPct val="1000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ct val="10000"/>
        </a:spcBef>
        <a:spcAft>
          <a:spcPct val="0"/>
        </a:spcAft>
        <a:buClr>
          <a:srgbClr val="0070C0"/>
        </a:buClr>
        <a:buSzPct val="120000"/>
        <a:buFont typeface="Wingdings" pitchFamily="2" charset="2"/>
        <a:buChar char="q"/>
        <a:defRPr sz="2000" b="1">
          <a:solidFill>
            <a:srgbClr val="0070C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10000"/>
        </a:lnSpc>
        <a:spcBef>
          <a:spcPct val="10000"/>
        </a:spcBef>
        <a:spcAft>
          <a:spcPct val="0"/>
        </a:spcAft>
        <a:buClr>
          <a:srgbClr val="0070C0"/>
        </a:buClr>
        <a:buSzPct val="11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lnSpc>
          <a:spcPct val="110000"/>
        </a:lnSpc>
        <a:spcBef>
          <a:spcPct val="10000"/>
        </a:spcBef>
        <a:spcAft>
          <a:spcPct val="0"/>
        </a:spcAft>
        <a:buClr>
          <a:srgbClr val="0070C0"/>
        </a:buClr>
        <a:buSzPct val="110000"/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ct val="110000"/>
        </a:lnSpc>
        <a:spcBef>
          <a:spcPct val="10000"/>
        </a:spcBef>
        <a:spcAft>
          <a:spcPct val="0"/>
        </a:spcAft>
        <a:buClr>
          <a:srgbClr val="A50021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Char char="-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0"/>
        </a:spcAft>
        <a:buClr>
          <a:schemeClr val="tx1"/>
        </a:buClr>
        <a:buSzPct val="110000"/>
        <a:buChar char="-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0"/>
        </a:spcAft>
        <a:buClr>
          <a:schemeClr val="tx1"/>
        </a:buClr>
        <a:buSzPct val="110000"/>
        <a:buChar char="-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0"/>
        </a:spcAft>
        <a:buClr>
          <a:schemeClr val="tx1"/>
        </a:buClr>
        <a:buSzPct val="110000"/>
        <a:buChar char="-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0"/>
        </a:spcAft>
        <a:buClr>
          <a:schemeClr val="tx1"/>
        </a:buClr>
        <a:buSzPct val="110000"/>
        <a:buChar char="-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284163" y="1125538"/>
            <a:ext cx="8636000" cy="2232025"/>
          </a:xfrm>
        </p:spPr>
        <p:txBody>
          <a:bodyPr/>
          <a:lstStyle/>
          <a:p>
            <a:pPr marL="0" indent="87313" algn="ctr" eaLnBrk="1" hangingPunct="1"/>
            <a:r>
              <a:rPr lang="en-GB" sz="4400" dirty="0" smtClean="0"/>
              <a:t>Cash </a:t>
            </a:r>
            <a:br>
              <a:rPr lang="en-GB" sz="4400" dirty="0" smtClean="0"/>
            </a:br>
            <a:r>
              <a:rPr lang="en-GB" sz="4400" dirty="0" smtClean="0"/>
              <a:t>Assistance</a:t>
            </a:r>
          </a:p>
        </p:txBody>
      </p:sp>
    </p:spTree>
    <p:extLst>
      <p:ext uri="{BB962C8B-B14F-4D97-AF65-F5344CB8AC3E}">
        <p14:creationId xmlns:p14="http://schemas.microsoft.com/office/powerpoint/2010/main" val="114546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Actual Situation (May 2014)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Many agencies are providing cash assistance</a:t>
            </a:r>
            <a:endParaRPr lang="en-US" dirty="0" smtClean="0"/>
          </a:p>
          <a:p>
            <a:pPr lvl="1"/>
            <a:r>
              <a:rPr lang="en-US" sz="1800" dirty="0" smtClean="0"/>
              <a:t>ACTED</a:t>
            </a:r>
            <a:r>
              <a:rPr lang="en-US" sz="1800" dirty="0"/>
              <a:t>, Action Aid, Caritas , DRC, IOCC, IOM, Islamic Relief, JRS, </a:t>
            </a:r>
            <a:r>
              <a:rPr lang="en-US" sz="1800" dirty="0" err="1"/>
              <a:t>Makhsoumi</a:t>
            </a:r>
            <a:r>
              <a:rPr lang="en-US" sz="1800" dirty="0"/>
              <a:t> Foundation, NRC, Oxfam, PCMP, PU-AMI, SCI, SDC, THD-L, UNRWA, WFP, </a:t>
            </a:r>
            <a:r>
              <a:rPr lang="en-US" sz="1800" dirty="0" smtClean="0"/>
              <a:t>WVI, </a:t>
            </a:r>
            <a:r>
              <a:rPr lang="en-US" sz="1800" dirty="0"/>
              <a:t>and </a:t>
            </a:r>
            <a:r>
              <a:rPr lang="en-US" sz="1800" dirty="0" smtClean="0"/>
              <a:t>others</a:t>
            </a:r>
          </a:p>
          <a:p>
            <a:pPr lvl="1"/>
            <a:endParaRPr lang="de-CH" sz="1800" dirty="0"/>
          </a:p>
          <a:p>
            <a:r>
              <a:rPr lang="en-US" dirty="0"/>
              <a:t>Governance </a:t>
            </a:r>
            <a:r>
              <a:rPr lang="en-US" dirty="0" smtClean="0"/>
              <a:t>(coordination, harmonization)</a:t>
            </a:r>
            <a:endParaRPr lang="en-US" dirty="0"/>
          </a:p>
          <a:p>
            <a:pPr lvl="1"/>
            <a:r>
              <a:rPr lang="en-US" sz="1800" b="0" dirty="0" smtClean="0">
                <a:solidFill>
                  <a:schemeClr val="tx1"/>
                </a:solidFill>
              </a:rPr>
              <a:t>Cash </a:t>
            </a:r>
            <a:r>
              <a:rPr lang="en-US" sz="1800" b="0" dirty="0">
                <a:solidFill>
                  <a:schemeClr val="tx1"/>
                </a:solidFill>
              </a:rPr>
              <a:t>Working Group (reports to the Inter-Agency Coordination)</a:t>
            </a:r>
          </a:p>
          <a:p>
            <a:pPr lvl="2"/>
            <a:r>
              <a:rPr lang="en-US" sz="1600" b="0" dirty="0">
                <a:solidFill>
                  <a:schemeClr val="tx1"/>
                </a:solidFill>
              </a:rPr>
              <a:t>Informs and guides the overall objectives of cash assistance in Lebanon</a:t>
            </a:r>
          </a:p>
          <a:p>
            <a:pPr lvl="2"/>
            <a:r>
              <a:rPr lang="en-US" sz="1600" b="0" dirty="0">
                <a:solidFill>
                  <a:schemeClr val="tx1"/>
                </a:solidFill>
              </a:rPr>
              <a:t>Members: MoSA, Donors, </a:t>
            </a:r>
            <a:r>
              <a:rPr lang="en-US" sz="1600" b="0" dirty="0" smtClean="0">
                <a:solidFill>
                  <a:schemeClr val="tx1"/>
                </a:solidFill>
              </a:rPr>
              <a:t>NGOs and </a:t>
            </a:r>
            <a:r>
              <a:rPr lang="en-US" sz="1600" dirty="0" smtClean="0"/>
              <a:t>UN </a:t>
            </a:r>
            <a:r>
              <a:rPr lang="en-US" sz="1600" dirty="0"/>
              <a:t>Agencies </a:t>
            </a:r>
            <a:r>
              <a:rPr lang="en-US" sz="1600" b="0" dirty="0" smtClean="0">
                <a:solidFill>
                  <a:schemeClr val="tx1"/>
                </a:solidFill>
              </a:rPr>
              <a:t>active </a:t>
            </a:r>
            <a:r>
              <a:rPr lang="en-US" sz="1600" b="0" dirty="0">
                <a:solidFill>
                  <a:schemeClr val="tx1"/>
                </a:solidFill>
              </a:rPr>
              <a:t>in </a:t>
            </a:r>
            <a:r>
              <a:rPr lang="en-US" sz="1600" b="0" dirty="0" smtClean="0">
                <a:solidFill>
                  <a:schemeClr val="tx1"/>
                </a:solidFill>
              </a:rPr>
              <a:t>CTP</a:t>
            </a:r>
          </a:p>
          <a:p>
            <a:pPr lvl="2"/>
            <a:endParaRPr lang="en-US" sz="1600" b="0" dirty="0" smtClean="0">
              <a:solidFill>
                <a:schemeClr val="tx1"/>
              </a:solidFill>
            </a:endParaRPr>
          </a:p>
          <a:p>
            <a:pPr lvl="1"/>
            <a:r>
              <a:rPr lang="en-US" sz="1800" b="0" dirty="0" smtClean="0">
                <a:solidFill>
                  <a:schemeClr val="tx1"/>
                </a:solidFill>
              </a:rPr>
              <a:t>Operational </a:t>
            </a:r>
            <a:r>
              <a:rPr lang="en-US" sz="1800" b="0" dirty="0">
                <a:solidFill>
                  <a:schemeClr val="tx1"/>
                </a:solidFill>
              </a:rPr>
              <a:t>Team (reports to the CWG)</a:t>
            </a:r>
          </a:p>
          <a:p>
            <a:pPr lvl="2"/>
            <a:r>
              <a:rPr lang="en-US" sz="1600" b="0" dirty="0">
                <a:solidFill>
                  <a:schemeClr val="tx1"/>
                </a:solidFill>
              </a:rPr>
              <a:t>Ensures cash assistance is implemented according to CWG recommendations</a:t>
            </a:r>
          </a:p>
          <a:p>
            <a:pPr lvl="2"/>
            <a:r>
              <a:rPr lang="en-US" sz="1600" b="0" dirty="0">
                <a:solidFill>
                  <a:schemeClr val="tx1"/>
                </a:solidFill>
              </a:rPr>
              <a:t>Members: 5 to 10 persons appointed by the CWG (endorsed by I-A </a:t>
            </a:r>
            <a:r>
              <a:rPr lang="en-US" sz="1600" b="0" dirty="0" err="1">
                <a:solidFill>
                  <a:schemeClr val="tx1"/>
                </a:solidFill>
              </a:rPr>
              <a:t>Coord</a:t>
            </a:r>
            <a:r>
              <a:rPr lang="en-US" sz="1600" b="0" dirty="0">
                <a:solidFill>
                  <a:schemeClr val="tx1"/>
                </a:solidFill>
              </a:rPr>
              <a:t>.)</a:t>
            </a:r>
          </a:p>
          <a:p>
            <a:pPr>
              <a:buFontTx/>
              <a:buChar char="-"/>
              <a:defRPr/>
            </a:pPr>
            <a:endParaRPr lang="en-US" sz="800" b="0" dirty="0">
              <a:solidFill>
                <a:schemeClr val="tx1"/>
              </a:solidFill>
            </a:endParaRP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975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Actual </a:t>
            </a:r>
            <a:r>
              <a:rPr lang="de-CH" dirty="0" smtClean="0"/>
              <a:t>Situation	</a:t>
            </a:r>
            <a:r>
              <a:rPr lang="de-CH" sz="1800" dirty="0" smtClean="0"/>
              <a:t>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Unconditional </a:t>
            </a:r>
            <a:r>
              <a:rPr lang="en-US" dirty="0"/>
              <a:t>cash assistance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 smtClean="0"/>
              <a:t>86</a:t>
            </a:r>
            <a:r>
              <a:rPr lang="en-US" sz="1800" dirty="0" smtClean="0"/>
              <a:t>’000 </a:t>
            </a:r>
            <a:r>
              <a:rPr lang="en-US" sz="1800" dirty="0"/>
              <a:t>HH received USD 100 - 200 (winterization, hygiene and baby kits)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300 HH/month receive USD 200 (</a:t>
            </a:r>
            <a:r>
              <a:rPr lang="en-GB" sz="1800" dirty="0"/>
              <a:t>one-off emergency protection assistance</a:t>
            </a:r>
            <a:r>
              <a:rPr lang="en-US" sz="1800" dirty="0" smtClean="0"/>
              <a:t>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endParaRPr lang="en-US" sz="1800" dirty="0"/>
          </a:p>
          <a:p>
            <a:pPr>
              <a:defRPr/>
            </a:pPr>
            <a:r>
              <a:rPr lang="en-US" dirty="0" smtClean="0"/>
              <a:t>Conditional </a:t>
            </a:r>
            <a:r>
              <a:rPr lang="en-US" dirty="0"/>
              <a:t>cash assistance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Food: 		  30 USD/month for 630’000 persons (140’000 HH)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Education: 	630 USD/year for 30’000 pupils (+ transportation)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Health:		580 USD/month  for 5’000 persons (only UNHCR caseload)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Rent :		150 USD/month for 1’700 HH </a:t>
            </a:r>
            <a:endParaRPr lang="en-US" sz="1800" dirty="0" smtClean="0"/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endParaRPr lang="de-CH" sz="1800" dirty="0"/>
          </a:p>
          <a:p>
            <a:pPr>
              <a:defRPr/>
            </a:pPr>
            <a:r>
              <a:rPr lang="en-US" dirty="0"/>
              <a:t>Cards in use for cash assistance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170’000 ATM cards distributed (CSC - White card for use with any ATM)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 smtClean="0"/>
              <a:t>230’000 </a:t>
            </a:r>
            <a:r>
              <a:rPr lang="en-US" sz="1800" dirty="0"/>
              <a:t>POS cards distributed (BLF - Blue card for use only in contracted POS)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and various different cards (</a:t>
            </a:r>
            <a:r>
              <a:rPr lang="en-US" sz="1800" dirty="0" err="1"/>
              <a:t>LibanPost</a:t>
            </a:r>
            <a:r>
              <a:rPr lang="en-US" sz="1800" dirty="0"/>
              <a:t>, …)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endParaRPr lang="en-US" sz="18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788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Why scale up cash assistance?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dirty="0" smtClean="0"/>
          </a:p>
          <a:p>
            <a:r>
              <a:rPr lang="en-US" altLang="en-US" dirty="0" smtClean="0"/>
              <a:t>It’s </a:t>
            </a:r>
            <a:r>
              <a:rPr lang="en-US" altLang="en-US" dirty="0"/>
              <a:t>Possible </a:t>
            </a:r>
            <a:r>
              <a:rPr lang="en-US" altLang="en-US" dirty="0" smtClean="0">
                <a:solidFill>
                  <a:schemeClr val="tx1"/>
                </a:solidFill>
              </a:rPr>
              <a:t/>
            </a:r>
            <a:br>
              <a:rPr lang="en-US" altLang="en-US" dirty="0" smtClean="0">
                <a:solidFill>
                  <a:schemeClr val="tx1"/>
                </a:solidFill>
              </a:rPr>
            </a:br>
            <a:r>
              <a:rPr lang="en-US" altLang="en-US" sz="1800" b="0" dirty="0" smtClean="0">
                <a:solidFill>
                  <a:schemeClr val="tx1"/>
                </a:solidFill>
              </a:rPr>
              <a:t>=&gt; </a:t>
            </a:r>
            <a:r>
              <a:rPr lang="en-US" altLang="en-US" sz="1800" b="0" dirty="0">
                <a:solidFill>
                  <a:schemeClr val="tx1"/>
                </a:solidFill>
              </a:rPr>
              <a:t>markets and banks function effectively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dirty="0"/>
              <a:t>It’s Beneficial to the operation </a:t>
            </a:r>
            <a:r>
              <a:rPr lang="en-US" altLang="en-US" dirty="0" smtClean="0">
                <a:solidFill>
                  <a:schemeClr val="tx1"/>
                </a:solidFill>
              </a:rPr>
              <a:t/>
            </a:r>
            <a:br>
              <a:rPr lang="en-US" altLang="en-US" dirty="0" smtClean="0">
                <a:solidFill>
                  <a:schemeClr val="tx1"/>
                </a:solidFill>
              </a:rPr>
            </a:br>
            <a:r>
              <a:rPr lang="en-US" altLang="en-US" sz="1800" b="0" dirty="0" smtClean="0">
                <a:solidFill>
                  <a:schemeClr val="tx1"/>
                </a:solidFill>
              </a:rPr>
              <a:t>=&gt; </a:t>
            </a:r>
            <a:r>
              <a:rPr lang="en-US" altLang="en-US" sz="1800" b="0" dirty="0">
                <a:solidFill>
                  <a:schemeClr val="tx1"/>
                </a:solidFill>
              </a:rPr>
              <a:t>efficiency gains compared to sector-specific in-kind distribution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r>
              <a:rPr lang="en-US" altLang="en-US" dirty="0"/>
              <a:t>Effectiveness is proven </a:t>
            </a:r>
            <a:r>
              <a:rPr lang="en-US" altLang="en-US" b="0" dirty="0"/>
              <a:t>(lessons learned)</a:t>
            </a:r>
            <a:r>
              <a:rPr lang="en-US" altLang="en-US" b="0" dirty="0" smtClean="0">
                <a:solidFill>
                  <a:schemeClr val="tx1"/>
                </a:solidFill>
              </a:rPr>
              <a:t/>
            </a:r>
            <a:br>
              <a:rPr lang="en-US" altLang="en-US" b="0" dirty="0" smtClean="0">
                <a:solidFill>
                  <a:schemeClr val="tx1"/>
                </a:solidFill>
              </a:rPr>
            </a:br>
            <a:r>
              <a:rPr lang="en-US" altLang="en-US" sz="1800" b="0" dirty="0" smtClean="0">
                <a:solidFill>
                  <a:schemeClr val="tx1"/>
                </a:solidFill>
              </a:rPr>
              <a:t>=&gt; </a:t>
            </a:r>
            <a:r>
              <a:rPr lang="en-US" altLang="en-US" sz="1800" b="0" dirty="0">
                <a:solidFill>
                  <a:schemeClr val="tx1"/>
                </a:solidFill>
              </a:rPr>
              <a:t>food (e-voucher), winterization and emergency </a:t>
            </a:r>
            <a:r>
              <a:rPr lang="en-US" altLang="en-US" sz="1800" b="0" dirty="0" smtClean="0">
                <a:solidFill>
                  <a:schemeClr val="tx1"/>
                </a:solidFill>
              </a:rPr>
              <a:t>protection</a:t>
            </a:r>
          </a:p>
          <a:p>
            <a:endParaRPr lang="de-CH" altLang="en-US" sz="1800" b="0" dirty="0">
              <a:solidFill>
                <a:schemeClr val="tx1"/>
              </a:solidFill>
            </a:endParaRPr>
          </a:p>
          <a:p>
            <a:r>
              <a:rPr lang="de-CH" altLang="en-US" dirty="0" smtClean="0"/>
              <a:t>Better cost-benefit ratio and efficiency</a:t>
            </a:r>
            <a:br>
              <a:rPr lang="de-CH" altLang="en-US" dirty="0" smtClean="0"/>
            </a:br>
            <a:r>
              <a:rPr lang="en-US" altLang="en-US" sz="1800" b="0" dirty="0">
                <a:solidFill>
                  <a:schemeClr val="tx1"/>
                </a:solidFill>
              </a:rPr>
              <a:t>=&gt; </a:t>
            </a:r>
            <a:r>
              <a:rPr lang="en-US" altLang="en-US" sz="1800" b="0" dirty="0" smtClean="0">
                <a:solidFill>
                  <a:schemeClr val="tx1"/>
                </a:solidFill>
              </a:rPr>
              <a:t>cash assistance has shown to be more cost-efficient than in-kind</a:t>
            </a:r>
            <a:endParaRPr lang="en-US" altLang="en-US" dirty="0"/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136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What are the objectives?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  <a:defRPr/>
            </a:pPr>
            <a:endParaRPr lang="en-US" dirty="0" smtClean="0"/>
          </a:p>
          <a:p>
            <a:pPr>
              <a:spcAft>
                <a:spcPts val="1200"/>
              </a:spcAft>
              <a:defRPr/>
            </a:pPr>
            <a:r>
              <a:rPr lang="en-US" dirty="0" smtClean="0"/>
              <a:t>Free choice </a:t>
            </a:r>
            <a:r>
              <a:rPr lang="en-US" dirty="0"/>
              <a:t>for beneficiaries (dignity, priorities)</a:t>
            </a:r>
          </a:p>
          <a:p>
            <a:pPr>
              <a:spcAft>
                <a:spcPts val="1200"/>
              </a:spcAft>
              <a:defRPr/>
            </a:pPr>
            <a:r>
              <a:rPr lang="en-US" dirty="0"/>
              <a:t>Provide time-bound emergency assistance to most in need</a:t>
            </a:r>
          </a:p>
          <a:p>
            <a:pPr>
              <a:spcAft>
                <a:spcPts val="1200"/>
              </a:spcAft>
              <a:defRPr/>
            </a:pPr>
            <a:r>
              <a:rPr lang="en-US" dirty="0"/>
              <a:t>Mitigate negative coping mechanisms affecting communities</a:t>
            </a:r>
          </a:p>
          <a:p>
            <a:pPr>
              <a:spcAft>
                <a:spcPts val="1200"/>
              </a:spcAft>
              <a:defRPr/>
            </a:pPr>
            <a:r>
              <a:rPr lang="en-US" dirty="0"/>
              <a:t>Support local economy (host communities)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545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Work to date and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6" y="1230284"/>
            <a:ext cx="9054926" cy="5346729"/>
          </a:xfrm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GB" sz="2400" dirty="0"/>
              <a:t>Means to identify the most economically vulnerable </a:t>
            </a:r>
          </a:p>
          <a:p>
            <a:pPr marL="800100" lvl="1" indent="-342900">
              <a:defRPr/>
            </a:pPr>
            <a:r>
              <a:rPr lang="en-GB" dirty="0"/>
              <a:t>Pre-identification of families based on demographic variables recorded in registration database</a:t>
            </a:r>
          </a:p>
          <a:p>
            <a:pPr marL="800100" lvl="1" indent="-342900">
              <a:defRPr/>
            </a:pPr>
            <a:r>
              <a:rPr lang="en-GB" dirty="0"/>
              <a:t>Home visits =&gt; living conditions, capacity to generate income, etc.</a:t>
            </a:r>
          </a:p>
          <a:p>
            <a:pPr marL="800100" lvl="1" indent="-342900">
              <a:defRPr/>
            </a:pPr>
            <a:r>
              <a:rPr lang="en-GB" dirty="0"/>
              <a:t>Regular revision of vulnerabilities and emergency </a:t>
            </a:r>
            <a:r>
              <a:rPr lang="en-GB" dirty="0" smtClean="0"/>
              <a:t>referral</a:t>
            </a:r>
          </a:p>
          <a:p>
            <a:pPr marL="400050">
              <a:defRPr/>
            </a:pPr>
            <a:endParaRPr lang="en-GB" sz="2400" b="1" dirty="0">
              <a:solidFill>
                <a:srgbClr val="0070C0"/>
              </a:solidFill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en-GB" sz="2400" dirty="0" smtClean="0"/>
              <a:t>2.  How </a:t>
            </a:r>
            <a:r>
              <a:rPr lang="en-GB" sz="2400" dirty="0"/>
              <a:t>many can we assist through cash and for how much</a:t>
            </a:r>
          </a:p>
          <a:p>
            <a:pPr marL="800100" lvl="1" indent="-342900">
              <a:defRPr/>
            </a:pPr>
            <a:r>
              <a:rPr lang="en-GB" dirty="0"/>
              <a:t>Number of beneficiaries and level of assistance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will </a:t>
            </a:r>
            <a:r>
              <a:rPr lang="en-GB" dirty="0"/>
              <a:t>depend on resources</a:t>
            </a:r>
          </a:p>
          <a:p>
            <a:pPr marL="800100" lvl="1" indent="-342900">
              <a:defRPr/>
            </a:pPr>
            <a:r>
              <a:rPr lang="en-GB" dirty="0"/>
              <a:t>Narrow and deep vs. broad and shallow, or else? Impact?</a:t>
            </a:r>
          </a:p>
          <a:p>
            <a:pPr marL="800100" lvl="1" indent="-342900">
              <a:defRPr/>
            </a:pPr>
            <a:r>
              <a:rPr lang="en-GB" dirty="0"/>
              <a:t>Increasing vulnerabilities and protection concerns</a:t>
            </a:r>
          </a:p>
          <a:p>
            <a:pPr marL="800100" lvl="1" indent="-342900">
              <a:defRPr/>
            </a:pPr>
            <a:r>
              <a:rPr lang="en-GB" dirty="0"/>
              <a:t>Inclusion safeguards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752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Work to date and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6" y="1230284"/>
            <a:ext cx="8888672" cy="5346729"/>
          </a:xfrm>
        </p:spPr>
        <p:txBody>
          <a:bodyPr/>
          <a:lstStyle/>
          <a:p>
            <a:pPr marL="457200" indent="-457200">
              <a:buFont typeface="Arial" charset="0"/>
              <a:buAutoNum type="arabicPeriod" startAt="3"/>
              <a:defRPr/>
            </a:pPr>
            <a:r>
              <a:rPr lang="en-GB" sz="2400" dirty="0"/>
              <a:t>Determining what is the minimum needed to survive</a:t>
            </a:r>
          </a:p>
          <a:p>
            <a:pPr marL="801688" lvl="1" indent="-344488">
              <a:defRPr/>
            </a:pPr>
            <a:r>
              <a:rPr lang="en-GB" dirty="0"/>
              <a:t>Average expenditures assessed (food*, rent, communication, transport, health, education, water and clothing)</a:t>
            </a:r>
          </a:p>
          <a:p>
            <a:pPr marL="801688" lvl="1" indent="-344488">
              <a:defRPr/>
            </a:pPr>
            <a:r>
              <a:rPr lang="en-GB" dirty="0"/>
              <a:t>What is the “minimum”? MEB ($607), Survival ($435),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minimum </a:t>
            </a:r>
            <a:r>
              <a:rPr lang="en-GB" dirty="0"/>
              <a:t>wage ($450) and NPTP threshold ($560)</a:t>
            </a:r>
          </a:p>
          <a:p>
            <a:pPr lvl="1">
              <a:defRPr/>
            </a:pPr>
            <a:endParaRPr lang="en-GB" dirty="0"/>
          </a:p>
          <a:p>
            <a:pPr marL="457200" indent="-457200">
              <a:buFont typeface="Arial" charset="0"/>
              <a:buAutoNum type="arabicPeriod" startAt="3"/>
              <a:defRPr/>
            </a:pPr>
            <a:r>
              <a:rPr lang="en-GB" sz="2400" dirty="0"/>
              <a:t>Coordinated delivery</a:t>
            </a:r>
          </a:p>
          <a:p>
            <a:pPr marL="801688" lvl="1" indent="-344488">
              <a:defRPr/>
            </a:pPr>
            <a:r>
              <a:rPr lang="en-GB" dirty="0"/>
              <a:t>Unified mechanism to identify vulnerable</a:t>
            </a:r>
          </a:p>
          <a:p>
            <a:pPr marL="801688" lvl="1" indent="-344488">
              <a:defRPr/>
            </a:pPr>
            <a:r>
              <a:rPr lang="en-GB" i="1" dirty="0" err="1"/>
              <a:t>Guichet</a:t>
            </a:r>
            <a:r>
              <a:rPr lang="en-GB" i="1" dirty="0"/>
              <a:t> unique</a:t>
            </a:r>
          </a:p>
          <a:p>
            <a:pPr marL="801688" lvl="1" indent="-344488">
              <a:defRPr/>
            </a:pPr>
            <a:r>
              <a:rPr lang="en-GB" dirty="0"/>
              <a:t>Harmonization of cash programmes</a:t>
            </a:r>
          </a:p>
          <a:p>
            <a:pPr marL="801688" lvl="1" indent="-344488">
              <a:defRPr/>
            </a:pPr>
            <a:r>
              <a:rPr lang="en-GB" dirty="0"/>
              <a:t>One partner per location</a:t>
            </a:r>
          </a:p>
          <a:p>
            <a:pPr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141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Planned UNHCR cash assistance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Targeting (recommendation of the Task Force Targeting)</a:t>
            </a:r>
          </a:p>
          <a:p>
            <a:pPr lvl="1"/>
            <a:r>
              <a:rPr lang="en-US" sz="1800" dirty="0"/>
              <a:t>Identify the most economically vulnerable families where cash can have the greatest impact in meeting basic survival needs.</a:t>
            </a:r>
          </a:p>
          <a:p>
            <a:pPr lvl="1"/>
            <a:r>
              <a:rPr lang="en-US" sz="1800" dirty="0" smtClean="0"/>
              <a:t>Inclusion/exclusion </a:t>
            </a:r>
            <a:r>
              <a:rPr lang="en-US" sz="1800" dirty="0"/>
              <a:t>errors shall be mitigated through a gradual roll </a:t>
            </a:r>
            <a:r>
              <a:rPr lang="en-US" sz="1800" dirty="0" smtClean="0"/>
              <a:t>out:</a:t>
            </a:r>
            <a:endParaRPr lang="en-US" sz="1800" dirty="0"/>
          </a:p>
          <a:p>
            <a:endParaRPr lang="en-US" sz="800" dirty="0"/>
          </a:p>
          <a:p>
            <a:pPr lvl="1">
              <a:buFont typeface="Wingdings" pitchFamily="2" charset="2"/>
              <a:buChar char="Ø"/>
            </a:pP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First </a:t>
            </a:r>
            <a:r>
              <a:rPr lang="en-US" dirty="0">
                <a:solidFill>
                  <a:srgbClr val="0070C0"/>
                </a:solidFill>
              </a:rPr>
              <a:t>month: limited number of families (est. 10’000 to 15’000)</a:t>
            </a:r>
          </a:p>
          <a:p>
            <a:pPr lvl="2"/>
            <a:r>
              <a:rPr lang="en-US" dirty="0"/>
              <a:t>Selected according to a pre-identification formula showing the lowest inclusion error (combination of family size and dependency ratio – less than 5% error</a:t>
            </a:r>
            <a:r>
              <a:rPr lang="en-US" dirty="0" smtClean="0"/>
              <a:t>).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Further </a:t>
            </a:r>
            <a:r>
              <a:rPr lang="en-US" dirty="0">
                <a:solidFill>
                  <a:srgbClr val="0070C0"/>
                </a:solidFill>
              </a:rPr>
              <a:t>months: gradual inclusion of families (est. 3’000/month)</a:t>
            </a:r>
          </a:p>
          <a:p>
            <a:pPr lvl="2"/>
            <a:r>
              <a:rPr lang="en-US" dirty="0"/>
              <a:t>Selected upon prioritized households visits identifying economic vulnerability through precise indexes (per capita expenditure, living conditions, asset holdings, coping mechanisms and employment).</a:t>
            </a:r>
          </a:p>
          <a:p>
            <a:pPr lvl="2"/>
            <a:r>
              <a:rPr lang="en-US" dirty="0"/>
              <a:t>HH eligible through the pre-id formula will be prioritized for HH visits</a:t>
            </a:r>
            <a:r>
              <a:rPr lang="en-US" dirty="0" smtClean="0"/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0070C0"/>
                </a:solidFill>
              </a:rPr>
              <a:t> Assistance </a:t>
            </a:r>
            <a:r>
              <a:rPr lang="en-US" dirty="0">
                <a:solidFill>
                  <a:srgbClr val="0070C0"/>
                </a:solidFill>
              </a:rPr>
              <a:t>is time-bound (3 to 6 months)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26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UCT </a:t>
            </a:r>
            <a:r>
              <a:rPr lang="en-US" dirty="0" smtClean="0"/>
              <a:t>Operational Set-up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5" y="1230284"/>
            <a:ext cx="9187930" cy="5346729"/>
          </a:xfrm>
        </p:spPr>
        <p:txBody>
          <a:bodyPr/>
          <a:lstStyle/>
          <a:p>
            <a:r>
              <a:rPr lang="en-US" dirty="0" smtClean="0"/>
              <a:t>Simplified </a:t>
            </a:r>
            <a:r>
              <a:rPr lang="en-US" dirty="0"/>
              <a:t>delivery tool</a:t>
            </a:r>
          </a:p>
          <a:p>
            <a:pPr lvl="1"/>
            <a:r>
              <a:rPr lang="en-US" sz="1800" dirty="0"/>
              <a:t>One service provider </a:t>
            </a:r>
            <a:r>
              <a:rPr lang="en-US" sz="1800" dirty="0" smtClean="0"/>
              <a:t>(</a:t>
            </a:r>
            <a:r>
              <a:rPr lang="en-US" sz="1800" dirty="0"/>
              <a:t>ATM Card) for efficient disbursement </a:t>
            </a:r>
            <a:r>
              <a:rPr lang="en-US" sz="1800" dirty="0" smtClean="0"/>
              <a:t>/ tracking</a:t>
            </a:r>
            <a:endParaRPr lang="en-US" sz="1800" dirty="0"/>
          </a:p>
          <a:p>
            <a:pPr lvl="1"/>
            <a:r>
              <a:rPr lang="en-US" sz="1800" dirty="0"/>
              <a:t>Option to use same card for food (POS) and cash (ATM) </a:t>
            </a:r>
            <a:r>
              <a:rPr lang="en-US" sz="1800" dirty="0" smtClean="0"/>
              <a:t>being discussed</a:t>
            </a:r>
            <a:endParaRPr lang="en-US" sz="1800" dirty="0"/>
          </a:p>
          <a:p>
            <a:pPr lvl="1"/>
            <a:endParaRPr lang="en-US" dirty="0"/>
          </a:p>
          <a:p>
            <a:r>
              <a:rPr lang="en-US" dirty="0"/>
              <a:t>  Centralized data management</a:t>
            </a:r>
          </a:p>
          <a:p>
            <a:pPr lvl="1"/>
            <a:r>
              <a:rPr lang="en-US" sz="1800" dirty="0"/>
              <a:t>Lists of eligible families are produced by UNHCR though </a:t>
            </a:r>
            <a:r>
              <a:rPr lang="en-US" sz="1800" dirty="0" smtClean="0"/>
              <a:t>ProGres</a:t>
            </a:r>
            <a:endParaRPr lang="en-US" sz="1800" dirty="0"/>
          </a:p>
          <a:p>
            <a:pPr lvl="1"/>
            <a:r>
              <a:rPr lang="en-US" sz="1800" dirty="0"/>
              <a:t>UNHCR as depositary of registered refugee data ensures secured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and </a:t>
            </a:r>
            <a:r>
              <a:rPr lang="en-US" sz="1800" dirty="0"/>
              <a:t>protected data sharing and use.</a:t>
            </a:r>
          </a:p>
          <a:p>
            <a:pPr lvl="1"/>
            <a:endParaRPr lang="en-US" dirty="0"/>
          </a:p>
          <a:p>
            <a:r>
              <a:rPr lang="en-US" dirty="0"/>
              <a:t>  Harmonized amount and timeframe</a:t>
            </a:r>
          </a:p>
          <a:p>
            <a:pPr lvl="1"/>
            <a:r>
              <a:rPr lang="en-US" sz="1800" dirty="0"/>
              <a:t>Survival MEB is </a:t>
            </a:r>
            <a:r>
              <a:rPr lang="en-US" sz="1800" dirty="0" smtClean="0"/>
              <a:t>USD 435/month/HH </a:t>
            </a:r>
            <a:r>
              <a:rPr lang="en-US" sz="1800" dirty="0"/>
              <a:t>of </a:t>
            </a:r>
            <a:r>
              <a:rPr lang="en-US" sz="1800" dirty="0" smtClean="0"/>
              <a:t>5 </a:t>
            </a:r>
          </a:p>
          <a:p>
            <a:pPr lvl="1"/>
            <a:r>
              <a:rPr lang="en-US" sz="1800" dirty="0" smtClean="0"/>
              <a:t>Contribution to ensure sufficient impact is USD 250/HH/month</a:t>
            </a:r>
            <a:br>
              <a:rPr lang="en-US" sz="1800" dirty="0" smtClean="0"/>
            </a:br>
            <a:r>
              <a:rPr lang="en-US" sz="1800" dirty="0" smtClean="0"/>
              <a:t>(recommended by CWG MEB task force)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55764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UCT </a:t>
            </a:r>
            <a:r>
              <a:rPr lang="en-US" dirty="0" smtClean="0"/>
              <a:t>Operational Set-up    </a:t>
            </a:r>
            <a:r>
              <a:rPr lang="en-US" sz="1800" dirty="0" smtClean="0"/>
              <a:t>cont’d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5" y="1230284"/>
            <a:ext cx="9146367" cy="5346729"/>
          </a:xfrm>
        </p:spPr>
        <p:txBody>
          <a:bodyPr/>
          <a:lstStyle/>
          <a:p>
            <a:r>
              <a:rPr lang="en-US" dirty="0"/>
              <a:t>Follow-up and verification</a:t>
            </a:r>
          </a:p>
          <a:p>
            <a:pPr lvl="1"/>
            <a:r>
              <a:rPr lang="en-US" sz="1800" dirty="0"/>
              <a:t>Appeals, referrals, incl./excl. through HH visits </a:t>
            </a:r>
            <a:r>
              <a:rPr lang="en-US" sz="1800" dirty="0" smtClean="0"/>
              <a:t>(</a:t>
            </a:r>
            <a:r>
              <a:rPr lang="en-US" sz="1800" dirty="0"/>
              <a:t>regional coverage by NGOs).</a:t>
            </a:r>
          </a:p>
          <a:p>
            <a:pPr lvl="1"/>
            <a:r>
              <a:rPr lang="en-US" sz="1800" dirty="0"/>
              <a:t>Centralized verification through RAIS (duplications, complementary assistance</a:t>
            </a:r>
            <a:r>
              <a:rPr lang="en-US" sz="1800" dirty="0" smtClean="0"/>
              <a:t>).</a:t>
            </a:r>
          </a:p>
          <a:p>
            <a:pPr lvl="1"/>
            <a:endParaRPr lang="en-US" sz="1800" dirty="0"/>
          </a:p>
          <a:p>
            <a:r>
              <a:rPr lang="en-US" dirty="0" smtClean="0"/>
              <a:t> Joint </a:t>
            </a:r>
            <a:r>
              <a:rPr lang="en-US" dirty="0"/>
              <a:t>monitoring system</a:t>
            </a:r>
          </a:p>
          <a:p>
            <a:pPr lvl="1"/>
            <a:r>
              <a:rPr lang="en-US" sz="1800" dirty="0"/>
              <a:t>Joint data collection and analysis (NGOs, UN, GOV), markets assessments and prices monitoring as key indicators for adapting the </a:t>
            </a:r>
            <a:r>
              <a:rPr lang="en-US" sz="1800" dirty="0" err="1" smtClean="0"/>
              <a:t>programme</a:t>
            </a:r>
            <a:endParaRPr lang="en-US" sz="1800" dirty="0"/>
          </a:p>
          <a:p>
            <a:pPr lvl="1"/>
            <a:r>
              <a:rPr lang="en-US" sz="1800" dirty="0"/>
              <a:t>M&amp;E framework is being worked out by a dedicated Task Team.</a:t>
            </a:r>
          </a:p>
          <a:p>
            <a:pPr lvl="1"/>
            <a:r>
              <a:rPr lang="en-US" sz="1800" dirty="0"/>
              <a:t>Impact of cash assistance on local economy is being evaluated (result end May</a:t>
            </a:r>
            <a:r>
              <a:rPr lang="en-US" sz="1800" dirty="0" smtClean="0"/>
              <a:t>)</a:t>
            </a:r>
          </a:p>
          <a:p>
            <a:pPr lvl="1"/>
            <a:endParaRPr lang="en-US" sz="1800" dirty="0"/>
          </a:p>
          <a:p>
            <a:r>
              <a:rPr lang="en-US" dirty="0" smtClean="0"/>
              <a:t>Common </a:t>
            </a:r>
            <a:r>
              <a:rPr lang="en-US" dirty="0"/>
              <a:t>communication strategy</a:t>
            </a:r>
          </a:p>
          <a:p>
            <a:pPr lvl="1"/>
            <a:r>
              <a:rPr lang="en-US" sz="1800" dirty="0"/>
              <a:t>Coherent mass communication can mitigate most of the risks.</a:t>
            </a:r>
          </a:p>
          <a:p>
            <a:pPr lvl="1"/>
            <a:r>
              <a:rPr lang="en-US" sz="1800" dirty="0"/>
              <a:t>Mass Communication strategy is being tested in the field by Task </a:t>
            </a:r>
            <a:r>
              <a:rPr lang="en-US" sz="1800" dirty="0" smtClean="0"/>
              <a:t>Team</a:t>
            </a:r>
            <a:endParaRPr lang="en-US" sz="18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72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Inhaltsplatzhalter 3"/>
          <p:cNvSpPr>
            <a:spLocks noGrp="1"/>
          </p:cNvSpPr>
          <p:nvPr>
            <p:ph idx="1"/>
          </p:nvPr>
        </p:nvSpPr>
        <p:spPr>
          <a:xfrm>
            <a:off x="1254924" y="1552122"/>
            <a:ext cx="6409605" cy="4119213"/>
          </a:xfrm>
        </p:spPr>
        <p:txBody>
          <a:bodyPr/>
          <a:lstStyle/>
          <a:p>
            <a:pPr marL="0" indent="0" algn="ctr">
              <a:buNone/>
            </a:pPr>
            <a:r>
              <a:rPr lang="de-CH" sz="4400" dirty="0" smtClean="0">
                <a:solidFill>
                  <a:srgbClr val="009900"/>
                </a:solidFill>
              </a:rPr>
              <a:t>Questions?</a:t>
            </a:r>
          </a:p>
          <a:p>
            <a:pPr marL="0" indent="0" algn="ctr">
              <a:buNone/>
            </a:pPr>
            <a:r>
              <a:rPr lang="de-CH" sz="4400" dirty="0" err="1" smtClean="0">
                <a:solidFill>
                  <a:srgbClr val="009900"/>
                </a:solidFill>
              </a:rPr>
              <a:t>Concerns</a:t>
            </a:r>
            <a:r>
              <a:rPr lang="de-CH" sz="4400" dirty="0" smtClean="0">
                <a:solidFill>
                  <a:srgbClr val="009900"/>
                </a:solidFill>
              </a:rPr>
              <a:t>?</a:t>
            </a:r>
          </a:p>
          <a:p>
            <a:pPr marL="0" indent="0" algn="ctr">
              <a:buNone/>
            </a:pPr>
            <a:r>
              <a:rPr lang="de-CH" sz="4400" dirty="0" smtClean="0">
                <a:solidFill>
                  <a:srgbClr val="009900"/>
                </a:solidFill>
              </a:rPr>
              <a:t>Comments?</a:t>
            </a:r>
          </a:p>
          <a:p>
            <a:pPr marL="0" indent="0" algn="ctr">
              <a:buNone/>
            </a:pPr>
            <a:r>
              <a:rPr lang="de-CH" sz="4400" dirty="0" err="1" smtClean="0">
                <a:solidFill>
                  <a:srgbClr val="009900"/>
                </a:solidFill>
              </a:rPr>
              <a:t>Recommendations</a:t>
            </a:r>
            <a:r>
              <a:rPr lang="de-CH" sz="4400" dirty="0" smtClean="0">
                <a:solidFill>
                  <a:srgbClr val="009900"/>
                </a:solidFill>
              </a:rPr>
              <a:t>?</a:t>
            </a:r>
            <a:endParaRPr lang="de-CH" sz="4400" dirty="0">
              <a:solidFill>
                <a:srgbClr val="009900"/>
              </a:solidFill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7010400" y="6592889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lnSpc>
                <a:spcPct val="100000"/>
              </a:lnSpc>
              <a:spcBef>
                <a:spcPct val="10000"/>
              </a:spcBef>
              <a:spcAft>
                <a:spcPct val="0"/>
              </a:spcAft>
              <a:buClrTx/>
              <a:buFontTx/>
              <a:buNone/>
              <a:defRPr sz="1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rgbClr val="CC0000"/>
              </a:buClr>
              <a:buFont typeface="Wingdings" pitchFamily="2" charset="2"/>
              <a:buChar char="§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EF6221FB-74EE-43E4-A449-F64E222D3D2B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23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10000"/>
          </a:spcBef>
          <a:spcAft>
            <a:spcPct val="0"/>
          </a:spcAft>
          <a:buClr>
            <a:srgbClr val="CC0000"/>
          </a:buClr>
          <a:buSzTx/>
          <a:buFont typeface="Wingdings" pitchFamily="2" charset="2"/>
          <a:buChar char="§"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10000"/>
          </a:spcBef>
          <a:spcAft>
            <a:spcPct val="0"/>
          </a:spcAft>
          <a:buClr>
            <a:srgbClr val="CC0000"/>
          </a:buClr>
          <a:buSzTx/>
          <a:buFont typeface="Wingdings" pitchFamily="2" charset="2"/>
          <a:buChar char="§"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92</TotalTime>
  <Words>647</Words>
  <Application>Microsoft Office PowerPoint</Application>
  <PresentationFormat>On-screen Show (4:3)</PresentationFormat>
  <Paragraphs>106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Standarddesign</vt:lpstr>
      <vt:lpstr>Cash  Assistance</vt:lpstr>
      <vt:lpstr>Actual Situation (May 2014)</vt:lpstr>
      <vt:lpstr>Actual Situation cont’d</vt:lpstr>
      <vt:lpstr>Why scale up cash assistance?</vt:lpstr>
      <vt:lpstr>What are the objectives?</vt:lpstr>
      <vt:lpstr>Work to date and challenges</vt:lpstr>
      <vt:lpstr>Work to date and challenges</vt:lpstr>
      <vt:lpstr>Planned UNHCR cash assistance</vt:lpstr>
      <vt:lpstr>UCT Operational Set-up</vt:lpstr>
      <vt:lpstr>UCT Operational Set-up    cont’d</vt:lpstr>
      <vt:lpstr>PowerPoint Presentation</vt:lpstr>
    </vt:vector>
  </TitlesOfParts>
  <Company>Büro für sozioökonomische Studien &amp; Projekte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Cash Transfer Projects  1</dc:title>
  <dc:creator>Hannes</dc:creator>
  <cp:lastModifiedBy>Isabelle Pelly</cp:lastModifiedBy>
  <cp:revision>259</cp:revision>
  <cp:lastPrinted>2013-07-05T17:53:40Z</cp:lastPrinted>
  <dcterms:created xsi:type="dcterms:W3CDTF">2006-05-05T14:23:13Z</dcterms:created>
  <dcterms:modified xsi:type="dcterms:W3CDTF">2014-05-19T11:14:03Z</dcterms:modified>
</cp:coreProperties>
</file>