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3"/>
  </p:notesMasterIdLst>
  <p:sldIdLst>
    <p:sldId id="256" r:id="rId2"/>
    <p:sldId id="260" r:id="rId3"/>
    <p:sldId id="266" r:id="rId4"/>
    <p:sldId id="267" r:id="rId5"/>
    <p:sldId id="268" r:id="rId6"/>
    <p:sldId id="269" r:id="rId7"/>
    <p:sldId id="270" r:id="rId8"/>
    <p:sldId id="271" r:id="rId9"/>
    <p:sldId id="272" r:id="rId10"/>
    <p:sldId id="273" r:id="rId11"/>
    <p:sldId id="274"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7" d="100"/>
          <a:sy n="87" d="100"/>
        </p:scale>
        <p:origin x="1494" y="9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567ACC0-1BC6-4C6B-95A0-87F0DAE8C43A}" type="datetimeFigureOut">
              <a:rPr lang="en-US" smtClean="0"/>
              <a:t>7/21/2014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D8CDC22-5D5E-40E7-A720-84E0C48BC7F1}" type="slidenum">
              <a:rPr lang="en-US" smtClean="0"/>
              <a:t>‹#›</a:t>
            </a:fld>
            <a:endParaRPr lang="en-US"/>
          </a:p>
        </p:txBody>
      </p:sp>
    </p:spTree>
    <p:extLst>
      <p:ext uri="{BB962C8B-B14F-4D97-AF65-F5344CB8AC3E}">
        <p14:creationId xmlns:p14="http://schemas.microsoft.com/office/powerpoint/2010/main" val="12775062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19888" y="6075363"/>
            <a:ext cx="2119312" cy="50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1" descr="Unite2lin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90625" y="6008688"/>
            <a:ext cx="1166813"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8" name="Rectangle 2"/>
          <p:cNvSpPr>
            <a:spLocks noGrp="1" noChangeArrowheads="1"/>
          </p:cNvSpPr>
          <p:nvPr>
            <p:ph type="ctrTitle"/>
          </p:nvPr>
        </p:nvSpPr>
        <p:spPr>
          <a:xfrm>
            <a:off x="914400" y="4114800"/>
            <a:ext cx="7924800" cy="1295400"/>
          </a:xfrm>
        </p:spPr>
        <p:txBody>
          <a:bodyPr/>
          <a:lstStyle>
            <a:lvl1pPr>
              <a:defRPr sz="6000" b="0">
                <a:solidFill>
                  <a:schemeClr val="bg1"/>
                </a:solidFill>
              </a:defRPr>
            </a:lvl1pPr>
          </a:lstStyle>
          <a:p>
            <a:r>
              <a:rPr lang="en-US"/>
              <a:t>Click to edit Master title style</a:t>
            </a:r>
          </a:p>
        </p:txBody>
      </p:sp>
      <p:sp>
        <p:nvSpPr>
          <p:cNvPr id="4099" name="Rectangle 3"/>
          <p:cNvSpPr>
            <a:spLocks noGrp="1" noChangeArrowheads="1"/>
          </p:cNvSpPr>
          <p:nvPr>
            <p:ph type="subTitle" idx="1"/>
          </p:nvPr>
        </p:nvSpPr>
        <p:spPr>
          <a:xfrm>
            <a:off x="914400" y="2819400"/>
            <a:ext cx="7924800" cy="1066800"/>
          </a:xfrm>
        </p:spPr>
        <p:txBody>
          <a:bodyPr/>
          <a:lstStyle>
            <a:lvl1pPr marL="0" indent="0">
              <a:defRPr sz="3200" b="1">
                <a:solidFill>
                  <a:schemeClr val="bg1"/>
                </a:solidFill>
              </a:defRPr>
            </a:lvl1pPr>
          </a:lstStyle>
          <a:p>
            <a:r>
              <a:rPr lang="en-US"/>
              <a:t>Click to edit Master subtitle style</a:t>
            </a:r>
          </a:p>
        </p:txBody>
      </p:sp>
    </p:spTree>
    <p:extLst>
      <p:ext uri="{BB962C8B-B14F-4D97-AF65-F5344CB8AC3E}">
        <p14:creationId xmlns:p14="http://schemas.microsoft.com/office/powerpoint/2010/main" val="41562814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822960"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smtClean="0"/>
              <a:t>Click to edit Master text styles</a:t>
            </a:r>
          </a:p>
        </p:txBody>
      </p:sp>
      <p:sp>
        <p:nvSpPr>
          <p:cNvPr id="4" name="Content Placeholder 3"/>
          <p:cNvSpPr>
            <a:spLocks noGrp="1"/>
          </p:cNvSpPr>
          <p:nvPr>
            <p:ph sz="half" idx="2"/>
          </p:nvPr>
        </p:nvSpPr>
        <p:spPr>
          <a:xfrm>
            <a:off x="819150"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00016"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smtClean="0"/>
              <a:t>Click to edit Master text styles</a:t>
            </a:r>
          </a:p>
        </p:txBody>
      </p:sp>
      <p:sp>
        <p:nvSpPr>
          <p:cNvPr id="6" name="Content Placeholder 5"/>
          <p:cNvSpPr>
            <a:spLocks noGrp="1"/>
          </p:cNvSpPr>
          <p:nvPr>
            <p:ph sz="quarter" idx="4"/>
          </p:nvPr>
        </p:nvSpPr>
        <p:spPr>
          <a:xfrm>
            <a:off x="4700016"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a:xfrm rot="19140000">
            <a:off x="201168" y="5870448"/>
            <a:ext cx="2176272" cy="201168"/>
          </a:xfrm>
          <a:prstGeom prst="rect">
            <a:avLst/>
          </a:prstGeom>
        </p:spPr>
        <p:txBody>
          <a:bodyPr/>
          <a:lstStyle/>
          <a:p>
            <a:fld id="{60E7B928-FF05-4680-B9E6-9CBF46CCBEEC}" type="datetimeFigureOut">
              <a:rPr lang="en-US" smtClean="0"/>
              <a:t>7/21/2014</a:t>
            </a:fld>
            <a:endParaRPr lang="en-US"/>
          </a:p>
        </p:txBody>
      </p:sp>
      <p:sp>
        <p:nvSpPr>
          <p:cNvPr id="8" name="Footer Placeholder 7"/>
          <p:cNvSpPr>
            <a:spLocks noGrp="1"/>
          </p:cNvSpPr>
          <p:nvPr>
            <p:ph type="ftr" sz="quarter" idx="11"/>
          </p:nvPr>
        </p:nvSpPr>
        <p:spPr>
          <a:xfrm>
            <a:off x="3517514" y="6285122"/>
            <a:ext cx="4724400" cy="274320"/>
          </a:xfrm>
          <a:prstGeom prst="rect">
            <a:avLst/>
          </a:prstGeom>
        </p:spPr>
        <p:txBody>
          <a:bodyPr/>
          <a:lstStyle/>
          <a:p>
            <a:endParaRPr lang="en-US"/>
          </a:p>
        </p:txBody>
      </p:sp>
      <p:sp>
        <p:nvSpPr>
          <p:cNvPr id="9" name="Slide Number Placeholder 8"/>
          <p:cNvSpPr>
            <a:spLocks noGrp="1"/>
          </p:cNvSpPr>
          <p:nvPr>
            <p:ph type="sldNum" sz="quarter" idx="12"/>
          </p:nvPr>
        </p:nvSpPr>
        <p:spPr>
          <a:xfrm>
            <a:off x="8401038" y="6170822"/>
            <a:ext cx="502920" cy="502920"/>
          </a:xfrm>
          <a:prstGeom prst="ellipse">
            <a:avLst/>
          </a:prstGeom>
        </p:spPr>
        <p:txBody>
          <a:bodyPr/>
          <a:lstStyle/>
          <a:p>
            <a:fld id="{011EA07C-EE9C-40C2-ADB5-5ED734F62BC1}"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99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838200" y="381000"/>
            <a:ext cx="77724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838200" y="1905000"/>
            <a:ext cx="7620000"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en-US" altLang="en-US" smtClean="0"/>
          </a:p>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extLst>
      <p:ext uri="{BB962C8B-B14F-4D97-AF65-F5344CB8AC3E}">
        <p14:creationId xmlns:p14="http://schemas.microsoft.com/office/powerpoint/2010/main" val="3383048908"/>
      </p:ext>
    </p:extLst>
  </p:cSld>
  <p:clrMap bg1="lt1" tx1="dk1" bg2="lt2" tx2="dk2" accent1="accent1" accent2="accent2" accent3="accent3" accent4="accent4" accent5="accent5" accent6="accent6" hlink="hlink" folHlink="folHlink"/>
  <p:sldLayoutIdLst>
    <p:sldLayoutId id="2147483673" r:id="rId1"/>
    <p:sldLayoutId id="2147483676" r:id="rId2"/>
  </p:sldLayoutIdLst>
  <p:timing>
    <p:tnLst>
      <p:par>
        <p:cTn id="1" dur="indefinite" restart="never" nodeType="tmRoot"/>
      </p:par>
    </p:tnLst>
  </p:timing>
  <p:hf sldNum="0" hdr="0"/>
  <p:txStyles>
    <p:titleStyle>
      <a:lvl1pPr algn="l" rtl="0" eaLnBrk="0" fontAlgn="base" hangingPunct="0">
        <a:spcBef>
          <a:spcPct val="0"/>
        </a:spcBef>
        <a:spcAft>
          <a:spcPct val="0"/>
        </a:spcAft>
        <a:defRPr sz="4400" b="1">
          <a:solidFill>
            <a:srgbClr val="0099FF"/>
          </a:solidFill>
          <a:latin typeface="Arial" charset="0"/>
          <a:ea typeface="ＭＳ Ｐゴシック" charset="-128"/>
          <a:cs typeface="+mj-cs"/>
        </a:defRPr>
      </a:lvl1pPr>
      <a:lvl2pPr algn="l" rtl="0" eaLnBrk="0" fontAlgn="base" hangingPunct="0">
        <a:spcBef>
          <a:spcPct val="0"/>
        </a:spcBef>
        <a:spcAft>
          <a:spcPct val="0"/>
        </a:spcAft>
        <a:defRPr sz="4400" b="1">
          <a:solidFill>
            <a:srgbClr val="0099FF"/>
          </a:solidFill>
          <a:latin typeface="Arial" charset="0"/>
          <a:ea typeface="ＭＳ Ｐゴシック" charset="-128"/>
        </a:defRPr>
      </a:lvl2pPr>
      <a:lvl3pPr algn="l" rtl="0" eaLnBrk="0" fontAlgn="base" hangingPunct="0">
        <a:spcBef>
          <a:spcPct val="0"/>
        </a:spcBef>
        <a:spcAft>
          <a:spcPct val="0"/>
        </a:spcAft>
        <a:defRPr sz="4400" b="1">
          <a:solidFill>
            <a:srgbClr val="0099FF"/>
          </a:solidFill>
          <a:latin typeface="Arial" charset="0"/>
          <a:ea typeface="ＭＳ Ｐゴシック" charset="-128"/>
        </a:defRPr>
      </a:lvl3pPr>
      <a:lvl4pPr algn="l" rtl="0" eaLnBrk="0" fontAlgn="base" hangingPunct="0">
        <a:spcBef>
          <a:spcPct val="0"/>
        </a:spcBef>
        <a:spcAft>
          <a:spcPct val="0"/>
        </a:spcAft>
        <a:defRPr sz="4400" b="1">
          <a:solidFill>
            <a:srgbClr val="0099FF"/>
          </a:solidFill>
          <a:latin typeface="Arial" charset="0"/>
          <a:ea typeface="ＭＳ Ｐゴシック" charset="-128"/>
        </a:defRPr>
      </a:lvl4pPr>
      <a:lvl5pPr algn="l" rtl="0" eaLnBrk="0" fontAlgn="base" hangingPunct="0">
        <a:spcBef>
          <a:spcPct val="0"/>
        </a:spcBef>
        <a:spcAft>
          <a:spcPct val="0"/>
        </a:spcAft>
        <a:defRPr sz="4400" b="1">
          <a:solidFill>
            <a:srgbClr val="0099FF"/>
          </a:solidFill>
          <a:latin typeface="Arial" charset="0"/>
          <a:ea typeface="ＭＳ Ｐゴシック" charset="-128"/>
        </a:defRPr>
      </a:lvl5pPr>
      <a:lvl6pPr marL="457200" algn="l" rtl="0" fontAlgn="base">
        <a:spcBef>
          <a:spcPct val="0"/>
        </a:spcBef>
        <a:spcAft>
          <a:spcPct val="0"/>
        </a:spcAft>
        <a:defRPr sz="4400" b="1">
          <a:solidFill>
            <a:srgbClr val="0099FF"/>
          </a:solidFill>
          <a:latin typeface="Arial" charset="0"/>
        </a:defRPr>
      </a:lvl6pPr>
      <a:lvl7pPr marL="914400" algn="l" rtl="0" fontAlgn="base">
        <a:spcBef>
          <a:spcPct val="0"/>
        </a:spcBef>
        <a:spcAft>
          <a:spcPct val="0"/>
        </a:spcAft>
        <a:defRPr sz="4400" b="1">
          <a:solidFill>
            <a:srgbClr val="0099FF"/>
          </a:solidFill>
          <a:latin typeface="Arial" charset="0"/>
        </a:defRPr>
      </a:lvl7pPr>
      <a:lvl8pPr marL="1371600" algn="l" rtl="0" fontAlgn="base">
        <a:spcBef>
          <a:spcPct val="0"/>
        </a:spcBef>
        <a:spcAft>
          <a:spcPct val="0"/>
        </a:spcAft>
        <a:defRPr sz="4400" b="1">
          <a:solidFill>
            <a:srgbClr val="0099FF"/>
          </a:solidFill>
          <a:latin typeface="Arial" charset="0"/>
        </a:defRPr>
      </a:lvl8pPr>
      <a:lvl9pPr marL="1828800" algn="l" rtl="0" fontAlgn="base">
        <a:spcBef>
          <a:spcPct val="0"/>
        </a:spcBef>
        <a:spcAft>
          <a:spcPct val="0"/>
        </a:spcAft>
        <a:defRPr sz="4400" b="1">
          <a:solidFill>
            <a:srgbClr val="0099FF"/>
          </a:solidFill>
          <a:latin typeface="Arial" charset="0"/>
        </a:defRPr>
      </a:lvl9pPr>
    </p:titleStyle>
    <p:bodyStyle>
      <a:lvl1pPr marL="177800" indent="-177800" algn="l" rtl="0" eaLnBrk="0" fontAlgn="base" hangingPunct="0">
        <a:spcBef>
          <a:spcPct val="20000"/>
        </a:spcBef>
        <a:spcAft>
          <a:spcPct val="0"/>
        </a:spcAft>
        <a:defRPr sz="2400">
          <a:solidFill>
            <a:schemeClr val="tx1"/>
          </a:solidFill>
          <a:latin typeface="Arial" charset="0"/>
          <a:ea typeface="ＭＳ Ｐゴシック" charset="-128"/>
          <a:cs typeface="+mn-cs"/>
        </a:defRPr>
      </a:lvl1pPr>
      <a:lvl2pPr marL="635000" indent="-342900" algn="l" rtl="0" eaLnBrk="0" fontAlgn="base" hangingPunct="0">
        <a:spcBef>
          <a:spcPct val="20000"/>
        </a:spcBef>
        <a:spcAft>
          <a:spcPct val="0"/>
        </a:spcAft>
        <a:defRPr sz="2000">
          <a:solidFill>
            <a:schemeClr val="tx1"/>
          </a:solidFill>
          <a:latin typeface="Arial" charset="0"/>
          <a:ea typeface="ＭＳ Ｐゴシック" charset="-128"/>
        </a:defRPr>
      </a:lvl2pPr>
      <a:lvl3pPr marL="1143000" indent="-228600" algn="l" rtl="0" eaLnBrk="0" fontAlgn="base" hangingPunct="0">
        <a:spcBef>
          <a:spcPct val="20000"/>
        </a:spcBef>
        <a:spcAft>
          <a:spcPct val="0"/>
        </a:spcAft>
        <a:defRPr sz="2000">
          <a:solidFill>
            <a:schemeClr val="tx1"/>
          </a:solidFill>
          <a:latin typeface="Arial" charset="0"/>
          <a:ea typeface="ＭＳ Ｐゴシック" charset="-128"/>
        </a:defRPr>
      </a:lvl3pPr>
      <a:lvl4pPr marL="1600200" indent="-228600" algn="l" rtl="0" eaLnBrk="0" fontAlgn="base" hangingPunct="0">
        <a:spcBef>
          <a:spcPct val="20000"/>
        </a:spcBef>
        <a:spcAft>
          <a:spcPct val="0"/>
        </a:spcAft>
        <a:defRPr sz="2000">
          <a:solidFill>
            <a:schemeClr val="tx1"/>
          </a:solidFill>
          <a:latin typeface="Arial" charset="0"/>
          <a:ea typeface="ＭＳ Ｐゴシック" charset="-128"/>
        </a:defRPr>
      </a:lvl4pPr>
      <a:lvl5pPr marL="2057400" indent="-228600" algn="l" rtl="0" eaLnBrk="0" fontAlgn="base" hangingPunct="0">
        <a:spcBef>
          <a:spcPct val="20000"/>
        </a:spcBef>
        <a:spcAft>
          <a:spcPct val="0"/>
        </a:spcAft>
        <a:defRPr sz="2000">
          <a:solidFill>
            <a:schemeClr val="tx1"/>
          </a:solidFill>
          <a:latin typeface="Arial" charset="0"/>
          <a:ea typeface="ＭＳ Ｐゴシック" charset="-128"/>
        </a:defRPr>
      </a:lvl5pPr>
      <a:lvl6pPr marL="2514600" indent="-228600" algn="l" rtl="0" fontAlgn="base">
        <a:spcBef>
          <a:spcPct val="20000"/>
        </a:spcBef>
        <a:spcAft>
          <a:spcPct val="0"/>
        </a:spcAft>
        <a:defRPr sz="2000">
          <a:solidFill>
            <a:schemeClr val="tx1"/>
          </a:solidFill>
          <a:latin typeface="+mn-lt"/>
        </a:defRPr>
      </a:lvl6pPr>
      <a:lvl7pPr marL="2971800" indent="-228600" algn="l" rtl="0" fontAlgn="base">
        <a:spcBef>
          <a:spcPct val="20000"/>
        </a:spcBef>
        <a:spcAft>
          <a:spcPct val="0"/>
        </a:spcAft>
        <a:defRPr sz="2000">
          <a:solidFill>
            <a:schemeClr val="tx1"/>
          </a:solidFill>
          <a:latin typeface="+mn-lt"/>
        </a:defRPr>
      </a:lvl7pPr>
      <a:lvl8pPr marL="3429000" indent="-228600" algn="l" rtl="0" fontAlgn="base">
        <a:spcBef>
          <a:spcPct val="20000"/>
        </a:spcBef>
        <a:spcAft>
          <a:spcPct val="0"/>
        </a:spcAft>
        <a:defRPr sz="2000">
          <a:solidFill>
            <a:schemeClr val="tx1"/>
          </a:solidFill>
          <a:latin typeface="+mn-lt"/>
        </a:defRPr>
      </a:lvl8pPr>
      <a:lvl9pPr marL="3886200" indent="-228600" algn="l" rtl="0" fontAlgn="base">
        <a:spcBef>
          <a:spcPct val="20000"/>
        </a:spcBef>
        <a:spcAft>
          <a:spcPct val="0"/>
        </a:spcAft>
        <a:defRPr sz="2000">
          <a:solidFill>
            <a:schemeClr val="tx1"/>
          </a:solidFill>
          <a:latin typeface="+mn-lt"/>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99FF"/>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066800"/>
            <a:ext cx="7924800" cy="4572000"/>
          </a:xfrm>
        </p:spPr>
        <p:txBody>
          <a:bodyPr>
            <a:normAutofit/>
          </a:bodyPr>
          <a:lstStyle/>
          <a:p>
            <a:pPr algn="ctr">
              <a:spcBef>
                <a:spcPts val="0"/>
              </a:spcBef>
            </a:pPr>
            <a:r>
              <a:rPr lang="en-US" sz="2800" b="1" u="sng" dirty="0" smtClean="0">
                <a:solidFill>
                  <a:schemeClr val="tx1"/>
                </a:solidFill>
                <a:latin typeface="Times New Roman"/>
                <a:ea typeface="Times New Roman"/>
              </a:rPr>
              <a:t>Criteria </a:t>
            </a:r>
            <a:r>
              <a:rPr lang="en-US" sz="2800" b="1" u="sng" dirty="0">
                <a:solidFill>
                  <a:schemeClr val="tx1"/>
                </a:solidFill>
                <a:latin typeface="Times New Roman"/>
                <a:ea typeface="Times New Roman"/>
              </a:rPr>
              <a:t>for Assessing MHPSS Proposals Submitted through the CAP, CERF and HRF Funding Mechanisms to the Protection Cluster </a:t>
            </a:r>
            <a:br>
              <a:rPr lang="en-US" sz="2800" b="1" u="sng" dirty="0">
                <a:solidFill>
                  <a:schemeClr val="tx1"/>
                </a:solidFill>
                <a:latin typeface="Times New Roman"/>
                <a:ea typeface="Times New Roman"/>
              </a:rPr>
            </a:br>
            <a:endParaRPr lang="en-US" sz="2800" b="1" u="sng" dirty="0">
              <a:solidFill>
                <a:schemeClr val="tx1"/>
              </a:solidFill>
              <a:latin typeface="Times New Roman"/>
              <a:ea typeface="Times New Roman"/>
            </a:endParaRPr>
          </a:p>
        </p:txBody>
      </p:sp>
    </p:spTree>
    <p:extLst>
      <p:ext uri="{BB962C8B-B14F-4D97-AF65-F5344CB8AC3E}">
        <p14:creationId xmlns:p14="http://schemas.microsoft.com/office/powerpoint/2010/main" val="204631331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99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42900" y="152400"/>
            <a:ext cx="8458200" cy="944562"/>
          </a:xfrm>
          <a:solidFill>
            <a:schemeClr val="accent3">
              <a:lumMod val="60000"/>
              <a:lumOff val="40000"/>
            </a:schemeClr>
          </a:solidFill>
        </p:spPr>
        <p:txBody>
          <a:bodyPr/>
          <a:lstStyle/>
          <a:p>
            <a:pPr algn="ctr"/>
            <a:r>
              <a:rPr lang="en-US" sz="2800" dirty="0">
                <a:solidFill>
                  <a:srgbClr val="000000"/>
                </a:solidFill>
                <a:latin typeface="Times New Roman" panose="02020603050405020304" pitchFamily="18" charset="0"/>
                <a:ea typeface="Calibri" panose="020F0502020204030204" pitchFamily="34" charset="0"/>
              </a:rPr>
              <a:t>Introduction and Justification</a:t>
            </a:r>
            <a:endParaRPr lang="en-US" sz="2800" dirty="0">
              <a:latin typeface="Arial" panose="020B0604020202020204" pitchFamily="34" charset="0"/>
              <a:cs typeface="Arial" panose="020B0604020202020204" pitchFamily="34" charset="0"/>
            </a:endParaRPr>
          </a:p>
        </p:txBody>
      </p:sp>
      <p:sp>
        <p:nvSpPr>
          <p:cNvPr id="6" name="Content Placeholder 5"/>
          <p:cNvSpPr>
            <a:spLocks noGrp="1"/>
          </p:cNvSpPr>
          <p:nvPr>
            <p:ph sz="quarter" idx="4"/>
          </p:nvPr>
        </p:nvSpPr>
        <p:spPr>
          <a:xfrm>
            <a:off x="457200" y="1295400"/>
            <a:ext cx="8229600" cy="5029200"/>
          </a:xfrm>
        </p:spPr>
        <p:txBody>
          <a:bodyPr>
            <a:noAutofit/>
          </a:bodyPr>
          <a:lstStyle/>
          <a:p>
            <a:pPr>
              <a:buFont typeface="Arial" panose="020B0604020202020204" pitchFamily="34" charset="0"/>
              <a:buChar char="•"/>
            </a:pPr>
            <a:endParaRPr lang="en-US" sz="1400" b="1" dirty="0" smtClean="0">
              <a:solidFill>
                <a:schemeClr val="bg1"/>
              </a:solidFill>
              <a:latin typeface="Arial" panose="020B0604020202020204" pitchFamily="34" charset="0"/>
              <a:cs typeface="Arial" panose="020B0604020202020204" pitchFamily="34" charset="0"/>
            </a:endParaRPr>
          </a:p>
          <a:p>
            <a:pPr marL="342900" lvl="0" indent="-342900" algn="just">
              <a:lnSpc>
                <a:spcPct val="115000"/>
              </a:lnSpc>
              <a:spcBef>
                <a:spcPts val="0"/>
              </a:spcBef>
              <a:spcAft>
                <a:spcPts val="0"/>
              </a:spcAft>
              <a:buFont typeface="+mj-lt"/>
              <a:buAutoNum type="arabicPeriod"/>
            </a:pPr>
            <a:r>
              <a:rPr lang="en-US" sz="2000" dirty="0">
                <a:latin typeface="Times New Roman" panose="02020603050405020304" pitchFamily="18" charset="0"/>
                <a:ea typeface="Calibri" panose="020F0502020204030204" pitchFamily="34" charset="0"/>
                <a:cs typeface="Arial" panose="020B0604020202020204" pitchFamily="34" charset="0"/>
              </a:rPr>
              <a:t>Provide the MHPSS service providers with a set of fundamental components that should be considered, throughout the development </a:t>
            </a:r>
            <a:r>
              <a:rPr lang="en-US" sz="2000" dirty="0" smtClean="0">
                <a:latin typeface="Times New Roman" panose="02020603050405020304" pitchFamily="18" charset="0"/>
                <a:ea typeface="Calibri" panose="020F0502020204030204" pitchFamily="34" charset="0"/>
                <a:cs typeface="Arial" panose="020B0604020202020204" pitchFamily="34" charset="0"/>
              </a:rPr>
              <a:t>of their proposal. </a:t>
            </a:r>
            <a:r>
              <a:rPr lang="en-US" sz="2000" dirty="0">
                <a:latin typeface="Times New Roman" panose="02020603050405020304" pitchFamily="18" charset="0"/>
                <a:ea typeface="Calibri" panose="020F0502020204030204" pitchFamily="34" charset="0"/>
                <a:cs typeface="Arial" panose="020B0604020202020204" pitchFamily="34" charset="0"/>
              </a:rPr>
              <a:t>This will support the standardization of the psychosocial and mental health definition and service provision according to the global minimum standards. </a:t>
            </a:r>
            <a:endParaRPr lang="en-US" sz="2000" dirty="0" smtClean="0">
              <a:latin typeface="Times New Roman" panose="02020603050405020304" pitchFamily="18" charset="0"/>
              <a:ea typeface="Calibri" panose="020F0502020204030204" pitchFamily="34" charset="0"/>
              <a:cs typeface="Arial" panose="020B0604020202020204" pitchFamily="34" charset="0"/>
            </a:endParaRPr>
          </a:p>
          <a:p>
            <a:pPr marL="342900" lvl="0" indent="-342900" algn="just">
              <a:lnSpc>
                <a:spcPct val="115000"/>
              </a:lnSpc>
              <a:spcBef>
                <a:spcPts val="0"/>
              </a:spcBef>
              <a:spcAft>
                <a:spcPts val="0"/>
              </a:spcAft>
              <a:buFont typeface="+mj-lt"/>
              <a:buAutoNum type="arabicPeriod"/>
            </a:pPr>
            <a:endParaRPr lang="en-US" sz="2000" dirty="0">
              <a:latin typeface="Times New Roman" panose="02020603050405020304" pitchFamily="18" charset="0"/>
              <a:ea typeface="Calibri" panose="020F0502020204030204" pitchFamily="34" charset="0"/>
              <a:cs typeface="Arial" panose="020B0604020202020204" pitchFamily="34" charset="0"/>
            </a:endParaRPr>
          </a:p>
          <a:p>
            <a:pPr marL="342900" lvl="0" indent="-342900" algn="just">
              <a:lnSpc>
                <a:spcPct val="115000"/>
              </a:lnSpc>
              <a:spcBef>
                <a:spcPts val="0"/>
              </a:spcBef>
              <a:spcAft>
                <a:spcPts val="0"/>
              </a:spcAft>
              <a:buFont typeface="+mj-lt"/>
              <a:buAutoNum type="arabicPeriod"/>
            </a:pPr>
            <a:r>
              <a:rPr lang="en-US" sz="2000" dirty="0" smtClean="0">
                <a:latin typeface="Calibri" panose="020F0502020204030204" pitchFamily="34" charset="0"/>
                <a:ea typeface="Calibri" panose="020F0502020204030204" pitchFamily="34" charset="0"/>
                <a:cs typeface="Arial" panose="020B0604020202020204" pitchFamily="34" charset="0"/>
              </a:rPr>
              <a:t>Provide </a:t>
            </a:r>
            <a:r>
              <a:rPr lang="en-US" sz="2000" dirty="0">
                <a:latin typeface="Calibri" panose="020F0502020204030204" pitchFamily="34" charset="0"/>
                <a:ea typeface="Calibri" panose="020F0502020204030204" pitchFamily="34" charset="0"/>
                <a:cs typeface="Arial" panose="020B0604020202020204" pitchFamily="34" charset="0"/>
              </a:rPr>
              <a:t>instructions and clear criteria to any vetting panel responsible for assessing or/and evaluating MHPSS projects. (It is important to note that the Protection Cluster and other vetting mechanisms will establish criteria which must also be followed</a:t>
            </a:r>
            <a:r>
              <a:rPr lang="en-US" sz="2000" dirty="0" smtClean="0">
                <a:latin typeface="Calibri" panose="020F0502020204030204" pitchFamily="34" charset="0"/>
                <a:ea typeface="Calibri" panose="020F0502020204030204" pitchFamily="34" charset="0"/>
                <a:cs typeface="Arial" panose="020B0604020202020204" pitchFamily="34" charset="0"/>
              </a:rPr>
              <a:t>.</a:t>
            </a:r>
          </a:p>
          <a:p>
            <a:pPr marL="342900" lvl="0" indent="-342900" algn="just">
              <a:lnSpc>
                <a:spcPct val="115000"/>
              </a:lnSpc>
              <a:spcBef>
                <a:spcPts val="0"/>
              </a:spcBef>
              <a:spcAft>
                <a:spcPts val="0"/>
              </a:spcAft>
              <a:buFont typeface="+mj-lt"/>
              <a:buAutoNum type="arabicPeriod"/>
            </a:pP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15000"/>
              </a:lnSpc>
              <a:spcBef>
                <a:spcPts val="0"/>
              </a:spcBef>
              <a:spcAft>
                <a:spcPts val="0"/>
              </a:spcAft>
              <a:buFont typeface="+mj-lt"/>
              <a:buAutoNum type="arabicPeriod"/>
            </a:pPr>
            <a:r>
              <a:rPr lang="en-US" sz="2000" dirty="0">
                <a:latin typeface="Times New Roman" panose="02020603050405020304" pitchFamily="18" charset="0"/>
                <a:ea typeface="Calibri" panose="020F0502020204030204" pitchFamily="34" charset="0"/>
                <a:cs typeface="Arial" panose="020B0604020202020204" pitchFamily="34" charset="0"/>
              </a:rPr>
              <a:t>Reference to the donor community to base their evaluation for the MHPSS’s submitted projects. </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15000"/>
              </a:lnSpc>
              <a:spcBef>
                <a:spcPts val="0"/>
              </a:spcBef>
              <a:spcAft>
                <a:spcPts val="0"/>
              </a:spcAft>
              <a:buFont typeface="+mj-lt"/>
              <a:buAutoNum type="arabicPeriod"/>
            </a:pPr>
            <a:endParaRPr lang="en-US" sz="2000" dirty="0">
              <a:latin typeface="Calibri" panose="020F0502020204030204" pitchFamily="34" charset="0"/>
              <a:ea typeface="Calibri" panose="020F0502020204030204" pitchFamily="34" charset="0"/>
              <a:cs typeface="Arial" panose="020B0604020202020204" pitchFamily="34" charset="0"/>
            </a:endParaRPr>
          </a:p>
          <a:p>
            <a:pPr>
              <a:buFont typeface="Arial" panose="020B0604020202020204" pitchFamily="34" charset="0"/>
              <a:buChar char="•"/>
            </a:pPr>
            <a:endParaRPr lang="en-US" sz="2000" b="1" dirty="0" smtClean="0">
              <a:solidFill>
                <a:schemeClr val="bg1"/>
              </a:solidFill>
              <a:latin typeface="Arial" panose="020B0604020202020204" pitchFamily="34" charset="0"/>
              <a:cs typeface="Arial" panose="020B0604020202020204" pitchFamily="34" charset="0"/>
            </a:endParaRPr>
          </a:p>
          <a:p>
            <a:pPr>
              <a:buFont typeface="Arial" panose="020B0604020202020204" pitchFamily="34" charset="0"/>
              <a:buChar char="•"/>
            </a:pPr>
            <a:endParaRPr lang="en-US" sz="1400" b="1" dirty="0" smtClean="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4709446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99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42900" y="152400"/>
            <a:ext cx="8458200" cy="944562"/>
          </a:xfrm>
          <a:solidFill>
            <a:schemeClr val="accent3">
              <a:lumMod val="60000"/>
              <a:lumOff val="40000"/>
            </a:schemeClr>
          </a:solidFill>
        </p:spPr>
        <p:txBody>
          <a:bodyPr/>
          <a:lstStyle/>
          <a:p>
            <a:r>
              <a:rPr lang="en-US" sz="2800" dirty="0">
                <a:solidFill>
                  <a:schemeClr val="tx1"/>
                </a:solidFill>
                <a:latin typeface="Times New Roman" panose="02020603050405020304" pitchFamily="18" charset="0"/>
                <a:ea typeface="Calibri" panose="020F0502020204030204" pitchFamily="34" charset="0"/>
                <a:cs typeface="Arial" panose="020B0604020202020204" pitchFamily="34" charset="0"/>
              </a:rPr>
              <a:t>Trauma                      </a:t>
            </a:r>
            <a:r>
              <a:rPr lang="en-US" sz="2800" dirty="0" smtClean="0">
                <a:solidFill>
                  <a:schemeClr val="tx1"/>
                </a:solidFill>
                <a:latin typeface="Times New Roman" panose="02020603050405020304" pitchFamily="18" charset="0"/>
                <a:ea typeface="Calibri" panose="020F0502020204030204" pitchFamily="34" charset="0"/>
                <a:cs typeface="Arial" panose="020B0604020202020204" pitchFamily="34" charset="0"/>
              </a:rPr>
              <a:t>                 Strengthen </a:t>
            </a:r>
            <a:r>
              <a:rPr lang="en-US" sz="2800" dirty="0">
                <a:solidFill>
                  <a:schemeClr val="tx1"/>
                </a:solidFill>
                <a:latin typeface="Times New Roman" panose="02020603050405020304" pitchFamily="18" charset="0"/>
                <a:ea typeface="Calibri" panose="020F0502020204030204" pitchFamily="34" charset="0"/>
                <a:cs typeface="Arial" panose="020B0604020202020204" pitchFamily="34" charset="0"/>
              </a:rPr>
              <a:t>Resilience    </a:t>
            </a:r>
          </a:p>
        </p:txBody>
      </p:sp>
      <p:sp>
        <p:nvSpPr>
          <p:cNvPr id="6" name="Content Placeholder 5"/>
          <p:cNvSpPr>
            <a:spLocks noGrp="1"/>
          </p:cNvSpPr>
          <p:nvPr>
            <p:ph sz="quarter" idx="4"/>
          </p:nvPr>
        </p:nvSpPr>
        <p:spPr>
          <a:xfrm>
            <a:off x="457200" y="1295400"/>
            <a:ext cx="8229600" cy="5029200"/>
          </a:xfrm>
        </p:spPr>
        <p:txBody>
          <a:bodyPr>
            <a:noAutofit/>
          </a:bodyPr>
          <a:lstStyle/>
          <a:p>
            <a:pPr>
              <a:buFont typeface="Arial" panose="020B0604020202020204" pitchFamily="34" charset="0"/>
              <a:buChar char="•"/>
            </a:pPr>
            <a:endParaRPr lang="en-US" sz="1400" b="1" dirty="0" smtClean="0">
              <a:solidFill>
                <a:schemeClr val="bg1"/>
              </a:solidFill>
              <a:latin typeface="Arial" panose="020B0604020202020204" pitchFamily="34" charset="0"/>
              <a:cs typeface="Arial" panose="020B0604020202020204" pitchFamily="34" charset="0"/>
            </a:endParaRPr>
          </a:p>
          <a:p>
            <a:pPr marL="0" marR="0" algn="just">
              <a:lnSpc>
                <a:spcPct val="115000"/>
              </a:lnSpc>
              <a:spcBef>
                <a:spcPts val="0"/>
              </a:spcBef>
              <a:spcAft>
                <a:spcPts val="0"/>
              </a:spcAft>
            </a:pPr>
            <a:r>
              <a:rPr lang="en-US" dirty="0">
                <a:latin typeface="Times New Roman" panose="02020603050405020304" pitchFamily="18" charset="0"/>
                <a:ea typeface="Calibri" panose="020F0502020204030204" pitchFamily="34" charset="0"/>
                <a:cs typeface="Arial" panose="020B0604020202020204" pitchFamily="34" charset="0"/>
              </a:rPr>
              <a:t>A shift in emphasis from people’s vulnerabilities to a view of the beneficiaries as active agents in the face of adversity has been reflected in a shift from trauma based models of service delivery to those which recognize and strengthen resilience and local capacities. </a:t>
            </a:r>
            <a:endParaRPr lang="en-US" dirty="0" smtClean="0">
              <a:latin typeface="Times New Roman" panose="02020603050405020304" pitchFamily="18" charset="0"/>
              <a:ea typeface="Calibri" panose="020F0502020204030204" pitchFamily="34" charset="0"/>
              <a:cs typeface="Arial" panose="020B0604020202020204" pitchFamily="34" charset="0"/>
            </a:endParaRPr>
          </a:p>
          <a:p>
            <a:pPr marL="0" marR="0" algn="just">
              <a:lnSpc>
                <a:spcPct val="115000"/>
              </a:lnSpc>
              <a:spcBef>
                <a:spcPts val="0"/>
              </a:spcBef>
              <a:spcAft>
                <a:spcPts val="0"/>
              </a:spcAft>
            </a:pPr>
            <a:endParaRPr lang="en-US" dirty="0">
              <a:latin typeface="Times New Roman" panose="02020603050405020304" pitchFamily="18" charset="0"/>
              <a:ea typeface="Calibri" panose="020F0502020204030204" pitchFamily="34" charset="0"/>
              <a:cs typeface="Arial" panose="020B0604020202020204" pitchFamily="34" charset="0"/>
            </a:endParaRPr>
          </a:p>
          <a:p>
            <a:pPr marL="0" marR="0" algn="just">
              <a:lnSpc>
                <a:spcPct val="115000"/>
              </a:lnSpc>
              <a:spcBef>
                <a:spcPts val="0"/>
              </a:spcBef>
              <a:spcAft>
                <a:spcPts val="0"/>
              </a:spcAft>
            </a:pPr>
            <a:r>
              <a:rPr lang="en-US" dirty="0" smtClean="0">
                <a:latin typeface="Times New Roman" panose="02020603050405020304" pitchFamily="18" charset="0"/>
                <a:ea typeface="Calibri" panose="020F0502020204030204" pitchFamily="34" charset="0"/>
                <a:cs typeface="Arial" panose="020B0604020202020204" pitchFamily="34" charset="0"/>
              </a:rPr>
              <a:t>Therefore</a:t>
            </a:r>
            <a:r>
              <a:rPr lang="en-US" dirty="0">
                <a:latin typeface="Times New Roman" panose="02020603050405020304" pitchFamily="18" charset="0"/>
                <a:ea typeface="Calibri" panose="020F0502020204030204" pitchFamily="34" charset="0"/>
                <a:cs typeface="Arial" panose="020B0604020202020204" pitchFamily="34" charset="0"/>
              </a:rPr>
              <a:t>, newly developed mental health and psychosocial projects should take into consideration these changes and should be reflected into the type of suggested activities.</a:t>
            </a:r>
            <a:endParaRPr lang="en-US" dirty="0">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15000"/>
              </a:lnSpc>
              <a:spcBef>
                <a:spcPts val="0"/>
              </a:spcBef>
              <a:spcAft>
                <a:spcPts val="0"/>
              </a:spcAft>
              <a:buFont typeface="+mj-lt"/>
              <a:buAutoNum type="arabicPeriod"/>
            </a:pPr>
            <a:endParaRPr lang="en-US" sz="2800" dirty="0">
              <a:latin typeface="Calibri" panose="020F0502020204030204" pitchFamily="34" charset="0"/>
              <a:ea typeface="Calibri" panose="020F0502020204030204" pitchFamily="34" charset="0"/>
              <a:cs typeface="Arial" panose="020B0604020202020204" pitchFamily="34" charset="0"/>
            </a:endParaRPr>
          </a:p>
          <a:p>
            <a:pPr>
              <a:buFont typeface="Arial" panose="020B0604020202020204" pitchFamily="34" charset="0"/>
              <a:buChar char="•"/>
            </a:pPr>
            <a:endParaRPr lang="en-US" sz="2000" b="1" dirty="0" smtClean="0">
              <a:solidFill>
                <a:schemeClr val="bg1"/>
              </a:solidFill>
              <a:latin typeface="Arial" panose="020B0604020202020204" pitchFamily="34" charset="0"/>
              <a:cs typeface="Arial" panose="020B0604020202020204" pitchFamily="34" charset="0"/>
            </a:endParaRPr>
          </a:p>
          <a:p>
            <a:pPr>
              <a:buFont typeface="Arial" panose="020B0604020202020204" pitchFamily="34" charset="0"/>
              <a:buChar char="•"/>
            </a:pPr>
            <a:endParaRPr lang="en-US" sz="1400" b="1" dirty="0" smtClean="0">
              <a:solidFill>
                <a:schemeClr val="bg1"/>
              </a:solidFill>
              <a:latin typeface="Arial" panose="020B0604020202020204" pitchFamily="34" charset="0"/>
              <a:cs typeface="Arial" panose="020B0604020202020204" pitchFamily="34" charset="0"/>
            </a:endParaRPr>
          </a:p>
        </p:txBody>
      </p:sp>
      <p:sp>
        <p:nvSpPr>
          <p:cNvPr id="3" name="Right Arrow 2"/>
          <p:cNvSpPr/>
          <p:nvPr/>
        </p:nvSpPr>
        <p:spPr bwMode="auto">
          <a:xfrm>
            <a:off x="3352800" y="382365"/>
            <a:ext cx="978408" cy="484632"/>
          </a:xfrm>
          <a:prstGeom prst="right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pitchFamily="1" charset="0"/>
            </a:endParaRPr>
          </a:p>
        </p:txBody>
      </p:sp>
    </p:spTree>
    <p:extLst>
      <p:ext uri="{BB962C8B-B14F-4D97-AF65-F5344CB8AC3E}">
        <p14:creationId xmlns:p14="http://schemas.microsoft.com/office/powerpoint/2010/main" val="110815660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99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42900" y="152400"/>
            <a:ext cx="8458200" cy="1219200"/>
          </a:xfrm>
          <a:solidFill>
            <a:schemeClr val="accent3">
              <a:lumMod val="60000"/>
              <a:lumOff val="40000"/>
            </a:schemeClr>
          </a:solidFill>
        </p:spPr>
        <p:txBody>
          <a:bodyPr/>
          <a:lstStyle/>
          <a:p>
            <a:pPr algn="ctr"/>
            <a:r>
              <a:rPr lang="en-US" sz="2000" dirty="0">
                <a:solidFill>
                  <a:srgbClr val="000000"/>
                </a:solidFill>
                <a:latin typeface="Times New Roman" panose="02020603050405020304" pitchFamily="18" charset="0"/>
                <a:ea typeface="Calibri" panose="020F0502020204030204" pitchFamily="34" charset="0"/>
              </a:rPr>
              <a:t>A resiliency-building approach to psychosocial wellbeing and child protection should focus on the following kinds of objectives</a:t>
            </a:r>
            <a:endParaRPr lang="en-US" sz="2000" dirty="0">
              <a:latin typeface="Arial" panose="020B0604020202020204" pitchFamily="34" charset="0"/>
              <a:cs typeface="Arial" panose="020B0604020202020204" pitchFamily="34" charset="0"/>
            </a:endParaRPr>
          </a:p>
        </p:txBody>
      </p:sp>
      <p:sp>
        <p:nvSpPr>
          <p:cNvPr id="6" name="Content Placeholder 5"/>
          <p:cNvSpPr>
            <a:spLocks noGrp="1"/>
          </p:cNvSpPr>
          <p:nvPr>
            <p:ph sz="quarter" idx="4"/>
          </p:nvPr>
        </p:nvSpPr>
        <p:spPr>
          <a:xfrm>
            <a:off x="457200" y="1752600"/>
            <a:ext cx="8229600" cy="4876800"/>
          </a:xfrm>
        </p:spPr>
        <p:txBody>
          <a:bodyPr>
            <a:noAutofit/>
          </a:bodyPr>
          <a:lstStyle/>
          <a:p>
            <a:pPr>
              <a:buFont typeface="Arial" panose="020B0604020202020204" pitchFamily="34" charset="0"/>
              <a:buChar char="•"/>
            </a:pPr>
            <a:endParaRPr lang="en-US" sz="1400" b="1" dirty="0" smtClean="0">
              <a:solidFill>
                <a:schemeClr val="bg1"/>
              </a:solidFill>
              <a:latin typeface="Arial" panose="020B0604020202020204" pitchFamily="34" charset="0"/>
              <a:cs typeface="Arial" panose="020B0604020202020204" pitchFamily="34" charset="0"/>
            </a:endParaRPr>
          </a:p>
          <a:p>
            <a:pPr marL="342900" lvl="0" indent="-342900" algn="just">
              <a:lnSpc>
                <a:spcPct val="115000"/>
              </a:lnSpc>
              <a:spcBef>
                <a:spcPts val="0"/>
              </a:spcBef>
              <a:spcAft>
                <a:spcPts val="0"/>
              </a:spcAft>
              <a:buFont typeface="Wingdings" panose="05000000000000000000" pitchFamily="2" charset="2"/>
              <a:buChar char=""/>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Reducing risks to targeted beneficiaries’ safety and emotional well-being while promoting an environment conducive to positive development, effective coping, and resilience.</a:t>
            </a:r>
            <a:endParaRPr lang="en-US" sz="1800" dirty="0">
              <a:latin typeface="Calibri" panose="020F0502020204030204" pitchFamily="34" charset="0"/>
              <a:ea typeface="Calibri" panose="020F0502020204030204" pitchFamily="34" charset="0"/>
              <a:cs typeface="Arial" panose="020B0604020202020204" pitchFamily="34" charset="0"/>
            </a:endParaRPr>
          </a:p>
          <a:p>
            <a:pPr marL="685800" marR="0" algn="just">
              <a:lnSpc>
                <a:spcPct val="115000"/>
              </a:lnSpc>
              <a:spcBef>
                <a:spcPts val="0"/>
              </a:spcBef>
              <a:spcAft>
                <a:spcPts val="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 </a:t>
            </a:r>
            <a:endParaRPr lang="en-US" sz="18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15000"/>
              </a:lnSpc>
              <a:spcBef>
                <a:spcPts val="0"/>
              </a:spcBef>
              <a:spcAft>
                <a:spcPts val="0"/>
              </a:spcAft>
              <a:buFont typeface="Wingdings" panose="05000000000000000000" pitchFamily="2" charset="2"/>
              <a:buChar char=""/>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Promoting beneficiaries’ and children’s holistic development and age-appropriate physical, cognitive, and emotional competencies.</a:t>
            </a:r>
            <a:endParaRPr lang="en-US" sz="1800" dirty="0">
              <a:latin typeface="Calibri" panose="020F0502020204030204" pitchFamily="34" charset="0"/>
              <a:ea typeface="Calibri" panose="020F0502020204030204" pitchFamily="34" charset="0"/>
              <a:cs typeface="Arial" panose="020B0604020202020204" pitchFamily="34" charset="0"/>
            </a:endParaRPr>
          </a:p>
          <a:p>
            <a:pPr marL="0" marR="0" algn="just">
              <a:lnSpc>
                <a:spcPct val="115000"/>
              </a:lnSpc>
              <a:spcBef>
                <a:spcPts val="0"/>
              </a:spcBef>
              <a:spcAft>
                <a:spcPts val="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 </a:t>
            </a:r>
            <a:endParaRPr lang="en-US" sz="18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15000"/>
              </a:lnSpc>
              <a:spcBef>
                <a:spcPts val="0"/>
              </a:spcBef>
              <a:spcAft>
                <a:spcPts val="0"/>
              </a:spcAft>
              <a:buFont typeface="Wingdings" panose="05000000000000000000" pitchFamily="2" charset="2"/>
              <a:buChar char=""/>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Fostering a secure and stable environment for beneficiaries especially for children.</a:t>
            </a:r>
            <a:endParaRPr lang="en-US" sz="1800" dirty="0">
              <a:latin typeface="Calibri" panose="020F0502020204030204" pitchFamily="34" charset="0"/>
              <a:ea typeface="Calibri" panose="020F0502020204030204" pitchFamily="34" charset="0"/>
              <a:cs typeface="Arial" panose="020B0604020202020204" pitchFamily="34" charset="0"/>
            </a:endParaRPr>
          </a:p>
          <a:p>
            <a:pPr marL="0" marR="0" algn="just">
              <a:lnSpc>
                <a:spcPct val="115000"/>
              </a:lnSpc>
              <a:spcBef>
                <a:spcPts val="0"/>
              </a:spcBef>
              <a:spcAft>
                <a:spcPts val="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 </a:t>
            </a:r>
            <a:endParaRPr lang="en-US" sz="18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15000"/>
              </a:lnSpc>
              <a:spcBef>
                <a:spcPts val="0"/>
              </a:spcBef>
              <a:spcAft>
                <a:spcPts val="0"/>
              </a:spcAft>
              <a:buFont typeface="Wingdings" panose="05000000000000000000" pitchFamily="2" charset="2"/>
              <a:buChar char=""/>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Strengthening family and community care-giving structures for children.</a:t>
            </a:r>
            <a:endParaRPr lang="en-US" sz="1800" dirty="0">
              <a:latin typeface="Calibri" panose="020F0502020204030204" pitchFamily="34" charset="0"/>
              <a:ea typeface="Calibri" panose="020F0502020204030204" pitchFamily="34" charset="0"/>
              <a:cs typeface="Arial" panose="020B0604020202020204" pitchFamily="34" charset="0"/>
            </a:endParaRPr>
          </a:p>
          <a:p>
            <a:pPr marL="0" marR="0" algn="just">
              <a:lnSpc>
                <a:spcPct val="115000"/>
              </a:lnSpc>
              <a:spcBef>
                <a:spcPts val="0"/>
              </a:spcBef>
              <a:spcAft>
                <a:spcPts val="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 </a:t>
            </a:r>
            <a:endParaRPr lang="en-US" sz="18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15000"/>
              </a:lnSpc>
              <a:spcBef>
                <a:spcPts val="0"/>
              </a:spcBef>
              <a:spcAft>
                <a:spcPts val="0"/>
              </a:spcAft>
              <a:buFont typeface="+mj-lt"/>
              <a:buAutoNum type="arabicPeriod"/>
            </a:pPr>
            <a:endParaRPr lang="en-US" sz="2000" dirty="0">
              <a:latin typeface="Calibri" panose="020F0502020204030204" pitchFamily="34" charset="0"/>
              <a:ea typeface="Calibri" panose="020F0502020204030204" pitchFamily="34" charset="0"/>
              <a:cs typeface="Arial" panose="020B0604020202020204" pitchFamily="34" charset="0"/>
            </a:endParaRPr>
          </a:p>
          <a:p>
            <a:pPr>
              <a:buFont typeface="Arial" panose="020B0604020202020204" pitchFamily="34" charset="0"/>
              <a:buChar char="•"/>
            </a:pPr>
            <a:endParaRPr lang="en-US" sz="2000" b="1" dirty="0" smtClean="0">
              <a:solidFill>
                <a:schemeClr val="bg1"/>
              </a:solidFill>
              <a:latin typeface="Arial" panose="020B0604020202020204" pitchFamily="34" charset="0"/>
              <a:cs typeface="Arial" panose="020B0604020202020204" pitchFamily="34" charset="0"/>
            </a:endParaRPr>
          </a:p>
          <a:p>
            <a:pPr>
              <a:buFont typeface="Arial" panose="020B0604020202020204" pitchFamily="34" charset="0"/>
              <a:buChar char="•"/>
            </a:pPr>
            <a:endParaRPr lang="en-US" sz="1400" b="1" dirty="0" smtClean="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16609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99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42900" y="152400"/>
            <a:ext cx="8458200" cy="1219200"/>
          </a:xfrm>
          <a:solidFill>
            <a:schemeClr val="accent3">
              <a:lumMod val="60000"/>
              <a:lumOff val="40000"/>
            </a:schemeClr>
          </a:solidFill>
        </p:spPr>
        <p:txBody>
          <a:bodyPr/>
          <a:lstStyle/>
          <a:p>
            <a:pPr algn="ctr"/>
            <a:r>
              <a:rPr lang="en-US" sz="2400" dirty="0">
                <a:solidFill>
                  <a:srgbClr val="000000"/>
                </a:solidFill>
                <a:latin typeface="Times New Roman" panose="02020603050405020304" pitchFamily="18" charset="0"/>
                <a:ea typeface="Calibri" panose="020F0502020204030204" pitchFamily="34" charset="0"/>
              </a:rPr>
              <a:t>A resiliency-building approach </a:t>
            </a:r>
            <a:r>
              <a:rPr lang="en-US" sz="2400" dirty="0" smtClean="0">
                <a:solidFill>
                  <a:srgbClr val="000000"/>
                </a:solidFill>
                <a:latin typeface="Times New Roman" panose="02020603050405020304" pitchFamily="18" charset="0"/>
                <a:ea typeface="Calibri" panose="020F0502020204030204" pitchFamily="34" charset="0"/>
              </a:rPr>
              <a:t>should </a:t>
            </a:r>
            <a:r>
              <a:rPr lang="en-US" sz="2400" dirty="0">
                <a:solidFill>
                  <a:srgbClr val="000000"/>
                </a:solidFill>
                <a:latin typeface="Times New Roman" panose="02020603050405020304" pitchFamily="18" charset="0"/>
                <a:ea typeface="Calibri" panose="020F0502020204030204" pitchFamily="34" charset="0"/>
              </a:rPr>
              <a:t>focus on the following kinds of objectives</a:t>
            </a:r>
            <a:endParaRPr lang="en-US" sz="2400" dirty="0">
              <a:latin typeface="Arial" panose="020B0604020202020204" pitchFamily="34" charset="0"/>
              <a:cs typeface="Arial" panose="020B0604020202020204" pitchFamily="34" charset="0"/>
            </a:endParaRPr>
          </a:p>
        </p:txBody>
      </p:sp>
      <p:sp>
        <p:nvSpPr>
          <p:cNvPr id="6" name="Content Placeholder 5"/>
          <p:cNvSpPr>
            <a:spLocks noGrp="1"/>
          </p:cNvSpPr>
          <p:nvPr>
            <p:ph sz="quarter" idx="4"/>
          </p:nvPr>
        </p:nvSpPr>
        <p:spPr>
          <a:xfrm>
            <a:off x="457200" y="1752600"/>
            <a:ext cx="8229600" cy="4876800"/>
          </a:xfrm>
        </p:spPr>
        <p:txBody>
          <a:bodyPr>
            <a:noAutofit/>
          </a:bodyPr>
          <a:lstStyle/>
          <a:p>
            <a:pPr>
              <a:buFont typeface="Arial" panose="020B0604020202020204" pitchFamily="34" charset="0"/>
              <a:buChar char="•"/>
            </a:pPr>
            <a:endParaRPr lang="en-US" sz="1400" b="1" dirty="0" smtClean="0">
              <a:solidFill>
                <a:schemeClr val="bg1"/>
              </a:solidFill>
              <a:latin typeface="Arial" panose="020B0604020202020204" pitchFamily="34" charset="0"/>
              <a:cs typeface="Arial" panose="020B0604020202020204" pitchFamily="34" charset="0"/>
            </a:endParaRPr>
          </a:p>
          <a:p>
            <a:pPr marL="342900" lvl="0" indent="-342900" algn="just">
              <a:lnSpc>
                <a:spcPct val="115000"/>
              </a:lnSpc>
              <a:spcBef>
                <a:spcPts val="0"/>
              </a:spcBef>
              <a:spcAft>
                <a:spcPts val="0"/>
              </a:spcAft>
              <a:buFont typeface="Wingdings" panose="05000000000000000000" pitchFamily="2" charset="2"/>
              <a:buChar char=""/>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Supporting communities’, children’s and youth’s voice and full participation in all phases of child protection programming.</a:t>
            </a:r>
            <a:endParaRPr lang="en-US" sz="1800" dirty="0">
              <a:latin typeface="Calibri" panose="020F0502020204030204" pitchFamily="34" charset="0"/>
              <a:ea typeface="Calibri" panose="020F0502020204030204" pitchFamily="34" charset="0"/>
              <a:cs typeface="Arial" panose="020B0604020202020204" pitchFamily="34" charset="0"/>
            </a:endParaRPr>
          </a:p>
          <a:p>
            <a:pPr marL="0" marR="0" algn="just">
              <a:lnSpc>
                <a:spcPct val="115000"/>
              </a:lnSpc>
              <a:spcBef>
                <a:spcPts val="0"/>
              </a:spcBef>
              <a:spcAft>
                <a:spcPts val="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 </a:t>
            </a:r>
            <a:endParaRPr lang="en-US" sz="18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15000"/>
              </a:lnSpc>
              <a:spcBef>
                <a:spcPts val="0"/>
              </a:spcBef>
              <a:spcAft>
                <a:spcPts val="0"/>
              </a:spcAft>
              <a:buFont typeface="Wingdings" panose="05000000000000000000" pitchFamily="2" charset="2"/>
              <a:buChar char=""/>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Strengthening local networks including coordination and cooperation that enable child protection, care, and wellbeing.</a:t>
            </a:r>
            <a:endParaRPr lang="en-US" sz="1800" dirty="0">
              <a:latin typeface="Calibri" panose="020F0502020204030204" pitchFamily="34" charset="0"/>
              <a:ea typeface="Calibri" panose="020F0502020204030204" pitchFamily="34" charset="0"/>
              <a:cs typeface="Arial" panose="020B0604020202020204" pitchFamily="34" charset="0"/>
            </a:endParaRPr>
          </a:p>
          <a:p>
            <a:pPr marL="457200" marR="0" algn="just">
              <a:lnSpc>
                <a:spcPct val="115000"/>
              </a:lnSpc>
              <a:spcBef>
                <a:spcPts val="0"/>
              </a:spcBef>
              <a:spcAft>
                <a:spcPts val="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 </a:t>
            </a:r>
            <a:endParaRPr lang="en-US" sz="18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15000"/>
              </a:lnSpc>
              <a:spcBef>
                <a:spcPts val="0"/>
              </a:spcBef>
              <a:spcAft>
                <a:spcPts val="0"/>
              </a:spcAft>
              <a:buFont typeface="Wingdings" panose="05000000000000000000" pitchFamily="2" charset="2"/>
              <a:buChar char=""/>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Start and end at the local level: Resilience building should reflect local knowledge and promote community participation, ownership and empowerment in the design and implementations of </a:t>
            </a:r>
            <a:r>
              <a:rPr lang="en-US" sz="2000" dirty="0" smtClean="0">
                <a:solidFill>
                  <a:srgbClr val="000000"/>
                </a:solidFill>
                <a:latin typeface="Times New Roman" panose="02020603050405020304" pitchFamily="18" charset="0"/>
                <a:ea typeface="Calibri" panose="020F0502020204030204" pitchFamily="34" charset="0"/>
                <a:cs typeface="Arial" panose="020B0604020202020204" pitchFamily="34" charset="0"/>
              </a:rPr>
              <a:t>programs.</a:t>
            </a:r>
          </a:p>
          <a:p>
            <a:pPr marL="342900" marR="0" lvl="0" indent="-342900" algn="just">
              <a:lnSpc>
                <a:spcPct val="115000"/>
              </a:lnSpc>
              <a:spcBef>
                <a:spcPts val="0"/>
              </a:spcBef>
              <a:spcAft>
                <a:spcPts val="0"/>
              </a:spcAft>
              <a:buFont typeface="Wingdings" panose="05000000000000000000" pitchFamily="2" charset="2"/>
              <a:buChar char=""/>
            </a:pPr>
            <a:endPar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endParaRPr>
          </a:p>
          <a:p>
            <a:pPr marL="342900" marR="0" lvl="0" indent="-342900" algn="just">
              <a:lnSpc>
                <a:spcPct val="115000"/>
              </a:lnSpc>
              <a:spcBef>
                <a:spcPts val="0"/>
              </a:spcBef>
              <a:spcAft>
                <a:spcPts val="0"/>
              </a:spcAft>
              <a:buFont typeface="Wingdings" panose="05000000000000000000" pitchFamily="2" charset="2"/>
              <a:buChar char=""/>
            </a:pPr>
            <a:r>
              <a:rPr lang="en-US" sz="2000" dirty="0" smtClean="0">
                <a:solidFill>
                  <a:srgbClr val="000000"/>
                </a:solidFill>
                <a:latin typeface="Times New Roman" panose="02020603050405020304" pitchFamily="18" charset="0"/>
                <a:ea typeface="Calibri" panose="020F0502020204030204" pitchFamily="34" charset="0"/>
              </a:rPr>
              <a:t>A </a:t>
            </a:r>
            <a:r>
              <a:rPr lang="en-US" sz="2000" dirty="0">
                <a:solidFill>
                  <a:srgbClr val="000000"/>
                </a:solidFill>
                <a:latin typeface="Times New Roman" panose="02020603050405020304" pitchFamily="18" charset="0"/>
                <a:ea typeface="Calibri" panose="020F0502020204030204" pitchFamily="34" charset="0"/>
              </a:rPr>
              <a:t>human rights based approach should drive the resilience building approach, ensuring that it is participatory, and non-discriminatory.</a:t>
            </a:r>
            <a:r>
              <a:rPr lang="en-US" sz="2000" dirty="0"/>
              <a:t> </a:t>
            </a:r>
            <a:endParaRPr lang="en-US" sz="2000" dirty="0">
              <a:latin typeface="Calibri" panose="020F0502020204030204" pitchFamily="34" charset="0"/>
              <a:ea typeface="Calibri" panose="020F0502020204030204" pitchFamily="34" charset="0"/>
              <a:cs typeface="Arial" panose="020B0604020202020204" pitchFamily="34" charset="0"/>
            </a:endParaRPr>
          </a:p>
          <a:p>
            <a:pPr>
              <a:buFont typeface="Arial" panose="020B0604020202020204" pitchFamily="34" charset="0"/>
              <a:buChar char="•"/>
            </a:pPr>
            <a:endParaRPr lang="en-US" sz="2000" b="1" dirty="0" smtClean="0">
              <a:solidFill>
                <a:schemeClr val="bg1"/>
              </a:solidFill>
              <a:latin typeface="Arial" panose="020B0604020202020204" pitchFamily="34" charset="0"/>
              <a:cs typeface="Arial" panose="020B0604020202020204" pitchFamily="34" charset="0"/>
            </a:endParaRPr>
          </a:p>
          <a:p>
            <a:pPr>
              <a:buFont typeface="Arial" panose="020B0604020202020204" pitchFamily="34" charset="0"/>
              <a:buChar char="•"/>
            </a:pPr>
            <a:endParaRPr lang="en-US" sz="1400" b="1" dirty="0" smtClean="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8289124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99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42900" y="152400"/>
            <a:ext cx="8458200" cy="990600"/>
          </a:xfrm>
          <a:solidFill>
            <a:schemeClr val="accent3">
              <a:lumMod val="60000"/>
              <a:lumOff val="40000"/>
            </a:schemeClr>
          </a:solidFill>
        </p:spPr>
        <p:txBody>
          <a:bodyPr/>
          <a:lstStyle/>
          <a:p>
            <a:pPr algn="ctr"/>
            <a:r>
              <a:rPr lang="en-GB" sz="2400" dirty="0">
                <a:solidFill>
                  <a:srgbClr val="000000"/>
                </a:solidFill>
                <a:latin typeface="Times New Roman" panose="02020603050405020304" pitchFamily="18" charset="0"/>
                <a:ea typeface="Calibri" panose="020F0502020204030204" pitchFamily="34" charset="0"/>
              </a:rPr>
              <a:t>What do we mean by the term “psychosocial well-being</a:t>
            </a:r>
            <a:endParaRPr lang="en-US" sz="2400" dirty="0">
              <a:latin typeface="Arial" panose="020B0604020202020204" pitchFamily="34" charset="0"/>
              <a:cs typeface="Arial" panose="020B0604020202020204" pitchFamily="34" charset="0"/>
            </a:endParaRPr>
          </a:p>
        </p:txBody>
      </p:sp>
      <p:sp>
        <p:nvSpPr>
          <p:cNvPr id="6" name="Content Placeholder 5"/>
          <p:cNvSpPr>
            <a:spLocks noGrp="1"/>
          </p:cNvSpPr>
          <p:nvPr>
            <p:ph sz="quarter" idx="4"/>
          </p:nvPr>
        </p:nvSpPr>
        <p:spPr>
          <a:xfrm>
            <a:off x="342900" y="1905000"/>
            <a:ext cx="8229600" cy="3505200"/>
          </a:xfrm>
        </p:spPr>
        <p:txBody>
          <a:bodyPr>
            <a:noAutofit/>
          </a:bodyPr>
          <a:lstStyle/>
          <a:p>
            <a:pPr>
              <a:buFont typeface="Arial" panose="020B0604020202020204" pitchFamily="34" charset="0"/>
              <a:buChar char="•"/>
            </a:pPr>
            <a:endParaRPr lang="en-US" sz="1400" b="1" dirty="0" smtClean="0">
              <a:solidFill>
                <a:schemeClr val="bg1"/>
              </a:solidFill>
              <a:latin typeface="Arial" panose="020B0604020202020204" pitchFamily="34" charset="0"/>
              <a:cs typeface="Arial" panose="020B0604020202020204" pitchFamily="34" charset="0"/>
            </a:endParaRPr>
          </a:p>
          <a:p>
            <a:pPr marL="0" lvl="0" indent="0" algn="just">
              <a:lnSpc>
                <a:spcPct val="115000"/>
              </a:lnSpc>
              <a:spcBef>
                <a:spcPts val="0"/>
              </a:spcBef>
              <a:spcAft>
                <a:spcPts val="0"/>
              </a:spcAft>
            </a:pPr>
            <a:r>
              <a:rPr lang="en-GB" sz="2800" dirty="0">
                <a:solidFill>
                  <a:srgbClr val="000000"/>
                </a:solidFill>
                <a:latin typeface="Times New Roman" panose="02020603050405020304" pitchFamily="18" charset="0"/>
                <a:ea typeface="Calibri" panose="020F0502020204030204" pitchFamily="34" charset="0"/>
              </a:rPr>
              <a:t>When we think about mental health and psychosocial work we are focusing on activities to promote the well-being of affected populations.  Such well-being can be thought of having three (3) core domains, all of which will affect a person’s ability to function</a:t>
            </a:r>
          </a:p>
          <a:p>
            <a:pPr marL="0" lvl="0" indent="0" algn="just">
              <a:lnSpc>
                <a:spcPct val="115000"/>
              </a:lnSpc>
              <a:spcBef>
                <a:spcPts val="0"/>
              </a:spcBef>
              <a:spcAft>
                <a:spcPts val="0"/>
              </a:spcAft>
              <a:tabLst>
                <a:tab pos="266700" algn="l"/>
              </a:tabLst>
            </a:pPr>
            <a:endParaRPr lang="en-US" sz="2800" dirty="0">
              <a:latin typeface="Calibri" panose="020F0502020204030204" pitchFamily="34" charset="0"/>
              <a:ea typeface="Times New Roman" panose="02020603050405020304" pitchFamily="18" charset="0"/>
              <a:cs typeface="Arial" panose="020B0604020202020204" pitchFamily="34" charset="0"/>
            </a:endParaRPr>
          </a:p>
          <a:p>
            <a:pPr marL="342900" lvl="0" indent="-342900" algn="just">
              <a:lnSpc>
                <a:spcPct val="115000"/>
              </a:lnSpc>
              <a:spcBef>
                <a:spcPts val="0"/>
              </a:spcBef>
              <a:spcAft>
                <a:spcPts val="0"/>
              </a:spcAft>
              <a:buFont typeface="+mj-lt"/>
              <a:buAutoNum type="arabicPeriod"/>
            </a:pPr>
            <a:endParaRPr lang="en-US" sz="1400" b="1" dirty="0" smtClean="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3987918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99FF"/>
        </a:solidFill>
        <a:effectLst/>
      </p:bgPr>
    </p:bg>
    <p:spTree>
      <p:nvGrpSpPr>
        <p:cNvPr id="1" name=""/>
        <p:cNvGrpSpPr/>
        <p:nvPr/>
      </p:nvGrpSpPr>
      <p:grpSpPr>
        <a:xfrm>
          <a:off x="0" y="0"/>
          <a:ext cx="0" cy="0"/>
          <a:chOff x="0" y="0"/>
          <a:chExt cx="0" cy="0"/>
        </a:xfrm>
      </p:grpSpPr>
      <p:sp>
        <p:nvSpPr>
          <p:cNvPr id="6" name="Content Placeholder 5"/>
          <p:cNvSpPr>
            <a:spLocks noGrp="1"/>
          </p:cNvSpPr>
          <p:nvPr>
            <p:ph sz="quarter" idx="4"/>
          </p:nvPr>
        </p:nvSpPr>
        <p:spPr>
          <a:xfrm>
            <a:off x="381000" y="533400"/>
            <a:ext cx="8305800" cy="6172200"/>
          </a:xfrm>
        </p:spPr>
        <p:txBody>
          <a:bodyPr>
            <a:noAutofit/>
          </a:bodyPr>
          <a:lstStyle/>
          <a:p>
            <a:pPr>
              <a:buFont typeface="Arial" panose="020B0604020202020204" pitchFamily="34" charset="0"/>
              <a:buChar char="•"/>
            </a:pPr>
            <a:endParaRPr lang="en-US" sz="1400" b="1" dirty="0" smtClean="0">
              <a:solidFill>
                <a:schemeClr val="bg1"/>
              </a:solidFill>
              <a:latin typeface="Arial" panose="020B0604020202020204" pitchFamily="34" charset="0"/>
              <a:cs typeface="Arial" panose="020B0604020202020204" pitchFamily="34" charset="0"/>
            </a:endParaRPr>
          </a:p>
          <a:p>
            <a:pPr marL="457200" lvl="0" indent="-457200" algn="just">
              <a:lnSpc>
                <a:spcPct val="115000"/>
              </a:lnSpc>
              <a:spcBef>
                <a:spcPts val="0"/>
              </a:spcBef>
              <a:spcAft>
                <a:spcPts val="0"/>
              </a:spcAft>
              <a:buFont typeface="+mj-lt"/>
              <a:buAutoNum type="arabicPeriod"/>
              <a:tabLst>
                <a:tab pos="266700" algn="l"/>
              </a:tabLst>
            </a:pPr>
            <a:r>
              <a:rPr lang="en-GB" sz="2000" dirty="0">
                <a:solidFill>
                  <a:srgbClr val="000000"/>
                </a:solidFill>
                <a:latin typeface="Times New Roman" panose="02020603050405020304" pitchFamily="18" charset="0"/>
                <a:ea typeface="Calibri" panose="020F0502020204030204" pitchFamily="34" charset="0"/>
              </a:rPr>
              <a:t>The individual capacity of a person.  Physical and mental health, coping abilities, position in society, and ability to access resources such as food and water, social services, education, and health provisions. For children, this would include their level of resilience and developmental stage.  </a:t>
            </a:r>
          </a:p>
          <a:p>
            <a:pPr marL="457200" lvl="0" indent="-457200" algn="just">
              <a:lnSpc>
                <a:spcPct val="115000"/>
              </a:lnSpc>
              <a:spcBef>
                <a:spcPts val="0"/>
              </a:spcBef>
              <a:spcAft>
                <a:spcPts val="0"/>
              </a:spcAft>
              <a:buFont typeface="+mj-lt"/>
              <a:buAutoNum type="arabicPeriod"/>
              <a:tabLst>
                <a:tab pos="266700" algn="l"/>
              </a:tabLst>
            </a:pPr>
            <a:endParaRPr lang="en-GB" sz="2000" dirty="0">
              <a:solidFill>
                <a:srgbClr val="000000"/>
              </a:solidFill>
              <a:latin typeface="Times New Roman" panose="02020603050405020304" pitchFamily="18" charset="0"/>
              <a:ea typeface="Calibri" panose="020F0502020204030204" pitchFamily="34" charset="0"/>
            </a:endParaRPr>
          </a:p>
          <a:p>
            <a:pPr marL="457200" lvl="0" indent="-457200" algn="just">
              <a:lnSpc>
                <a:spcPct val="115000"/>
              </a:lnSpc>
              <a:spcBef>
                <a:spcPts val="0"/>
              </a:spcBef>
              <a:spcAft>
                <a:spcPts val="0"/>
              </a:spcAft>
              <a:buFont typeface="+mj-lt"/>
              <a:buAutoNum type="arabicPeriod"/>
              <a:tabLst>
                <a:tab pos="266700" algn="l"/>
              </a:tabLst>
            </a:pPr>
            <a:r>
              <a:rPr lang="en-GB" sz="2000" dirty="0">
                <a:solidFill>
                  <a:srgbClr val="000000"/>
                </a:solidFill>
                <a:latin typeface="Times New Roman" panose="02020603050405020304" pitchFamily="18" charset="0"/>
                <a:ea typeface="Calibri" panose="020F0502020204030204" pitchFamily="34" charset="0"/>
              </a:rPr>
              <a:t>Family and community functioning. Effective functioning requires having networks of support from family and friends, and wider groups within the community.  For children, this includes the existence of supportive caregivers, and other family members and caregivers.</a:t>
            </a:r>
          </a:p>
          <a:p>
            <a:pPr marL="457200" lvl="0" indent="-457200" algn="just">
              <a:lnSpc>
                <a:spcPct val="115000"/>
              </a:lnSpc>
              <a:spcBef>
                <a:spcPts val="0"/>
              </a:spcBef>
              <a:spcAft>
                <a:spcPts val="0"/>
              </a:spcAft>
              <a:buFont typeface="+mj-lt"/>
              <a:buAutoNum type="arabicPeriod"/>
              <a:tabLst>
                <a:tab pos="266700" algn="l"/>
              </a:tabLst>
            </a:pPr>
            <a:endParaRPr lang="en-GB" sz="2000" dirty="0">
              <a:solidFill>
                <a:srgbClr val="000000"/>
              </a:solidFill>
              <a:latin typeface="Times New Roman" panose="02020603050405020304" pitchFamily="18" charset="0"/>
              <a:ea typeface="Calibri" panose="020F0502020204030204" pitchFamily="34" charset="0"/>
            </a:endParaRPr>
          </a:p>
          <a:p>
            <a:pPr marL="457200" lvl="0" indent="-457200" algn="just">
              <a:lnSpc>
                <a:spcPct val="115000"/>
              </a:lnSpc>
              <a:spcBef>
                <a:spcPts val="0"/>
              </a:spcBef>
              <a:spcAft>
                <a:spcPts val="0"/>
              </a:spcAft>
              <a:buFont typeface="+mj-lt"/>
              <a:buAutoNum type="arabicPeriod"/>
              <a:tabLst>
                <a:tab pos="266700" algn="l"/>
              </a:tabLst>
            </a:pPr>
            <a:r>
              <a:rPr lang="en-GB" sz="2000" dirty="0">
                <a:solidFill>
                  <a:srgbClr val="000000"/>
                </a:solidFill>
                <a:latin typeface="Times New Roman" panose="02020603050405020304" pitchFamily="18" charset="0"/>
                <a:ea typeface="Calibri" panose="020F0502020204030204" pitchFamily="34" charset="0"/>
              </a:rPr>
              <a:t>Societal Culture and Values.  These are the beliefs, values, and practices that give a sense of meaning, unite communities, and contribute to a person’s identity e.g. religion, spirituality, and traditions. For children, this will be significantly influenced by the beliefs held by their family members and community, and the perceived relevance of these to their own life. </a:t>
            </a:r>
            <a:endParaRPr lang="en-US" sz="2000" dirty="0">
              <a:solidFill>
                <a:srgbClr val="000000"/>
              </a:solidFill>
              <a:latin typeface="Times New Roman" panose="02020603050405020304" pitchFamily="18" charset="0"/>
              <a:ea typeface="Calibri" panose="020F0502020204030204" pitchFamily="34" charset="0"/>
            </a:endParaRPr>
          </a:p>
          <a:p>
            <a:pPr marL="342900" lvl="0" indent="-342900" algn="just">
              <a:lnSpc>
                <a:spcPct val="115000"/>
              </a:lnSpc>
              <a:spcBef>
                <a:spcPts val="0"/>
              </a:spcBef>
              <a:spcAft>
                <a:spcPts val="0"/>
              </a:spcAft>
              <a:buFont typeface="Arial" panose="020B0604020202020204" pitchFamily="34" charset="0"/>
              <a:buChar char="-"/>
              <a:tabLst>
                <a:tab pos="266700" algn="l"/>
              </a:tabLst>
            </a:pPr>
            <a:endParaRPr lang="en-US" sz="2000" dirty="0">
              <a:solidFill>
                <a:srgbClr val="000000"/>
              </a:solidFill>
            </a:endParaRPr>
          </a:p>
          <a:p>
            <a:pPr marL="342900" lvl="0" indent="-342900" algn="just">
              <a:lnSpc>
                <a:spcPct val="115000"/>
              </a:lnSpc>
              <a:spcBef>
                <a:spcPts val="0"/>
              </a:spcBef>
              <a:spcAft>
                <a:spcPts val="0"/>
              </a:spcAft>
              <a:buFont typeface="+mj-lt"/>
              <a:buAutoNum type="arabicPeriod"/>
            </a:pPr>
            <a:endParaRPr lang="en-US" sz="1400" b="1" dirty="0" smtClean="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7202501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304800"/>
            <a:ext cx="3886200" cy="609600"/>
          </a:xfrm>
        </p:spPr>
        <p:txBody>
          <a:bodyPr>
            <a:noAutofit/>
          </a:bodyPr>
          <a:lstStyle/>
          <a:p>
            <a:r>
              <a:rPr lang="en-US" sz="1800" dirty="0">
                <a:solidFill>
                  <a:srgbClr val="000000"/>
                </a:solidFill>
                <a:latin typeface="Times New Roman" panose="02020603050405020304" pitchFamily="18" charset="0"/>
                <a:ea typeface="Calibri" panose="020F0502020204030204" pitchFamily="34" charset="0"/>
                <a:cs typeface="Arial" panose="020B0604020202020204" pitchFamily="34" charset="0"/>
              </a:rPr>
              <a:t>Traditional Emergency Response</a:t>
            </a:r>
          </a:p>
        </p:txBody>
      </p:sp>
      <p:sp>
        <p:nvSpPr>
          <p:cNvPr id="4" name="Content Placeholder 3"/>
          <p:cNvSpPr>
            <a:spLocks noGrp="1"/>
          </p:cNvSpPr>
          <p:nvPr>
            <p:ph sz="half" idx="2"/>
          </p:nvPr>
        </p:nvSpPr>
        <p:spPr>
          <a:xfrm>
            <a:off x="381000" y="1295400"/>
            <a:ext cx="3733800" cy="5181600"/>
          </a:xfrm>
        </p:spPr>
        <p:txBody>
          <a:bodyPr/>
          <a:lstStyle/>
          <a:p>
            <a:pPr marL="457200" indent="-457200">
              <a:buFont typeface="+mj-lt"/>
              <a:buAutoNum type="arabicPeriod"/>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Emphasizes the reduction of physical risks (only</a:t>
            </a:r>
            <a:r>
              <a:rPr lang="en-US" sz="2000" dirty="0" smtClean="0">
                <a:solidFill>
                  <a:srgbClr val="000000"/>
                </a:solidFill>
                <a:latin typeface="Times New Roman" panose="02020603050405020304" pitchFamily="18" charset="0"/>
                <a:ea typeface="Calibri" panose="020F0502020204030204" pitchFamily="34" charset="0"/>
                <a:cs typeface="Arial" panose="020B0604020202020204" pitchFamily="34" charset="0"/>
              </a:rPr>
              <a:t>)</a:t>
            </a:r>
          </a:p>
          <a:p>
            <a:pPr marL="457200" indent="-457200">
              <a:buFont typeface="+mj-lt"/>
              <a:buAutoNum type="arabicPeriod"/>
            </a:pPr>
            <a:endPar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endParaRPr>
          </a:p>
          <a:p>
            <a:pPr marL="457200" indent="-457200">
              <a:buFont typeface="+mj-lt"/>
              <a:buAutoNum type="arabicPeriod"/>
            </a:pPr>
            <a:r>
              <a:rPr lang="en-US" sz="2000" dirty="0">
                <a:solidFill>
                  <a:srgbClr val="000000"/>
                </a:solidFill>
                <a:latin typeface="Times New Roman" panose="02020603050405020304" pitchFamily="18" charset="0"/>
                <a:ea typeface="Calibri" panose="020F0502020204030204" pitchFamily="34" charset="0"/>
              </a:rPr>
              <a:t>Addressing psychological </a:t>
            </a:r>
            <a:r>
              <a:rPr lang="en-US" sz="2000" dirty="0" smtClean="0">
                <a:solidFill>
                  <a:srgbClr val="000000"/>
                </a:solidFill>
                <a:latin typeface="Times New Roman" panose="02020603050405020304" pitchFamily="18" charset="0"/>
                <a:ea typeface="Calibri" panose="020F0502020204030204" pitchFamily="34" charset="0"/>
              </a:rPr>
              <a:t>disorders</a:t>
            </a:r>
          </a:p>
          <a:p>
            <a:pPr marL="457200" indent="-457200">
              <a:buFont typeface="+mj-lt"/>
              <a:buAutoNum type="arabicPeriod"/>
            </a:pPr>
            <a:endPar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endParaRPr>
          </a:p>
          <a:p>
            <a:pPr marL="457200" indent="-457200">
              <a:buFont typeface="+mj-lt"/>
              <a:buAutoNum type="arabicPeriod"/>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Meeting adults’ essential, immediate needs as the main strategy for assisting </a:t>
            </a:r>
            <a:r>
              <a:rPr lang="en-US" sz="2000" dirty="0" smtClean="0">
                <a:solidFill>
                  <a:srgbClr val="000000"/>
                </a:solidFill>
                <a:latin typeface="Times New Roman" panose="02020603050405020304" pitchFamily="18" charset="0"/>
                <a:ea typeface="Calibri" panose="020F0502020204030204" pitchFamily="34" charset="0"/>
                <a:cs typeface="Arial" panose="020B0604020202020204" pitchFamily="34" charset="0"/>
              </a:rPr>
              <a:t>beneficiaries</a:t>
            </a:r>
          </a:p>
          <a:p>
            <a:pPr marL="457200" indent="-457200">
              <a:buFont typeface="+mj-lt"/>
              <a:buAutoNum type="arabicPeriod"/>
            </a:pPr>
            <a:endParaRPr lang="en-US" sz="2000" dirty="0" smtClean="0">
              <a:solidFill>
                <a:srgbClr val="000000"/>
              </a:solidFill>
              <a:latin typeface="Times New Roman" panose="02020603050405020304" pitchFamily="18" charset="0"/>
              <a:ea typeface="Calibri" panose="020F0502020204030204" pitchFamily="34" charset="0"/>
              <a:cs typeface="Arial" panose="020B0604020202020204" pitchFamily="34" charset="0"/>
            </a:endParaRPr>
          </a:p>
          <a:p>
            <a:pPr marL="457200" indent="-457200">
              <a:buFont typeface="+mj-lt"/>
              <a:buAutoNum type="arabicPeriod"/>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Programs emphasize </a:t>
            </a:r>
            <a:r>
              <a:rPr lang="en-US" sz="2000" dirty="0" smtClean="0">
                <a:solidFill>
                  <a:srgbClr val="000000"/>
                </a:solidFill>
                <a:latin typeface="Times New Roman" panose="02020603050405020304" pitchFamily="18" charset="0"/>
                <a:ea typeface="Calibri" panose="020F0502020204030204" pitchFamily="34" charset="0"/>
                <a:cs typeface="Arial" panose="020B0604020202020204" pitchFamily="34" charset="0"/>
              </a:rPr>
              <a:t>technical interventions</a:t>
            </a:r>
          </a:p>
          <a:p>
            <a:pPr marL="457200" indent="-457200">
              <a:buFont typeface="+mj-lt"/>
              <a:buAutoNum type="arabicPeriod"/>
            </a:pPr>
            <a:endParaRPr lang="en-US" sz="2000" dirty="0" smtClean="0">
              <a:solidFill>
                <a:srgbClr val="000000"/>
              </a:solidFill>
              <a:latin typeface="Times New Roman" panose="02020603050405020304" pitchFamily="18" charset="0"/>
              <a:ea typeface="Calibri" panose="020F0502020204030204" pitchFamily="34" charset="0"/>
              <a:cs typeface="Arial" panose="020B0604020202020204" pitchFamily="34" charset="0"/>
            </a:endParaRPr>
          </a:p>
          <a:p>
            <a:pPr marL="457200" indent="-457200">
              <a:buFont typeface="+mj-lt"/>
              <a:buAutoNum type="arabicPeriod"/>
            </a:pPr>
            <a:endPar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endParaRPr>
          </a:p>
        </p:txBody>
      </p:sp>
      <p:sp>
        <p:nvSpPr>
          <p:cNvPr id="5" name="Text Placeholder 4"/>
          <p:cNvSpPr>
            <a:spLocks noGrp="1"/>
          </p:cNvSpPr>
          <p:nvPr>
            <p:ph type="body" sz="quarter" idx="3"/>
          </p:nvPr>
        </p:nvSpPr>
        <p:spPr>
          <a:xfrm>
            <a:off x="4700016" y="381000"/>
            <a:ext cx="4139184" cy="533400"/>
          </a:xfrm>
        </p:spPr>
        <p:txBody>
          <a:bodyPr>
            <a:noAutofit/>
          </a:bodyPr>
          <a:lstStyle/>
          <a:p>
            <a:r>
              <a:rPr lang="en-US" sz="1800" dirty="0">
                <a:solidFill>
                  <a:srgbClr val="000000"/>
                </a:solidFill>
                <a:latin typeface="Times New Roman" panose="02020603050405020304" pitchFamily="18" charset="0"/>
                <a:ea typeface="Calibri" panose="020F0502020204030204" pitchFamily="34" charset="0"/>
                <a:cs typeface="Arial" panose="020B0604020202020204" pitchFamily="34" charset="0"/>
              </a:rPr>
              <a:t>Resiliency and Well-being Response</a:t>
            </a:r>
          </a:p>
        </p:txBody>
      </p:sp>
      <p:sp>
        <p:nvSpPr>
          <p:cNvPr id="6" name="Content Placeholder 5"/>
          <p:cNvSpPr>
            <a:spLocks noGrp="1"/>
          </p:cNvSpPr>
          <p:nvPr>
            <p:ph sz="quarter" idx="4"/>
          </p:nvPr>
        </p:nvSpPr>
        <p:spPr>
          <a:xfrm>
            <a:off x="4700016" y="1371600"/>
            <a:ext cx="3986784" cy="5105400"/>
          </a:xfrm>
        </p:spPr>
        <p:txBody>
          <a:bodyPr/>
          <a:lstStyle/>
          <a:p>
            <a:pPr marL="457200" indent="-457200">
              <a:buFont typeface="+mj-lt"/>
              <a:buAutoNum type="arabicPeriod"/>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Holistic emphasis on reducing the wider array of risks-physical, emotional, social, </a:t>
            </a:r>
            <a:r>
              <a:rPr lang="en-US" sz="2000" dirty="0" smtClean="0">
                <a:solidFill>
                  <a:srgbClr val="000000"/>
                </a:solidFill>
                <a:latin typeface="Times New Roman" panose="02020603050405020304" pitchFamily="18" charset="0"/>
                <a:ea typeface="Calibri" panose="020F0502020204030204" pitchFamily="34" charset="0"/>
                <a:cs typeface="Arial" panose="020B0604020202020204" pitchFamily="34" charset="0"/>
              </a:rPr>
              <a:t>cognitive</a:t>
            </a:r>
          </a:p>
          <a:p>
            <a:pPr marL="457200" indent="-457200">
              <a:buFont typeface="+mj-lt"/>
              <a:buAutoNum type="arabicPeriod"/>
            </a:pPr>
            <a:r>
              <a:rPr lang="en-US" sz="2000" dirty="0">
                <a:solidFill>
                  <a:srgbClr val="000000"/>
                </a:solidFill>
                <a:latin typeface="Times New Roman" panose="02020603050405020304" pitchFamily="18" charset="0"/>
                <a:ea typeface="Calibri" panose="020F0502020204030204" pitchFamily="34" charset="0"/>
              </a:rPr>
              <a:t>Promotion of psychosocial well-being and positive child </a:t>
            </a:r>
            <a:r>
              <a:rPr lang="en-US" sz="2000" dirty="0" smtClean="0">
                <a:solidFill>
                  <a:srgbClr val="000000"/>
                </a:solidFill>
                <a:latin typeface="Times New Roman" panose="02020603050405020304" pitchFamily="18" charset="0"/>
                <a:ea typeface="Calibri" panose="020F0502020204030204" pitchFamily="34" charset="0"/>
              </a:rPr>
              <a:t>development</a:t>
            </a:r>
          </a:p>
          <a:p>
            <a:pPr marL="457200" indent="-457200">
              <a:buFont typeface="+mj-lt"/>
              <a:buAutoNum type="arabicPeriod"/>
            </a:pPr>
            <a:r>
              <a:rPr lang="en-US" sz="2000" dirty="0">
                <a:solidFill>
                  <a:srgbClr val="000000"/>
                </a:solidFill>
                <a:latin typeface="Times New Roman" panose="02020603050405020304" pitchFamily="18" charset="0"/>
                <a:ea typeface="Calibri" panose="020F0502020204030204" pitchFamily="34" charset="0"/>
              </a:rPr>
              <a:t>Recognizes that children and other beneficiaries have special needs and rights that require specific attention and </a:t>
            </a:r>
            <a:r>
              <a:rPr lang="en-US" sz="2000" dirty="0" smtClean="0">
                <a:solidFill>
                  <a:srgbClr val="000000"/>
                </a:solidFill>
                <a:latin typeface="Times New Roman" panose="02020603050405020304" pitchFamily="18" charset="0"/>
                <a:ea typeface="Calibri" panose="020F0502020204030204" pitchFamily="34" charset="0"/>
              </a:rPr>
              <a:t>participation</a:t>
            </a:r>
          </a:p>
          <a:p>
            <a:pPr marL="457200" indent="-457200">
              <a:buFont typeface="+mj-lt"/>
              <a:buAutoNum type="arabicPeriod"/>
            </a:pPr>
            <a:r>
              <a:rPr lang="en-US" sz="2000" dirty="0">
                <a:solidFill>
                  <a:srgbClr val="000000"/>
                </a:solidFill>
                <a:latin typeface="Times New Roman" panose="02020603050405020304" pitchFamily="18" charset="0"/>
                <a:ea typeface="Calibri" panose="020F0502020204030204" pitchFamily="34" charset="0"/>
              </a:rPr>
              <a:t>Programs emphasize resilience, capabilities, and coping mechanisms of children, families, and communities</a:t>
            </a:r>
            <a:endPar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431099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304800"/>
            <a:ext cx="3886200" cy="609600"/>
          </a:xfrm>
        </p:spPr>
        <p:txBody>
          <a:bodyPr>
            <a:noAutofit/>
          </a:bodyPr>
          <a:lstStyle/>
          <a:p>
            <a:r>
              <a:rPr lang="en-US" sz="1800" dirty="0">
                <a:solidFill>
                  <a:srgbClr val="000000"/>
                </a:solidFill>
                <a:latin typeface="Times New Roman" panose="02020603050405020304" pitchFamily="18" charset="0"/>
                <a:ea typeface="Calibri" panose="020F0502020204030204" pitchFamily="34" charset="0"/>
                <a:cs typeface="Arial" panose="020B0604020202020204" pitchFamily="34" charset="0"/>
              </a:rPr>
              <a:t>Traditional Emergency Response</a:t>
            </a:r>
          </a:p>
        </p:txBody>
      </p:sp>
      <p:sp>
        <p:nvSpPr>
          <p:cNvPr id="4" name="Content Placeholder 3"/>
          <p:cNvSpPr>
            <a:spLocks noGrp="1"/>
          </p:cNvSpPr>
          <p:nvPr>
            <p:ph sz="half" idx="2"/>
          </p:nvPr>
        </p:nvSpPr>
        <p:spPr>
          <a:xfrm>
            <a:off x="381000" y="1295400"/>
            <a:ext cx="3733800" cy="5181600"/>
          </a:xfrm>
        </p:spPr>
        <p:txBody>
          <a:bodyPr/>
          <a:lstStyle/>
          <a:p>
            <a:pPr marL="457200" indent="-457200">
              <a:buFont typeface="+mj-lt"/>
              <a:buAutoNum type="arabicPeriod" startAt="5"/>
            </a:pPr>
            <a:r>
              <a:rPr lang="en-US" sz="2000" dirty="0" smtClean="0">
                <a:solidFill>
                  <a:srgbClr val="000000"/>
                </a:solidFill>
                <a:latin typeface="Times New Roman" panose="02020603050405020304" pitchFamily="18" charset="0"/>
                <a:ea typeface="Calibri" panose="020F0502020204030204" pitchFamily="34" charset="0"/>
              </a:rPr>
              <a:t>Work </a:t>
            </a:r>
            <a:r>
              <a:rPr lang="en-US" sz="2000" dirty="0">
                <a:solidFill>
                  <a:srgbClr val="000000"/>
                </a:solidFill>
                <a:latin typeface="Times New Roman" panose="02020603050405020304" pitchFamily="18" charset="0"/>
                <a:ea typeface="Calibri" panose="020F0502020204030204" pitchFamily="34" charset="0"/>
              </a:rPr>
              <a:t>is conducted by mental health experts or outside </a:t>
            </a:r>
            <a:r>
              <a:rPr lang="en-US" sz="2000" dirty="0" smtClean="0">
                <a:solidFill>
                  <a:srgbClr val="000000"/>
                </a:solidFill>
                <a:latin typeface="Times New Roman" panose="02020603050405020304" pitchFamily="18" charset="0"/>
                <a:ea typeface="Calibri" panose="020F0502020204030204" pitchFamily="34" charset="0"/>
              </a:rPr>
              <a:t>specialists</a:t>
            </a:r>
          </a:p>
          <a:p>
            <a:pPr marL="457200" indent="-457200">
              <a:buFont typeface="+mj-lt"/>
              <a:buAutoNum type="arabicPeriod" startAt="5"/>
            </a:pPr>
            <a:endParaRPr lang="en-US" sz="2000" dirty="0" smtClean="0">
              <a:solidFill>
                <a:srgbClr val="000000"/>
              </a:solidFill>
              <a:latin typeface="Times New Roman" panose="02020603050405020304" pitchFamily="18" charset="0"/>
              <a:ea typeface="Calibri" panose="020F0502020204030204" pitchFamily="34" charset="0"/>
            </a:endParaRPr>
          </a:p>
          <a:p>
            <a:pPr marL="457200" indent="-457200">
              <a:buFont typeface="+mj-lt"/>
              <a:buAutoNum type="arabicPeriod" startAt="5"/>
            </a:pPr>
            <a:endParaRPr lang="en-US" sz="2000" dirty="0" smtClean="0">
              <a:solidFill>
                <a:srgbClr val="000000"/>
              </a:solidFill>
              <a:latin typeface="Times New Roman" panose="02020603050405020304" pitchFamily="18" charset="0"/>
              <a:ea typeface="Calibri" panose="020F0502020204030204" pitchFamily="34" charset="0"/>
            </a:endParaRPr>
          </a:p>
          <a:p>
            <a:pPr marL="457200" indent="-457200">
              <a:buFont typeface="+mj-lt"/>
              <a:buAutoNum type="arabicPeriod" startAt="5"/>
            </a:pPr>
            <a:endParaRPr lang="en-US" sz="2000" dirty="0" smtClean="0">
              <a:solidFill>
                <a:srgbClr val="000000"/>
              </a:solidFill>
              <a:latin typeface="Times New Roman" panose="02020603050405020304" pitchFamily="18" charset="0"/>
              <a:ea typeface="Calibri" panose="020F0502020204030204" pitchFamily="34" charset="0"/>
            </a:endParaRPr>
          </a:p>
          <a:p>
            <a:pPr marL="457200" indent="-457200">
              <a:buFont typeface="+mj-lt"/>
              <a:buAutoNum type="arabicPeriod" startAt="5"/>
            </a:pPr>
            <a:r>
              <a:rPr lang="en-US" sz="2000" dirty="0">
                <a:solidFill>
                  <a:srgbClr val="000000"/>
                </a:solidFill>
                <a:latin typeface="Times New Roman" panose="02020603050405020304" pitchFamily="18" charset="0"/>
                <a:ea typeface="Calibri" panose="020F0502020204030204" pitchFamily="34" charset="0"/>
              </a:rPr>
              <a:t>Children and youth are principally regarded as recipients or beneficiaries of work </a:t>
            </a:r>
            <a:r>
              <a:rPr lang="en-US" sz="2000" dirty="0" smtClean="0">
                <a:solidFill>
                  <a:srgbClr val="000000"/>
                </a:solidFill>
                <a:latin typeface="Times New Roman" panose="02020603050405020304" pitchFamily="18" charset="0"/>
                <a:ea typeface="Calibri" panose="020F0502020204030204" pitchFamily="34" charset="0"/>
              </a:rPr>
              <a:t>efforts</a:t>
            </a:r>
          </a:p>
          <a:p>
            <a:pPr marL="457200" indent="-457200">
              <a:buFont typeface="+mj-lt"/>
              <a:buAutoNum type="arabicPeriod" startAt="5"/>
            </a:pPr>
            <a:endPar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endParaRPr>
          </a:p>
          <a:p>
            <a:pPr marL="457200" indent="-457200">
              <a:buFont typeface="+mj-lt"/>
              <a:buAutoNum type="arabicPeriod" startAt="5"/>
            </a:pPr>
            <a:r>
              <a:rPr lang="en-US" sz="2000" dirty="0">
                <a:solidFill>
                  <a:srgbClr val="000000"/>
                </a:solidFill>
                <a:latin typeface="Times New Roman" panose="02020603050405020304" pitchFamily="18" charset="0"/>
                <a:ea typeface="Calibri" panose="020F0502020204030204" pitchFamily="34" charset="0"/>
              </a:rPr>
              <a:t>Focus on individuals</a:t>
            </a:r>
            <a:endPar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endParaRPr>
          </a:p>
          <a:p>
            <a:pPr marL="457200" indent="-457200">
              <a:buFont typeface="+mj-lt"/>
              <a:buAutoNum type="arabicPeriod" startAt="5"/>
            </a:pPr>
            <a:endParaRPr lang="en-US" sz="2000" dirty="0" smtClean="0">
              <a:solidFill>
                <a:srgbClr val="000000"/>
              </a:solidFill>
              <a:latin typeface="Times New Roman" panose="02020603050405020304" pitchFamily="18" charset="0"/>
              <a:ea typeface="Calibri" panose="020F0502020204030204" pitchFamily="34" charset="0"/>
              <a:cs typeface="Arial" panose="020B0604020202020204" pitchFamily="34" charset="0"/>
            </a:endParaRPr>
          </a:p>
          <a:p>
            <a:pPr marL="457200" indent="-457200">
              <a:buFont typeface="+mj-lt"/>
              <a:buAutoNum type="arabicPeriod" startAt="5"/>
            </a:pPr>
            <a:endPar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endParaRPr>
          </a:p>
        </p:txBody>
      </p:sp>
      <p:sp>
        <p:nvSpPr>
          <p:cNvPr id="5" name="Text Placeholder 4"/>
          <p:cNvSpPr>
            <a:spLocks noGrp="1"/>
          </p:cNvSpPr>
          <p:nvPr>
            <p:ph type="body" sz="quarter" idx="3"/>
          </p:nvPr>
        </p:nvSpPr>
        <p:spPr>
          <a:xfrm>
            <a:off x="4700016" y="381000"/>
            <a:ext cx="4139184" cy="533400"/>
          </a:xfrm>
        </p:spPr>
        <p:txBody>
          <a:bodyPr>
            <a:noAutofit/>
          </a:bodyPr>
          <a:lstStyle/>
          <a:p>
            <a:r>
              <a:rPr lang="en-US" sz="1800" dirty="0">
                <a:solidFill>
                  <a:srgbClr val="000000"/>
                </a:solidFill>
                <a:latin typeface="Times New Roman" panose="02020603050405020304" pitchFamily="18" charset="0"/>
                <a:ea typeface="Calibri" panose="020F0502020204030204" pitchFamily="34" charset="0"/>
                <a:cs typeface="Arial" panose="020B0604020202020204" pitchFamily="34" charset="0"/>
              </a:rPr>
              <a:t>Resiliency and Well-being Response</a:t>
            </a:r>
          </a:p>
        </p:txBody>
      </p:sp>
      <p:sp>
        <p:nvSpPr>
          <p:cNvPr id="6" name="Content Placeholder 5"/>
          <p:cNvSpPr>
            <a:spLocks noGrp="1"/>
          </p:cNvSpPr>
          <p:nvPr>
            <p:ph sz="quarter" idx="4"/>
          </p:nvPr>
        </p:nvSpPr>
        <p:spPr>
          <a:xfrm>
            <a:off x="4700016" y="1295400"/>
            <a:ext cx="3986784" cy="5181600"/>
          </a:xfrm>
        </p:spPr>
        <p:txBody>
          <a:bodyPr/>
          <a:lstStyle/>
          <a:p>
            <a:pPr marL="457200" indent="-457200">
              <a:buFont typeface="+mj-lt"/>
              <a:buAutoNum type="arabicPeriod" startAt="5"/>
            </a:pPr>
            <a:r>
              <a:rPr lang="en-US" sz="2000" dirty="0">
                <a:solidFill>
                  <a:srgbClr val="000000"/>
                </a:solidFill>
                <a:latin typeface="Times New Roman" panose="02020603050405020304" pitchFamily="18" charset="0"/>
                <a:ea typeface="Calibri" panose="020F0502020204030204" pitchFamily="34" charset="0"/>
              </a:rPr>
              <a:t>Collective responsibility of humanitarian workers and local people who are specialized or not specialists but who have received psychosocial training</a:t>
            </a:r>
            <a:r>
              <a:rPr lang="en-US" sz="2000" dirty="0" smtClean="0">
                <a:solidFill>
                  <a:srgbClr val="000000"/>
                </a:solidFill>
                <a:latin typeface="Times New Roman" panose="02020603050405020304" pitchFamily="18" charset="0"/>
                <a:ea typeface="Calibri" panose="020F0502020204030204" pitchFamily="34" charset="0"/>
              </a:rPr>
              <a:t>.</a:t>
            </a:r>
          </a:p>
          <a:p>
            <a:pPr marL="457200" indent="-457200">
              <a:buFont typeface="+mj-lt"/>
              <a:buAutoNum type="arabicPeriod" startAt="5"/>
            </a:pPr>
            <a:endParaRPr lang="en-US" sz="2000" dirty="0" smtClean="0">
              <a:solidFill>
                <a:srgbClr val="000000"/>
              </a:solidFill>
              <a:latin typeface="Times New Roman" panose="02020603050405020304" pitchFamily="18" charset="0"/>
              <a:ea typeface="Calibri" panose="020F0502020204030204" pitchFamily="34" charset="0"/>
            </a:endParaRPr>
          </a:p>
          <a:p>
            <a:pPr marL="457200" indent="-457200">
              <a:buFont typeface="+mj-lt"/>
              <a:buAutoNum type="arabicPeriod" startAt="5"/>
            </a:pPr>
            <a:r>
              <a:rPr lang="en-US" sz="2000" dirty="0">
                <a:solidFill>
                  <a:srgbClr val="000000"/>
                </a:solidFill>
                <a:latin typeface="Times New Roman" panose="02020603050405020304" pitchFamily="18" charset="0"/>
                <a:ea typeface="Calibri" panose="020F0502020204030204" pitchFamily="34" charset="0"/>
              </a:rPr>
              <a:t>Children and youth have agency, need to have their voices heard, and can exercise leadership on child protection</a:t>
            </a:r>
            <a:r>
              <a:rPr lang="en-US" sz="2000" dirty="0" smtClean="0">
                <a:solidFill>
                  <a:srgbClr val="000000"/>
                </a:solidFill>
                <a:latin typeface="Times New Roman" panose="02020603050405020304" pitchFamily="18" charset="0"/>
                <a:ea typeface="Calibri" panose="020F0502020204030204" pitchFamily="34" charset="0"/>
              </a:rPr>
              <a:t>.</a:t>
            </a:r>
          </a:p>
          <a:p>
            <a:pPr marL="457200" indent="-457200">
              <a:buFont typeface="+mj-lt"/>
              <a:buAutoNum type="arabicPeriod" startAt="5"/>
            </a:pPr>
            <a:endParaRPr lang="en-US" sz="2000" dirty="0" smtClean="0">
              <a:solidFill>
                <a:srgbClr val="000000"/>
              </a:solidFill>
              <a:latin typeface="Times New Roman" panose="02020603050405020304" pitchFamily="18" charset="0"/>
              <a:ea typeface="Calibri" panose="020F0502020204030204" pitchFamily="34" charset="0"/>
            </a:endParaRPr>
          </a:p>
          <a:p>
            <a:pPr marL="457200" indent="-457200">
              <a:buFont typeface="+mj-lt"/>
              <a:buAutoNum type="arabicPeriod" startAt="5"/>
            </a:pPr>
            <a:r>
              <a:rPr lang="en-US" sz="2000" dirty="0">
                <a:solidFill>
                  <a:srgbClr val="000000"/>
                </a:solidFill>
                <a:latin typeface="Times New Roman" panose="02020603050405020304" pitchFamily="18" charset="0"/>
                <a:ea typeface="Calibri" panose="020F0502020204030204" pitchFamily="34" charset="0"/>
              </a:rPr>
              <a:t>Ecological emphasis on strengthening layered systems of child protection and well-being at family, peer, community, and societal levels</a:t>
            </a:r>
            <a:endPar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0021739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sz="quarter" idx="4"/>
          </p:nvPr>
        </p:nvSpPr>
        <p:spPr>
          <a:xfrm>
            <a:off x="381000" y="1600200"/>
            <a:ext cx="8305800" cy="4800600"/>
          </a:xfrm>
        </p:spPr>
        <p:txBody>
          <a:bodyPr/>
          <a:lstStyle/>
          <a:p>
            <a:pPr marL="457200" marR="0" indent="-457200">
              <a:lnSpc>
                <a:spcPct val="115000"/>
              </a:lnSpc>
              <a:spcBef>
                <a:spcPts val="0"/>
              </a:spcBef>
              <a:spcAft>
                <a:spcPts val="1000"/>
              </a:spcAft>
              <a:buFont typeface="+mj-lt"/>
              <a:buAutoNum type="arabicPeriod"/>
            </a:pPr>
            <a:r>
              <a:rPr lang="en-GB" sz="2000" dirty="0">
                <a:latin typeface="Times New Roman" panose="02020603050405020304" pitchFamily="18" charset="0"/>
                <a:ea typeface="Calibri" panose="020F0502020204030204" pitchFamily="34" charset="0"/>
                <a:cs typeface="Arial" panose="020B0604020202020204" pitchFamily="34" charset="0"/>
              </a:rPr>
              <a:t>Title of Action is relevant to the objectives and </a:t>
            </a:r>
            <a:r>
              <a:rPr lang="en-GB" sz="2000" dirty="0" smtClean="0">
                <a:latin typeface="Times New Roman" panose="02020603050405020304" pitchFamily="18" charset="0"/>
                <a:ea typeface="Calibri" panose="020F0502020204030204" pitchFamily="34" charset="0"/>
                <a:cs typeface="Arial" panose="020B0604020202020204" pitchFamily="34" charset="0"/>
              </a:rPr>
              <a:t>activities</a:t>
            </a:r>
          </a:p>
          <a:p>
            <a:pPr marL="457200" marR="0" indent="-457200">
              <a:lnSpc>
                <a:spcPct val="115000"/>
              </a:lnSpc>
              <a:spcBef>
                <a:spcPts val="0"/>
              </a:spcBef>
              <a:spcAft>
                <a:spcPts val="1000"/>
              </a:spcAft>
              <a:buFont typeface="+mj-lt"/>
              <a:buAutoNum type="arabicPeriod"/>
            </a:pPr>
            <a:r>
              <a:rPr lang="en-GB" sz="2000" dirty="0" smtClean="0">
                <a:latin typeface="Times New Roman" panose="02020603050405020304" pitchFamily="18" charset="0"/>
                <a:ea typeface="Calibri" panose="020F0502020204030204" pitchFamily="34" charset="0"/>
                <a:cs typeface="Arial" panose="020B0604020202020204" pitchFamily="34" charset="0"/>
              </a:rPr>
              <a:t>Relevant </a:t>
            </a:r>
            <a:r>
              <a:rPr lang="en-GB" sz="2000" dirty="0">
                <a:latin typeface="Times New Roman" panose="02020603050405020304" pitchFamily="18" charset="0"/>
                <a:ea typeface="Calibri" panose="020F0502020204030204" pitchFamily="34" charset="0"/>
                <a:cs typeface="Arial" panose="020B0604020202020204" pitchFamily="34" charset="0"/>
              </a:rPr>
              <a:t>organizational experience and </a:t>
            </a:r>
            <a:r>
              <a:rPr lang="en-GB" sz="2000" dirty="0" smtClean="0">
                <a:latin typeface="Times New Roman" panose="02020603050405020304" pitchFamily="18" charset="0"/>
                <a:ea typeface="Calibri" panose="020F0502020204030204" pitchFamily="34" charset="0"/>
                <a:cs typeface="Arial" panose="020B0604020202020204" pitchFamily="34" charset="0"/>
              </a:rPr>
              <a:t>capacity</a:t>
            </a:r>
          </a:p>
          <a:p>
            <a:pPr marL="457200" marR="0" indent="-457200">
              <a:lnSpc>
                <a:spcPct val="115000"/>
              </a:lnSpc>
              <a:spcBef>
                <a:spcPts val="0"/>
              </a:spcBef>
              <a:spcAft>
                <a:spcPts val="1000"/>
              </a:spcAft>
              <a:buFont typeface="+mj-lt"/>
              <a:buAutoNum type="arabicPeriod"/>
            </a:pPr>
            <a:r>
              <a:rPr lang="en-GB" sz="2000" dirty="0" smtClean="0">
                <a:latin typeface="Times New Roman" panose="02020603050405020304" pitchFamily="18" charset="0"/>
                <a:ea typeface="Calibri" panose="020F0502020204030204" pitchFamily="34" charset="0"/>
                <a:cs typeface="Arial" panose="020B0604020202020204" pitchFamily="34" charset="0"/>
              </a:rPr>
              <a:t>Relevant </a:t>
            </a:r>
            <a:r>
              <a:rPr lang="en-GB" sz="2000" dirty="0">
                <a:latin typeface="Times New Roman" panose="02020603050405020304" pitchFamily="18" charset="0"/>
                <a:ea typeface="Calibri" panose="020F0502020204030204" pitchFamily="34" charset="0"/>
                <a:cs typeface="Arial" panose="020B0604020202020204" pitchFamily="34" charset="0"/>
              </a:rPr>
              <a:t>local partner experience and </a:t>
            </a:r>
            <a:r>
              <a:rPr lang="en-GB" sz="2000" dirty="0" smtClean="0">
                <a:latin typeface="Times New Roman" panose="02020603050405020304" pitchFamily="18" charset="0"/>
                <a:ea typeface="Calibri" panose="020F0502020204030204" pitchFamily="34" charset="0"/>
                <a:cs typeface="Arial" panose="020B0604020202020204" pitchFamily="34" charset="0"/>
              </a:rPr>
              <a:t>capacity</a:t>
            </a:r>
          </a:p>
          <a:p>
            <a:pPr marL="457200" marR="0" indent="-457200">
              <a:lnSpc>
                <a:spcPct val="115000"/>
              </a:lnSpc>
              <a:spcBef>
                <a:spcPts val="0"/>
              </a:spcBef>
              <a:spcAft>
                <a:spcPts val="1000"/>
              </a:spcAft>
              <a:buFont typeface="+mj-lt"/>
              <a:buAutoNum type="arabicPeriod"/>
            </a:pPr>
            <a:r>
              <a:rPr lang="en-GB" sz="2000" dirty="0" smtClean="0">
                <a:latin typeface="Times New Roman" panose="02020603050405020304" pitchFamily="18" charset="0"/>
                <a:ea typeface="Calibri" panose="020F0502020204030204" pitchFamily="34" charset="0"/>
                <a:cs typeface="Arial" panose="020B0604020202020204" pitchFamily="34" charset="0"/>
              </a:rPr>
              <a:t>Clear </a:t>
            </a:r>
            <a:r>
              <a:rPr lang="en-GB" sz="2000" dirty="0">
                <a:latin typeface="Times New Roman" panose="02020603050405020304" pitchFamily="18" charset="0"/>
                <a:ea typeface="Calibri" panose="020F0502020204030204" pitchFamily="34" charset="0"/>
                <a:cs typeface="Arial" panose="020B0604020202020204" pitchFamily="34" charset="0"/>
              </a:rPr>
              <a:t>situation analysis, the effect of the situation on the psychosocial-wellbeing for the different target </a:t>
            </a:r>
            <a:r>
              <a:rPr lang="en-GB" sz="2000" dirty="0" smtClean="0">
                <a:latin typeface="Times New Roman" panose="02020603050405020304" pitchFamily="18" charset="0"/>
                <a:ea typeface="Calibri" panose="020F0502020204030204" pitchFamily="34" charset="0"/>
                <a:cs typeface="Arial" panose="020B0604020202020204" pitchFamily="34" charset="0"/>
              </a:rPr>
              <a:t>     groups </a:t>
            </a:r>
            <a:r>
              <a:rPr lang="en-GB" sz="2000" dirty="0">
                <a:latin typeface="Times New Roman" panose="02020603050405020304" pitchFamily="18" charset="0"/>
                <a:ea typeface="Calibri" panose="020F0502020204030204" pitchFamily="34" charset="0"/>
                <a:cs typeface="Arial" panose="020B0604020202020204" pitchFamily="34" charset="0"/>
              </a:rPr>
              <a:t>including </a:t>
            </a:r>
            <a:r>
              <a:rPr lang="en-GB" sz="2000" dirty="0" smtClean="0">
                <a:latin typeface="Times New Roman" panose="02020603050405020304" pitchFamily="18" charset="0"/>
                <a:ea typeface="Calibri" panose="020F0502020204030204" pitchFamily="34" charset="0"/>
                <a:cs typeface="Arial" panose="020B0604020202020204" pitchFamily="34" charset="0"/>
              </a:rPr>
              <a:t>gender</a:t>
            </a:r>
          </a:p>
          <a:p>
            <a:pPr marL="457200" marR="0" indent="-457200">
              <a:lnSpc>
                <a:spcPct val="115000"/>
              </a:lnSpc>
              <a:spcBef>
                <a:spcPts val="0"/>
              </a:spcBef>
              <a:spcAft>
                <a:spcPts val="1000"/>
              </a:spcAft>
              <a:buFont typeface="+mj-lt"/>
              <a:buAutoNum type="arabicPeriod"/>
            </a:pPr>
            <a:r>
              <a:rPr lang="en-GB" sz="2000" dirty="0" smtClean="0">
                <a:latin typeface="Times New Roman" panose="02020603050405020304" pitchFamily="18" charset="0"/>
                <a:ea typeface="Calibri" panose="020F0502020204030204" pitchFamily="34" charset="0"/>
                <a:cs typeface="Arial" panose="020B0604020202020204" pitchFamily="34" charset="0"/>
              </a:rPr>
              <a:t>Reference </a:t>
            </a:r>
            <a:r>
              <a:rPr lang="en-GB" sz="2000" dirty="0">
                <a:latin typeface="Times New Roman" panose="02020603050405020304" pitchFamily="18" charset="0"/>
                <a:ea typeface="Calibri" panose="020F0502020204030204" pitchFamily="34" charset="0"/>
                <a:cs typeface="Arial" panose="020B0604020202020204" pitchFamily="34" charset="0"/>
              </a:rPr>
              <a:t>to MHPSS assessments including assessments for the targeted locations and targeted </a:t>
            </a:r>
            <a:r>
              <a:rPr lang="en-GB" sz="2000" dirty="0" smtClean="0">
                <a:latin typeface="Times New Roman" panose="02020603050405020304" pitchFamily="18" charset="0"/>
                <a:ea typeface="Calibri" panose="020F0502020204030204" pitchFamily="34" charset="0"/>
                <a:cs typeface="Arial" panose="020B0604020202020204" pitchFamily="34" charset="0"/>
              </a:rPr>
              <a:t>group</a:t>
            </a:r>
          </a:p>
          <a:p>
            <a:pPr marL="457200" marR="0" indent="-457200">
              <a:lnSpc>
                <a:spcPct val="115000"/>
              </a:lnSpc>
              <a:spcBef>
                <a:spcPts val="0"/>
              </a:spcBef>
              <a:spcAft>
                <a:spcPts val="1000"/>
              </a:spcAft>
              <a:buFont typeface="+mj-lt"/>
              <a:buAutoNum type="arabicPeriod"/>
            </a:pPr>
            <a:r>
              <a:rPr lang="en-GB" sz="2000" dirty="0" smtClean="0">
                <a:latin typeface="Times New Roman" panose="02020603050405020304" pitchFamily="18" charset="0"/>
                <a:ea typeface="Calibri" panose="020F0502020204030204" pitchFamily="34" charset="0"/>
                <a:cs typeface="Arial" panose="020B0604020202020204" pitchFamily="34" charset="0"/>
              </a:rPr>
              <a:t>Prior </a:t>
            </a:r>
            <a:r>
              <a:rPr lang="en-GB" sz="2000" dirty="0">
                <a:latin typeface="Times New Roman" panose="02020603050405020304" pitchFamily="18" charset="0"/>
                <a:ea typeface="Calibri" panose="020F0502020204030204" pitchFamily="34" charset="0"/>
                <a:cs typeface="Arial" panose="020B0604020202020204" pitchFamily="34" charset="0"/>
              </a:rPr>
              <a:t>coordination and cooperation with relevant </a:t>
            </a:r>
            <a:r>
              <a:rPr lang="en-GB" sz="2000" dirty="0" smtClean="0">
                <a:latin typeface="Times New Roman" panose="02020603050405020304" pitchFamily="18" charset="0"/>
                <a:ea typeface="Calibri" panose="020F0502020204030204" pitchFamily="34" charset="0"/>
                <a:cs typeface="Arial" panose="020B0604020202020204" pitchFamily="34" charset="0"/>
              </a:rPr>
              <a:t>Ministries</a:t>
            </a:r>
          </a:p>
          <a:p>
            <a:pPr marL="457200" marR="0" indent="-457200">
              <a:lnSpc>
                <a:spcPct val="115000"/>
              </a:lnSpc>
              <a:spcBef>
                <a:spcPts val="0"/>
              </a:spcBef>
              <a:spcAft>
                <a:spcPts val="1000"/>
              </a:spcAft>
              <a:buFont typeface="+mj-lt"/>
              <a:buAutoNum type="arabicPeriod"/>
            </a:pPr>
            <a:r>
              <a:rPr lang="en-GB" sz="2000" dirty="0" smtClean="0">
                <a:latin typeface="Times New Roman" panose="02020603050405020304" pitchFamily="18" charset="0"/>
                <a:ea typeface="Calibri" panose="020F0502020204030204" pitchFamily="34" charset="0"/>
                <a:cs typeface="Arial" panose="020B0604020202020204" pitchFamily="34" charset="0"/>
              </a:rPr>
              <a:t>Prior </a:t>
            </a:r>
            <a:r>
              <a:rPr lang="en-GB" sz="2000" dirty="0">
                <a:latin typeface="Times New Roman" panose="02020603050405020304" pitchFamily="18" charset="0"/>
                <a:ea typeface="Calibri" panose="020F0502020204030204" pitchFamily="34" charset="0"/>
                <a:cs typeface="Arial" panose="020B0604020202020204" pitchFamily="34" charset="0"/>
              </a:rPr>
              <a:t>coordination and cooperation with other </a:t>
            </a:r>
            <a:r>
              <a:rPr lang="en-GB" sz="2000" dirty="0" smtClean="0">
                <a:latin typeface="Times New Roman" panose="02020603050405020304" pitchFamily="18" charset="0"/>
                <a:ea typeface="Calibri" panose="020F0502020204030204" pitchFamily="34" charset="0"/>
                <a:cs typeface="Arial" panose="020B0604020202020204" pitchFamily="34" charset="0"/>
              </a:rPr>
              <a:t>stakeholders</a:t>
            </a:r>
          </a:p>
        </p:txBody>
      </p:sp>
      <p:sp>
        <p:nvSpPr>
          <p:cNvPr id="7" name="Text Placeholder 6"/>
          <p:cNvSpPr>
            <a:spLocks noGrp="1"/>
          </p:cNvSpPr>
          <p:nvPr>
            <p:ph type="body" sz="quarter" idx="3"/>
          </p:nvPr>
        </p:nvSpPr>
        <p:spPr>
          <a:xfrm>
            <a:off x="381000" y="304800"/>
            <a:ext cx="8305800" cy="762000"/>
          </a:xfrm>
        </p:spPr>
        <p:txBody>
          <a:bodyPr>
            <a:normAutofit/>
          </a:bodyPr>
          <a:lstStyle/>
          <a:p>
            <a:pPr algn="ctr"/>
            <a:r>
              <a:rPr lang="en-US" sz="2400" b="1" dirty="0">
                <a:latin typeface="Times New Roman" panose="02020603050405020304" pitchFamily="18" charset="0"/>
                <a:ea typeface="Calibri" panose="020F0502020204030204" pitchFamily="34" charset="0"/>
              </a:rPr>
              <a:t>MHPSS Assessment Checklist</a:t>
            </a:r>
            <a:endParaRPr lang="en-US" sz="2400" dirty="0"/>
          </a:p>
        </p:txBody>
      </p:sp>
    </p:spTree>
    <p:extLst>
      <p:ext uri="{BB962C8B-B14F-4D97-AF65-F5344CB8AC3E}">
        <p14:creationId xmlns:p14="http://schemas.microsoft.com/office/powerpoint/2010/main" val="17080291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sz="quarter" idx="4"/>
          </p:nvPr>
        </p:nvSpPr>
        <p:spPr>
          <a:xfrm>
            <a:off x="381000" y="1447800"/>
            <a:ext cx="8305800" cy="4953000"/>
          </a:xfrm>
        </p:spPr>
        <p:txBody>
          <a:bodyPr/>
          <a:lstStyle/>
          <a:p>
            <a:pPr marL="342900" marR="0" indent="-342900">
              <a:lnSpc>
                <a:spcPct val="115000"/>
              </a:lnSpc>
              <a:spcBef>
                <a:spcPts val="0"/>
              </a:spcBef>
              <a:spcAft>
                <a:spcPts val="1000"/>
              </a:spcAft>
              <a:buFont typeface="+mj-lt"/>
              <a:buAutoNum type="arabicPeriod" startAt="8"/>
            </a:pPr>
            <a:r>
              <a:rPr lang="en-GB" sz="1800" dirty="0" smtClean="0">
                <a:latin typeface="Times New Roman" panose="02020603050405020304" pitchFamily="18" charset="0"/>
                <a:ea typeface="Calibri" panose="020F0502020204030204" pitchFamily="34" charset="0"/>
                <a:cs typeface="Arial" panose="020B0604020202020204" pitchFamily="34" charset="0"/>
              </a:rPr>
              <a:t>Community</a:t>
            </a:r>
            <a:r>
              <a:rPr lang="en-GB" sz="1800" dirty="0">
                <a:latin typeface="Times New Roman" panose="02020603050405020304" pitchFamily="18" charset="0"/>
                <a:ea typeface="Calibri" panose="020F0502020204030204" pitchFamily="34" charset="0"/>
                <a:cs typeface="Arial" panose="020B0604020202020204" pitchFamily="34" charset="0"/>
              </a:rPr>
              <a:t>, including children, participation and involvement prior to, and during the project development 	</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marR="0" indent="-342900">
              <a:lnSpc>
                <a:spcPct val="115000"/>
              </a:lnSpc>
              <a:spcBef>
                <a:spcPts val="0"/>
              </a:spcBef>
              <a:spcAft>
                <a:spcPts val="1000"/>
              </a:spcAft>
              <a:buFont typeface="+mj-lt"/>
              <a:buAutoNum type="arabicPeriod" startAt="8"/>
            </a:pPr>
            <a:r>
              <a:rPr lang="en-GB" sz="1800" dirty="0">
                <a:latin typeface="Times New Roman" panose="02020603050405020304" pitchFamily="18" charset="0"/>
                <a:ea typeface="Calibri" panose="020F0502020204030204" pitchFamily="34" charset="0"/>
                <a:cs typeface="Arial" panose="020B0604020202020204" pitchFamily="34" charset="0"/>
              </a:rPr>
              <a:t>Clear objectives behind the project 	</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marR="0" indent="-342900">
              <a:lnSpc>
                <a:spcPct val="115000"/>
              </a:lnSpc>
              <a:spcBef>
                <a:spcPts val="0"/>
              </a:spcBef>
              <a:spcAft>
                <a:spcPts val="1000"/>
              </a:spcAft>
              <a:buFont typeface="+mj-lt"/>
              <a:buAutoNum type="arabicPeriod" startAt="8"/>
            </a:pPr>
            <a:r>
              <a:rPr lang="en-GB" sz="1800" dirty="0">
                <a:latin typeface="Times New Roman" panose="02020603050405020304" pitchFamily="18" charset="0"/>
                <a:ea typeface="Calibri" panose="020F0502020204030204" pitchFamily="34" charset="0"/>
                <a:cs typeface="Arial" panose="020B0604020202020204" pitchFamily="34" charset="0"/>
              </a:rPr>
              <a:t>Human right and child right approach including a clear and tested methodology with SMART indicators and M&amp;E tools and system	</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marR="0" indent="-342900">
              <a:lnSpc>
                <a:spcPct val="115000"/>
              </a:lnSpc>
              <a:spcBef>
                <a:spcPts val="0"/>
              </a:spcBef>
              <a:spcAft>
                <a:spcPts val="1000"/>
              </a:spcAft>
              <a:buFont typeface="+mj-lt"/>
              <a:buAutoNum type="arabicPeriod" startAt="8"/>
            </a:pPr>
            <a:r>
              <a:rPr lang="en-GB" sz="1800" dirty="0">
                <a:latin typeface="Times New Roman" panose="02020603050405020304" pitchFamily="18" charset="0"/>
                <a:ea typeface="Calibri" panose="020F0502020204030204" pitchFamily="34" charset="0"/>
                <a:cs typeface="Arial" panose="020B0604020202020204" pitchFamily="34" charset="0"/>
              </a:rPr>
              <a:t>Relevant terminologies used throughout the proposal	</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marR="0" indent="-342900">
              <a:lnSpc>
                <a:spcPct val="115000"/>
              </a:lnSpc>
              <a:spcBef>
                <a:spcPts val="0"/>
              </a:spcBef>
              <a:spcAft>
                <a:spcPts val="1000"/>
              </a:spcAft>
              <a:buFont typeface="+mj-lt"/>
              <a:buAutoNum type="arabicPeriod" startAt="8"/>
            </a:pPr>
            <a:r>
              <a:rPr lang="en-GB" sz="1800" dirty="0">
                <a:latin typeface="Times New Roman" panose="02020603050405020304" pitchFamily="18" charset="0"/>
                <a:ea typeface="Calibri" panose="020F0502020204030204" pitchFamily="34" charset="0"/>
                <a:cs typeface="Arial" panose="020B0604020202020204" pitchFamily="34" charset="0"/>
              </a:rPr>
              <a:t>Activities are developed according to the identified needs of the different target groups and gender 	</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marR="0" indent="-342900">
              <a:lnSpc>
                <a:spcPct val="115000"/>
              </a:lnSpc>
              <a:spcBef>
                <a:spcPts val="0"/>
              </a:spcBef>
              <a:spcAft>
                <a:spcPts val="1000"/>
              </a:spcAft>
              <a:buFont typeface="+mj-lt"/>
              <a:buAutoNum type="arabicPeriod" startAt="8"/>
            </a:pPr>
            <a:r>
              <a:rPr lang="en-GB" sz="1800" dirty="0">
                <a:latin typeface="Times New Roman" panose="02020603050405020304" pitchFamily="18" charset="0"/>
                <a:ea typeface="Calibri" panose="020F0502020204030204" pitchFamily="34" charset="0"/>
                <a:cs typeface="Arial" panose="020B0604020202020204" pitchFamily="34" charset="0"/>
              </a:rPr>
              <a:t>Clear selection criteria for the most vulnerable locations and targeted groups	</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indent="-342900">
              <a:buFont typeface="+mj-lt"/>
              <a:buAutoNum type="arabicPeriod" startAt="8"/>
            </a:pPr>
            <a:r>
              <a:rPr lang="en-GB" sz="1800" dirty="0">
                <a:latin typeface="Times New Roman" panose="02020603050405020304" pitchFamily="18" charset="0"/>
                <a:ea typeface="Calibri" panose="020F0502020204030204" pitchFamily="34" charset="0"/>
              </a:rPr>
              <a:t>Relevance of budget compared to the type of activities and number of beneficiaries</a:t>
            </a:r>
            <a:endParaRPr lang="en-US" sz="1800" dirty="0">
              <a:solidFill>
                <a:srgbClr val="000000"/>
              </a:solidFill>
              <a:latin typeface="Times New Roman" panose="02020603050405020304" pitchFamily="18" charset="0"/>
              <a:ea typeface="Calibri" panose="020F0502020204030204" pitchFamily="34" charset="0"/>
              <a:cs typeface="Arial" panose="020B0604020202020204" pitchFamily="34" charset="0"/>
            </a:endParaRPr>
          </a:p>
        </p:txBody>
      </p:sp>
      <p:sp>
        <p:nvSpPr>
          <p:cNvPr id="7" name="Text Placeholder 6"/>
          <p:cNvSpPr>
            <a:spLocks noGrp="1"/>
          </p:cNvSpPr>
          <p:nvPr>
            <p:ph type="body" sz="quarter" idx="3"/>
          </p:nvPr>
        </p:nvSpPr>
        <p:spPr>
          <a:xfrm>
            <a:off x="381000" y="304800"/>
            <a:ext cx="8305800" cy="685800"/>
          </a:xfrm>
        </p:spPr>
        <p:txBody>
          <a:bodyPr>
            <a:normAutofit/>
          </a:bodyPr>
          <a:lstStyle/>
          <a:p>
            <a:pPr algn="ctr"/>
            <a:r>
              <a:rPr lang="en-US" sz="2400" b="1" dirty="0">
                <a:latin typeface="Times New Roman" panose="02020603050405020304" pitchFamily="18" charset="0"/>
                <a:ea typeface="Calibri" panose="020F0502020204030204" pitchFamily="34" charset="0"/>
              </a:rPr>
              <a:t>MHPSS Assessment Checklist</a:t>
            </a:r>
            <a:endParaRPr lang="en-US" sz="2400" dirty="0"/>
          </a:p>
        </p:txBody>
      </p:sp>
    </p:spTree>
    <p:extLst>
      <p:ext uri="{BB962C8B-B14F-4D97-AF65-F5344CB8AC3E}">
        <p14:creationId xmlns:p14="http://schemas.microsoft.com/office/powerpoint/2010/main" val="3044328723"/>
      </p:ext>
    </p:extLst>
  </p:cSld>
  <p:clrMapOvr>
    <a:masterClrMapping/>
  </p:clrMapOvr>
</p:sld>
</file>

<file path=ppt/theme/theme1.xml><?xml version="1.0" encoding="utf-8"?>
<a:theme xmlns:a="http://schemas.openxmlformats.org/drawingml/2006/main" name="2_New UNICEF Brand Draft">
  <a:themeElements>
    <a:clrScheme name="New UNICEF Brand Draf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2_New UNICEF Brand Draft">
      <a:majorFont>
        <a:latin typeface=""/>
        <a:ea typeface=""/>
        <a:cs typeface=""/>
      </a:majorFont>
      <a:minorFont>
        <a:latin typefac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pitchFamily="1"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pitchFamily="1" charset="0"/>
          </a:defRPr>
        </a:defPPr>
      </a:lstStyle>
    </a:lnDef>
  </a:objectDefaults>
  <a:extraClrSchemeLst>
    <a:extraClrScheme>
      <a:clrScheme name="New UNICEF Brand Draf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New UNICEF Brand Draf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New UNICEF Brand Draf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New UNICEF Brand Draf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New UNICEF Brand Draf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New UNICEF Brand Draf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New UNICEF Brand Draft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New UNICEF Brand Draf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New UNICEF Brand Draf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New UNICEF Brand Draf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New UNICEF Brand Draf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New UNICEF Brand Draf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New UNICEF Brand Draf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ppt/theme/themeOverride2.xml><?xml version="1.0" encoding="utf-8"?>
<a:themeOverride xmlns:a="http://schemas.openxmlformats.org/drawingml/2006/main">
  <a:clrScheme name="New UNICEF Brand Draf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ppt/theme/themeOverride3.xml><?xml version="1.0" encoding="utf-8"?>
<a:themeOverride xmlns:a="http://schemas.openxmlformats.org/drawingml/2006/main">
  <a:clrScheme name="New UNICEF Brand Draf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ppt/theme/themeOverride4.xml><?xml version="1.0" encoding="utf-8"?>
<a:themeOverride xmlns:a="http://schemas.openxmlformats.org/drawingml/2006/main">
  <a:clrScheme name="New UNICEF Brand Draf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ppt/theme/themeOverride5.xml><?xml version="1.0" encoding="utf-8"?>
<a:themeOverride xmlns:a="http://schemas.openxmlformats.org/drawingml/2006/main">
  <a:clrScheme name="New UNICEF Brand Draf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ppt/theme/themeOverride6.xml><?xml version="1.0" encoding="utf-8"?>
<a:themeOverride xmlns:a="http://schemas.openxmlformats.org/drawingml/2006/main">
  <a:clrScheme name="New UNICEF Brand Draf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ppt/theme/themeOverride7.xml><?xml version="1.0" encoding="utf-8"?>
<a:themeOverride xmlns:a="http://schemas.openxmlformats.org/drawingml/2006/main">
  <a:clrScheme name="New UNICEF Brand Draf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docProps/app.xml><?xml version="1.0" encoding="utf-8"?>
<Properties xmlns="http://schemas.openxmlformats.org/officeDocument/2006/extended-properties" xmlns:vt="http://schemas.openxmlformats.org/officeDocument/2006/docPropsVTypes">
  <Template/>
  <TotalTime>680</TotalTime>
  <Words>765</Words>
  <Application>Microsoft Office PowerPoint</Application>
  <PresentationFormat>On-screen Show (4:3)</PresentationFormat>
  <Paragraphs>87</Paragraphs>
  <Slides>11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vt:i4>
      </vt:variant>
    </vt:vector>
  </HeadingPairs>
  <TitlesOfParts>
    <vt:vector size="19" baseType="lpstr">
      <vt:lpstr>ＭＳ Ｐゴシック</vt:lpstr>
      <vt:lpstr>Arial</vt:lpstr>
      <vt:lpstr>Calibri</vt:lpstr>
      <vt:lpstr>Times</vt:lpstr>
      <vt:lpstr>Times New Roman</vt:lpstr>
      <vt:lpstr>Tunga</vt:lpstr>
      <vt:lpstr>Wingdings</vt:lpstr>
      <vt:lpstr>2_New UNICEF Brand Draft</vt:lpstr>
      <vt:lpstr>Criteria for Assessing MHPSS Proposals Submitted through the CAP, CERF and HRF Funding Mechanisms to the Protection Cluster  </vt:lpstr>
      <vt:lpstr>Introduction and Justification</vt:lpstr>
      <vt:lpstr>Trauma                                       Strengthen Resilience    </vt:lpstr>
      <vt:lpstr>A resiliency-building approach to psychosocial wellbeing and child protection should focus on the following kinds of objectives</vt:lpstr>
      <vt:lpstr>A resiliency-building approach should focus on the following kinds of objectives</vt:lpstr>
      <vt:lpstr>What do we mean by the term “psychosocial well-being</vt:lpstr>
      <vt:lpstr>PowerPoint Presentation</vt:lpstr>
      <vt:lpstr>PowerPoint Presentation</vt:lpstr>
      <vt:lpstr>PowerPoint Presentation</vt:lpstr>
      <vt:lpstr>PowerPoint Presentation</vt:lpstr>
      <vt:lpstr>PowerPoint Presentation</vt:lpstr>
    </vt:vector>
  </TitlesOfParts>
  <Company>UNICEF</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UNICEF Programming for Psychosocial Support</dc:title>
  <dc:creator>Frank Roni</dc:creator>
  <cp:lastModifiedBy>Frank Roni</cp:lastModifiedBy>
  <cp:revision>43</cp:revision>
  <dcterms:created xsi:type="dcterms:W3CDTF">2013-11-22T09:46:56Z</dcterms:created>
  <dcterms:modified xsi:type="dcterms:W3CDTF">2014-07-21T13:26:46Z</dcterms:modified>
</cp:coreProperties>
</file>