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theme/themeOverride2.xml" ContentType="application/vnd.openxmlformats-officedocument.themeOverride+xml"/>
  <Override PartName="/ppt/charts/chart7.xml" ContentType="application/vnd.openxmlformats-officedocument.drawingml.chart+xml"/>
  <Override PartName="/ppt/theme/themeOverride3.xml" ContentType="application/vnd.openxmlformats-officedocument.themeOverride+xml"/>
  <Override PartName="/ppt/charts/chart8.xml" ContentType="application/vnd.openxmlformats-officedocument.drawingml.chart+xml"/>
  <Override PartName="/ppt/charts/chart9.xml" ContentType="application/vnd.openxmlformats-officedocument.drawingml.chart+xml"/>
  <Override PartName="/ppt/theme/themeOverride4.xml" ContentType="application/vnd.openxmlformats-officedocument.themeOverride+xml"/>
  <Override PartName="/ppt/charts/chart10.xml" ContentType="application/vnd.openxmlformats-officedocument.drawingml.chart+xml"/>
  <Override PartName="/ppt/theme/themeOverride5.xml" ContentType="application/vnd.openxmlformats-officedocument.themeOverride+xml"/>
  <Override PartName="/ppt/charts/chart11.xml" ContentType="application/vnd.openxmlformats-officedocument.drawingml.chart+xml"/>
  <Override PartName="/ppt/theme/themeOverride6.xml" ContentType="application/vnd.openxmlformats-officedocument.themeOverride+xml"/>
  <Override PartName="/ppt/notesSlides/notesSlide3.xml" ContentType="application/vnd.openxmlformats-officedocument.presentationml.notesSlide+xml"/>
  <Override PartName="/ppt/charts/chart12.xml" ContentType="application/vnd.openxmlformats-officedocument.drawingml.chart+xml"/>
  <Override PartName="/ppt/theme/themeOverride7.xml" ContentType="application/vnd.openxmlformats-officedocument.themeOverr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theme/themeOverride8.xml" ContentType="application/vnd.openxmlformats-officedocument.themeOverride+xml"/>
  <Override PartName="/ppt/charts/chart16.xml" ContentType="application/vnd.openxmlformats-officedocument.drawingml.chart+xml"/>
  <Override PartName="/ppt/theme/themeOverride9.xml" ContentType="application/vnd.openxmlformats-officedocument.themeOverride+xml"/>
  <Override PartName="/ppt/charts/chart17.xml" ContentType="application/vnd.openxmlformats-officedocument.drawingml.chart+xml"/>
  <Override PartName="/ppt/theme/themeOverride10.xml" ContentType="application/vnd.openxmlformats-officedocument.themeOverride+xml"/>
  <Override PartName="/ppt/charts/chart18.xml" ContentType="application/vnd.openxmlformats-officedocument.drawingml.chart+xml"/>
  <Override PartName="/ppt/theme/themeOverride11.xml" ContentType="application/vnd.openxmlformats-officedocument.themeOverride+xml"/>
  <Override PartName="/ppt/charts/chart19.xml" ContentType="application/vnd.openxmlformats-officedocument.drawingml.chart+xml"/>
  <Override PartName="/ppt/theme/themeOverride12.xml" ContentType="application/vnd.openxmlformats-officedocument.themeOverr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20.xml" ContentType="application/vnd.openxmlformats-officedocument.drawingml.chart+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omments/comment1.xml" ContentType="application/vnd.openxmlformats-officedocument.presentationml.comments+xml"/>
  <Override PartName="/ppt/charts/chart21.xml" ContentType="application/vnd.openxmlformats-officedocument.drawingml.chart+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comments/comment2.xml" ContentType="application/vnd.openxmlformats-officedocument.presentationml.comments+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charts/chart22.xml" ContentType="application/vnd.openxmlformats-officedocument.drawingml.chart+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5.xml" ContentType="application/vnd.openxmlformats-officedocument.presentationml.notesSlide+xml"/>
  <Override PartName="/ppt/charts/chart23.xml" ContentType="application/vnd.openxmlformats-officedocument.drawingml.chart+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charts/chart24.xml" ContentType="application/vnd.openxmlformats-officedocument.drawingml.chart+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charts/chart25.xml" ContentType="application/vnd.openxmlformats-officedocument.drawingml.chart+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4" r:id="rId1"/>
  </p:sldMasterIdLst>
  <p:notesMasterIdLst>
    <p:notesMasterId r:id="rId55"/>
  </p:notesMasterIdLst>
  <p:sldIdLst>
    <p:sldId id="256" r:id="rId2"/>
    <p:sldId id="258" r:id="rId3"/>
    <p:sldId id="317" r:id="rId4"/>
    <p:sldId id="318" r:id="rId5"/>
    <p:sldId id="313" r:id="rId6"/>
    <p:sldId id="268" r:id="rId7"/>
    <p:sldId id="269" r:id="rId8"/>
    <p:sldId id="270" r:id="rId9"/>
    <p:sldId id="271" r:id="rId10"/>
    <p:sldId id="273" r:id="rId11"/>
    <p:sldId id="274" r:id="rId12"/>
    <p:sldId id="275" r:id="rId13"/>
    <p:sldId id="277" r:id="rId14"/>
    <p:sldId id="312" r:id="rId15"/>
    <p:sldId id="278" r:id="rId16"/>
    <p:sldId id="279" r:id="rId17"/>
    <p:sldId id="315" r:id="rId18"/>
    <p:sldId id="280" r:id="rId19"/>
    <p:sldId id="281" r:id="rId20"/>
    <p:sldId id="282" r:id="rId21"/>
    <p:sldId id="283" r:id="rId22"/>
    <p:sldId id="284" r:id="rId23"/>
    <p:sldId id="285" r:id="rId24"/>
    <p:sldId id="287" r:id="rId25"/>
    <p:sldId id="319" r:id="rId26"/>
    <p:sldId id="320" r:id="rId27"/>
    <p:sldId id="321" r:id="rId28"/>
    <p:sldId id="322" r:id="rId29"/>
    <p:sldId id="323" r:id="rId30"/>
    <p:sldId id="324" r:id="rId31"/>
    <p:sldId id="325" r:id="rId32"/>
    <p:sldId id="326" r:id="rId33"/>
    <p:sldId id="327" r:id="rId34"/>
    <p:sldId id="328" r:id="rId35"/>
    <p:sldId id="329" r:id="rId36"/>
    <p:sldId id="330" r:id="rId37"/>
    <p:sldId id="331" r:id="rId38"/>
    <p:sldId id="332" r:id="rId39"/>
    <p:sldId id="333" r:id="rId40"/>
    <p:sldId id="334" r:id="rId41"/>
    <p:sldId id="335" r:id="rId42"/>
    <p:sldId id="336" r:id="rId43"/>
    <p:sldId id="337" r:id="rId44"/>
    <p:sldId id="338" r:id="rId45"/>
    <p:sldId id="339" r:id="rId46"/>
    <p:sldId id="340" r:id="rId47"/>
    <p:sldId id="341" r:id="rId48"/>
    <p:sldId id="342" r:id="rId49"/>
    <p:sldId id="343" r:id="rId50"/>
    <p:sldId id="344" r:id="rId51"/>
    <p:sldId id="345" r:id="rId52"/>
    <p:sldId id="346" r:id="rId53"/>
    <p:sldId id="257" r:id="rId5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guide id="3" orient="horz" pos="4224">
          <p15:clr>
            <a:srgbClr val="A4A3A4"/>
          </p15:clr>
        </p15:guide>
        <p15:guide id="4" pos="7392">
          <p15:clr>
            <a:srgbClr val="A4A3A4"/>
          </p15:clr>
        </p15:guide>
        <p15:guide id="5" pos="30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Tara fischbach" initials="Tf" lastIdx="2"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CC33"/>
    <a:srgbClr val="99CC00"/>
    <a:srgbClr val="CCFFCC"/>
    <a:srgbClr val="CCFFFF"/>
    <a:srgbClr val="366658"/>
    <a:srgbClr val="72943C"/>
    <a:srgbClr val="AEB64A"/>
    <a:srgbClr val="CFD591"/>
    <a:srgbClr val="000000"/>
    <a:srgbClr val="C0DED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543" autoAdjust="0"/>
    <p:restoredTop sz="90214" autoAdjust="0"/>
  </p:normalViewPr>
  <p:slideViewPr>
    <p:cSldViewPr snapToGrid="0" showGuides="1">
      <p:cViewPr varScale="1">
        <p:scale>
          <a:sx n="92" d="100"/>
          <a:sy n="92" d="100"/>
        </p:scale>
        <p:origin x="420" y="90"/>
      </p:cViewPr>
      <p:guideLst>
        <p:guide orient="horz" pos="2160"/>
        <p:guide pos="3840"/>
        <p:guide orient="horz" pos="4224"/>
        <p:guide pos="7392"/>
        <p:guide pos="30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ommentAuthors" Target="commentAuthor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2" Type="http://schemas.openxmlformats.org/officeDocument/2006/relationships/oleObject" Target="file:///C:\Users\taj\Desktop\2014_Projects\ILO_child%20Labor\Consolidated%20Results.xlsx"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1" Type="http://schemas.openxmlformats.org/officeDocument/2006/relationships/oleObject" Target="file:///C:\Users\taj\Desktop\2014_Projects\ILO_child%20Labor\Revised%20Reports\Consolidated%20Results.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Users\taj\Desktop\2014_Projects\ILO_child%20Labor\Consolidated%20Results.xlsx" TargetMode="External"/></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6.xml.rels><?xml version="1.0" encoding="UTF-8" standalone="yes"?>
<Relationships xmlns="http://schemas.openxmlformats.org/package/2006/relationships"><Relationship Id="rId2" Type="http://schemas.openxmlformats.org/officeDocument/2006/relationships/oleObject" Target="file:///C:\Users\taj\Desktop\Hala\ILO\Consolidated%20Results.xlsx" TargetMode="External"/><Relationship Id="rId1" Type="http://schemas.openxmlformats.org/officeDocument/2006/relationships/themeOverride" Target="../theme/themeOverride2.xml"/></Relationships>
</file>

<file path=ppt/charts/_rels/chart7.xml.rels><?xml version="1.0" encoding="UTF-8" standalone="yes"?>
<Relationships xmlns="http://schemas.openxmlformats.org/package/2006/relationships"><Relationship Id="rId2" Type="http://schemas.openxmlformats.org/officeDocument/2006/relationships/oleObject" Target="file:///C:\Users\taj\Desktop\Hala\ILO\Consolidated%20Results.xlsx" TargetMode="External"/><Relationship Id="rId1" Type="http://schemas.openxmlformats.org/officeDocument/2006/relationships/themeOverride" Target="../theme/themeOverride3.xml"/></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4.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2" Type="http://schemas.openxmlformats.org/officeDocument/2006/relationships/oleObject" Target="file:///C:\Users\taj\Desktop\2014_Projects\ILO_child%20Labor\Consolidated%20Results.xlsx" TargetMode="External"/><Relationship Id="rId1" Type="http://schemas.openxmlformats.org/officeDocument/2006/relationships/themeOverride" Target="../theme/themeOverride5.xml"/></Relationships>
</file>

<file path=ppt/charts/_rels/chart11.xml.rels><?xml version="1.0" encoding="UTF-8" standalone="yes"?>
<Relationships xmlns="http://schemas.openxmlformats.org/package/2006/relationships"><Relationship Id="rId2" Type="http://schemas.openxmlformats.org/officeDocument/2006/relationships/oleObject" Target="file:///C:\Users\taj\Desktop\2014_Projects\ILO_child%20Labor\Consolidated%20Results.xlsx" TargetMode="External"/><Relationship Id="rId1" Type="http://schemas.openxmlformats.org/officeDocument/2006/relationships/themeOverride" Target="../theme/themeOverride6.xml"/></Relationships>
</file>

<file path=ppt/charts/_rels/chart12.xml.rels><?xml version="1.0" encoding="UTF-8" standalone="yes"?>
<Relationships xmlns="http://schemas.openxmlformats.org/package/2006/relationships"><Relationship Id="rId2" Type="http://schemas.openxmlformats.org/officeDocument/2006/relationships/oleObject" Target="file:///C:\Users\taj\Desktop\2014_Projects\ILO_child%20Labor\Consolidated%20Results.xlsx" TargetMode="External"/><Relationship Id="rId1" Type="http://schemas.openxmlformats.org/officeDocument/2006/relationships/themeOverride" Target="../theme/themeOverride7.xml"/></Relationships>
</file>

<file path=ppt/charts/_rels/chart13.xml.rels><?xml version="1.0" encoding="UTF-8" standalone="yes"?>
<Relationships xmlns="http://schemas.openxmlformats.org/package/2006/relationships"><Relationship Id="rId1" Type="http://schemas.openxmlformats.org/officeDocument/2006/relationships/oleObject" Target="file:///C:\Users\taj\Desktop\2014_Projects\ILO_child%20Labor\Consolidated%20Results.xlsx" TargetMode="External"/></Relationships>
</file>

<file path=ppt/charts/_rels/chart14.xml.rels><?xml version="1.0" encoding="UTF-8" standalone="yes"?>
<Relationships xmlns="http://schemas.openxmlformats.org/package/2006/relationships"><Relationship Id="rId1" Type="http://schemas.openxmlformats.org/officeDocument/2006/relationships/oleObject" Target="file:///C:\Users\taj\Desktop\2014_Projects\ILO_child%20Labor\Consolidated%20Results.xlsx" TargetMode="External"/></Relationships>
</file>

<file path=ppt/charts/_rels/chart15.xml.rels><?xml version="1.0" encoding="UTF-8" standalone="yes"?>
<Relationships xmlns="http://schemas.openxmlformats.org/package/2006/relationships"><Relationship Id="rId2" Type="http://schemas.openxmlformats.org/officeDocument/2006/relationships/oleObject" Target="file:///C:\Users\taj\Desktop\Hala\ILO\Consolidated%20Results.xlsx" TargetMode="External"/><Relationship Id="rId1" Type="http://schemas.openxmlformats.org/officeDocument/2006/relationships/themeOverride" Target="../theme/themeOverride8.xml"/></Relationships>
</file>

<file path=ppt/charts/_rels/chart16.xml.rels><?xml version="1.0" encoding="UTF-8" standalone="yes"?>
<Relationships xmlns="http://schemas.openxmlformats.org/package/2006/relationships"><Relationship Id="rId2" Type="http://schemas.openxmlformats.org/officeDocument/2006/relationships/oleObject" Target="file:///C:\Users\taj\Desktop\2014_Projects\ILO_child%20Labor\Consolidated%20Results.xlsx" TargetMode="External"/><Relationship Id="rId1" Type="http://schemas.openxmlformats.org/officeDocument/2006/relationships/themeOverride" Target="../theme/themeOverride9.xml"/></Relationships>
</file>

<file path=ppt/charts/_rels/chart17.xml.rels><?xml version="1.0" encoding="UTF-8" standalone="yes"?>
<Relationships xmlns="http://schemas.openxmlformats.org/package/2006/relationships"><Relationship Id="rId2" Type="http://schemas.openxmlformats.org/officeDocument/2006/relationships/oleObject" Target="file:///C:\Users\taj\Desktop\Hala\ILO\Consolidated%20Results.xlsx" TargetMode="External"/><Relationship Id="rId1" Type="http://schemas.openxmlformats.org/officeDocument/2006/relationships/themeOverride" Target="../theme/themeOverride10.xml"/></Relationships>
</file>

<file path=ppt/charts/_rels/chart18.xml.rels><?xml version="1.0" encoding="UTF-8" standalone="yes"?>
<Relationships xmlns="http://schemas.openxmlformats.org/package/2006/relationships"><Relationship Id="rId2" Type="http://schemas.openxmlformats.org/officeDocument/2006/relationships/oleObject" Target="file:///C:\Users\taj\Desktop\Hala\ILO\Consolidated%20Results.xlsx" TargetMode="External"/><Relationship Id="rId1" Type="http://schemas.openxmlformats.org/officeDocument/2006/relationships/themeOverride" Target="../theme/themeOverride11.xml"/></Relationships>
</file>

<file path=ppt/charts/_rels/chart19.xml.rels><?xml version="1.0" encoding="UTF-8" standalone="yes"?>
<Relationships xmlns="http://schemas.openxmlformats.org/package/2006/relationships"><Relationship Id="rId2" Type="http://schemas.openxmlformats.org/officeDocument/2006/relationships/oleObject" Target="file:///C:\Users\taj\Desktop\2014_Projects\ILO_child%20Labor\Consolidated%20Results.xlsx" TargetMode="External"/><Relationship Id="rId1" Type="http://schemas.openxmlformats.org/officeDocument/2006/relationships/themeOverride" Target="../theme/themeOverride12.xml"/></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21.xml.rels><?xml version="1.0" encoding="UTF-8" standalone="yes"?>
<Relationships xmlns="http://schemas.openxmlformats.org/package/2006/relationships"><Relationship Id="rId1" Type="http://schemas.openxmlformats.org/officeDocument/2006/relationships/oleObject" Target="file:///D:\Data\Missions%20we're%20Working%20on\ILO%20Childe%20Survey\final%20report\Child%20Labour%20Excel%20Sheets\arabic\Graph%204.xlsx" TargetMode="External"/></Relationships>
</file>

<file path=ppt/charts/_rels/chart22.xml.rels><?xml version="1.0" encoding="UTF-8" standalone="yes"?>
<Relationships xmlns="http://schemas.openxmlformats.org/package/2006/relationships"><Relationship Id="rId1" Type="http://schemas.openxmlformats.org/officeDocument/2006/relationships/oleObject" Target="file:///C:\Users\rand.TO-EXCEL\AppData\Local\Microsoft\Windows\Temporary%20Internet%20Files\Content.Outlook\Q8SU7R9P\5681013192021222628%20%20%20(2).xlsx" TargetMode="External"/></Relationships>
</file>

<file path=ppt/charts/_rels/chart23.xml.rels><?xml version="1.0" encoding="UTF-8" standalone="yes"?>
<Relationships xmlns="http://schemas.openxmlformats.org/package/2006/relationships"><Relationship Id="rId1" Type="http://schemas.openxmlformats.org/officeDocument/2006/relationships/oleObject" Target="Chart%20in%20Microsoft%20Office%20PowerPoint" TargetMode="External"/></Relationships>
</file>

<file path=ppt/charts/_rels/chart24.xml.rels><?xml version="1.0" encoding="UTF-8" standalone="yes"?>
<Relationships xmlns="http://schemas.openxmlformats.org/package/2006/relationships"><Relationship Id="rId1" Type="http://schemas.openxmlformats.org/officeDocument/2006/relationships/oleObject" Target="file:///C:\Users\tara\AppData\Local\Microsoft\Windows\Temporary%20Internet%20Files\Content.Outlook\X4OFY3TJ\1718313233%20%20%20.xlsx" TargetMode="External"/></Relationships>
</file>

<file path=ppt/charts/_rels/chart25.xml.rels><?xml version="1.0" encoding="UTF-8" standalone="yes"?>
<Relationships xmlns="http://schemas.openxmlformats.org/package/2006/relationships"><Relationship Id="rId1" Type="http://schemas.openxmlformats.org/officeDocument/2006/relationships/oleObject" Target="file:///C:\Users\tara\AppData\Local\Microsoft\Windows\Temporary%20Internet%20Files\Content.Outlook\X4OFY3TJ\1718313233%20%20%20.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lrMapOvr bg1="lt1" tx1="dk1" bg2="lt2" tx2="dk2" accent1="accent1" accent2="accent2" accent3="accent3" accent4="accent4" accent5="accent5" accent6="accent6" hlink="hlink" folHlink="folHlink"/>
  <c:chart>
    <c:title>
      <c:tx>
        <c:rich>
          <a:bodyPr/>
          <a:lstStyle/>
          <a:p>
            <a:pPr>
              <a:defRPr/>
            </a:pPr>
            <a:r>
              <a:rPr lang="en-US" dirty="0"/>
              <a:t>Size of Household</a:t>
            </a:r>
          </a:p>
        </c:rich>
      </c:tx>
      <c:layout/>
      <c:overlay val="0"/>
    </c:title>
    <c:autoTitleDeleted val="0"/>
    <c:plotArea>
      <c:layout>
        <c:manualLayout>
          <c:layoutTarget val="inner"/>
          <c:xMode val="edge"/>
          <c:yMode val="edge"/>
          <c:x val="5.9679446799171074E-2"/>
          <c:y val="1.8038331454340473E-2"/>
          <c:w val="0.91842707596585227"/>
          <c:h val="0.9496461957033695"/>
        </c:manualLayout>
      </c:layout>
      <c:barChart>
        <c:barDir val="bar"/>
        <c:grouping val="clustered"/>
        <c:varyColors val="0"/>
        <c:ser>
          <c:idx val="0"/>
          <c:order val="0"/>
          <c:tx>
            <c:strRef>
              <c:f>Parents_Tables!$C$2</c:f>
              <c:strCache>
                <c:ptCount val="1"/>
                <c:pt idx="0">
                  <c:v>Jordanian</c:v>
                </c:pt>
              </c:strCache>
            </c:strRef>
          </c:tx>
          <c:invertIfNegative val="0"/>
          <c:dLbls>
            <c:numFmt formatCode="0%" sourceLinked="0"/>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Parents_Tables!$B$4:$B$14</c:f>
              <c:strCache>
                <c:ptCount val="11"/>
                <c:pt idx="0">
                  <c:v>2</c:v>
                </c:pt>
                <c:pt idx="1">
                  <c:v>3</c:v>
                </c:pt>
                <c:pt idx="2">
                  <c:v>4</c:v>
                </c:pt>
                <c:pt idx="3">
                  <c:v>5</c:v>
                </c:pt>
                <c:pt idx="4">
                  <c:v>6</c:v>
                </c:pt>
                <c:pt idx="5">
                  <c:v>7</c:v>
                </c:pt>
                <c:pt idx="6">
                  <c:v>8</c:v>
                </c:pt>
                <c:pt idx="7">
                  <c:v>9</c:v>
                </c:pt>
                <c:pt idx="8">
                  <c:v>10</c:v>
                </c:pt>
                <c:pt idx="9">
                  <c:v>12</c:v>
                </c:pt>
                <c:pt idx="10">
                  <c:v>13</c:v>
                </c:pt>
              </c:strCache>
            </c:strRef>
          </c:cat>
          <c:val>
            <c:numRef>
              <c:f>Parents_Tables!$D$4:$D$14</c:f>
              <c:numCache>
                <c:formatCode>###0.0%</c:formatCode>
                <c:ptCount val="11"/>
                <c:pt idx="1">
                  <c:v>2.7906976744186091E-2</c:v>
                </c:pt>
                <c:pt idx="2">
                  <c:v>4.1860465116279083E-2</c:v>
                </c:pt>
                <c:pt idx="3">
                  <c:v>0.10697674418604707</c:v>
                </c:pt>
                <c:pt idx="4">
                  <c:v>7.4418604651163192E-2</c:v>
                </c:pt>
                <c:pt idx="5">
                  <c:v>0.11627906976744196</c:v>
                </c:pt>
                <c:pt idx="6">
                  <c:v>6.9767441860465546E-2</c:v>
                </c:pt>
                <c:pt idx="7">
                  <c:v>2.7906976744186091E-2</c:v>
                </c:pt>
                <c:pt idx="8">
                  <c:v>1.8604651162790743E-2</c:v>
                </c:pt>
                <c:pt idx="9" formatCode="####.0%">
                  <c:v>4.6511627906977117E-3</c:v>
                </c:pt>
              </c:numCache>
            </c:numRef>
          </c:val>
        </c:ser>
        <c:ser>
          <c:idx val="1"/>
          <c:order val="1"/>
          <c:tx>
            <c:strRef>
              <c:f>Parents_Tables!$F$2</c:f>
              <c:strCache>
                <c:ptCount val="1"/>
                <c:pt idx="0">
                  <c:v>Syrian</c:v>
                </c:pt>
              </c:strCache>
            </c:strRef>
          </c:tx>
          <c:invertIfNegative val="0"/>
          <c:dLbls>
            <c:numFmt formatCode="0%" sourceLinked="0"/>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Parents_Tables!$B$4:$B$14</c:f>
              <c:strCache>
                <c:ptCount val="11"/>
                <c:pt idx="0">
                  <c:v>2</c:v>
                </c:pt>
                <c:pt idx="1">
                  <c:v>3</c:v>
                </c:pt>
                <c:pt idx="2">
                  <c:v>4</c:v>
                </c:pt>
                <c:pt idx="3">
                  <c:v>5</c:v>
                </c:pt>
                <c:pt idx="4">
                  <c:v>6</c:v>
                </c:pt>
                <c:pt idx="5">
                  <c:v>7</c:v>
                </c:pt>
                <c:pt idx="6">
                  <c:v>8</c:v>
                </c:pt>
                <c:pt idx="7">
                  <c:v>9</c:v>
                </c:pt>
                <c:pt idx="8">
                  <c:v>10</c:v>
                </c:pt>
                <c:pt idx="9">
                  <c:v>12</c:v>
                </c:pt>
                <c:pt idx="10">
                  <c:v>13</c:v>
                </c:pt>
              </c:strCache>
            </c:strRef>
          </c:cat>
          <c:val>
            <c:numRef>
              <c:f>Parents_Tables!$G$4:$G$14</c:f>
              <c:numCache>
                <c:formatCode>###0.0%</c:formatCode>
                <c:ptCount val="11"/>
                <c:pt idx="0">
                  <c:v>1.3953488372093042E-2</c:v>
                </c:pt>
                <c:pt idx="1">
                  <c:v>5.5813953488372113E-2</c:v>
                </c:pt>
                <c:pt idx="2">
                  <c:v>6.9767441860465546E-2</c:v>
                </c:pt>
                <c:pt idx="3">
                  <c:v>5.5813953488372113E-2</c:v>
                </c:pt>
                <c:pt idx="4">
                  <c:v>7.9069767441860811E-2</c:v>
                </c:pt>
                <c:pt idx="5">
                  <c:v>0.11627906976744196</c:v>
                </c:pt>
                <c:pt idx="6">
                  <c:v>6.9767441860465546E-2</c:v>
                </c:pt>
                <c:pt idx="7">
                  <c:v>3.2558139534883755E-2</c:v>
                </c:pt>
                <c:pt idx="8">
                  <c:v>1.3953488372093042E-2</c:v>
                </c:pt>
                <c:pt idx="10" formatCode="####.0%">
                  <c:v>4.6511627906977117E-3</c:v>
                </c:pt>
              </c:numCache>
            </c:numRef>
          </c:val>
        </c:ser>
        <c:dLbls>
          <c:showLegendKey val="0"/>
          <c:showVal val="1"/>
          <c:showCatName val="0"/>
          <c:showSerName val="0"/>
          <c:showPercent val="0"/>
          <c:showBubbleSize val="0"/>
        </c:dLbls>
        <c:gapWidth val="150"/>
        <c:overlap val="-25"/>
        <c:axId val="158536376"/>
        <c:axId val="158536760"/>
      </c:barChart>
      <c:catAx>
        <c:axId val="158536376"/>
        <c:scaling>
          <c:orientation val="minMax"/>
        </c:scaling>
        <c:delete val="0"/>
        <c:axPos val="l"/>
        <c:numFmt formatCode="General" sourceLinked="0"/>
        <c:majorTickMark val="none"/>
        <c:minorTickMark val="none"/>
        <c:tickLblPos val="nextTo"/>
        <c:crossAx val="158536760"/>
        <c:crosses val="autoZero"/>
        <c:auto val="1"/>
        <c:lblAlgn val="ctr"/>
        <c:lblOffset val="100"/>
        <c:noMultiLvlLbl val="0"/>
      </c:catAx>
      <c:valAx>
        <c:axId val="158536760"/>
        <c:scaling>
          <c:orientation val="minMax"/>
        </c:scaling>
        <c:delete val="1"/>
        <c:axPos val="b"/>
        <c:numFmt formatCode="###0.0%" sourceLinked="1"/>
        <c:majorTickMark val="out"/>
        <c:minorTickMark val="none"/>
        <c:tickLblPos val="none"/>
        <c:crossAx val="158536376"/>
        <c:crosses val="autoZero"/>
        <c:crossBetween val="between"/>
      </c:valAx>
    </c:plotArea>
    <c:legend>
      <c:legendPos val="t"/>
      <c:layout>
        <c:manualLayout>
          <c:xMode val="edge"/>
          <c:yMode val="edge"/>
          <c:x val="0.74046675786355576"/>
          <c:y val="8.6342592592592748E-2"/>
          <c:w val="0.22870714628686997"/>
          <c:h val="0.16361275358929211"/>
        </c:manualLayout>
      </c:layout>
      <c:overlay val="0"/>
    </c:legend>
    <c:plotVisOnly val="1"/>
    <c:dispBlanksAs val="gap"/>
    <c:showDLblsOverMax val="0"/>
  </c:chart>
  <c:spPr>
    <a:ln w="3175">
      <a:solidFill>
        <a:srgbClr val="8CB64A">
          <a:lumMod val="75000"/>
        </a:srgbClr>
      </a:solidFill>
    </a:ln>
    <a:effectLst>
      <a:outerShdw blurRad="50800" dist="38100" dir="2700000" algn="tl" rotWithShape="0">
        <a:prstClr val="black">
          <a:alpha val="40000"/>
        </a:prstClr>
      </a:outerShdw>
    </a:effectLst>
  </c:spPr>
  <c:txPr>
    <a:bodyPr/>
    <a:lstStyle/>
    <a:p>
      <a:pPr>
        <a:defRPr sz="1400">
          <a:latin typeface="Times New Roman" panose="02020603050405020304" pitchFamily="18" charset="0"/>
          <a:cs typeface="Times New Roman" panose="02020603050405020304" pitchFamily="18" charset="0"/>
        </a:defRPr>
      </a:pPr>
      <a:endParaRPr lang="en-US"/>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1"/>
    <c:plotArea>
      <c:layout>
        <c:manualLayout>
          <c:layoutTarget val="inner"/>
          <c:xMode val="edge"/>
          <c:yMode val="edge"/>
          <c:x val="0.22217537151926128"/>
          <c:y val="0.18331437552507643"/>
          <c:w val="0.60145794257682872"/>
          <c:h val="0.78701586792150069"/>
        </c:manualLayout>
      </c:layout>
      <c:pieChart>
        <c:varyColors val="1"/>
        <c:ser>
          <c:idx val="0"/>
          <c:order val="0"/>
          <c:tx>
            <c:strRef>
              <c:f>'Group 6_Tables'!$A$23:$A$26</c:f>
              <c:strCache>
                <c:ptCount val="1"/>
                <c:pt idx="0">
                  <c:v>Type of Household</c:v>
                </c:pt>
              </c:strCache>
            </c:strRef>
          </c:tx>
          <c:explosion val="25"/>
          <c:dLbls>
            <c:dLbl>
              <c:idx val="0"/>
              <c:layout>
                <c:manualLayout>
                  <c:x val="-0.18993786971576987"/>
                  <c:y val="-0.13663191330696545"/>
                </c:manualLayout>
              </c:layout>
              <c:spPr/>
              <c:txPr>
                <a:bodyPr/>
                <a:lstStyle/>
                <a:p>
                  <a:pPr>
                    <a:defRPr>
                      <a:solidFill>
                        <a:schemeClr val="bg1"/>
                      </a:solidFill>
                    </a:defRPr>
                  </a:pPr>
                  <a:endParaRPr lang="en-US"/>
                </a:p>
              </c:txPr>
              <c:showLegendKey val="0"/>
              <c:showVal val="0"/>
              <c:showCatName val="1"/>
              <c:showSerName val="0"/>
              <c:showPercent val="1"/>
              <c:showBubbleSize val="0"/>
              <c:extLst>
                <c:ext xmlns:c15="http://schemas.microsoft.com/office/drawing/2012/chart" uri="{CE6537A1-D6FC-4f65-9D91-7224C49458BB}">
                  <c15:layout/>
                </c:ext>
              </c:extLst>
            </c:dLbl>
            <c:dLbl>
              <c:idx val="1"/>
              <c:layout>
                <c:manualLayout>
                  <c:x val="0.15543175587938274"/>
                  <c:y val="3.9127500306786106E-2"/>
                </c:manualLayout>
              </c:layout>
              <c:showLegendKey val="0"/>
              <c:showVal val="0"/>
              <c:showCatName val="1"/>
              <c:showSerName val="0"/>
              <c:showPercent val="1"/>
              <c:showBubbleSize val="0"/>
              <c:extLst>
                <c:ext xmlns:c15="http://schemas.microsoft.com/office/drawing/2012/chart" uri="{CE6537A1-D6FC-4f65-9D91-7224C49458BB}">
                  <c15:layout/>
                </c:ext>
              </c:extLst>
            </c:dLbl>
            <c:dLbl>
              <c:idx val="3"/>
              <c:layout>
                <c:manualLayout>
                  <c:x val="8.7031813591112492E-2"/>
                  <c:y val="0.11099545012601829"/>
                </c:manualLayout>
              </c:layout>
              <c:showLegendKey val="0"/>
              <c:showVal val="0"/>
              <c:showCatName val="1"/>
              <c:showSerName val="0"/>
              <c:showPercent val="1"/>
              <c:showBubbleSize val="0"/>
              <c:extLst>
                <c:ext xmlns:c15="http://schemas.microsoft.com/office/drawing/2012/chart" uri="{CE6537A1-D6FC-4f65-9D91-7224C49458BB}">
                  <c15:layout/>
                </c:ext>
              </c:extLst>
            </c:dLbl>
            <c:spPr>
              <a:noFill/>
              <a:ln>
                <a:noFill/>
              </a:ln>
              <a:effectLst/>
            </c:spPr>
            <c:showLegendKey val="0"/>
            <c:showVal val="0"/>
            <c:showCatName val="1"/>
            <c:showSerName val="0"/>
            <c:showPercent val="1"/>
            <c:showBubbleSize val="0"/>
            <c:showLeaderLines val="1"/>
            <c:extLst>
              <c:ext xmlns:c15="http://schemas.microsoft.com/office/drawing/2012/chart" uri="{CE6537A1-D6FC-4f65-9D91-7224C49458BB}">
                <c15:layout/>
              </c:ext>
            </c:extLst>
          </c:dLbls>
          <c:cat>
            <c:strRef>
              <c:f>'Group 6_Tables'!$B$23:$B$26</c:f>
              <c:strCache>
                <c:ptCount val="4"/>
                <c:pt idx="0">
                  <c:v>House</c:v>
                </c:pt>
                <c:pt idx="1">
                  <c:v>Farm house</c:v>
                </c:pt>
                <c:pt idx="2">
                  <c:v>Tent</c:v>
                </c:pt>
                <c:pt idx="3">
                  <c:v>Other</c:v>
                </c:pt>
              </c:strCache>
            </c:strRef>
          </c:cat>
          <c:val>
            <c:numRef>
              <c:f>'Group 6_Tables'!$D$23:$D$26</c:f>
              <c:numCache>
                <c:formatCode>###0.0%</c:formatCode>
                <c:ptCount val="4"/>
                <c:pt idx="0">
                  <c:v>0.36448598130841192</c:v>
                </c:pt>
                <c:pt idx="1">
                  <c:v>5.1401869158878497E-2</c:v>
                </c:pt>
                <c:pt idx="2">
                  <c:v>7.009345794392538E-2</c:v>
                </c:pt>
                <c:pt idx="3" formatCode="####.0%">
                  <c:v>4.672897196261688E-3</c:v>
                </c:pt>
              </c:numCache>
            </c:numRef>
          </c:val>
        </c:ser>
        <c:dLbls>
          <c:showLegendKey val="0"/>
          <c:showVal val="0"/>
          <c:showCatName val="0"/>
          <c:showSerName val="0"/>
          <c:showPercent val="1"/>
          <c:showBubbleSize val="0"/>
          <c:showLeaderLines val="1"/>
        </c:dLbls>
        <c:firstSliceAng val="0"/>
      </c:pieChart>
    </c:plotArea>
    <c:plotVisOnly val="1"/>
    <c:dispBlanksAs val="zero"/>
    <c:showDLblsOverMax val="0"/>
  </c:chart>
  <c:spPr>
    <a:ln>
      <a:solidFill>
        <a:schemeClr val="accent2">
          <a:lumMod val="75000"/>
        </a:schemeClr>
      </a:solidFill>
    </a:ln>
    <a:effectLst>
      <a:outerShdw blurRad="50800" dist="38100" dir="2700000" algn="tl" rotWithShape="0">
        <a:prstClr val="black">
          <a:alpha val="40000"/>
        </a:prstClr>
      </a:outerShdw>
    </a:effectLst>
  </c:spPr>
  <c:txPr>
    <a:bodyPr/>
    <a:lstStyle/>
    <a:p>
      <a:pPr>
        <a:defRPr sz="16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rAngAx val="1"/>
    </c:view3D>
    <c:floor>
      <c:thickness val="0"/>
    </c:floor>
    <c:sideWall>
      <c:thickness val="0"/>
    </c:sideWall>
    <c:backWall>
      <c:thickness val="0"/>
    </c:backWall>
    <c:plotArea>
      <c:layout>
        <c:manualLayout>
          <c:layoutTarget val="inner"/>
          <c:xMode val="edge"/>
          <c:yMode val="edge"/>
          <c:x val="1.9238819113667175E-4"/>
          <c:y val="0.21317761101339355"/>
          <c:w val="0.99980761180886335"/>
          <c:h val="0.59343317379445137"/>
        </c:manualLayout>
      </c:layout>
      <c:bar3DChart>
        <c:barDir val="col"/>
        <c:grouping val="clustered"/>
        <c:varyColors val="0"/>
        <c:ser>
          <c:idx val="0"/>
          <c:order val="0"/>
          <c:tx>
            <c:strRef>
              <c:f>Parents_Tables!$A$89</c:f>
              <c:strCache>
                <c:ptCount val="1"/>
                <c:pt idx="0">
                  <c:v>Parent Level of Education</c:v>
                </c:pt>
              </c:strCache>
            </c:strRef>
          </c:tx>
          <c:invertIfNegative val="0"/>
          <c:dLbls>
            <c:numFmt formatCode="0%" sourceLinked="0"/>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Parents_Tables!$B$89:$B$95</c:f>
              <c:strCache>
                <c:ptCount val="7"/>
                <c:pt idx="0">
                  <c:v>Illiterate</c:v>
                </c:pt>
                <c:pt idx="1">
                  <c:v>Can read and write, but not in school</c:v>
                </c:pt>
                <c:pt idx="2">
                  <c:v>Basic Education (1-10)</c:v>
                </c:pt>
                <c:pt idx="3">
                  <c:v>High School (11-12)</c:v>
                </c:pt>
                <c:pt idx="4">
                  <c:v>Passed Tawjihi</c:v>
                </c:pt>
                <c:pt idx="5">
                  <c:v>Technical/Vocational Education</c:v>
                </c:pt>
                <c:pt idx="6">
                  <c:v>Other (including University</c:v>
                </c:pt>
              </c:strCache>
            </c:strRef>
          </c:cat>
          <c:val>
            <c:numRef>
              <c:f>Parents_Tables!$Z$89:$Z$95</c:f>
              <c:numCache>
                <c:formatCode>###0.0%</c:formatCode>
                <c:ptCount val="7"/>
                <c:pt idx="0">
                  <c:v>0.32075471698113206</c:v>
                </c:pt>
                <c:pt idx="1">
                  <c:v>0.10849056603773589</c:v>
                </c:pt>
                <c:pt idx="2">
                  <c:v>0.34433962264150925</c:v>
                </c:pt>
                <c:pt idx="3">
                  <c:v>0.13679245283018887</c:v>
                </c:pt>
                <c:pt idx="4">
                  <c:v>2.8301886792452827E-2</c:v>
                </c:pt>
                <c:pt idx="5">
                  <c:v>1.8867924528301886E-2</c:v>
                </c:pt>
                <c:pt idx="6">
                  <c:v>4.2452830188679284E-2</c:v>
                </c:pt>
              </c:numCache>
            </c:numRef>
          </c:val>
        </c:ser>
        <c:ser>
          <c:idx val="1"/>
          <c:order val="1"/>
          <c:tx>
            <c:strRef>
              <c:f>Children_Tables!$A$60</c:f>
              <c:strCache>
                <c:ptCount val="1"/>
                <c:pt idx="0">
                  <c:v>Child's Level of Education</c:v>
                </c:pt>
              </c:strCache>
            </c:strRef>
          </c:tx>
          <c:invertIfNegative val="0"/>
          <c:dLbls>
            <c:dLbl>
              <c:idx val="1"/>
              <c:layout>
                <c:manualLayout>
                  <c:x val="2.1917801914845041E-2"/>
                  <c:y val="0"/>
                </c:manualLayout>
              </c:layout>
              <c:showLegendKey val="0"/>
              <c:showVal val="1"/>
              <c:showCatName val="0"/>
              <c:showSerName val="0"/>
              <c:showPercent val="0"/>
              <c:showBubbleSize val="0"/>
              <c:extLst>
                <c:ext xmlns:c15="http://schemas.microsoft.com/office/drawing/2012/chart" uri="{CE6537A1-D6FC-4f65-9D91-7224C49458BB}">
                  <c15:layout/>
                </c:ext>
              </c:extLst>
            </c:dLbl>
            <c:dLbl>
              <c:idx val="3"/>
              <c:layout>
                <c:manualLayout>
                  <c:x val="2.9223735886460094E-2"/>
                  <c:y val="-4.6296296296296433E-3"/>
                </c:manualLayout>
              </c:layout>
              <c:showLegendKey val="0"/>
              <c:showVal val="1"/>
              <c:showCatName val="0"/>
              <c:showSerName val="0"/>
              <c:showPercent val="0"/>
              <c:showBubbleSize val="0"/>
              <c:extLst>
                <c:ext xmlns:c15="http://schemas.microsoft.com/office/drawing/2012/chart" uri="{CE6537A1-D6FC-4f65-9D91-7224C49458BB}">
                  <c15:layout/>
                </c:ext>
              </c:extLst>
            </c:dLbl>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val>
            <c:numRef>
              <c:f>Children_Tables!$Z$60:$Z$66</c:f>
              <c:numCache>
                <c:formatCode>0.0%</c:formatCode>
                <c:ptCount val="7"/>
                <c:pt idx="0">
                  <c:v>0.10081743869209787</c:v>
                </c:pt>
                <c:pt idx="1">
                  <c:v>7.3569482288828383E-2</c:v>
                </c:pt>
                <c:pt idx="2">
                  <c:v>0.67574931880109113</c:v>
                </c:pt>
                <c:pt idx="3">
                  <c:v>0.14986376021798364</c:v>
                </c:pt>
              </c:numCache>
            </c:numRef>
          </c:val>
        </c:ser>
        <c:dLbls>
          <c:showLegendKey val="0"/>
          <c:showVal val="1"/>
          <c:showCatName val="0"/>
          <c:showSerName val="0"/>
          <c:showPercent val="0"/>
          <c:showBubbleSize val="0"/>
        </c:dLbls>
        <c:gapWidth val="150"/>
        <c:shape val="box"/>
        <c:axId val="158699024"/>
        <c:axId val="158703504"/>
        <c:axId val="0"/>
      </c:bar3DChart>
      <c:catAx>
        <c:axId val="158699024"/>
        <c:scaling>
          <c:orientation val="minMax"/>
        </c:scaling>
        <c:delete val="0"/>
        <c:axPos val="b"/>
        <c:numFmt formatCode="General" sourceLinked="0"/>
        <c:majorTickMark val="none"/>
        <c:minorTickMark val="none"/>
        <c:tickLblPos val="nextTo"/>
        <c:txPr>
          <a:bodyPr rot="0" vert="horz"/>
          <a:lstStyle/>
          <a:p>
            <a:pPr>
              <a:defRPr/>
            </a:pPr>
            <a:endParaRPr lang="en-US"/>
          </a:p>
        </c:txPr>
        <c:crossAx val="158703504"/>
        <c:crosses val="autoZero"/>
        <c:auto val="1"/>
        <c:lblAlgn val="ctr"/>
        <c:lblOffset val="100"/>
        <c:noMultiLvlLbl val="0"/>
      </c:catAx>
      <c:valAx>
        <c:axId val="158703504"/>
        <c:scaling>
          <c:orientation val="minMax"/>
        </c:scaling>
        <c:delete val="1"/>
        <c:axPos val="l"/>
        <c:numFmt formatCode="###0.0%" sourceLinked="1"/>
        <c:majorTickMark val="out"/>
        <c:minorTickMark val="none"/>
        <c:tickLblPos val="none"/>
        <c:crossAx val="158699024"/>
        <c:crosses val="autoZero"/>
        <c:crossBetween val="between"/>
      </c:valAx>
    </c:plotArea>
    <c:legend>
      <c:legendPos val="t"/>
      <c:layout/>
      <c:overlay val="0"/>
    </c:legend>
    <c:plotVisOnly val="1"/>
    <c:dispBlanksAs val="gap"/>
    <c:showDLblsOverMax val="0"/>
  </c:chart>
  <c:spPr>
    <a:ln>
      <a:solidFill>
        <a:schemeClr val="accent2">
          <a:lumMod val="75000"/>
        </a:schemeClr>
      </a:solidFill>
    </a:ln>
    <a:effectLst>
      <a:outerShdw blurRad="50800" dist="38100" dir="2700000" algn="tl" rotWithShape="0">
        <a:prstClr val="black">
          <a:alpha val="40000"/>
        </a:prstClr>
      </a:outerShdw>
    </a:effectLst>
  </c:spPr>
  <c:txPr>
    <a:bodyPr/>
    <a:lstStyle/>
    <a:p>
      <a:pPr>
        <a:defRPr sz="1400">
          <a:latin typeface="Times New Roman" panose="02020603050405020304" pitchFamily="18" charset="0"/>
          <a:cs typeface="Times New Roman" panose="02020603050405020304" pitchFamily="18" charset="0"/>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31"/>
    </mc:Choice>
    <mc:Fallback>
      <c:style val="31"/>
    </mc:Fallback>
  </mc:AlternateContent>
  <c:chart>
    <c:autoTitleDeleted val="1"/>
    <c:view3D>
      <c:rotX val="15"/>
      <c:rotY val="20"/>
      <c:rAngAx val="1"/>
    </c:view3D>
    <c:floor>
      <c:thickness val="0"/>
    </c:floor>
    <c:sideWall>
      <c:thickness val="0"/>
    </c:sideWall>
    <c:backWall>
      <c:thickness val="0"/>
    </c:backWall>
    <c:plotArea>
      <c:layout/>
      <c:bar3DChart>
        <c:barDir val="col"/>
        <c:grouping val="clustered"/>
        <c:varyColors val="0"/>
        <c:ser>
          <c:idx val="0"/>
          <c:order val="0"/>
          <c:tx>
            <c:strRef>
              <c:f>Children_Tables!$C$2</c:f>
              <c:strCache>
                <c:ptCount val="1"/>
                <c:pt idx="0">
                  <c:v>Jordanian</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Children_Tables!$B$53:$B$54</c:f>
              <c:strCache>
                <c:ptCount val="2"/>
                <c:pt idx="0">
                  <c:v>Go to School</c:v>
                </c:pt>
                <c:pt idx="1">
                  <c:v>Does not Go to School</c:v>
                </c:pt>
              </c:strCache>
            </c:strRef>
          </c:cat>
          <c:val>
            <c:numRef>
              <c:f>Children_Tables!$D$53:$D$54</c:f>
              <c:numCache>
                <c:formatCode>###0.0%</c:formatCode>
                <c:ptCount val="2"/>
                <c:pt idx="0">
                  <c:v>0.27989130434782622</c:v>
                </c:pt>
                <c:pt idx="1">
                  <c:v>0.18206521739130443</c:v>
                </c:pt>
              </c:numCache>
            </c:numRef>
          </c:val>
        </c:ser>
        <c:ser>
          <c:idx val="1"/>
          <c:order val="1"/>
          <c:tx>
            <c:strRef>
              <c:f>Children_Tables!$F$2</c:f>
              <c:strCache>
                <c:ptCount val="1"/>
                <c:pt idx="0">
                  <c:v>Syrian</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val>
            <c:numRef>
              <c:f>Children_Tables!$G$53:$G$54</c:f>
              <c:numCache>
                <c:formatCode>###0.0%</c:formatCode>
                <c:ptCount val="2"/>
                <c:pt idx="0">
                  <c:v>2.4456521739130425E-2</c:v>
                </c:pt>
                <c:pt idx="1">
                  <c:v>0.51358695652173891</c:v>
                </c:pt>
              </c:numCache>
            </c:numRef>
          </c:val>
        </c:ser>
        <c:ser>
          <c:idx val="2"/>
          <c:order val="2"/>
          <c:tx>
            <c:strRef>
              <c:f>Children_Tables!$S$2</c:f>
              <c:strCache>
                <c:ptCount val="1"/>
                <c:pt idx="0">
                  <c:v>Boys</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val>
            <c:numRef>
              <c:f>Children_Tables!$T$53:$T$54</c:f>
              <c:numCache>
                <c:formatCode>###0.0%</c:formatCode>
                <c:ptCount val="2"/>
                <c:pt idx="0">
                  <c:v>0.23097826086956524</c:v>
                </c:pt>
                <c:pt idx="1">
                  <c:v>0.470108695652174</c:v>
                </c:pt>
              </c:numCache>
            </c:numRef>
          </c:val>
        </c:ser>
        <c:ser>
          <c:idx val="3"/>
          <c:order val="3"/>
          <c:tx>
            <c:strRef>
              <c:f>Children_Tables!$V$2</c:f>
              <c:strCache>
                <c:ptCount val="1"/>
                <c:pt idx="0">
                  <c:v>Girls</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val>
            <c:numRef>
              <c:f>Children_Tables!$W$53:$W$54</c:f>
              <c:numCache>
                <c:formatCode>###0.0%</c:formatCode>
                <c:ptCount val="2"/>
                <c:pt idx="0">
                  <c:v>7.3369565217391311E-2</c:v>
                </c:pt>
                <c:pt idx="1">
                  <c:v>0.22554347826086962</c:v>
                </c:pt>
              </c:numCache>
            </c:numRef>
          </c:val>
        </c:ser>
        <c:dLbls>
          <c:showLegendKey val="0"/>
          <c:showVal val="1"/>
          <c:showCatName val="0"/>
          <c:showSerName val="0"/>
          <c:showPercent val="0"/>
          <c:showBubbleSize val="0"/>
        </c:dLbls>
        <c:gapWidth val="150"/>
        <c:shape val="box"/>
        <c:axId val="218895784"/>
        <c:axId val="218896176"/>
        <c:axId val="0"/>
      </c:bar3DChart>
      <c:catAx>
        <c:axId val="218895784"/>
        <c:scaling>
          <c:orientation val="minMax"/>
        </c:scaling>
        <c:delete val="0"/>
        <c:axPos val="b"/>
        <c:numFmt formatCode="General" sourceLinked="0"/>
        <c:majorTickMark val="none"/>
        <c:minorTickMark val="none"/>
        <c:tickLblPos val="nextTo"/>
        <c:crossAx val="218896176"/>
        <c:crosses val="autoZero"/>
        <c:auto val="1"/>
        <c:lblAlgn val="ctr"/>
        <c:lblOffset val="100"/>
        <c:noMultiLvlLbl val="0"/>
      </c:catAx>
      <c:valAx>
        <c:axId val="218896176"/>
        <c:scaling>
          <c:orientation val="minMax"/>
        </c:scaling>
        <c:delete val="1"/>
        <c:axPos val="l"/>
        <c:numFmt formatCode="###0.0%" sourceLinked="1"/>
        <c:majorTickMark val="out"/>
        <c:minorTickMark val="none"/>
        <c:tickLblPos val="none"/>
        <c:crossAx val="218895784"/>
        <c:crosses val="autoZero"/>
        <c:crossBetween val="between"/>
      </c:valAx>
    </c:plotArea>
    <c:legend>
      <c:legendPos val="t"/>
      <c:layout>
        <c:manualLayout>
          <c:xMode val="edge"/>
          <c:yMode val="edge"/>
          <c:x val="0.24936226198682215"/>
          <c:y val="2.1171559649341181E-2"/>
          <c:w val="0.47386870176951745"/>
          <c:h val="0.13224834183900286"/>
        </c:manualLayout>
      </c:layout>
      <c:overlay val="0"/>
      <c:txPr>
        <a:bodyPr/>
        <a:lstStyle/>
        <a:p>
          <a:pPr>
            <a:defRPr sz="1200"/>
          </a:pPr>
          <a:endParaRPr lang="en-US"/>
        </a:p>
      </c:txPr>
    </c:legend>
    <c:plotVisOnly val="1"/>
    <c:dispBlanksAs val="gap"/>
    <c:showDLblsOverMax val="0"/>
  </c:chart>
  <c:txPr>
    <a:bodyPr/>
    <a:lstStyle/>
    <a:p>
      <a:pPr>
        <a:defRPr sz="10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rAngAx val="1"/>
    </c:view3D>
    <c:floor>
      <c:thickness val="0"/>
    </c:floor>
    <c:sideWall>
      <c:thickness val="0"/>
    </c:sideWall>
    <c:backWall>
      <c:thickness val="0"/>
    </c:backWall>
    <c:plotArea>
      <c:layout/>
      <c:bar3DChart>
        <c:barDir val="col"/>
        <c:grouping val="clustered"/>
        <c:varyColors val="0"/>
        <c:ser>
          <c:idx val="0"/>
          <c:order val="0"/>
          <c:tx>
            <c:strRef>
              <c:f>'School Att.'!$C$75</c:f>
              <c:strCache>
                <c:ptCount val="1"/>
                <c:pt idx="0">
                  <c:v>Go to School</c:v>
                </c:pt>
              </c:strCache>
            </c:strRef>
          </c:tx>
          <c:spPr>
            <a:ln>
              <a:solidFill>
                <a:srgbClr val="366658"/>
              </a:solidFill>
            </a:ln>
          </c:spPr>
          <c:invertIfNegative val="0"/>
          <c:dLbls>
            <c:dLbl>
              <c:idx val="2"/>
              <c:layout/>
              <c:tx>
                <c:rich>
                  <a:bodyPr/>
                  <a:lstStyle/>
                  <a:p>
                    <a:r>
                      <a:rPr lang="en-US"/>
                      <a:t>1%</a:t>
                    </a:r>
                  </a:p>
                </c:rich>
              </c:tx>
              <c:showLegendKey val="0"/>
              <c:showVal val="1"/>
              <c:showCatName val="0"/>
              <c:showSerName val="0"/>
              <c:showPercent val="0"/>
              <c:showBubbleSize val="0"/>
              <c:extLst>
                <c:ext xmlns:c15="http://schemas.microsoft.com/office/drawing/2012/chart" uri="{CE6537A1-D6FC-4f65-9D91-7224C49458BB}">
                  <c15:layout/>
                </c:ext>
              </c:extLst>
            </c:dLbl>
            <c:dLbl>
              <c:idx val="3"/>
              <c:layout/>
              <c:tx>
                <c:rich>
                  <a:bodyPr/>
                  <a:lstStyle/>
                  <a:p>
                    <a:r>
                      <a:rPr lang="en-US"/>
                      <a:t>1.7%</a:t>
                    </a:r>
                  </a:p>
                </c:rich>
              </c:tx>
              <c:showLegendKey val="0"/>
              <c:showVal val="1"/>
              <c:showCatName val="0"/>
              <c:showSerName val="0"/>
              <c:showPercent val="0"/>
              <c:showBubbleSize val="0"/>
              <c:extLst>
                <c:ext xmlns:c15="http://schemas.microsoft.com/office/drawing/2012/chart" uri="{CE6537A1-D6FC-4f65-9D91-7224C49458BB}">
                  <c15:layout/>
                </c:ext>
              </c:extLst>
            </c:dLbl>
            <c:dLbl>
              <c:idx val="4"/>
              <c:layout/>
              <c:tx>
                <c:rich>
                  <a:bodyPr/>
                  <a:lstStyle/>
                  <a:p>
                    <a:r>
                      <a:rPr lang="en-US"/>
                      <a:t>1%</a:t>
                    </a:r>
                  </a:p>
                </c:rich>
              </c:tx>
              <c:showLegendKey val="0"/>
              <c:showVal val="1"/>
              <c:showCatName val="0"/>
              <c:showSerName val="0"/>
              <c:showPercent val="0"/>
              <c:showBubbleSize val="0"/>
              <c:extLst>
                <c:ext xmlns:c15="http://schemas.microsoft.com/office/drawing/2012/chart" uri="{CE6537A1-D6FC-4f65-9D91-7224C49458BB}">
                  <c15:layout/>
                </c:ext>
              </c:extLst>
            </c:dLbl>
            <c:dLbl>
              <c:idx val="5"/>
              <c:layout/>
              <c:tx>
                <c:rich>
                  <a:bodyPr/>
                  <a:lstStyle/>
                  <a:p>
                    <a:r>
                      <a:rPr lang="en-US"/>
                      <a:t>2%</a:t>
                    </a:r>
                  </a:p>
                </c:rich>
              </c:tx>
              <c:showLegendKey val="0"/>
              <c:showVal val="1"/>
              <c:showCatName val="0"/>
              <c:showSerName val="0"/>
              <c:showPercent val="0"/>
              <c:showBubbleSize val="0"/>
              <c:extLst>
                <c:ext xmlns:c15="http://schemas.microsoft.com/office/drawing/2012/chart" uri="{CE6537A1-D6FC-4f65-9D91-7224C49458BB}">
                  <c15:layout/>
                </c:ext>
              </c:extLst>
            </c:dLbl>
            <c:dLbl>
              <c:idx val="6"/>
              <c:layout/>
              <c:tx>
                <c:rich>
                  <a:bodyPr/>
                  <a:lstStyle/>
                  <a:p>
                    <a:r>
                      <a:rPr lang="en-US"/>
                      <a:t>3%</a:t>
                    </a:r>
                  </a:p>
                </c:rich>
              </c:tx>
              <c:showLegendKey val="0"/>
              <c:showVal val="1"/>
              <c:showCatName val="0"/>
              <c:showSerName val="0"/>
              <c:showPercent val="0"/>
              <c:showBubbleSize val="0"/>
              <c:extLst>
                <c:ext xmlns:c15="http://schemas.microsoft.com/office/drawing/2012/chart" uri="{CE6537A1-D6FC-4f65-9D91-7224C49458BB}">
                  <c15:layout/>
                </c:ext>
              </c:extLst>
            </c:dLbl>
            <c:dLbl>
              <c:idx val="7"/>
              <c:layout/>
              <c:tx>
                <c:rich>
                  <a:bodyPr/>
                  <a:lstStyle/>
                  <a:p>
                    <a:r>
                      <a:rPr lang="en-US"/>
                      <a:t>3%</a:t>
                    </a:r>
                  </a:p>
                </c:rich>
              </c:tx>
              <c:showLegendKey val="0"/>
              <c:showVal val="1"/>
              <c:showCatName val="0"/>
              <c:showSerName val="0"/>
              <c:showPercent val="0"/>
              <c:showBubbleSize val="0"/>
              <c:extLst>
                <c:ext xmlns:c15="http://schemas.microsoft.com/office/drawing/2012/chart" uri="{CE6537A1-D6FC-4f65-9D91-7224C49458BB}">
                  <c15:layout/>
                </c:ext>
              </c:extLst>
            </c:dLbl>
            <c:dLbl>
              <c:idx val="8"/>
              <c:layout/>
              <c:tx>
                <c:rich>
                  <a:bodyPr/>
                  <a:lstStyle/>
                  <a:p>
                    <a:r>
                      <a:rPr lang="en-US"/>
                      <a:t>4%</a:t>
                    </a:r>
                  </a:p>
                </c:rich>
              </c:tx>
              <c:showLegendKey val="0"/>
              <c:showVal val="1"/>
              <c:showCatName val="0"/>
              <c:showSerName val="0"/>
              <c:showPercent val="0"/>
              <c:showBubbleSize val="0"/>
              <c:extLst>
                <c:ext xmlns:c15="http://schemas.microsoft.com/office/drawing/2012/chart" uri="{CE6537A1-D6FC-4f65-9D91-7224C49458BB}">
                  <c15:layout/>
                </c:ext>
              </c:extLst>
            </c:dLbl>
            <c:dLbl>
              <c:idx val="9"/>
              <c:layout/>
              <c:tx>
                <c:rich>
                  <a:bodyPr/>
                  <a:lstStyle/>
                  <a:p>
                    <a:r>
                      <a:rPr lang="en-US"/>
                      <a:t>7%</a:t>
                    </a:r>
                  </a:p>
                </c:rich>
              </c:tx>
              <c:showLegendKey val="0"/>
              <c:showVal val="1"/>
              <c:showCatName val="0"/>
              <c:showSerName val="0"/>
              <c:showPercent val="0"/>
              <c:showBubbleSize val="0"/>
              <c:extLst>
                <c:ext xmlns:c15="http://schemas.microsoft.com/office/drawing/2012/chart" uri="{CE6537A1-D6FC-4f65-9D91-7224C49458BB}">
                  <c15:layout/>
                </c:ext>
              </c:extLst>
            </c:dLbl>
            <c:dLbl>
              <c:idx val="10"/>
              <c:layout/>
              <c:tx>
                <c:rich>
                  <a:bodyPr/>
                  <a:lstStyle/>
                  <a:p>
                    <a:r>
                      <a:rPr lang="en-US"/>
                      <a:t>8%</a:t>
                    </a:r>
                  </a:p>
                </c:rich>
              </c:tx>
              <c:showLegendKey val="0"/>
              <c:showVal val="1"/>
              <c:showCatName val="0"/>
              <c:showSerName val="0"/>
              <c:showPercent val="0"/>
              <c:showBubbleSize val="0"/>
              <c:extLst>
                <c:ext xmlns:c15="http://schemas.microsoft.com/office/drawing/2012/chart" uri="{CE6537A1-D6FC-4f65-9D91-7224C49458BB}">
                  <c15:layout/>
                </c:ext>
              </c:extLst>
            </c:dLbl>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'School Att.'!$B$77:$B$87</c:f>
              <c:strCache>
                <c:ptCount val="11"/>
                <c:pt idx="0">
                  <c:v>7</c:v>
                </c:pt>
                <c:pt idx="1">
                  <c:v>8</c:v>
                </c:pt>
                <c:pt idx="2">
                  <c:v>9</c:v>
                </c:pt>
                <c:pt idx="3">
                  <c:v>10</c:v>
                </c:pt>
                <c:pt idx="4">
                  <c:v>11</c:v>
                </c:pt>
                <c:pt idx="5">
                  <c:v>12</c:v>
                </c:pt>
                <c:pt idx="6">
                  <c:v>13</c:v>
                </c:pt>
                <c:pt idx="7">
                  <c:v>14</c:v>
                </c:pt>
                <c:pt idx="8">
                  <c:v>15</c:v>
                </c:pt>
                <c:pt idx="9">
                  <c:v>16</c:v>
                </c:pt>
                <c:pt idx="10">
                  <c:v>17</c:v>
                </c:pt>
              </c:strCache>
            </c:strRef>
          </c:cat>
          <c:val>
            <c:numRef>
              <c:f>'School Att.'!$D$77:$D$87</c:f>
              <c:numCache>
                <c:formatCode>####.0%</c:formatCode>
                <c:ptCount val="11"/>
                <c:pt idx="1">
                  <c:v>2.7173913043478277E-3</c:v>
                </c:pt>
                <c:pt idx="2">
                  <c:v>8.1521739130434798E-3</c:v>
                </c:pt>
                <c:pt idx="3" formatCode="###0.0%">
                  <c:v>1.6304347826086956E-2</c:v>
                </c:pt>
                <c:pt idx="4">
                  <c:v>8.1521739130434798E-3</c:v>
                </c:pt>
                <c:pt idx="5" formatCode="###0.0%">
                  <c:v>2.4456521739130425E-2</c:v>
                </c:pt>
                <c:pt idx="6" formatCode="###0.0%">
                  <c:v>2.7173913043478277E-2</c:v>
                </c:pt>
                <c:pt idx="7" formatCode="###0.0%">
                  <c:v>3.8043478260869588E-2</c:v>
                </c:pt>
                <c:pt idx="8" formatCode="###0.0%">
                  <c:v>3.5326086956521736E-2</c:v>
                </c:pt>
                <c:pt idx="9" formatCode="###0.0%">
                  <c:v>6.7934782608695676E-2</c:v>
                </c:pt>
                <c:pt idx="10" formatCode="###0.0%">
                  <c:v>7.6086956521739135E-2</c:v>
                </c:pt>
              </c:numCache>
            </c:numRef>
          </c:val>
        </c:ser>
        <c:ser>
          <c:idx val="1"/>
          <c:order val="1"/>
          <c:tx>
            <c:strRef>
              <c:f>'School Att.'!$E$75</c:f>
              <c:strCache>
                <c:ptCount val="1"/>
                <c:pt idx="0">
                  <c:v>Does not Go to School</c:v>
                </c:pt>
              </c:strCache>
            </c:strRef>
          </c:tx>
          <c:invertIfNegative val="0"/>
          <c:dLbls>
            <c:dLbl>
              <c:idx val="0"/>
              <c:layout/>
              <c:tx>
                <c:rich>
                  <a:bodyPr/>
                  <a:lstStyle/>
                  <a:p>
                    <a:r>
                      <a:rPr lang="en-US"/>
                      <a:t>1%</a:t>
                    </a:r>
                  </a:p>
                </c:rich>
              </c:tx>
              <c:showLegendKey val="0"/>
              <c:showVal val="1"/>
              <c:showCatName val="0"/>
              <c:showSerName val="0"/>
              <c:showPercent val="0"/>
              <c:showBubbleSize val="0"/>
              <c:extLst>
                <c:ext xmlns:c15="http://schemas.microsoft.com/office/drawing/2012/chart" uri="{CE6537A1-D6FC-4f65-9D91-7224C49458BB}">
                  <c15:layout/>
                </c:ext>
              </c:extLst>
            </c:dLbl>
            <c:dLbl>
              <c:idx val="1"/>
              <c:layout/>
              <c:tx>
                <c:rich>
                  <a:bodyPr/>
                  <a:lstStyle/>
                  <a:p>
                    <a:r>
                      <a:rPr lang="en-US"/>
                      <a:t>2%</a:t>
                    </a:r>
                  </a:p>
                </c:rich>
              </c:tx>
              <c:showLegendKey val="0"/>
              <c:showVal val="1"/>
              <c:showCatName val="0"/>
              <c:showSerName val="0"/>
              <c:showPercent val="0"/>
              <c:showBubbleSize val="0"/>
              <c:extLst>
                <c:ext xmlns:c15="http://schemas.microsoft.com/office/drawing/2012/chart" uri="{CE6537A1-D6FC-4f65-9D91-7224C49458BB}">
                  <c15:layout/>
                </c:ext>
              </c:extLst>
            </c:dLbl>
            <c:dLbl>
              <c:idx val="2"/>
              <c:layout>
                <c:manualLayout>
                  <c:x val="1.1214631084555497E-2"/>
                  <c:y val="0"/>
                </c:manualLayout>
              </c:layout>
              <c:tx>
                <c:rich>
                  <a:bodyPr/>
                  <a:lstStyle/>
                  <a:p>
                    <a:r>
                      <a:rPr lang="en-US"/>
                      <a:t>1%</a:t>
                    </a:r>
                  </a:p>
                </c:rich>
              </c:tx>
              <c:showLegendKey val="0"/>
              <c:showVal val="1"/>
              <c:showCatName val="0"/>
              <c:showSerName val="0"/>
              <c:showPercent val="0"/>
              <c:showBubbleSize val="0"/>
              <c:extLst>
                <c:ext xmlns:c15="http://schemas.microsoft.com/office/drawing/2012/chart" uri="{CE6537A1-D6FC-4f65-9D91-7224C49458BB}">
                  <c15:layout/>
                </c:ext>
              </c:extLst>
            </c:dLbl>
            <c:dLbl>
              <c:idx val="3"/>
              <c:layout>
                <c:manualLayout>
                  <c:x val="1.1214631084555539E-2"/>
                  <c:y val="-4.5820105934641798E-3"/>
                </c:manualLayout>
              </c:layout>
              <c:tx>
                <c:rich>
                  <a:bodyPr/>
                  <a:lstStyle/>
                  <a:p>
                    <a:r>
                      <a:rPr lang="en-US"/>
                      <a:t>2%</a:t>
                    </a:r>
                  </a:p>
                </c:rich>
              </c:tx>
              <c:showLegendKey val="0"/>
              <c:showVal val="1"/>
              <c:showCatName val="0"/>
              <c:showSerName val="0"/>
              <c:showPercent val="0"/>
              <c:showBubbleSize val="0"/>
              <c:extLst>
                <c:ext xmlns:c15="http://schemas.microsoft.com/office/drawing/2012/chart" uri="{CE6537A1-D6FC-4f65-9D91-7224C49458BB}">
                  <c15:layout/>
                </c:ext>
              </c:extLst>
            </c:dLbl>
            <c:dLbl>
              <c:idx val="4"/>
              <c:layout/>
              <c:tx>
                <c:rich>
                  <a:bodyPr/>
                  <a:lstStyle/>
                  <a:p>
                    <a:r>
                      <a:rPr lang="en-US"/>
                      <a:t>2%</a:t>
                    </a:r>
                  </a:p>
                </c:rich>
              </c:tx>
              <c:showLegendKey val="0"/>
              <c:showVal val="1"/>
              <c:showCatName val="0"/>
              <c:showSerName val="0"/>
              <c:showPercent val="0"/>
              <c:showBubbleSize val="0"/>
              <c:extLst>
                <c:ext xmlns:c15="http://schemas.microsoft.com/office/drawing/2012/chart" uri="{CE6537A1-D6FC-4f65-9D91-7224C49458BB}">
                  <c15:layout/>
                </c:ext>
              </c:extLst>
            </c:dLbl>
            <c:dLbl>
              <c:idx val="5"/>
              <c:layout/>
              <c:tx>
                <c:rich>
                  <a:bodyPr/>
                  <a:lstStyle/>
                  <a:p>
                    <a:r>
                      <a:rPr lang="en-US"/>
                      <a:t>4%</a:t>
                    </a:r>
                  </a:p>
                </c:rich>
              </c:tx>
              <c:showLegendKey val="0"/>
              <c:showVal val="1"/>
              <c:showCatName val="0"/>
              <c:showSerName val="0"/>
              <c:showPercent val="0"/>
              <c:showBubbleSize val="0"/>
              <c:extLst>
                <c:ext xmlns:c15="http://schemas.microsoft.com/office/drawing/2012/chart" uri="{CE6537A1-D6FC-4f65-9D91-7224C49458BB}">
                  <c15:layout/>
                </c:ext>
              </c:extLst>
            </c:dLbl>
            <c:dLbl>
              <c:idx val="6"/>
              <c:layout/>
              <c:tx>
                <c:rich>
                  <a:bodyPr/>
                  <a:lstStyle/>
                  <a:p>
                    <a:r>
                      <a:rPr lang="en-US"/>
                      <a:t>6%</a:t>
                    </a:r>
                  </a:p>
                </c:rich>
              </c:tx>
              <c:showLegendKey val="0"/>
              <c:showVal val="1"/>
              <c:showCatName val="0"/>
              <c:showSerName val="0"/>
              <c:showPercent val="0"/>
              <c:showBubbleSize val="0"/>
              <c:extLst>
                <c:ext xmlns:c15="http://schemas.microsoft.com/office/drawing/2012/chart" uri="{CE6537A1-D6FC-4f65-9D91-7224C49458BB}">
                  <c15:layout/>
                </c:ext>
              </c:extLst>
            </c:dLbl>
            <c:dLbl>
              <c:idx val="7"/>
              <c:layout/>
              <c:tx>
                <c:rich>
                  <a:bodyPr/>
                  <a:lstStyle/>
                  <a:p>
                    <a:r>
                      <a:rPr lang="en-US"/>
                      <a:t>10%</a:t>
                    </a:r>
                  </a:p>
                </c:rich>
              </c:tx>
              <c:showLegendKey val="0"/>
              <c:showVal val="1"/>
              <c:showCatName val="0"/>
              <c:showSerName val="0"/>
              <c:showPercent val="0"/>
              <c:showBubbleSize val="0"/>
              <c:extLst>
                <c:ext xmlns:c15="http://schemas.microsoft.com/office/drawing/2012/chart" uri="{CE6537A1-D6FC-4f65-9D91-7224C49458BB}">
                  <c15:layout/>
                </c:ext>
              </c:extLst>
            </c:dLbl>
            <c:dLbl>
              <c:idx val="8"/>
              <c:layout/>
              <c:tx>
                <c:rich>
                  <a:bodyPr/>
                  <a:lstStyle/>
                  <a:p>
                    <a:r>
                      <a:rPr lang="en-US"/>
                      <a:t>15%</a:t>
                    </a:r>
                  </a:p>
                </c:rich>
              </c:tx>
              <c:showLegendKey val="0"/>
              <c:showVal val="1"/>
              <c:showCatName val="0"/>
              <c:showSerName val="0"/>
              <c:showPercent val="0"/>
              <c:showBubbleSize val="0"/>
              <c:extLst>
                <c:ext xmlns:c15="http://schemas.microsoft.com/office/drawing/2012/chart" uri="{CE6537A1-D6FC-4f65-9D91-7224C49458BB}">
                  <c15:layout/>
                </c:ext>
              </c:extLst>
            </c:dLbl>
            <c:dLbl>
              <c:idx val="9"/>
              <c:layout/>
              <c:tx>
                <c:rich>
                  <a:bodyPr/>
                  <a:lstStyle/>
                  <a:p>
                    <a:r>
                      <a:rPr lang="en-US"/>
                      <a:t>12%</a:t>
                    </a:r>
                  </a:p>
                </c:rich>
              </c:tx>
              <c:showLegendKey val="0"/>
              <c:showVal val="1"/>
              <c:showCatName val="0"/>
              <c:showSerName val="0"/>
              <c:showPercent val="0"/>
              <c:showBubbleSize val="0"/>
              <c:extLst>
                <c:ext xmlns:c15="http://schemas.microsoft.com/office/drawing/2012/chart" uri="{CE6537A1-D6FC-4f65-9D91-7224C49458BB}">
                  <c15:layout/>
                </c:ext>
              </c:extLst>
            </c:dLbl>
            <c:dLbl>
              <c:idx val="10"/>
              <c:layout/>
              <c:tx>
                <c:rich>
                  <a:bodyPr/>
                  <a:lstStyle/>
                  <a:p>
                    <a:r>
                      <a:rPr lang="en-US"/>
                      <a:t>14%</a:t>
                    </a:r>
                  </a:p>
                </c:rich>
              </c:tx>
              <c:showLegendKey val="0"/>
              <c:showVal val="1"/>
              <c:showCatName val="0"/>
              <c:showSerName val="0"/>
              <c:showPercent val="0"/>
              <c:showBubbleSize val="0"/>
              <c:extLst>
                <c:ext xmlns:c15="http://schemas.microsoft.com/office/drawing/2012/chart" uri="{CE6537A1-D6FC-4f65-9D91-7224C49458BB}">
                  <c15:layout/>
                </c:ext>
              </c:extLst>
            </c:dLbl>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'School Att.'!$B$77:$B$87</c:f>
              <c:strCache>
                <c:ptCount val="11"/>
                <c:pt idx="0">
                  <c:v>7</c:v>
                </c:pt>
                <c:pt idx="1">
                  <c:v>8</c:v>
                </c:pt>
                <c:pt idx="2">
                  <c:v>9</c:v>
                </c:pt>
                <c:pt idx="3">
                  <c:v>10</c:v>
                </c:pt>
                <c:pt idx="4">
                  <c:v>11</c:v>
                </c:pt>
                <c:pt idx="5">
                  <c:v>12</c:v>
                </c:pt>
                <c:pt idx="6">
                  <c:v>13</c:v>
                </c:pt>
                <c:pt idx="7">
                  <c:v>14</c:v>
                </c:pt>
                <c:pt idx="8">
                  <c:v>15</c:v>
                </c:pt>
                <c:pt idx="9">
                  <c:v>16</c:v>
                </c:pt>
                <c:pt idx="10">
                  <c:v>17</c:v>
                </c:pt>
              </c:strCache>
            </c:strRef>
          </c:cat>
          <c:val>
            <c:numRef>
              <c:f>'School Att.'!$F$77:$F$87</c:f>
              <c:numCache>
                <c:formatCode>###0.0%</c:formatCode>
                <c:ptCount val="11"/>
                <c:pt idx="0" formatCode="####.0%">
                  <c:v>8.1521739130434798E-3</c:v>
                </c:pt>
                <c:pt idx="1">
                  <c:v>1.6304347826086956E-2</c:v>
                </c:pt>
                <c:pt idx="2" formatCode="####.0%">
                  <c:v>8.1521739130434798E-3</c:v>
                </c:pt>
                <c:pt idx="3">
                  <c:v>2.4456521739130425E-2</c:v>
                </c:pt>
                <c:pt idx="4">
                  <c:v>2.4456521739130425E-2</c:v>
                </c:pt>
                <c:pt idx="5">
                  <c:v>3.8043478260869588E-2</c:v>
                </c:pt>
                <c:pt idx="6">
                  <c:v>5.9782608695652183E-2</c:v>
                </c:pt>
                <c:pt idx="7">
                  <c:v>0.1005434782608696</c:v>
                </c:pt>
                <c:pt idx="8">
                  <c:v>0.15217391304347827</c:v>
                </c:pt>
                <c:pt idx="9">
                  <c:v>0.12228260869565216</c:v>
                </c:pt>
                <c:pt idx="10">
                  <c:v>0.141304347826087</c:v>
                </c:pt>
              </c:numCache>
            </c:numRef>
          </c:val>
        </c:ser>
        <c:dLbls>
          <c:showLegendKey val="0"/>
          <c:showVal val="1"/>
          <c:showCatName val="0"/>
          <c:showSerName val="0"/>
          <c:showPercent val="0"/>
          <c:showBubbleSize val="0"/>
        </c:dLbls>
        <c:gapWidth val="150"/>
        <c:shape val="box"/>
        <c:axId val="218896960"/>
        <c:axId val="218897352"/>
        <c:axId val="0"/>
      </c:bar3DChart>
      <c:catAx>
        <c:axId val="218896960"/>
        <c:scaling>
          <c:orientation val="minMax"/>
        </c:scaling>
        <c:delete val="0"/>
        <c:axPos val="b"/>
        <c:numFmt formatCode="General" sourceLinked="0"/>
        <c:majorTickMark val="none"/>
        <c:minorTickMark val="none"/>
        <c:tickLblPos val="nextTo"/>
        <c:crossAx val="218897352"/>
        <c:crosses val="autoZero"/>
        <c:auto val="1"/>
        <c:lblAlgn val="ctr"/>
        <c:lblOffset val="100"/>
        <c:noMultiLvlLbl val="0"/>
      </c:catAx>
      <c:valAx>
        <c:axId val="218897352"/>
        <c:scaling>
          <c:orientation val="minMax"/>
        </c:scaling>
        <c:delete val="1"/>
        <c:axPos val="l"/>
        <c:numFmt formatCode="####.0%" sourceLinked="1"/>
        <c:majorTickMark val="out"/>
        <c:minorTickMark val="none"/>
        <c:tickLblPos val="none"/>
        <c:crossAx val="218896960"/>
        <c:crosses val="autoZero"/>
        <c:crossBetween val="between"/>
      </c:valAx>
    </c:plotArea>
    <c:legend>
      <c:legendPos val="t"/>
      <c:layout>
        <c:manualLayout>
          <c:xMode val="edge"/>
          <c:yMode val="edge"/>
          <c:x val="0.26824951542088427"/>
          <c:y val="2.2236774372029998E-2"/>
          <c:w val="0.48157300864531477"/>
          <c:h val="0.10184092476966554"/>
        </c:manualLayout>
      </c:layout>
      <c:overlay val="0"/>
      <c:txPr>
        <a:bodyPr/>
        <a:lstStyle/>
        <a:p>
          <a:pPr>
            <a:defRPr sz="1100"/>
          </a:pPr>
          <a:endParaRPr lang="en-US"/>
        </a:p>
      </c:txPr>
    </c:legend>
    <c:plotVisOnly val="1"/>
    <c:dispBlanksAs val="gap"/>
    <c:showDLblsOverMax val="0"/>
  </c:chart>
  <c:txPr>
    <a:bodyPr/>
    <a:lstStyle/>
    <a:p>
      <a:pPr>
        <a:defRPr sz="10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31"/>
    </mc:Choice>
    <mc:Fallback>
      <c:style val="31"/>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1403215223097131"/>
          <c:y val="0.33582895888014386"/>
          <c:w val="0.38860258092738653"/>
          <c:h val="0.64767096821230674"/>
        </c:manualLayout>
      </c:layout>
      <c:pieChart>
        <c:varyColors val="1"/>
        <c:ser>
          <c:idx val="0"/>
          <c:order val="0"/>
          <c:tx>
            <c:strRef>
              <c:f>Children_Tables!$Z$52:$Z$55</c:f>
              <c:strCache>
                <c:ptCount val="1"/>
                <c:pt idx="0">
                  <c:v>19.1% 27.3% 44.5% 8.6%</c:v>
                </c:pt>
              </c:strCache>
            </c:strRef>
          </c:tx>
          <c:spPr>
            <a:ln>
              <a:solidFill>
                <a:srgbClr val="72943C"/>
              </a:solidFill>
            </a:ln>
          </c:spPr>
          <c:dLbls>
            <c:dLbl>
              <c:idx val="0"/>
              <c:layout>
                <c:manualLayout>
                  <c:x val="5.3906118129303314E-2"/>
                  <c:y val="0.12853961657184029"/>
                </c:manualLayout>
              </c:layout>
              <c:showLegendKey val="0"/>
              <c:showVal val="0"/>
              <c:showCatName val="1"/>
              <c:showSerName val="0"/>
              <c:showPercent val="1"/>
              <c:showBubbleSize val="0"/>
              <c:extLst>
                <c:ext xmlns:c15="http://schemas.microsoft.com/office/drawing/2012/chart" uri="{CE6537A1-D6FC-4f65-9D91-7224C49458BB}"/>
              </c:extLst>
            </c:dLbl>
            <c:dLbl>
              <c:idx val="1"/>
              <c:layout>
                <c:manualLayout>
                  <c:x val="-1.8839872829481661E-3"/>
                  <c:y val="-8.3485409144763226E-2"/>
                </c:manualLayout>
              </c:layout>
              <c:showLegendKey val="0"/>
              <c:showVal val="0"/>
              <c:showCatName val="1"/>
              <c:showSerName val="0"/>
              <c:showPercent val="1"/>
              <c:showBubbleSize val="0"/>
              <c:extLst>
                <c:ext xmlns:c15="http://schemas.microsoft.com/office/drawing/2012/chart" uri="{CE6537A1-D6FC-4f65-9D91-7224C49458BB}"/>
              </c:extLst>
            </c:dLbl>
            <c:dLbl>
              <c:idx val="2"/>
              <c:layout>
                <c:manualLayout>
                  <c:x val="6.1660079649073791E-3"/>
                  <c:y val="-7.9934028377324384E-2"/>
                </c:manualLayout>
              </c:layout>
              <c:showLegendKey val="0"/>
              <c:showVal val="0"/>
              <c:showCatName val="1"/>
              <c:showSerName val="0"/>
              <c:showPercent val="1"/>
              <c:showBubbleSize val="0"/>
              <c:extLst>
                <c:ext xmlns:c15="http://schemas.microsoft.com/office/drawing/2012/chart" uri="{CE6537A1-D6FC-4f65-9D91-7224C49458BB}"/>
              </c:extLst>
            </c:dLbl>
            <c:dLbl>
              <c:idx val="3"/>
              <c:layout>
                <c:manualLayout>
                  <c:x val="-6.4292741114300972E-2"/>
                  <c:y val="0.1034229259630887"/>
                </c:manualLayout>
              </c:layout>
              <c:showLegendKey val="0"/>
              <c:showVal val="0"/>
              <c:showCatName val="1"/>
              <c:showSerName val="0"/>
              <c:showPercent val="1"/>
              <c:showBubbleSize val="0"/>
              <c:extLst>
                <c:ext xmlns:c15="http://schemas.microsoft.com/office/drawing/2012/chart" uri="{CE6537A1-D6FC-4f65-9D91-7224C49458BB}"/>
              </c:extLst>
            </c:dLbl>
            <c:dLbl>
              <c:idx val="4"/>
              <c:layout>
                <c:manualLayout>
                  <c:x val="0.17639545056867981"/>
                  <c:y val="-1.2506926217556141E-2"/>
                </c:manualLayout>
              </c:layout>
              <c:showLegendKey val="0"/>
              <c:showVal val="0"/>
              <c:showCatName val="1"/>
              <c:showSerName val="0"/>
              <c:showPercent val="1"/>
              <c:showBubbleSize val="0"/>
              <c:extLst>
                <c:ext xmlns:c15="http://schemas.microsoft.com/office/drawing/2012/chart" uri="{CE6537A1-D6FC-4f65-9D91-7224C49458BB}"/>
              </c:extLst>
            </c:dLbl>
            <c:numFmt formatCode="0%" sourceLinked="0"/>
            <c:spPr>
              <a:noFill/>
              <a:ln>
                <a:noFill/>
              </a:ln>
              <a:effectLst/>
            </c:spPr>
            <c:showLegendKey val="0"/>
            <c:showVal val="0"/>
            <c:showCatName val="1"/>
            <c:showSerName val="0"/>
            <c:showPercent val="1"/>
            <c:showBubbleSize val="0"/>
            <c:showLeaderLines val="1"/>
            <c:extLst>
              <c:ext xmlns:c15="http://schemas.microsoft.com/office/drawing/2012/chart" uri="{CE6537A1-D6FC-4f65-9D91-7224C49458BB}"/>
            </c:extLst>
          </c:dLbls>
          <c:cat>
            <c:strRef>
              <c:f>(Children_Tables!$B$52:$B$55,Children_Tables!$B$56)</c:f>
              <c:strCache>
                <c:ptCount val="5"/>
                <c:pt idx="0">
                  <c:v>Not accepted</c:v>
                </c:pt>
                <c:pt idx="1">
                  <c:v>Very Expensive</c:v>
                </c:pt>
                <c:pt idx="2">
                  <c:v>Has to work to help family</c:v>
                </c:pt>
                <c:pt idx="3">
                  <c:v>Child does not want to go to school</c:v>
                </c:pt>
                <c:pt idx="4">
                  <c:v>Different School System</c:v>
                </c:pt>
              </c:strCache>
            </c:strRef>
          </c:cat>
          <c:val>
            <c:numRef>
              <c:f>(Children_Tables!$Z$52:$Z$55,Children_Tables!$Z$56)</c:f>
              <c:numCache>
                <c:formatCode>0.0%</c:formatCode>
                <c:ptCount val="5"/>
                <c:pt idx="0">
                  <c:v>0.19140625000000044</c:v>
                </c:pt>
                <c:pt idx="1">
                  <c:v>0.2734375</c:v>
                </c:pt>
                <c:pt idx="2">
                  <c:v>0.44531250000000155</c:v>
                </c:pt>
                <c:pt idx="3">
                  <c:v>8.5937500000000028E-2</c:v>
                </c:pt>
                <c:pt idx="4">
                  <c:v>3.90625E-3</c:v>
                </c:pt>
              </c:numCache>
            </c:numRef>
          </c:val>
        </c:ser>
        <c:dLbls>
          <c:showLegendKey val="0"/>
          <c:showVal val="0"/>
          <c:showCatName val="1"/>
          <c:showSerName val="0"/>
          <c:showPercent val="1"/>
          <c:showBubbleSize val="0"/>
          <c:showLeaderLines val="1"/>
        </c:dLbls>
        <c:firstSliceAng val="0"/>
      </c:pieChart>
    </c:plotArea>
    <c:plotVisOnly val="1"/>
    <c:dispBlanksAs val="zero"/>
    <c:showDLblsOverMax val="0"/>
  </c:chart>
  <c:spPr>
    <a:solidFill>
      <a:schemeClr val="lt1"/>
    </a:solidFill>
    <a:ln w="12700" cap="flat" cmpd="sng" algn="ctr">
      <a:solidFill>
        <a:srgbClr val="8CB64A">
          <a:lumMod val="75000"/>
        </a:srgbClr>
      </a:solidFill>
      <a:prstDash val="solid"/>
    </a:ln>
    <a:effectLst>
      <a:outerShdw blurRad="50800" dist="38100" dir="2700000" algn="tl" rotWithShape="0">
        <a:prstClr val="black">
          <a:alpha val="40000"/>
        </a:prstClr>
      </a:outerShdw>
    </a:effectLst>
  </c:spPr>
  <c:txPr>
    <a:bodyPr/>
    <a:lstStyle/>
    <a:p>
      <a:pPr>
        <a:defRPr sz="1400">
          <a:solidFill>
            <a:schemeClr val="dk1"/>
          </a:solidFill>
          <a:latin typeface="Times New Roman" panose="02020603050405020304" pitchFamily="18" charset="0"/>
          <a:ea typeface="+mn-ea"/>
          <a:cs typeface="Times New Roman" panose="02020603050405020304" pitchFamily="18" charset="0"/>
        </a:defRPr>
      </a:pPr>
      <a:endParaRPr lang="en-US"/>
    </a:p>
  </c:txPr>
  <c:externalData r:id="rId2">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34"/>
    </mc:Choice>
    <mc:Fallback>
      <c:style val="34"/>
    </mc:Fallback>
  </mc:AlternateContent>
  <c:clrMapOvr bg1="lt1" tx1="dk1" bg2="lt2" tx2="dk2" accent1="accent1" accent2="accent2" accent3="accent3" accent4="accent4" accent5="accent5" accent6="accent6" hlink="hlink" folHlink="folHlink"/>
  <c:chart>
    <c:autoTitleDeleted val="0"/>
    <c:view3D>
      <c:rotX val="15"/>
      <c:rotY val="20"/>
      <c:rAngAx val="1"/>
    </c:view3D>
    <c:floor>
      <c:thickness val="0"/>
    </c:floor>
    <c:sideWall>
      <c:thickness val="0"/>
    </c:sideWall>
    <c:backWall>
      <c:thickness val="0"/>
    </c:backWall>
    <c:plotArea>
      <c:layout>
        <c:manualLayout>
          <c:layoutTarget val="inner"/>
          <c:xMode val="edge"/>
          <c:yMode val="edge"/>
          <c:x val="0"/>
          <c:y val="6.7502768894489723E-2"/>
          <c:w val="0.9994450011930327"/>
          <c:h val="0.69386571057617286"/>
        </c:manualLayout>
      </c:layout>
      <c:bar3DChart>
        <c:barDir val="col"/>
        <c:grouping val="clustered"/>
        <c:varyColors val="0"/>
        <c:ser>
          <c:idx val="0"/>
          <c:order val="0"/>
          <c:tx>
            <c:strRef>
              <c:f>Children_Tables!$C$2</c:f>
              <c:strCache>
                <c:ptCount val="1"/>
                <c:pt idx="0">
                  <c:v>Jordanian</c:v>
                </c:pt>
              </c:strCache>
            </c:strRef>
          </c:tx>
          <c:invertIfNegative val="0"/>
          <c:dLbls>
            <c:dLbl>
              <c:idx val="0"/>
              <c:delete val="1"/>
              <c:extLst>
                <c:ext xmlns:c15="http://schemas.microsoft.com/office/drawing/2012/chart" uri="{CE6537A1-D6FC-4f65-9D91-7224C49458BB}"/>
              </c:extLst>
            </c:dLbl>
            <c:dLbl>
              <c:idx val="3"/>
              <c:layout>
                <c:manualLayout>
                  <c:x val="-1.3793103448275926E-2"/>
                  <c:y val="0"/>
                </c:manualLayout>
              </c:layout>
              <c:showLegendKey val="0"/>
              <c:showVal val="1"/>
              <c:showCatName val="0"/>
              <c:showSerName val="0"/>
              <c:showPercent val="0"/>
              <c:showBubbleSize val="0"/>
              <c:extLst>
                <c:ext xmlns:c15="http://schemas.microsoft.com/office/drawing/2012/chart" uri="{CE6537A1-D6FC-4f65-9D91-7224C49458BB}"/>
              </c:extLst>
            </c:dLbl>
            <c:numFmt formatCode="0%" sourceLinked="0"/>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Children_Tables!$B$52:$B$56</c:f>
              <c:strCache>
                <c:ptCount val="5"/>
                <c:pt idx="0">
                  <c:v>Not accepted</c:v>
                </c:pt>
                <c:pt idx="1">
                  <c:v>Very Expensive</c:v>
                </c:pt>
                <c:pt idx="2">
                  <c:v>Has to work to help family</c:v>
                </c:pt>
                <c:pt idx="3">
                  <c:v>Child does not want to go to school</c:v>
                </c:pt>
                <c:pt idx="4">
                  <c:v>Different School System</c:v>
                </c:pt>
              </c:strCache>
            </c:strRef>
          </c:cat>
          <c:val>
            <c:numRef>
              <c:f>Children_Tables!$D$52:$D$56</c:f>
              <c:numCache>
                <c:formatCode>###0.0%</c:formatCode>
                <c:ptCount val="5"/>
                <c:pt idx="0" formatCode="####.0%">
                  <c:v>3.9062500000000009E-3</c:v>
                </c:pt>
                <c:pt idx="1">
                  <c:v>5.4687500000000014E-2</c:v>
                </c:pt>
                <c:pt idx="2">
                  <c:v>0.15625000000000033</c:v>
                </c:pt>
                <c:pt idx="3">
                  <c:v>4.6875000000000007E-2</c:v>
                </c:pt>
              </c:numCache>
            </c:numRef>
          </c:val>
        </c:ser>
        <c:ser>
          <c:idx val="1"/>
          <c:order val="1"/>
          <c:tx>
            <c:strRef>
              <c:f>Children_Tables!$F$2</c:f>
              <c:strCache>
                <c:ptCount val="1"/>
                <c:pt idx="0">
                  <c:v>Syrian</c:v>
                </c:pt>
              </c:strCache>
            </c:strRef>
          </c:tx>
          <c:invertIfNegative val="0"/>
          <c:dLbls>
            <c:dLbl>
              <c:idx val="2"/>
              <c:layout>
                <c:manualLayout>
                  <c:x val="-1.6091954022988509E-2"/>
                  <c:y val="0"/>
                </c:manualLayout>
              </c:layout>
              <c:showLegendKey val="0"/>
              <c:showVal val="1"/>
              <c:showCatName val="0"/>
              <c:showSerName val="0"/>
              <c:showPercent val="0"/>
              <c:showBubbleSize val="0"/>
              <c:extLst>
                <c:ext xmlns:c15="http://schemas.microsoft.com/office/drawing/2012/chart" uri="{CE6537A1-D6FC-4f65-9D91-7224C49458BB}"/>
              </c:extLst>
            </c:dLbl>
            <c:dLbl>
              <c:idx val="4"/>
              <c:numFmt formatCode="0.0%" sourceLinked="0"/>
              <c:spPr/>
              <c:txPr>
                <a:bodyPr/>
                <a:lstStyle/>
                <a:p>
                  <a:pPr>
                    <a:defRPr/>
                  </a:pPr>
                  <a:endParaRPr lang="en-US"/>
                </a:p>
              </c:txPr>
              <c:showLegendKey val="0"/>
              <c:showVal val="1"/>
              <c:showCatName val="0"/>
              <c:showSerName val="0"/>
              <c:showPercent val="0"/>
              <c:showBubbleSize val="0"/>
            </c:dLbl>
            <c:numFmt formatCode="0%" sourceLinked="0"/>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Children_Tables!$B$52:$B$56</c:f>
              <c:strCache>
                <c:ptCount val="5"/>
                <c:pt idx="0">
                  <c:v>Not accepted</c:v>
                </c:pt>
                <c:pt idx="1">
                  <c:v>Very Expensive</c:v>
                </c:pt>
                <c:pt idx="2">
                  <c:v>Has to work to help family</c:v>
                </c:pt>
                <c:pt idx="3">
                  <c:v>Child does not want to go to school</c:v>
                </c:pt>
                <c:pt idx="4">
                  <c:v>Different School System</c:v>
                </c:pt>
              </c:strCache>
            </c:strRef>
          </c:cat>
          <c:val>
            <c:numRef>
              <c:f>Children_Tables!$G$52:$G$56</c:f>
              <c:numCache>
                <c:formatCode>###0.0%</c:formatCode>
                <c:ptCount val="5"/>
                <c:pt idx="0">
                  <c:v>0.18750000000000033</c:v>
                </c:pt>
                <c:pt idx="1">
                  <c:v>0.21875000000000033</c:v>
                </c:pt>
                <c:pt idx="2">
                  <c:v>0.28906250000000161</c:v>
                </c:pt>
                <c:pt idx="3">
                  <c:v>3.9062500000000007E-2</c:v>
                </c:pt>
                <c:pt idx="4" formatCode="####.0%">
                  <c:v>3.9062500000000009E-3</c:v>
                </c:pt>
              </c:numCache>
            </c:numRef>
          </c:val>
        </c:ser>
        <c:ser>
          <c:idx val="2"/>
          <c:order val="2"/>
          <c:tx>
            <c:strRef>
              <c:f>Children_Tables!$K$2</c:f>
              <c:strCache>
                <c:ptCount val="1"/>
                <c:pt idx="0">
                  <c:v>Mafraq</c:v>
                </c:pt>
              </c:strCache>
            </c:strRef>
          </c:tx>
          <c:invertIfNegative val="0"/>
          <c:dLbls>
            <c:numFmt formatCode="0%" sourceLinked="0"/>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Children_Tables!$B$52:$B$56</c:f>
              <c:strCache>
                <c:ptCount val="5"/>
                <c:pt idx="0">
                  <c:v>Not accepted</c:v>
                </c:pt>
                <c:pt idx="1">
                  <c:v>Very Expensive</c:v>
                </c:pt>
                <c:pt idx="2">
                  <c:v>Has to work to help family</c:v>
                </c:pt>
                <c:pt idx="3">
                  <c:v>Child does not want to go to school</c:v>
                </c:pt>
                <c:pt idx="4">
                  <c:v>Different School System</c:v>
                </c:pt>
              </c:strCache>
            </c:strRef>
          </c:cat>
          <c:val>
            <c:numRef>
              <c:f>Children_Tables!$L$52:$L$56</c:f>
              <c:numCache>
                <c:formatCode>###0.0%</c:formatCode>
                <c:ptCount val="5"/>
                <c:pt idx="0">
                  <c:v>0.1171875</c:v>
                </c:pt>
                <c:pt idx="1">
                  <c:v>0.12109375000000128</c:v>
                </c:pt>
                <c:pt idx="2">
                  <c:v>0.28515625</c:v>
                </c:pt>
                <c:pt idx="3">
                  <c:v>4.6875000000000007E-2</c:v>
                </c:pt>
              </c:numCache>
            </c:numRef>
          </c:val>
        </c:ser>
        <c:ser>
          <c:idx val="3"/>
          <c:order val="3"/>
          <c:tx>
            <c:strRef>
              <c:f>Children_Tables!$N$2</c:f>
              <c:strCache>
                <c:ptCount val="1"/>
                <c:pt idx="0">
                  <c:v>Ghour</c:v>
                </c:pt>
              </c:strCache>
            </c:strRef>
          </c:tx>
          <c:invertIfNegative val="0"/>
          <c:dLbls>
            <c:dLbl>
              <c:idx val="3"/>
              <c:layout>
                <c:manualLayout>
                  <c:x val="1.6869502349680755E-2"/>
                  <c:y val="-8.1267777326289731E-3"/>
                </c:manualLayout>
              </c:layout>
              <c:showLegendKey val="0"/>
              <c:showVal val="1"/>
              <c:showCatName val="0"/>
              <c:showSerName val="0"/>
              <c:showPercent val="0"/>
              <c:showBubbleSize val="0"/>
              <c:extLst>
                <c:ext xmlns:c15="http://schemas.microsoft.com/office/drawing/2012/chart" uri="{CE6537A1-D6FC-4f65-9D91-7224C49458BB}"/>
              </c:extLst>
            </c:dLbl>
            <c:dLbl>
              <c:idx val="4"/>
              <c:numFmt formatCode="0.0%" sourceLinked="0"/>
              <c:spPr/>
              <c:txPr>
                <a:bodyPr/>
                <a:lstStyle/>
                <a:p>
                  <a:pPr>
                    <a:defRPr/>
                  </a:pPr>
                  <a:endParaRPr lang="en-US"/>
                </a:p>
              </c:txPr>
              <c:showLegendKey val="0"/>
              <c:showVal val="1"/>
              <c:showCatName val="0"/>
              <c:showSerName val="0"/>
              <c:showPercent val="0"/>
              <c:showBubbleSize val="0"/>
            </c:dLbl>
            <c:numFmt formatCode="0%" sourceLinked="0"/>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Children_Tables!$B$52:$B$56</c:f>
              <c:strCache>
                <c:ptCount val="5"/>
                <c:pt idx="0">
                  <c:v>Not accepted</c:v>
                </c:pt>
                <c:pt idx="1">
                  <c:v>Very Expensive</c:v>
                </c:pt>
                <c:pt idx="2">
                  <c:v>Has to work to help family</c:v>
                </c:pt>
                <c:pt idx="3">
                  <c:v>Child does not want to go to school</c:v>
                </c:pt>
                <c:pt idx="4">
                  <c:v>Different School System</c:v>
                </c:pt>
              </c:strCache>
            </c:strRef>
          </c:cat>
          <c:val>
            <c:numRef>
              <c:f>Children_Tables!$O$52:$O$56</c:f>
              <c:numCache>
                <c:formatCode>###0.0%</c:formatCode>
                <c:ptCount val="5"/>
                <c:pt idx="0">
                  <c:v>7.4218750000000014E-2</c:v>
                </c:pt>
                <c:pt idx="1">
                  <c:v>0.15234375000000033</c:v>
                </c:pt>
                <c:pt idx="2">
                  <c:v>0.16015625</c:v>
                </c:pt>
                <c:pt idx="3">
                  <c:v>3.9062500000000007E-2</c:v>
                </c:pt>
                <c:pt idx="4" formatCode="####.0%">
                  <c:v>3.9062500000000009E-3</c:v>
                </c:pt>
              </c:numCache>
            </c:numRef>
          </c:val>
        </c:ser>
        <c:dLbls>
          <c:showLegendKey val="0"/>
          <c:showVal val="0"/>
          <c:showCatName val="0"/>
          <c:showSerName val="0"/>
          <c:showPercent val="0"/>
          <c:showBubbleSize val="0"/>
        </c:dLbls>
        <c:gapWidth val="150"/>
        <c:shape val="box"/>
        <c:axId val="148811648"/>
        <c:axId val="148812040"/>
        <c:axId val="0"/>
      </c:bar3DChart>
      <c:catAx>
        <c:axId val="148811648"/>
        <c:scaling>
          <c:orientation val="minMax"/>
        </c:scaling>
        <c:delete val="0"/>
        <c:axPos val="b"/>
        <c:numFmt formatCode="General" sourceLinked="0"/>
        <c:majorTickMark val="out"/>
        <c:minorTickMark val="none"/>
        <c:tickLblPos val="nextTo"/>
        <c:crossAx val="148812040"/>
        <c:crosses val="autoZero"/>
        <c:auto val="1"/>
        <c:lblAlgn val="ctr"/>
        <c:lblOffset val="100"/>
        <c:noMultiLvlLbl val="0"/>
      </c:catAx>
      <c:valAx>
        <c:axId val="148812040"/>
        <c:scaling>
          <c:orientation val="minMax"/>
        </c:scaling>
        <c:delete val="1"/>
        <c:axPos val="l"/>
        <c:majorGridlines/>
        <c:numFmt formatCode="####.0%" sourceLinked="1"/>
        <c:majorTickMark val="out"/>
        <c:minorTickMark val="none"/>
        <c:tickLblPos val="none"/>
        <c:crossAx val="148811648"/>
        <c:crosses val="autoZero"/>
        <c:crossBetween val="between"/>
      </c:valAx>
    </c:plotArea>
    <c:legend>
      <c:legendPos val="r"/>
      <c:layout>
        <c:manualLayout>
          <c:xMode val="edge"/>
          <c:yMode val="edge"/>
          <c:x val="0.6564983695219917"/>
          <c:y val="5.7490800729196184E-2"/>
          <c:w val="0.30247063082631931"/>
          <c:h val="0.20658933862344644"/>
        </c:manualLayout>
      </c:layout>
      <c:overlay val="0"/>
      <c:spPr>
        <a:solidFill>
          <a:sysClr val="window" lastClr="FFFFFF"/>
        </a:solidFill>
      </c:spPr>
    </c:legend>
    <c:plotVisOnly val="1"/>
    <c:dispBlanksAs val="gap"/>
    <c:showDLblsOverMax val="0"/>
  </c:chart>
  <c:spPr>
    <a:solidFill>
      <a:schemeClr val="lt1"/>
    </a:solidFill>
    <a:ln w="12700" cap="flat" cmpd="sng" algn="ctr">
      <a:solidFill>
        <a:srgbClr val="8CB64A">
          <a:lumMod val="75000"/>
        </a:srgbClr>
      </a:solidFill>
      <a:prstDash val="solid"/>
    </a:ln>
    <a:effectLst>
      <a:outerShdw blurRad="50800" dist="38100" dir="2700000" algn="tl" rotWithShape="0">
        <a:prstClr val="black">
          <a:alpha val="40000"/>
        </a:prstClr>
      </a:outerShdw>
    </a:effectLst>
  </c:spPr>
  <c:txPr>
    <a:bodyPr/>
    <a:lstStyle/>
    <a:p>
      <a:pPr>
        <a:defRPr sz="1300">
          <a:solidFill>
            <a:schemeClr val="dk1"/>
          </a:solidFill>
          <a:latin typeface="Times New Roman" panose="02020603050405020304" pitchFamily="18" charset="0"/>
          <a:ea typeface="+mn-ea"/>
          <a:cs typeface="Times New Roman" panose="02020603050405020304" pitchFamily="18" charset="0"/>
        </a:defRPr>
      </a:pPr>
      <a:endParaRPr lang="en-US"/>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1334994964417196"/>
          <c:y val="5.324945492924496E-2"/>
          <c:w val="0.85215337683494818"/>
          <c:h val="0.7937768432355049"/>
        </c:manualLayout>
      </c:layout>
      <c:barChart>
        <c:barDir val="col"/>
        <c:grouping val="clustered"/>
        <c:varyColors val="0"/>
        <c:ser>
          <c:idx val="0"/>
          <c:order val="0"/>
          <c:tx>
            <c:strRef>
              <c:f>Poverty!$A$66</c:f>
              <c:strCache>
                <c:ptCount val="1"/>
                <c:pt idx="0">
                  <c:v>Family Income (JD)</c:v>
                </c:pt>
              </c:strCache>
            </c:strRef>
          </c:tx>
          <c:invertIfNegative val="0"/>
          <c:cat>
            <c:numRef>
              <c:f>Poverty!$B$9:$B$64</c:f>
              <c:numCache>
                <c:formatCode>General</c:formatCode>
                <c:ptCount val="56"/>
                <c:pt idx="0">
                  <c:v>1</c:v>
                </c:pt>
                <c:pt idx="1">
                  <c:v>1</c:v>
                </c:pt>
                <c:pt idx="2">
                  <c:v>1</c:v>
                </c:pt>
                <c:pt idx="3">
                  <c:v>1</c:v>
                </c:pt>
                <c:pt idx="4">
                  <c:v>1</c:v>
                </c:pt>
                <c:pt idx="5">
                  <c:v>1</c:v>
                </c:pt>
                <c:pt idx="6">
                  <c:v>1</c:v>
                </c:pt>
                <c:pt idx="7">
                  <c:v>1</c:v>
                </c:pt>
                <c:pt idx="8">
                  <c:v>1</c:v>
                </c:pt>
                <c:pt idx="9">
                  <c:v>1</c:v>
                </c:pt>
                <c:pt idx="10">
                  <c:v>1</c:v>
                </c:pt>
                <c:pt idx="11">
                  <c:v>1</c:v>
                </c:pt>
                <c:pt idx="12">
                  <c:v>1</c:v>
                </c:pt>
                <c:pt idx="13">
                  <c:v>1</c:v>
                </c:pt>
                <c:pt idx="14">
                  <c:v>1</c:v>
                </c:pt>
                <c:pt idx="15">
                  <c:v>1</c:v>
                </c:pt>
                <c:pt idx="16">
                  <c:v>1</c:v>
                </c:pt>
                <c:pt idx="17">
                  <c:v>1</c:v>
                </c:pt>
                <c:pt idx="18">
                  <c:v>1</c:v>
                </c:pt>
                <c:pt idx="19">
                  <c:v>1</c:v>
                </c:pt>
                <c:pt idx="20">
                  <c:v>1</c:v>
                </c:pt>
                <c:pt idx="21">
                  <c:v>1</c:v>
                </c:pt>
                <c:pt idx="22">
                  <c:v>1</c:v>
                </c:pt>
                <c:pt idx="23">
                  <c:v>1</c:v>
                </c:pt>
                <c:pt idx="24">
                  <c:v>1</c:v>
                </c:pt>
                <c:pt idx="25">
                  <c:v>1</c:v>
                </c:pt>
                <c:pt idx="26">
                  <c:v>1</c:v>
                </c:pt>
                <c:pt idx="27">
                  <c:v>1</c:v>
                </c:pt>
                <c:pt idx="28">
                  <c:v>2</c:v>
                </c:pt>
                <c:pt idx="29">
                  <c:v>2</c:v>
                </c:pt>
                <c:pt idx="30">
                  <c:v>2</c:v>
                </c:pt>
                <c:pt idx="31">
                  <c:v>2</c:v>
                </c:pt>
                <c:pt idx="32">
                  <c:v>2</c:v>
                </c:pt>
                <c:pt idx="33">
                  <c:v>2</c:v>
                </c:pt>
                <c:pt idx="34">
                  <c:v>2</c:v>
                </c:pt>
                <c:pt idx="35">
                  <c:v>3</c:v>
                </c:pt>
                <c:pt idx="36">
                  <c:v>3</c:v>
                </c:pt>
                <c:pt idx="37">
                  <c:v>3</c:v>
                </c:pt>
                <c:pt idx="38">
                  <c:v>3</c:v>
                </c:pt>
                <c:pt idx="39">
                  <c:v>4</c:v>
                </c:pt>
                <c:pt idx="40">
                  <c:v>4</c:v>
                </c:pt>
                <c:pt idx="41">
                  <c:v>5</c:v>
                </c:pt>
                <c:pt idx="42">
                  <c:v>5</c:v>
                </c:pt>
                <c:pt idx="43">
                  <c:v>6</c:v>
                </c:pt>
                <c:pt idx="44">
                  <c:v>6</c:v>
                </c:pt>
                <c:pt idx="45">
                  <c:v>7</c:v>
                </c:pt>
                <c:pt idx="46">
                  <c:v>7</c:v>
                </c:pt>
                <c:pt idx="47">
                  <c:v>8</c:v>
                </c:pt>
                <c:pt idx="48">
                  <c:v>8</c:v>
                </c:pt>
                <c:pt idx="49">
                  <c:v>8</c:v>
                </c:pt>
                <c:pt idx="50">
                  <c:v>8</c:v>
                </c:pt>
                <c:pt idx="51">
                  <c:v>12</c:v>
                </c:pt>
                <c:pt idx="52">
                  <c:v>12</c:v>
                </c:pt>
                <c:pt idx="53">
                  <c:v>14</c:v>
                </c:pt>
                <c:pt idx="54">
                  <c:v>16</c:v>
                </c:pt>
                <c:pt idx="55">
                  <c:v>21</c:v>
                </c:pt>
              </c:numCache>
            </c:numRef>
          </c:cat>
          <c:val>
            <c:numRef>
              <c:f>Poverty!$A$9:$A$65</c:f>
              <c:numCache>
                <c:formatCode>General</c:formatCode>
                <c:ptCount val="57"/>
                <c:pt idx="0">
                  <c:v>70</c:v>
                </c:pt>
                <c:pt idx="1">
                  <c:v>95</c:v>
                </c:pt>
                <c:pt idx="2">
                  <c:v>110</c:v>
                </c:pt>
                <c:pt idx="3">
                  <c:v>132</c:v>
                </c:pt>
                <c:pt idx="4">
                  <c:v>140</c:v>
                </c:pt>
                <c:pt idx="5">
                  <c:v>160</c:v>
                </c:pt>
                <c:pt idx="6">
                  <c:v>168</c:v>
                </c:pt>
                <c:pt idx="7">
                  <c:v>175</c:v>
                </c:pt>
                <c:pt idx="8">
                  <c:v>190</c:v>
                </c:pt>
                <c:pt idx="9">
                  <c:v>195</c:v>
                </c:pt>
                <c:pt idx="10">
                  <c:v>210</c:v>
                </c:pt>
                <c:pt idx="11">
                  <c:v>242</c:v>
                </c:pt>
                <c:pt idx="12">
                  <c:v>270</c:v>
                </c:pt>
                <c:pt idx="13">
                  <c:v>275</c:v>
                </c:pt>
                <c:pt idx="14">
                  <c:v>285</c:v>
                </c:pt>
                <c:pt idx="15">
                  <c:v>310</c:v>
                </c:pt>
                <c:pt idx="16">
                  <c:v>370</c:v>
                </c:pt>
                <c:pt idx="17">
                  <c:v>375</c:v>
                </c:pt>
                <c:pt idx="18">
                  <c:v>377</c:v>
                </c:pt>
                <c:pt idx="19">
                  <c:v>380</c:v>
                </c:pt>
                <c:pt idx="20">
                  <c:v>480</c:v>
                </c:pt>
                <c:pt idx="21">
                  <c:v>550</c:v>
                </c:pt>
                <c:pt idx="22">
                  <c:v>560</c:v>
                </c:pt>
                <c:pt idx="23">
                  <c:v>610</c:v>
                </c:pt>
                <c:pt idx="24">
                  <c:v>650</c:v>
                </c:pt>
                <c:pt idx="25">
                  <c:v>660</c:v>
                </c:pt>
                <c:pt idx="26">
                  <c:v>720</c:v>
                </c:pt>
                <c:pt idx="27">
                  <c:v>900</c:v>
                </c:pt>
                <c:pt idx="28">
                  <c:v>80</c:v>
                </c:pt>
                <c:pt idx="29">
                  <c:v>125</c:v>
                </c:pt>
                <c:pt idx="30">
                  <c:v>220</c:v>
                </c:pt>
                <c:pt idx="31">
                  <c:v>340</c:v>
                </c:pt>
                <c:pt idx="32">
                  <c:v>360</c:v>
                </c:pt>
                <c:pt idx="33">
                  <c:v>420</c:v>
                </c:pt>
                <c:pt idx="34">
                  <c:v>800</c:v>
                </c:pt>
                <c:pt idx="35">
                  <c:v>90</c:v>
                </c:pt>
                <c:pt idx="36">
                  <c:v>130</c:v>
                </c:pt>
                <c:pt idx="37">
                  <c:v>280</c:v>
                </c:pt>
                <c:pt idx="38">
                  <c:v>520</c:v>
                </c:pt>
                <c:pt idx="39">
                  <c:v>50</c:v>
                </c:pt>
                <c:pt idx="40">
                  <c:v>700</c:v>
                </c:pt>
                <c:pt idx="41">
                  <c:v>120</c:v>
                </c:pt>
                <c:pt idx="42">
                  <c:v>320</c:v>
                </c:pt>
                <c:pt idx="43">
                  <c:v>100</c:v>
                </c:pt>
                <c:pt idx="44">
                  <c:v>260</c:v>
                </c:pt>
                <c:pt idx="45">
                  <c:v>240</c:v>
                </c:pt>
                <c:pt idx="46">
                  <c:v>450</c:v>
                </c:pt>
                <c:pt idx="47">
                  <c:v>180</c:v>
                </c:pt>
                <c:pt idx="48">
                  <c:v>200</c:v>
                </c:pt>
                <c:pt idx="49">
                  <c:v>350</c:v>
                </c:pt>
                <c:pt idx="50">
                  <c:v>500</c:v>
                </c:pt>
                <c:pt idx="51">
                  <c:v>250</c:v>
                </c:pt>
                <c:pt idx="52">
                  <c:v>600</c:v>
                </c:pt>
                <c:pt idx="53">
                  <c:v>400</c:v>
                </c:pt>
                <c:pt idx="54">
                  <c:v>150</c:v>
                </c:pt>
                <c:pt idx="55">
                  <c:v>300</c:v>
                </c:pt>
              </c:numCache>
            </c:numRef>
          </c:val>
        </c:ser>
        <c:dLbls>
          <c:showLegendKey val="0"/>
          <c:showVal val="0"/>
          <c:showCatName val="0"/>
          <c:showSerName val="0"/>
          <c:showPercent val="0"/>
          <c:showBubbleSize val="0"/>
        </c:dLbls>
        <c:gapWidth val="150"/>
        <c:axId val="218898528"/>
        <c:axId val="218898920"/>
      </c:barChart>
      <c:lineChart>
        <c:grouping val="standard"/>
        <c:varyColors val="0"/>
        <c:ser>
          <c:idx val="1"/>
          <c:order val="1"/>
          <c:tx>
            <c:strRef>
              <c:f>Poverty!$C$66</c:f>
              <c:strCache>
                <c:ptCount val="1"/>
                <c:pt idx="0">
                  <c:v>Abject Poverty Line = JD 28 per month</c:v>
                </c:pt>
              </c:strCache>
            </c:strRef>
          </c:tx>
          <c:marker>
            <c:symbol val="none"/>
          </c:marker>
          <c:val>
            <c:numRef>
              <c:f>Poverty!$C$9:$C$65</c:f>
              <c:numCache>
                <c:formatCode>General</c:formatCode>
                <c:ptCount val="57"/>
                <c:pt idx="0">
                  <c:v>28</c:v>
                </c:pt>
                <c:pt idx="1">
                  <c:v>28</c:v>
                </c:pt>
                <c:pt idx="2">
                  <c:v>28</c:v>
                </c:pt>
                <c:pt idx="3">
                  <c:v>28</c:v>
                </c:pt>
                <c:pt idx="4">
                  <c:v>28</c:v>
                </c:pt>
                <c:pt idx="5">
                  <c:v>28</c:v>
                </c:pt>
                <c:pt idx="6">
                  <c:v>28</c:v>
                </c:pt>
                <c:pt idx="7">
                  <c:v>28</c:v>
                </c:pt>
                <c:pt idx="8">
                  <c:v>28</c:v>
                </c:pt>
                <c:pt idx="9">
                  <c:v>28</c:v>
                </c:pt>
                <c:pt idx="10">
                  <c:v>28</c:v>
                </c:pt>
                <c:pt idx="11">
                  <c:v>28</c:v>
                </c:pt>
                <c:pt idx="12">
                  <c:v>28</c:v>
                </c:pt>
                <c:pt idx="13">
                  <c:v>28</c:v>
                </c:pt>
                <c:pt idx="14">
                  <c:v>28</c:v>
                </c:pt>
                <c:pt idx="15">
                  <c:v>28</c:v>
                </c:pt>
                <c:pt idx="16">
                  <c:v>28</c:v>
                </c:pt>
                <c:pt idx="17">
                  <c:v>28</c:v>
                </c:pt>
                <c:pt idx="18">
                  <c:v>28</c:v>
                </c:pt>
                <c:pt idx="19">
                  <c:v>28</c:v>
                </c:pt>
                <c:pt idx="20">
                  <c:v>28</c:v>
                </c:pt>
                <c:pt idx="21">
                  <c:v>28</c:v>
                </c:pt>
                <c:pt idx="22">
                  <c:v>28</c:v>
                </c:pt>
                <c:pt idx="23">
                  <c:v>28</c:v>
                </c:pt>
                <c:pt idx="24">
                  <c:v>28</c:v>
                </c:pt>
                <c:pt idx="25">
                  <c:v>28</c:v>
                </c:pt>
                <c:pt idx="26">
                  <c:v>28</c:v>
                </c:pt>
                <c:pt idx="27">
                  <c:v>28</c:v>
                </c:pt>
                <c:pt idx="28">
                  <c:v>28</c:v>
                </c:pt>
                <c:pt idx="29">
                  <c:v>28</c:v>
                </c:pt>
                <c:pt idx="30">
                  <c:v>28</c:v>
                </c:pt>
                <c:pt idx="31">
                  <c:v>28</c:v>
                </c:pt>
                <c:pt idx="32">
                  <c:v>28</c:v>
                </c:pt>
                <c:pt idx="33">
                  <c:v>28</c:v>
                </c:pt>
                <c:pt idx="34">
                  <c:v>28</c:v>
                </c:pt>
                <c:pt idx="35">
                  <c:v>28</c:v>
                </c:pt>
                <c:pt idx="36">
                  <c:v>28</c:v>
                </c:pt>
                <c:pt idx="37">
                  <c:v>28</c:v>
                </c:pt>
                <c:pt idx="38">
                  <c:v>28</c:v>
                </c:pt>
                <c:pt idx="39">
                  <c:v>28</c:v>
                </c:pt>
                <c:pt idx="40">
                  <c:v>28</c:v>
                </c:pt>
                <c:pt idx="41">
                  <c:v>28</c:v>
                </c:pt>
                <c:pt idx="42">
                  <c:v>28</c:v>
                </c:pt>
                <c:pt idx="43">
                  <c:v>28</c:v>
                </c:pt>
                <c:pt idx="44">
                  <c:v>28</c:v>
                </c:pt>
                <c:pt idx="45">
                  <c:v>28</c:v>
                </c:pt>
                <c:pt idx="46">
                  <c:v>28</c:v>
                </c:pt>
                <c:pt idx="47">
                  <c:v>28</c:v>
                </c:pt>
                <c:pt idx="48">
                  <c:v>28</c:v>
                </c:pt>
                <c:pt idx="49">
                  <c:v>28</c:v>
                </c:pt>
                <c:pt idx="50">
                  <c:v>28</c:v>
                </c:pt>
                <c:pt idx="51">
                  <c:v>28</c:v>
                </c:pt>
                <c:pt idx="52">
                  <c:v>28</c:v>
                </c:pt>
                <c:pt idx="53">
                  <c:v>28</c:v>
                </c:pt>
                <c:pt idx="54">
                  <c:v>28</c:v>
                </c:pt>
                <c:pt idx="55">
                  <c:v>28</c:v>
                </c:pt>
              </c:numCache>
            </c:numRef>
          </c:val>
          <c:smooth val="0"/>
        </c:ser>
        <c:ser>
          <c:idx val="2"/>
          <c:order val="2"/>
          <c:tx>
            <c:strRef>
              <c:f>Poverty!$D$66</c:f>
              <c:strCache>
                <c:ptCount val="1"/>
                <c:pt idx="0">
                  <c:v>Absolute Poverty Line = JD 366.1 per month</c:v>
                </c:pt>
              </c:strCache>
            </c:strRef>
          </c:tx>
          <c:marker>
            <c:symbol val="none"/>
          </c:marker>
          <c:val>
            <c:numRef>
              <c:f>Poverty!$D$9:$D$65</c:f>
              <c:numCache>
                <c:formatCode>General</c:formatCode>
                <c:ptCount val="57"/>
                <c:pt idx="0">
                  <c:v>366.1</c:v>
                </c:pt>
                <c:pt idx="1">
                  <c:v>366.1</c:v>
                </c:pt>
                <c:pt idx="2">
                  <c:v>366.1</c:v>
                </c:pt>
                <c:pt idx="3">
                  <c:v>366.1</c:v>
                </c:pt>
                <c:pt idx="4">
                  <c:v>366.1</c:v>
                </c:pt>
                <c:pt idx="5">
                  <c:v>366.1</c:v>
                </c:pt>
                <c:pt idx="6">
                  <c:v>366.1</c:v>
                </c:pt>
                <c:pt idx="7">
                  <c:v>366.1</c:v>
                </c:pt>
                <c:pt idx="8">
                  <c:v>366.1</c:v>
                </c:pt>
                <c:pt idx="9">
                  <c:v>366.1</c:v>
                </c:pt>
                <c:pt idx="10">
                  <c:v>366.1</c:v>
                </c:pt>
                <c:pt idx="11">
                  <c:v>366.1</c:v>
                </c:pt>
                <c:pt idx="12">
                  <c:v>366.1</c:v>
                </c:pt>
                <c:pt idx="13">
                  <c:v>366.1</c:v>
                </c:pt>
                <c:pt idx="14">
                  <c:v>366.1</c:v>
                </c:pt>
                <c:pt idx="15">
                  <c:v>366.1</c:v>
                </c:pt>
                <c:pt idx="16">
                  <c:v>366.1</c:v>
                </c:pt>
                <c:pt idx="17">
                  <c:v>366.1</c:v>
                </c:pt>
                <c:pt idx="18">
                  <c:v>366.1</c:v>
                </c:pt>
                <c:pt idx="19">
                  <c:v>366.1</c:v>
                </c:pt>
                <c:pt idx="20">
                  <c:v>366.1</c:v>
                </c:pt>
                <c:pt idx="21">
                  <c:v>366.1</c:v>
                </c:pt>
                <c:pt idx="22">
                  <c:v>366.1</c:v>
                </c:pt>
                <c:pt idx="23">
                  <c:v>366.1</c:v>
                </c:pt>
                <c:pt idx="24">
                  <c:v>366.1</c:v>
                </c:pt>
                <c:pt idx="25">
                  <c:v>366.1</c:v>
                </c:pt>
                <c:pt idx="26">
                  <c:v>366.1</c:v>
                </c:pt>
                <c:pt idx="27">
                  <c:v>366.1</c:v>
                </c:pt>
                <c:pt idx="28">
                  <c:v>366.1</c:v>
                </c:pt>
                <c:pt idx="29">
                  <c:v>366.1</c:v>
                </c:pt>
                <c:pt idx="30">
                  <c:v>366.1</c:v>
                </c:pt>
                <c:pt idx="31">
                  <c:v>366.1</c:v>
                </c:pt>
                <c:pt idx="32">
                  <c:v>366.1</c:v>
                </c:pt>
                <c:pt idx="33">
                  <c:v>366.1</c:v>
                </c:pt>
                <c:pt idx="34">
                  <c:v>366.1</c:v>
                </c:pt>
                <c:pt idx="35">
                  <c:v>366.1</c:v>
                </c:pt>
                <c:pt idx="36">
                  <c:v>366.1</c:v>
                </c:pt>
                <c:pt idx="37">
                  <c:v>366.1</c:v>
                </c:pt>
                <c:pt idx="38">
                  <c:v>366.1</c:v>
                </c:pt>
                <c:pt idx="39">
                  <c:v>366.1</c:v>
                </c:pt>
                <c:pt idx="40">
                  <c:v>366.1</c:v>
                </c:pt>
                <c:pt idx="41">
                  <c:v>366.1</c:v>
                </c:pt>
                <c:pt idx="42">
                  <c:v>366.1</c:v>
                </c:pt>
                <c:pt idx="43">
                  <c:v>366.1</c:v>
                </c:pt>
                <c:pt idx="44">
                  <c:v>366.1</c:v>
                </c:pt>
                <c:pt idx="45">
                  <c:v>366.1</c:v>
                </c:pt>
                <c:pt idx="46">
                  <c:v>366.1</c:v>
                </c:pt>
                <c:pt idx="47">
                  <c:v>366.1</c:v>
                </c:pt>
                <c:pt idx="48">
                  <c:v>366.1</c:v>
                </c:pt>
                <c:pt idx="49">
                  <c:v>366.1</c:v>
                </c:pt>
                <c:pt idx="50">
                  <c:v>366.1</c:v>
                </c:pt>
                <c:pt idx="51">
                  <c:v>366.1</c:v>
                </c:pt>
                <c:pt idx="52">
                  <c:v>366.1</c:v>
                </c:pt>
                <c:pt idx="53">
                  <c:v>366.1</c:v>
                </c:pt>
                <c:pt idx="54">
                  <c:v>366.1</c:v>
                </c:pt>
                <c:pt idx="55">
                  <c:v>366.1</c:v>
                </c:pt>
              </c:numCache>
            </c:numRef>
          </c:val>
          <c:smooth val="0"/>
        </c:ser>
        <c:dLbls>
          <c:showLegendKey val="0"/>
          <c:showVal val="0"/>
          <c:showCatName val="0"/>
          <c:showSerName val="0"/>
          <c:showPercent val="0"/>
          <c:showBubbleSize val="0"/>
        </c:dLbls>
        <c:marker val="1"/>
        <c:smooth val="0"/>
        <c:axId val="218898528"/>
        <c:axId val="218898920"/>
      </c:lineChart>
      <c:catAx>
        <c:axId val="218898528"/>
        <c:scaling>
          <c:orientation val="minMax"/>
        </c:scaling>
        <c:delete val="0"/>
        <c:axPos val="b"/>
        <c:title>
          <c:tx>
            <c:rich>
              <a:bodyPr/>
              <a:lstStyle/>
              <a:p>
                <a:pPr>
                  <a:defRPr/>
                </a:pPr>
                <a:r>
                  <a:rPr lang="en-US"/>
                  <a:t>Number of Families </a:t>
                </a:r>
              </a:p>
            </c:rich>
          </c:tx>
          <c:layout>
            <c:manualLayout>
              <c:xMode val="edge"/>
              <c:yMode val="edge"/>
              <c:x val="0.40628539587185042"/>
              <c:y val="0.9311139942734431"/>
            </c:manualLayout>
          </c:layout>
          <c:overlay val="0"/>
        </c:title>
        <c:numFmt formatCode="General" sourceLinked="1"/>
        <c:majorTickMark val="out"/>
        <c:minorTickMark val="none"/>
        <c:tickLblPos val="nextTo"/>
        <c:crossAx val="218898920"/>
        <c:crosses val="autoZero"/>
        <c:auto val="1"/>
        <c:lblAlgn val="ctr"/>
        <c:lblOffset val="100"/>
        <c:noMultiLvlLbl val="0"/>
      </c:catAx>
      <c:valAx>
        <c:axId val="218898920"/>
        <c:scaling>
          <c:orientation val="minMax"/>
        </c:scaling>
        <c:delete val="0"/>
        <c:axPos val="l"/>
        <c:majorGridlines/>
        <c:title>
          <c:tx>
            <c:rich>
              <a:bodyPr rot="-5400000" vert="horz"/>
              <a:lstStyle/>
              <a:p>
                <a:pPr>
                  <a:defRPr/>
                </a:pPr>
                <a:r>
                  <a:rPr lang="en-US"/>
                  <a:t>Income </a:t>
                </a:r>
              </a:p>
            </c:rich>
          </c:tx>
          <c:overlay val="0"/>
        </c:title>
        <c:numFmt formatCode="General" sourceLinked="1"/>
        <c:majorTickMark val="out"/>
        <c:minorTickMark val="none"/>
        <c:tickLblPos val="nextTo"/>
        <c:crossAx val="218898528"/>
        <c:crosses val="autoZero"/>
        <c:crossBetween val="midCat"/>
      </c:valAx>
    </c:plotArea>
    <c:legend>
      <c:legendPos val="r"/>
      <c:layout>
        <c:manualLayout>
          <c:xMode val="edge"/>
          <c:yMode val="edge"/>
          <c:x val="0.49265353296236775"/>
          <c:y val="5.4198580291100043E-2"/>
          <c:w val="0.47192691901884543"/>
          <c:h val="0.18800501569351308"/>
        </c:manualLayout>
      </c:layout>
      <c:overlay val="0"/>
      <c:spPr>
        <a:solidFill>
          <a:schemeClr val="bg1"/>
        </a:solidFill>
      </c:spPr>
      <c:txPr>
        <a:bodyPr/>
        <a:lstStyle/>
        <a:p>
          <a:pPr>
            <a:defRPr sz="1100"/>
          </a:pPr>
          <a:endParaRPr lang="en-US"/>
        </a:p>
      </c:txPr>
    </c:legend>
    <c:plotVisOnly val="1"/>
    <c:dispBlanksAs val="gap"/>
    <c:showDLblsOverMax val="0"/>
  </c:chart>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4485922976103091"/>
          <c:y val="0.12426280548901975"/>
          <c:w val="0.83062894915913343"/>
          <c:h val="0.69613803136844565"/>
        </c:manualLayout>
      </c:layout>
      <c:barChart>
        <c:barDir val="col"/>
        <c:grouping val="clustered"/>
        <c:varyColors val="0"/>
        <c:ser>
          <c:idx val="0"/>
          <c:order val="0"/>
          <c:tx>
            <c:strRef>
              <c:f>Children_Tables!$S$2</c:f>
              <c:strCache>
                <c:ptCount val="1"/>
                <c:pt idx="0">
                  <c:v>Boys</c:v>
                </c:pt>
              </c:strCache>
            </c:strRef>
          </c:tx>
          <c:invertIfNegative val="0"/>
          <c:cat>
            <c:strRef>
              <c:f>Children_Tables!$B$270:$B$297</c:f>
              <c:strCache>
                <c:ptCount val="28"/>
                <c:pt idx="0">
                  <c:v>800</c:v>
                </c:pt>
                <c:pt idx="1">
                  <c:v>5</c:v>
                </c:pt>
                <c:pt idx="2">
                  <c:v>10</c:v>
                </c:pt>
                <c:pt idx="3">
                  <c:v>15</c:v>
                </c:pt>
                <c:pt idx="4">
                  <c:v>20</c:v>
                </c:pt>
                <c:pt idx="5">
                  <c:v>24</c:v>
                </c:pt>
                <c:pt idx="6">
                  <c:v>25</c:v>
                </c:pt>
                <c:pt idx="7">
                  <c:v>30</c:v>
                </c:pt>
                <c:pt idx="8">
                  <c:v>35</c:v>
                </c:pt>
                <c:pt idx="9">
                  <c:v>40</c:v>
                </c:pt>
                <c:pt idx="10">
                  <c:v>42</c:v>
                </c:pt>
                <c:pt idx="11">
                  <c:v>45</c:v>
                </c:pt>
                <c:pt idx="12">
                  <c:v>48</c:v>
                </c:pt>
                <c:pt idx="13">
                  <c:v>50</c:v>
                </c:pt>
                <c:pt idx="14">
                  <c:v>60</c:v>
                </c:pt>
                <c:pt idx="15">
                  <c:v>65</c:v>
                </c:pt>
                <c:pt idx="16">
                  <c:v>70</c:v>
                </c:pt>
                <c:pt idx="17">
                  <c:v>75</c:v>
                </c:pt>
                <c:pt idx="18">
                  <c:v>80</c:v>
                </c:pt>
                <c:pt idx="19">
                  <c:v>90</c:v>
                </c:pt>
                <c:pt idx="20">
                  <c:v>100</c:v>
                </c:pt>
                <c:pt idx="21">
                  <c:v>120</c:v>
                </c:pt>
                <c:pt idx="22">
                  <c:v>125</c:v>
                </c:pt>
                <c:pt idx="23">
                  <c:v>130</c:v>
                </c:pt>
                <c:pt idx="24">
                  <c:v>140</c:v>
                </c:pt>
                <c:pt idx="25">
                  <c:v>150</c:v>
                </c:pt>
                <c:pt idx="26">
                  <c:v>160</c:v>
                </c:pt>
                <c:pt idx="27">
                  <c:v>180</c:v>
                </c:pt>
              </c:strCache>
            </c:strRef>
          </c:cat>
          <c:val>
            <c:numRef>
              <c:f>Children_Tables!$T$270:$T$297</c:f>
              <c:numCache>
                <c:formatCode>General</c:formatCode>
                <c:ptCount val="28"/>
                <c:pt idx="0" formatCode="###0.0%">
                  <c:v>1.0810810810810815E-2</c:v>
                </c:pt>
                <c:pt idx="2" formatCode="###0.0%">
                  <c:v>1.404494382022471E-2</c:v>
                </c:pt>
                <c:pt idx="3" formatCode="####.0%">
                  <c:v>8.4269662921348347E-3</c:v>
                </c:pt>
                <c:pt idx="4" formatCode="###0.0%">
                  <c:v>5.0561797752809008E-2</c:v>
                </c:pt>
                <c:pt idx="6" formatCode="###0.0%">
                  <c:v>2.8089887640449448E-2</c:v>
                </c:pt>
                <c:pt idx="7" formatCode="###0.0%">
                  <c:v>6.7415730337078705E-2</c:v>
                </c:pt>
                <c:pt idx="8" formatCode="####.0%">
                  <c:v>5.6179775280898875E-3</c:v>
                </c:pt>
                <c:pt idx="9" formatCode="###0.0%">
                  <c:v>2.2471910112359585E-2</c:v>
                </c:pt>
                <c:pt idx="10" formatCode="####.0%">
                  <c:v>2.808988764044945E-3</c:v>
                </c:pt>
                <c:pt idx="12" formatCode="###0.0%">
                  <c:v>1.1235955056179777E-2</c:v>
                </c:pt>
                <c:pt idx="13" formatCode="###0.0%">
                  <c:v>7.0224719101123587E-2</c:v>
                </c:pt>
                <c:pt idx="14" formatCode="###0.0%">
                  <c:v>7.3033707865168537E-2</c:v>
                </c:pt>
                <c:pt idx="15" formatCode="####.0%">
                  <c:v>2.808988764044945E-3</c:v>
                </c:pt>
                <c:pt idx="16" formatCode="####.0%">
                  <c:v>8.4269662921348347E-3</c:v>
                </c:pt>
                <c:pt idx="17" formatCode="###0.0%">
                  <c:v>3.0898876404494395E-2</c:v>
                </c:pt>
                <c:pt idx="18" formatCode="###0.0%">
                  <c:v>5.6179775280898861E-2</c:v>
                </c:pt>
                <c:pt idx="19" formatCode="####.0%">
                  <c:v>5.6179775280898875E-3</c:v>
                </c:pt>
                <c:pt idx="20" formatCode="###0.0%">
                  <c:v>0.12359550561797757</c:v>
                </c:pt>
                <c:pt idx="21" formatCode="###0.0%">
                  <c:v>1.6853932584269662E-2</c:v>
                </c:pt>
                <c:pt idx="22" formatCode="####.0%">
                  <c:v>5.6179775280898875E-3</c:v>
                </c:pt>
                <c:pt idx="23" formatCode="####.0%">
                  <c:v>5.6179775280898875E-3</c:v>
                </c:pt>
                <c:pt idx="24" formatCode="###0.0%">
                  <c:v>1.6853932584269662E-2</c:v>
                </c:pt>
                <c:pt idx="25" formatCode="###0.0%">
                  <c:v>5.3370786516853924E-2</c:v>
                </c:pt>
                <c:pt idx="26" formatCode="####.0%">
                  <c:v>2.808988764044945E-3</c:v>
                </c:pt>
                <c:pt idx="27" formatCode="####.0%">
                  <c:v>2.808988764044945E-3</c:v>
                </c:pt>
              </c:numCache>
            </c:numRef>
          </c:val>
        </c:ser>
        <c:ser>
          <c:idx val="1"/>
          <c:order val="1"/>
          <c:tx>
            <c:strRef>
              <c:f>Children_Tables!$V$2</c:f>
              <c:strCache>
                <c:ptCount val="1"/>
                <c:pt idx="0">
                  <c:v>Girls</c:v>
                </c:pt>
              </c:strCache>
            </c:strRef>
          </c:tx>
          <c:invertIfNegative val="0"/>
          <c:cat>
            <c:strRef>
              <c:f>Children_Tables!$B$270:$B$297</c:f>
              <c:strCache>
                <c:ptCount val="28"/>
                <c:pt idx="0">
                  <c:v>800</c:v>
                </c:pt>
                <c:pt idx="1">
                  <c:v>5</c:v>
                </c:pt>
                <c:pt idx="2">
                  <c:v>10</c:v>
                </c:pt>
                <c:pt idx="3">
                  <c:v>15</c:v>
                </c:pt>
                <c:pt idx="4">
                  <c:v>20</c:v>
                </c:pt>
                <c:pt idx="5">
                  <c:v>24</c:v>
                </c:pt>
                <c:pt idx="6">
                  <c:v>25</c:v>
                </c:pt>
                <c:pt idx="7">
                  <c:v>30</c:v>
                </c:pt>
                <c:pt idx="8">
                  <c:v>35</c:v>
                </c:pt>
                <c:pt idx="9">
                  <c:v>40</c:v>
                </c:pt>
                <c:pt idx="10">
                  <c:v>42</c:v>
                </c:pt>
                <c:pt idx="11">
                  <c:v>45</c:v>
                </c:pt>
                <c:pt idx="12">
                  <c:v>48</c:v>
                </c:pt>
                <c:pt idx="13">
                  <c:v>50</c:v>
                </c:pt>
                <c:pt idx="14">
                  <c:v>60</c:v>
                </c:pt>
                <c:pt idx="15">
                  <c:v>65</c:v>
                </c:pt>
                <c:pt idx="16">
                  <c:v>70</c:v>
                </c:pt>
                <c:pt idx="17">
                  <c:v>75</c:v>
                </c:pt>
                <c:pt idx="18">
                  <c:v>80</c:v>
                </c:pt>
                <c:pt idx="19">
                  <c:v>90</c:v>
                </c:pt>
                <c:pt idx="20">
                  <c:v>100</c:v>
                </c:pt>
                <c:pt idx="21">
                  <c:v>120</c:v>
                </c:pt>
                <c:pt idx="22">
                  <c:v>125</c:v>
                </c:pt>
                <c:pt idx="23">
                  <c:v>130</c:v>
                </c:pt>
                <c:pt idx="24">
                  <c:v>140</c:v>
                </c:pt>
                <c:pt idx="25">
                  <c:v>150</c:v>
                </c:pt>
                <c:pt idx="26">
                  <c:v>160</c:v>
                </c:pt>
                <c:pt idx="27">
                  <c:v>180</c:v>
                </c:pt>
              </c:strCache>
            </c:strRef>
          </c:cat>
          <c:val>
            <c:numRef>
              <c:f>Children_Tables!$W$270:$W$297</c:f>
              <c:numCache>
                <c:formatCode>####.0%</c:formatCode>
                <c:ptCount val="28"/>
                <c:pt idx="0" formatCode="###0.0%">
                  <c:v>0</c:v>
                </c:pt>
                <c:pt idx="1">
                  <c:v>5.6179775280898875E-3</c:v>
                </c:pt>
                <c:pt idx="2" formatCode="###0.0%">
                  <c:v>1.1235955056179777E-2</c:v>
                </c:pt>
                <c:pt idx="3">
                  <c:v>8.4269662921348347E-3</c:v>
                </c:pt>
                <c:pt idx="4" formatCode="###0.0%">
                  <c:v>3.3707865168539339E-2</c:v>
                </c:pt>
                <c:pt idx="5">
                  <c:v>2.808988764044945E-3</c:v>
                </c:pt>
                <c:pt idx="6" formatCode="###0.0%">
                  <c:v>1.6853932584269662E-2</c:v>
                </c:pt>
                <c:pt idx="7" formatCode="###0.0%">
                  <c:v>2.8089887640449448E-2</c:v>
                </c:pt>
                <c:pt idx="8">
                  <c:v>2.808988764044945E-3</c:v>
                </c:pt>
                <c:pt idx="9" formatCode="###0.0%">
                  <c:v>1.6853932584269662E-2</c:v>
                </c:pt>
                <c:pt idx="11">
                  <c:v>2.808988764044945E-3</c:v>
                </c:pt>
                <c:pt idx="13" formatCode="###0.0%">
                  <c:v>5.0561797752809008E-2</c:v>
                </c:pt>
                <c:pt idx="14" formatCode="###0.0%">
                  <c:v>3.0898876404494395E-2</c:v>
                </c:pt>
                <c:pt idx="17">
                  <c:v>8.4269662921348347E-3</c:v>
                </c:pt>
                <c:pt idx="18" formatCode="###0.0%">
                  <c:v>2.2471910112359585E-2</c:v>
                </c:pt>
                <c:pt idx="19">
                  <c:v>5.6179775280898875E-3</c:v>
                </c:pt>
                <c:pt idx="20" formatCode="###0.0%">
                  <c:v>2.2471910112359585E-2</c:v>
                </c:pt>
                <c:pt idx="21">
                  <c:v>5.6179775280898875E-3</c:v>
                </c:pt>
                <c:pt idx="22">
                  <c:v>5.6179775280898875E-3</c:v>
                </c:pt>
                <c:pt idx="24">
                  <c:v>2.808988764044945E-3</c:v>
                </c:pt>
                <c:pt idx="25" formatCode="###0.0%">
                  <c:v>1.1235955056179777E-2</c:v>
                </c:pt>
                <c:pt idx="27">
                  <c:v>2.808988764044945E-3</c:v>
                </c:pt>
              </c:numCache>
            </c:numRef>
          </c:val>
        </c:ser>
        <c:dLbls>
          <c:showLegendKey val="0"/>
          <c:showVal val="0"/>
          <c:showCatName val="0"/>
          <c:showSerName val="0"/>
          <c:showPercent val="0"/>
          <c:showBubbleSize val="0"/>
        </c:dLbls>
        <c:gapWidth val="75"/>
        <c:overlap val="-25"/>
        <c:axId val="274401848"/>
        <c:axId val="274402240"/>
      </c:barChart>
      <c:catAx>
        <c:axId val="274401848"/>
        <c:scaling>
          <c:orientation val="minMax"/>
        </c:scaling>
        <c:delete val="0"/>
        <c:axPos val="b"/>
        <c:title>
          <c:tx>
            <c:rich>
              <a:bodyPr/>
              <a:lstStyle/>
              <a:p>
                <a:pPr>
                  <a:defRPr/>
                </a:pPr>
                <a:r>
                  <a:rPr lang="en-US" dirty="0" smtClean="0"/>
                  <a:t>JD /month </a:t>
                </a:r>
                <a:endParaRPr lang="en-US" dirty="0"/>
              </a:p>
            </c:rich>
          </c:tx>
          <c:layout>
            <c:manualLayout>
              <c:xMode val="edge"/>
              <c:yMode val="edge"/>
              <c:x val="0.49219631071020337"/>
              <c:y val="0.90731096619405549"/>
            </c:manualLayout>
          </c:layout>
          <c:overlay val="0"/>
        </c:title>
        <c:numFmt formatCode="General" sourceLinked="0"/>
        <c:majorTickMark val="none"/>
        <c:minorTickMark val="none"/>
        <c:tickLblPos val="nextTo"/>
        <c:crossAx val="274402240"/>
        <c:crosses val="autoZero"/>
        <c:auto val="1"/>
        <c:lblAlgn val="ctr"/>
        <c:lblOffset val="100"/>
        <c:noMultiLvlLbl val="0"/>
      </c:catAx>
      <c:valAx>
        <c:axId val="274402240"/>
        <c:scaling>
          <c:orientation val="minMax"/>
        </c:scaling>
        <c:delete val="0"/>
        <c:axPos val="l"/>
        <c:majorGridlines/>
        <c:title>
          <c:tx>
            <c:rich>
              <a:bodyPr rot="-5400000" vert="horz"/>
              <a:lstStyle/>
              <a:p>
                <a:pPr>
                  <a:defRPr/>
                </a:pPr>
                <a:r>
                  <a:rPr lang="en-US" dirty="0" smtClean="0"/>
                  <a:t>% of Households</a:t>
                </a:r>
                <a:endParaRPr lang="en-US" dirty="0"/>
              </a:p>
            </c:rich>
          </c:tx>
          <c:layout>
            <c:manualLayout>
              <c:xMode val="edge"/>
              <c:yMode val="edge"/>
              <c:x val="2.8774315088008658E-2"/>
              <c:y val="0.3282310902385176"/>
            </c:manualLayout>
          </c:layout>
          <c:overlay val="0"/>
        </c:title>
        <c:numFmt formatCode="0%" sourceLinked="0"/>
        <c:majorTickMark val="none"/>
        <c:minorTickMark val="none"/>
        <c:tickLblPos val="nextTo"/>
        <c:spPr>
          <a:ln w="9525">
            <a:noFill/>
          </a:ln>
        </c:spPr>
        <c:crossAx val="274401848"/>
        <c:crosses val="autoZero"/>
        <c:crossBetween val="between"/>
      </c:valAx>
    </c:plotArea>
    <c:legend>
      <c:legendPos val="b"/>
      <c:layout>
        <c:manualLayout>
          <c:xMode val="edge"/>
          <c:yMode val="edge"/>
          <c:x val="0.72650715211960082"/>
          <c:y val="2.9313317573375297E-2"/>
          <c:w val="0.23936120007335793"/>
          <c:h val="9.2373931407729343E-2"/>
        </c:manualLayout>
      </c:layout>
      <c:overlay val="0"/>
    </c:legend>
    <c:plotVisOnly val="1"/>
    <c:dispBlanksAs val="gap"/>
    <c:showDLblsOverMax val="0"/>
  </c:chart>
  <c:spPr>
    <a:ln>
      <a:solidFill>
        <a:srgbClr val="8CB64A">
          <a:lumMod val="75000"/>
        </a:srgbClr>
      </a:solidFill>
    </a:ln>
    <a:effectLst>
      <a:outerShdw blurRad="50800" dist="38100" dir="2700000" algn="tl" rotWithShape="0">
        <a:prstClr val="black">
          <a:alpha val="40000"/>
        </a:prstClr>
      </a:outerShdw>
    </a:effectLst>
  </c:spPr>
  <c:txPr>
    <a:bodyPr/>
    <a:lstStyle/>
    <a:p>
      <a:pPr>
        <a:defRPr sz="1400">
          <a:latin typeface="Times New Roman" panose="02020603050405020304" pitchFamily="18" charset="0"/>
          <a:cs typeface="Times New Roman" panose="02020603050405020304" pitchFamily="18"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26"/>
    </mc:Choice>
    <mc:Fallback>
      <c:style val="26"/>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29779418197725605"/>
          <c:y val="0.31619641294838102"/>
          <c:w val="0.40996719160105038"/>
          <c:h val="0.6832786526684238"/>
        </c:manualLayout>
      </c:layout>
      <c:pieChart>
        <c:varyColors val="1"/>
        <c:ser>
          <c:idx val="0"/>
          <c:order val="0"/>
          <c:tx>
            <c:strRef>
              <c:f>Children_Tables!$A$461</c:f>
              <c:strCache>
                <c:ptCount val="1"/>
                <c:pt idx="0">
                  <c:v>main reason for children working </c:v>
                </c:pt>
              </c:strCache>
            </c:strRef>
          </c:tx>
          <c:dLbls>
            <c:dLbl>
              <c:idx val="0"/>
              <c:layout>
                <c:manualLayout>
                  <c:x val="0.1371201846775357"/>
                  <c:y val="-7.7049365189843511E-2"/>
                </c:manualLayout>
              </c:layout>
              <c:showLegendKey val="0"/>
              <c:showVal val="1"/>
              <c:showCatName val="1"/>
              <c:showSerName val="0"/>
              <c:showPercent val="0"/>
              <c:showBubbleSize val="0"/>
              <c:extLst>
                <c:ext xmlns:c15="http://schemas.microsoft.com/office/drawing/2012/chart" uri="{CE6537A1-D6FC-4f65-9D91-7224C49458BB}"/>
              </c:extLst>
            </c:dLbl>
            <c:dLbl>
              <c:idx val="1"/>
              <c:layout>
                <c:manualLayout>
                  <c:x val="-7.9677896407444812E-2"/>
                  <c:y val="0.18594740480232483"/>
                </c:manualLayout>
              </c:layout>
              <c:tx>
                <c:rich>
                  <a:bodyPr/>
                  <a:lstStyle/>
                  <a:p>
                    <a:r>
                      <a:rPr lang="en-US" dirty="0"/>
                      <a:t>Child Does not like school</a:t>
                    </a:r>
                    <a:r>
                      <a:rPr lang="en-US" baseline="0" dirty="0"/>
                      <a:t> -</a:t>
                    </a:r>
                    <a:r>
                      <a:rPr lang="en-US" dirty="0"/>
                      <a:t>3.6%</a:t>
                    </a:r>
                  </a:p>
                </c:rich>
              </c:tx>
              <c:showLegendKey val="0"/>
              <c:showVal val="1"/>
              <c:showCatName val="1"/>
              <c:showSerName val="0"/>
              <c:showPercent val="0"/>
              <c:showBubbleSize val="0"/>
              <c:extLst>
                <c:ext xmlns:c15="http://schemas.microsoft.com/office/drawing/2012/chart" uri="{CE6537A1-D6FC-4f65-9D91-7224C49458BB}"/>
              </c:extLst>
            </c:dLbl>
            <c:dLbl>
              <c:idx val="2"/>
              <c:layout>
                <c:manualLayout>
                  <c:x val="-0.19120455201269659"/>
                  <c:y val="-7.5876396413706734E-2"/>
                </c:manualLayout>
              </c:layout>
              <c:showLegendKey val="0"/>
              <c:showVal val="1"/>
              <c:showCatName val="1"/>
              <c:showSerName val="0"/>
              <c:showPercent val="0"/>
              <c:showBubbleSize val="0"/>
              <c:extLst>
                <c:ext xmlns:c15="http://schemas.microsoft.com/office/drawing/2012/chart" uri="{CE6537A1-D6FC-4f65-9D91-7224C49458BB}"/>
              </c:extLst>
            </c:dLbl>
            <c:dLbl>
              <c:idx val="3"/>
              <c:layout>
                <c:manualLayout>
                  <c:x val="-3.2230197662675007E-2"/>
                  <c:y val="-5.6230617312719333E-2"/>
                </c:manualLayout>
              </c:layout>
              <c:showLegendKey val="0"/>
              <c:showVal val="1"/>
              <c:showCatName val="1"/>
              <c:showSerName val="0"/>
              <c:showPercent val="0"/>
              <c:showBubbleSize val="0"/>
              <c:extLst>
                <c:ext xmlns:c15="http://schemas.microsoft.com/office/drawing/2012/chart" uri="{CE6537A1-D6FC-4f65-9D91-7224C49458BB}"/>
              </c:extLst>
            </c:dLbl>
            <c:dLbl>
              <c:idx val="4"/>
              <c:layout>
                <c:manualLayout>
                  <c:x val="0.21427175010820959"/>
                  <c:y val="4.0885950845692472E-2"/>
                </c:manualLayout>
              </c:layout>
              <c:tx>
                <c:rich>
                  <a:bodyPr/>
                  <a:lstStyle/>
                  <a:p>
                    <a:r>
                      <a:rPr lang="en-US"/>
                      <a:t>Difficulty in finding job for parent , 0.8%</a:t>
                    </a:r>
                  </a:p>
                </c:rich>
              </c:tx>
              <c:showLegendKey val="0"/>
              <c:showVal val="1"/>
              <c:showCatName val="1"/>
              <c:showSerName val="0"/>
              <c:showPercent val="0"/>
              <c:showBubbleSize val="0"/>
              <c:extLst>
                <c:ext xmlns:c15="http://schemas.microsoft.com/office/drawing/2012/chart" uri="{CE6537A1-D6FC-4f65-9D91-7224C49458BB}"/>
              </c:extLst>
            </c:dLbl>
            <c:dLbl>
              <c:idx val="5"/>
              <c:layout>
                <c:manualLayout>
                  <c:x val="2.4199803149606288E-2"/>
                  <c:y val="-6.7352726742490834E-2"/>
                </c:manualLayout>
              </c:layout>
              <c:showLegendKey val="0"/>
              <c:showVal val="1"/>
              <c:showCatName val="1"/>
              <c:showSerName val="0"/>
              <c:showPercent val="0"/>
              <c:showBubbleSize val="0"/>
              <c:extLst>
                <c:ext xmlns:c15="http://schemas.microsoft.com/office/drawing/2012/chart" uri="{CE6537A1-D6FC-4f65-9D91-7224C49458BB}"/>
              </c:extLst>
            </c:dLbl>
            <c:dLbl>
              <c:idx val="6"/>
              <c:layout>
                <c:manualLayout>
                  <c:x val="0.2238646106736657"/>
                  <c:y val="-6.0964202391367697E-2"/>
                </c:manualLayout>
              </c:layout>
              <c:showLegendKey val="0"/>
              <c:showVal val="1"/>
              <c:showCatName val="1"/>
              <c:showSerName val="0"/>
              <c:showPercent val="0"/>
              <c:showBubbleSize val="0"/>
              <c:extLst>
                <c:ext xmlns:c15="http://schemas.microsoft.com/office/drawing/2012/chart" uri="{CE6537A1-D6FC-4f65-9D91-7224C49458BB}"/>
              </c:extLst>
            </c:dLbl>
            <c:numFmt formatCode="0%" sourceLinked="0"/>
            <c:spPr>
              <a:noFill/>
              <a:ln>
                <a:noFill/>
              </a:ln>
              <a:effectLst/>
            </c:spPr>
            <c:showLegendKey val="0"/>
            <c:showVal val="1"/>
            <c:showCatName val="1"/>
            <c:showSerName val="0"/>
            <c:showPercent val="0"/>
            <c:showBubbleSize val="0"/>
            <c:showLeaderLines val="1"/>
            <c:extLst>
              <c:ext xmlns:c15="http://schemas.microsoft.com/office/drawing/2012/chart" uri="{CE6537A1-D6FC-4f65-9D91-7224C49458BB}"/>
            </c:extLst>
          </c:dLbls>
          <c:cat>
            <c:strRef>
              <c:f>Children_Tables!$B$463:$B$467</c:f>
              <c:strCache>
                <c:ptCount val="5"/>
                <c:pt idx="0">
                  <c:v>Family needs the income and cannot afford school</c:v>
                </c:pt>
                <c:pt idx="1">
                  <c:v>Child Does not like school</c:v>
                </c:pt>
                <c:pt idx="2">
                  <c:v>Child reached work age</c:v>
                </c:pt>
                <c:pt idx="3">
                  <c:v>No chance to do another job</c:v>
                </c:pt>
                <c:pt idx="4">
                  <c:v>difficulty in finding find job for parent </c:v>
                </c:pt>
              </c:strCache>
            </c:strRef>
          </c:cat>
          <c:val>
            <c:numRef>
              <c:f>Children_Tables!$J$463:$J$467</c:f>
              <c:numCache>
                <c:formatCode>0.0%</c:formatCode>
                <c:ptCount val="5"/>
                <c:pt idx="0">
                  <c:v>0.90607734806629758</c:v>
                </c:pt>
                <c:pt idx="1">
                  <c:v>3.5911602209944812E-2</c:v>
                </c:pt>
                <c:pt idx="2">
                  <c:v>3.5911602209944812E-2</c:v>
                </c:pt>
                <c:pt idx="3">
                  <c:v>1.3812154696132761E-2</c:v>
                </c:pt>
                <c:pt idx="4">
                  <c:v>8.2872928176795646E-3</c:v>
                </c:pt>
              </c:numCache>
            </c:numRef>
          </c:val>
        </c:ser>
        <c:dLbls>
          <c:showLegendKey val="0"/>
          <c:showVal val="0"/>
          <c:showCatName val="0"/>
          <c:showSerName val="0"/>
          <c:showPercent val="0"/>
          <c:showBubbleSize val="0"/>
          <c:showLeaderLines val="1"/>
        </c:dLbls>
        <c:firstSliceAng val="0"/>
      </c:pieChart>
    </c:plotArea>
    <c:plotVisOnly val="1"/>
    <c:dispBlanksAs val="zero"/>
    <c:showDLblsOverMax val="0"/>
  </c:chart>
  <c:spPr>
    <a:ln>
      <a:solidFill>
        <a:srgbClr val="8CB64A">
          <a:lumMod val="75000"/>
        </a:srgbClr>
      </a:solidFill>
    </a:ln>
    <a:effectLst>
      <a:outerShdw blurRad="50800" dist="38100" dir="2700000" algn="tl" rotWithShape="0">
        <a:prstClr val="black">
          <a:alpha val="40000"/>
        </a:prstClr>
      </a:outerShdw>
    </a:effectLst>
  </c:spPr>
  <c:txPr>
    <a:bodyPr/>
    <a:lstStyle/>
    <a:p>
      <a:pPr>
        <a:defRPr sz="1400">
          <a:latin typeface="Times New Roman" panose="02020603050405020304" pitchFamily="18" charset="0"/>
          <a:cs typeface="Times New Roman" panose="02020603050405020304" pitchFamily="18" charset="0"/>
        </a:defRPr>
      </a:pPr>
      <a:endParaRPr lang="en-US"/>
    </a:p>
  </c:txPr>
  <c:externalData r:id="rId2">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26"/>
    </mc:Choice>
    <mc:Fallback>
      <c:style val="26"/>
    </mc:Fallback>
  </mc:AlternateContent>
  <c:clrMapOvr bg1="lt1" tx1="dk1" bg2="lt2" tx2="dk2" accent1="accent1" accent2="accent2" accent3="accent3" accent4="accent4" accent5="accent5" accent6="accent6" hlink="hlink" folHlink="folHlink"/>
  <c:chart>
    <c:autoTitleDeleted val="1"/>
    <c:view3D>
      <c:rotX val="15"/>
      <c:rotY val="20"/>
      <c:rAngAx val="1"/>
    </c:view3D>
    <c:floor>
      <c:thickness val="0"/>
    </c:floor>
    <c:sideWall>
      <c:thickness val="0"/>
    </c:sideWall>
    <c:backWall>
      <c:thickness val="0"/>
    </c:backWall>
    <c:plotArea>
      <c:layout>
        <c:manualLayout>
          <c:layoutTarget val="inner"/>
          <c:xMode val="edge"/>
          <c:yMode val="edge"/>
          <c:x val="2.6464573559485116E-2"/>
          <c:y val="0.10797896432080398"/>
          <c:w val="0.96872368579333601"/>
          <c:h val="0.71505600949679904"/>
        </c:manualLayout>
      </c:layout>
      <c:bar3DChart>
        <c:barDir val="col"/>
        <c:grouping val="clustered"/>
        <c:varyColors val="0"/>
        <c:ser>
          <c:idx val="0"/>
          <c:order val="0"/>
          <c:tx>
            <c:strRef>
              <c:f>Children_Tables!$C$2</c:f>
              <c:strCache>
                <c:ptCount val="1"/>
                <c:pt idx="0">
                  <c:v>Jordanian</c:v>
                </c:pt>
              </c:strCache>
            </c:strRef>
          </c:tx>
          <c:invertIfNegative val="0"/>
          <c:dLbls>
            <c:dLbl>
              <c:idx val="1"/>
              <c:layout>
                <c:manualLayout>
                  <c:x val="-1.3949273704154604E-2"/>
                  <c:y val="1.8203305118210649E-2"/>
                </c:manualLayout>
              </c:layout>
              <c:showLegendKey val="0"/>
              <c:showVal val="1"/>
              <c:showCatName val="0"/>
              <c:showSerName val="0"/>
              <c:showPercent val="0"/>
              <c:showBubbleSize val="0"/>
              <c:extLst>
                <c:ext xmlns:c15="http://schemas.microsoft.com/office/drawing/2012/chart" uri="{CE6537A1-D6FC-4f65-9D91-7224C49458BB}"/>
              </c:extLst>
            </c:dLbl>
            <c:dLbl>
              <c:idx val="4"/>
              <c:delete val="1"/>
              <c:extLst>
                <c:ext xmlns:c15="http://schemas.microsoft.com/office/drawing/2012/chart" uri="{CE6537A1-D6FC-4f65-9D91-7224C49458BB}"/>
              </c:extLst>
            </c:dLbl>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Children_Tables!$B$449:$B$453</c:f>
              <c:strCache>
                <c:ptCount val="5"/>
                <c:pt idx="0">
                  <c:v>Child</c:v>
                </c:pt>
                <c:pt idx="1">
                  <c:v>Mother</c:v>
                </c:pt>
                <c:pt idx="2">
                  <c:v>Father</c:v>
                </c:pt>
                <c:pt idx="3">
                  <c:v>Brother / Sister</c:v>
                </c:pt>
                <c:pt idx="4">
                  <c:v>Other</c:v>
                </c:pt>
              </c:strCache>
            </c:strRef>
          </c:cat>
          <c:val>
            <c:numRef>
              <c:f>Children_Tables!$D$449:$D$453</c:f>
              <c:numCache>
                <c:formatCode>###0.0%</c:formatCode>
                <c:ptCount val="5"/>
                <c:pt idx="0">
                  <c:v>0.21546961325966801</c:v>
                </c:pt>
                <c:pt idx="1">
                  <c:v>7.7348066298342483E-2</c:v>
                </c:pt>
                <c:pt idx="2">
                  <c:v>0.16574585635359101</c:v>
                </c:pt>
                <c:pt idx="3" formatCode="####.0%">
                  <c:v>2.7624309392265201E-3</c:v>
                </c:pt>
                <c:pt idx="4">
                  <c:v>0</c:v>
                </c:pt>
              </c:numCache>
            </c:numRef>
          </c:val>
        </c:ser>
        <c:ser>
          <c:idx val="1"/>
          <c:order val="1"/>
          <c:tx>
            <c:strRef>
              <c:f>Children_Tables!$F$2</c:f>
              <c:strCache>
                <c:ptCount val="1"/>
                <c:pt idx="0">
                  <c:v>Syrian</c:v>
                </c:pt>
              </c:strCache>
            </c:strRef>
          </c:tx>
          <c:invertIfNegative val="0"/>
          <c:dLbls>
            <c:dLbl>
              <c:idx val="0"/>
              <c:layout>
                <c:manualLayout>
                  <c:x val="3.6288859320188709E-2"/>
                  <c:y val="-7.8109744190587799E-3"/>
                </c:manualLayout>
              </c:layout>
              <c:tx>
                <c:rich>
                  <a:bodyPr/>
                  <a:lstStyle/>
                  <a:p>
                    <a:r>
                      <a:rPr lang="en-US" b="1"/>
                      <a:t>11.3%</a:t>
                    </a:r>
                  </a:p>
                </c:rich>
              </c:tx>
              <c:showLegendKey val="0"/>
              <c:showVal val="1"/>
              <c:showCatName val="0"/>
              <c:showSerName val="0"/>
              <c:showPercent val="0"/>
              <c:showBubbleSize val="0"/>
              <c:extLst>
                <c:ext xmlns:c15="http://schemas.microsoft.com/office/drawing/2012/chart" uri="{CE6537A1-D6FC-4f65-9D91-7224C49458BB}"/>
              </c:extLst>
            </c:dLbl>
            <c:dLbl>
              <c:idx val="3"/>
              <c:layout>
                <c:manualLayout>
                  <c:x val="2.3248789506924348E-3"/>
                  <c:y val="-2.7304957677315882E-2"/>
                </c:manualLayout>
              </c:layout>
              <c:showLegendKey val="0"/>
              <c:showVal val="1"/>
              <c:showCatName val="0"/>
              <c:showSerName val="0"/>
              <c:showPercent val="0"/>
              <c:showBubbleSize val="0"/>
              <c:extLst>
                <c:ext xmlns:c15="http://schemas.microsoft.com/office/drawing/2012/chart" uri="{CE6537A1-D6FC-4f65-9D91-7224C49458BB}"/>
              </c:extLst>
            </c:dLbl>
            <c:numFmt formatCode="0%" sourceLinked="0"/>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Children_Tables!$B$449:$B$453</c:f>
              <c:strCache>
                <c:ptCount val="5"/>
                <c:pt idx="0">
                  <c:v>Child</c:v>
                </c:pt>
                <c:pt idx="1">
                  <c:v>Mother</c:v>
                </c:pt>
                <c:pt idx="2">
                  <c:v>Father</c:v>
                </c:pt>
                <c:pt idx="3">
                  <c:v>Brother / Sister</c:v>
                </c:pt>
                <c:pt idx="4">
                  <c:v>Other</c:v>
                </c:pt>
              </c:strCache>
            </c:strRef>
          </c:cat>
          <c:val>
            <c:numRef>
              <c:f>Children_Tables!$G$449:$G$453</c:f>
              <c:numCache>
                <c:formatCode>###0.0%</c:formatCode>
                <c:ptCount val="5"/>
                <c:pt idx="0">
                  <c:v>0.113259668508287</c:v>
                </c:pt>
                <c:pt idx="1">
                  <c:v>8.0110497237569023E-2</c:v>
                </c:pt>
                <c:pt idx="2">
                  <c:v>0.32320441988950604</c:v>
                </c:pt>
                <c:pt idx="3">
                  <c:v>1.93370165745856E-2</c:v>
                </c:pt>
                <c:pt idx="4" formatCode="####.0%">
                  <c:v>2.7624309392265201E-3</c:v>
                </c:pt>
              </c:numCache>
            </c:numRef>
          </c:val>
        </c:ser>
        <c:ser>
          <c:idx val="2"/>
          <c:order val="2"/>
          <c:tx>
            <c:strRef>
              <c:f>Children_Tables!$S$2</c:f>
              <c:strCache>
                <c:ptCount val="1"/>
                <c:pt idx="0">
                  <c:v>Boys</c:v>
                </c:pt>
              </c:strCache>
            </c:strRef>
          </c:tx>
          <c:invertIfNegative val="0"/>
          <c:dLbls>
            <c:dLbl>
              <c:idx val="1"/>
              <c:layout>
                <c:manualLayout>
                  <c:x val="1.8599031605539509E-2"/>
                  <c:y val="-3.6406610236420806E-2"/>
                </c:manualLayout>
              </c:layout>
              <c:showLegendKey val="0"/>
              <c:showVal val="1"/>
              <c:showCatName val="0"/>
              <c:showSerName val="0"/>
              <c:showPercent val="0"/>
              <c:showBubbleSize val="0"/>
              <c:extLst>
                <c:ext xmlns:c15="http://schemas.microsoft.com/office/drawing/2012/chart" uri="{CE6537A1-D6FC-4f65-9D91-7224C49458BB}"/>
              </c:extLst>
            </c:dLbl>
            <c:dLbl>
              <c:idx val="2"/>
              <c:layout>
                <c:manualLayout>
                  <c:x val="3.7198063211078915E-2"/>
                  <c:y val="0"/>
                </c:manualLayout>
              </c:layout>
              <c:showLegendKey val="0"/>
              <c:showVal val="1"/>
              <c:showCatName val="0"/>
              <c:showSerName val="0"/>
              <c:showPercent val="0"/>
              <c:showBubbleSize val="0"/>
              <c:extLst>
                <c:ext xmlns:c15="http://schemas.microsoft.com/office/drawing/2012/chart" uri="{CE6537A1-D6FC-4f65-9D91-7224C49458BB}"/>
              </c:extLst>
            </c:dLbl>
            <c:dLbl>
              <c:idx val="4"/>
              <c:layout>
                <c:manualLayout>
                  <c:x val="2.7777777777778113E-2"/>
                  <c:y val="0"/>
                </c:manualLayout>
              </c:layout>
              <c:showLegendKey val="0"/>
              <c:showVal val="1"/>
              <c:showCatName val="0"/>
              <c:showSerName val="0"/>
              <c:showPercent val="0"/>
              <c:showBubbleSize val="0"/>
              <c:extLst>
                <c:ext xmlns:c15="http://schemas.microsoft.com/office/drawing/2012/chart" uri="{CE6537A1-D6FC-4f65-9D91-7224C49458BB}"/>
              </c:extLst>
            </c:dLbl>
            <c:numFmt formatCode="0%" sourceLinked="0"/>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Children_Tables!$B$449:$B$453</c:f>
              <c:strCache>
                <c:ptCount val="5"/>
                <c:pt idx="0">
                  <c:v>Child</c:v>
                </c:pt>
                <c:pt idx="1">
                  <c:v>Mother</c:v>
                </c:pt>
                <c:pt idx="2">
                  <c:v>Father</c:v>
                </c:pt>
                <c:pt idx="3">
                  <c:v>Brother / Sister</c:v>
                </c:pt>
                <c:pt idx="4">
                  <c:v>Other</c:v>
                </c:pt>
              </c:strCache>
            </c:strRef>
          </c:cat>
          <c:val>
            <c:numRef>
              <c:f>Children_Tables!$T$449:$T$453</c:f>
              <c:numCache>
                <c:formatCode>###0.0%</c:formatCode>
                <c:ptCount val="5"/>
                <c:pt idx="0">
                  <c:v>0.25690607734806892</c:v>
                </c:pt>
                <c:pt idx="1">
                  <c:v>9.6685082872928194E-2</c:v>
                </c:pt>
                <c:pt idx="2">
                  <c:v>0.33425414364640932</c:v>
                </c:pt>
                <c:pt idx="3">
                  <c:v>1.1049723756906125E-2</c:v>
                </c:pt>
                <c:pt idx="4" formatCode="####.0%">
                  <c:v>2.7624309392265201E-3</c:v>
                </c:pt>
              </c:numCache>
            </c:numRef>
          </c:val>
        </c:ser>
        <c:ser>
          <c:idx val="3"/>
          <c:order val="3"/>
          <c:tx>
            <c:strRef>
              <c:f>Children_Tables!$V$2</c:f>
              <c:strCache>
                <c:ptCount val="1"/>
                <c:pt idx="0">
                  <c:v>Girls</c:v>
                </c:pt>
              </c:strCache>
            </c:strRef>
          </c:tx>
          <c:invertIfNegative val="0"/>
          <c:dLbls>
            <c:dLbl>
              <c:idx val="0"/>
              <c:layout>
                <c:manualLayout>
                  <c:x val="2.1773125099413461E-2"/>
                  <c:y val="-2.7338410466705869E-2"/>
                </c:manualLayout>
              </c:layout>
              <c:showLegendKey val="0"/>
              <c:showVal val="1"/>
              <c:showCatName val="0"/>
              <c:showSerName val="0"/>
              <c:showPercent val="0"/>
              <c:showBubbleSize val="0"/>
              <c:extLst>
                <c:ext xmlns:c15="http://schemas.microsoft.com/office/drawing/2012/chart" uri="{CE6537A1-D6FC-4f65-9D91-7224C49458BB}"/>
              </c:extLst>
            </c:dLbl>
            <c:dLbl>
              <c:idx val="1"/>
              <c:layout>
                <c:manualLayout>
                  <c:x val="2.0923910556231912E-2"/>
                  <c:y val="8.34308513248205E-17"/>
                </c:manualLayout>
              </c:layout>
              <c:showLegendKey val="0"/>
              <c:showVal val="1"/>
              <c:showCatName val="0"/>
              <c:showSerName val="0"/>
              <c:showPercent val="0"/>
              <c:showBubbleSize val="0"/>
              <c:extLst>
                <c:ext xmlns:c15="http://schemas.microsoft.com/office/drawing/2012/chart" uri="{CE6537A1-D6FC-4f65-9D91-7224C49458BB}"/>
              </c:extLst>
            </c:dLbl>
            <c:dLbl>
              <c:idx val="3"/>
              <c:layout>
                <c:manualLayout>
                  <c:x val="3.2548305309694096E-2"/>
                  <c:y val="0"/>
                </c:manualLayout>
              </c:layout>
              <c:showLegendKey val="0"/>
              <c:showVal val="1"/>
              <c:showCatName val="0"/>
              <c:showSerName val="0"/>
              <c:showPercent val="0"/>
              <c:showBubbleSize val="0"/>
              <c:extLst>
                <c:ext xmlns:c15="http://schemas.microsoft.com/office/drawing/2012/chart" uri="{CE6537A1-D6FC-4f65-9D91-7224C49458BB}"/>
              </c:extLst>
            </c:dLbl>
            <c:dLbl>
              <c:idx val="4"/>
              <c:delete val="1"/>
              <c:extLst>
                <c:ext xmlns:c15="http://schemas.microsoft.com/office/drawing/2012/chart" uri="{CE6537A1-D6FC-4f65-9D91-7224C49458BB}"/>
              </c:extLst>
            </c:dLbl>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Children_Tables!$B$449:$B$453</c:f>
              <c:strCache>
                <c:ptCount val="5"/>
                <c:pt idx="0">
                  <c:v>Child</c:v>
                </c:pt>
                <c:pt idx="1">
                  <c:v>Mother</c:v>
                </c:pt>
                <c:pt idx="2">
                  <c:v>Father</c:v>
                </c:pt>
                <c:pt idx="3">
                  <c:v>Brother / Sister</c:v>
                </c:pt>
                <c:pt idx="4">
                  <c:v>Other</c:v>
                </c:pt>
              </c:strCache>
            </c:strRef>
          </c:cat>
          <c:val>
            <c:numRef>
              <c:f>Children_Tables!$W$449:$W$453</c:f>
              <c:numCache>
                <c:formatCode>###0.0%</c:formatCode>
                <c:ptCount val="5"/>
                <c:pt idx="0">
                  <c:v>7.1823204419889528E-2</c:v>
                </c:pt>
                <c:pt idx="1">
                  <c:v>6.0773480662983423E-2</c:v>
                </c:pt>
                <c:pt idx="2">
                  <c:v>0.15469613259668649</c:v>
                </c:pt>
                <c:pt idx="3">
                  <c:v>1.1049723756906125E-2</c:v>
                </c:pt>
                <c:pt idx="4">
                  <c:v>0</c:v>
                </c:pt>
              </c:numCache>
            </c:numRef>
          </c:val>
        </c:ser>
        <c:dLbls>
          <c:showLegendKey val="0"/>
          <c:showVal val="1"/>
          <c:showCatName val="0"/>
          <c:showSerName val="0"/>
          <c:showPercent val="0"/>
          <c:showBubbleSize val="0"/>
        </c:dLbls>
        <c:gapWidth val="150"/>
        <c:shape val="box"/>
        <c:axId val="148814000"/>
        <c:axId val="159603800"/>
        <c:axId val="0"/>
      </c:bar3DChart>
      <c:catAx>
        <c:axId val="148814000"/>
        <c:scaling>
          <c:orientation val="minMax"/>
        </c:scaling>
        <c:delete val="0"/>
        <c:axPos val="b"/>
        <c:numFmt formatCode="General" sourceLinked="0"/>
        <c:majorTickMark val="none"/>
        <c:minorTickMark val="none"/>
        <c:tickLblPos val="nextTo"/>
        <c:crossAx val="159603800"/>
        <c:crosses val="autoZero"/>
        <c:auto val="1"/>
        <c:lblAlgn val="ctr"/>
        <c:lblOffset val="100"/>
        <c:noMultiLvlLbl val="0"/>
      </c:catAx>
      <c:valAx>
        <c:axId val="159603800"/>
        <c:scaling>
          <c:orientation val="minMax"/>
        </c:scaling>
        <c:delete val="1"/>
        <c:axPos val="l"/>
        <c:numFmt formatCode="###0.0%" sourceLinked="1"/>
        <c:majorTickMark val="out"/>
        <c:minorTickMark val="none"/>
        <c:tickLblPos val="none"/>
        <c:crossAx val="148814000"/>
        <c:crosses val="autoZero"/>
        <c:crossBetween val="between"/>
      </c:valAx>
    </c:plotArea>
    <c:legend>
      <c:legendPos val="t"/>
      <c:layout>
        <c:manualLayout>
          <c:xMode val="edge"/>
          <c:yMode val="edge"/>
          <c:x val="0.74410253932982462"/>
          <c:y val="3.6355027390441011E-2"/>
          <c:w val="0.22451146150939158"/>
          <c:h val="0.28653838457922132"/>
        </c:manualLayout>
      </c:layout>
      <c:overlay val="0"/>
    </c:legend>
    <c:plotVisOnly val="1"/>
    <c:dispBlanksAs val="gap"/>
    <c:showDLblsOverMax val="0"/>
  </c:chart>
  <c:spPr>
    <a:ln>
      <a:solidFill>
        <a:srgbClr val="8CB64A">
          <a:lumMod val="75000"/>
        </a:srgbClr>
      </a:solidFill>
    </a:ln>
    <a:effectLst>
      <a:outerShdw blurRad="50800" dist="38100" dir="2700000" algn="tl" rotWithShape="0">
        <a:prstClr val="black">
          <a:alpha val="40000"/>
        </a:prstClr>
      </a:outerShdw>
    </a:effectLst>
  </c:spPr>
  <c:txPr>
    <a:bodyPr/>
    <a:lstStyle/>
    <a:p>
      <a:pPr>
        <a:defRPr sz="1400">
          <a:latin typeface="Times New Roman" panose="02020603050405020304" pitchFamily="18" charset="0"/>
          <a:cs typeface="Times New Roman" panose="02020603050405020304" pitchFamily="18" charset="0"/>
        </a:defRPr>
      </a:pPr>
      <a:endParaRPr lang="en-US"/>
    </a:p>
  </c:txPr>
  <c:externalData r:id="rId2">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6679894331970141"/>
          <c:y val="0.1264067193429467"/>
          <c:w val="0.79841798359200777"/>
          <c:h val="0.66117418841837339"/>
        </c:manualLayout>
      </c:layout>
      <c:barChart>
        <c:barDir val="col"/>
        <c:grouping val="clustered"/>
        <c:varyColors val="0"/>
        <c:ser>
          <c:idx val="0"/>
          <c:order val="0"/>
          <c:tx>
            <c:strRef>
              <c:f>Children_Tables!$C$2</c:f>
              <c:strCache>
                <c:ptCount val="1"/>
                <c:pt idx="0">
                  <c:v>Jordanian</c:v>
                </c:pt>
              </c:strCache>
            </c:strRef>
          </c:tx>
          <c:invertIfNegative val="0"/>
          <c:cat>
            <c:strRef>
              <c:f>Children_Tables!$B$196:$B$229</c:f>
              <c:strCache>
                <c:ptCount val="34"/>
                <c:pt idx="0">
                  <c:v>40</c:v>
                </c:pt>
                <c:pt idx="1">
                  <c:v>2</c:v>
                </c:pt>
                <c:pt idx="2">
                  <c:v>4</c:v>
                </c:pt>
                <c:pt idx="3">
                  <c:v>5</c:v>
                </c:pt>
                <c:pt idx="4">
                  <c:v>6</c:v>
                </c:pt>
                <c:pt idx="5">
                  <c:v>7</c:v>
                </c:pt>
                <c:pt idx="6">
                  <c:v>8</c:v>
                </c:pt>
                <c:pt idx="7">
                  <c:v>9</c:v>
                </c:pt>
                <c:pt idx="8">
                  <c:v>10</c:v>
                </c:pt>
                <c:pt idx="9">
                  <c:v>12</c:v>
                </c:pt>
                <c:pt idx="10">
                  <c:v>15</c:v>
                </c:pt>
                <c:pt idx="11">
                  <c:v>16</c:v>
                </c:pt>
                <c:pt idx="12">
                  <c:v>17</c:v>
                </c:pt>
                <c:pt idx="13">
                  <c:v>18</c:v>
                </c:pt>
                <c:pt idx="14">
                  <c:v>19</c:v>
                </c:pt>
                <c:pt idx="15">
                  <c:v>20</c:v>
                </c:pt>
                <c:pt idx="16">
                  <c:v>21</c:v>
                </c:pt>
                <c:pt idx="17">
                  <c:v>22</c:v>
                </c:pt>
                <c:pt idx="18">
                  <c:v>24</c:v>
                </c:pt>
                <c:pt idx="19">
                  <c:v>25</c:v>
                </c:pt>
                <c:pt idx="20">
                  <c:v>27</c:v>
                </c:pt>
                <c:pt idx="21">
                  <c:v>28</c:v>
                </c:pt>
                <c:pt idx="22">
                  <c:v>30</c:v>
                </c:pt>
                <c:pt idx="23">
                  <c:v>33</c:v>
                </c:pt>
                <c:pt idx="24">
                  <c:v>35</c:v>
                </c:pt>
                <c:pt idx="25">
                  <c:v>36</c:v>
                </c:pt>
                <c:pt idx="26">
                  <c:v>40</c:v>
                </c:pt>
                <c:pt idx="27">
                  <c:v>42</c:v>
                </c:pt>
                <c:pt idx="28">
                  <c:v>45</c:v>
                </c:pt>
                <c:pt idx="29">
                  <c:v>48</c:v>
                </c:pt>
                <c:pt idx="30">
                  <c:v>49</c:v>
                </c:pt>
                <c:pt idx="31">
                  <c:v>50</c:v>
                </c:pt>
                <c:pt idx="32">
                  <c:v>54</c:v>
                </c:pt>
                <c:pt idx="33">
                  <c:v>56</c:v>
                </c:pt>
              </c:strCache>
            </c:strRef>
          </c:cat>
          <c:val>
            <c:numRef>
              <c:f>Children_Tables!$D$196:$D$229</c:f>
              <c:numCache>
                <c:formatCode>General</c:formatCode>
                <c:ptCount val="34"/>
                <c:pt idx="0" formatCode="####.0%">
                  <c:v>5.8651026392961877E-3</c:v>
                </c:pt>
                <c:pt idx="2" formatCode="####.0%">
                  <c:v>2.8011204481792756E-3</c:v>
                </c:pt>
                <c:pt idx="3" formatCode="####.0%">
                  <c:v>8.403361344537813E-3</c:v>
                </c:pt>
                <c:pt idx="4" formatCode="###0.0%">
                  <c:v>1.120448179271712E-2</c:v>
                </c:pt>
                <c:pt idx="5" formatCode="####.0%">
                  <c:v>5.6022408963585478E-3</c:v>
                </c:pt>
                <c:pt idx="6" formatCode="###0.0%">
                  <c:v>1.120448179271712E-2</c:v>
                </c:pt>
                <c:pt idx="8" formatCode="###0.0%">
                  <c:v>4.4817927170868431E-2</c:v>
                </c:pt>
                <c:pt idx="9" formatCode="###0.0%">
                  <c:v>2.5210084033613443E-2</c:v>
                </c:pt>
                <c:pt idx="10" formatCode="###0.0%">
                  <c:v>6.7226890756302518E-2</c:v>
                </c:pt>
                <c:pt idx="11" formatCode="###0.0%">
                  <c:v>2.8011204481792739E-2</c:v>
                </c:pt>
                <c:pt idx="13" formatCode="####.0%">
                  <c:v>2.8011204481792756E-3</c:v>
                </c:pt>
                <c:pt idx="15" formatCode="###0.0%">
                  <c:v>4.4817927170868431E-2</c:v>
                </c:pt>
                <c:pt idx="16" formatCode="###0.0%">
                  <c:v>1.120448179271712E-2</c:v>
                </c:pt>
                <c:pt idx="18" formatCode="###0.0%">
                  <c:v>1.4005602240896357E-2</c:v>
                </c:pt>
                <c:pt idx="19" formatCode="###0.0%">
                  <c:v>3.6414565826330542E-2</c:v>
                </c:pt>
                <c:pt idx="22" formatCode="###0.0%">
                  <c:v>4.7619047619047623E-2</c:v>
                </c:pt>
                <c:pt idx="23" formatCode="####.0%">
                  <c:v>2.8011204481792756E-3</c:v>
                </c:pt>
                <c:pt idx="24" formatCode="###0.0%">
                  <c:v>1.120448179271712E-2</c:v>
                </c:pt>
                <c:pt idx="25" formatCode="####.0%">
                  <c:v>8.403361344537813E-3</c:v>
                </c:pt>
                <c:pt idx="26" formatCode="###0.0%">
                  <c:v>2.5210084033613443E-2</c:v>
                </c:pt>
                <c:pt idx="27" formatCode="####.0%">
                  <c:v>2.8011204481792756E-3</c:v>
                </c:pt>
                <c:pt idx="28" formatCode="####.0%">
                  <c:v>5.6022408963585478E-3</c:v>
                </c:pt>
                <c:pt idx="29" formatCode="###0.0%">
                  <c:v>1.4005602240896357E-2</c:v>
                </c:pt>
                <c:pt idx="31" formatCode="###0.0%">
                  <c:v>1.6806722689075647E-2</c:v>
                </c:pt>
                <c:pt idx="32" formatCode="####.0%">
                  <c:v>5.6022408963585478E-3</c:v>
                </c:pt>
                <c:pt idx="33" formatCode="####.0%">
                  <c:v>5.6022408963585478E-3</c:v>
                </c:pt>
              </c:numCache>
            </c:numRef>
          </c:val>
        </c:ser>
        <c:ser>
          <c:idx val="1"/>
          <c:order val="1"/>
          <c:tx>
            <c:strRef>
              <c:f>Children_Tables!$F$2</c:f>
              <c:strCache>
                <c:ptCount val="1"/>
                <c:pt idx="0">
                  <c:v>Syrian</c:v>
                </c:pt>
              </c:strCache>
            </c:strRef>
          </c:tx>
          <c:invertIfNegative val="0"/>
          <c:cat>
            <c:strRef>
              <c:f>Children_Tables!$B$196:$B$229</c:f>
              <c:strCache>
                <c:ptCount val="34"/>
                <c:pt idx="0">
                  <c:v>40</c:v>
                </c:pt>
                <c:pt idx="1">
                  <c:v>2</c:v>
                </c:pt>
                <c:pt idx="2">
                  <c:v>4</c:v>
                </c:pt>
                <c:pt idx="3">
                  <c:v>5</c:v>
                </c:pt>
                <c:pt idx="4">
                  <c:v>6</c:v>
                </c:pt>
                <c:pt idx="5">
                  <c:v>7</c:v>
                </c:pt>
                <c:pt idx="6">
                  <c:v>8</c:v>
                </c:pt>
                <c:pt idx="7">
                  <c:v>9</c:v>
                </c:pt>
                <c:pt idx="8">
                  <c:v>10</c:v>
                </c:pt>
                <c:pt idx="9">
                  <c:v>12</c:v>
                </c:pt>
                <c:pt idx="10">
                  <c:v>15</c:v>
                </c:pt>
                <c:pt idx="11">
                  <c:v>16</c:v>
                </c:pt>
                <c:pt idx="12">
                  <c:v>17</c:v>
                </c:pt>
                <c:pt idx="13">
                  <c:v>18</c:v>
                </c:pt>
                <c:pt idx="14">
                  <c:v>19</c:v>
                </c:pt>
                <c:pt idx="15">
                  <c:v>20</c:v>
                </c:pt>
                <c:pt idx="16">
                  <c:v>21</c:v>
                </c:pt>
                <c:pt idx="17">
                  <c:v>22</c:v>
                </c:pt>
                <c:pt idx="18">
                  <c:v>24</c:v>
                </c:pt>
                <c:pt idx="19">
                  <c:v>25</c:v>
                </c:pt>
                <c:pt idx="20">
                  <c:v>27</c:v>
                </c:pt>
                <c:pt idx="21">
                  <c:v>28</c:v>
                </c:pt>
                <c:pt idx="22">
                  <c:v>30</c:v>
                </c:pt>
                <c:pt idx="23">
                  <c:v>33</c:v>
                </c:pt>
                <c:pt idx="24">
                  <c:v>35</c:v>
                </c:pt>
                <c:pt idx="25">
                  <c:v>36</c:v>
                </c:pt>
                <c:pt idx="26">
                  <c:v>40</c:v>
                </c:pt>
                <c:pt idx="27">
                  <c:v>42</c:v>
                </c:pt>
                <c:pt idx="28">
                  <c:v>45</c:v>
                </c:pt>
                <c:pt idx="29">
                  <c:v>48</c:v>
                </c:pt>
                <c:pt idx="30">
                  <c:v>49</c:v>
                </c:pt>
                <c:pt idx="31">
                  <c:v>50</c:v>
                </c:pt>
                <c:pt idx="32">
                  <c:v>54</c:v>
                </c:pt>
                <c:pt idx="33">
                  <c:v>56</c:v>
                </c:pt>
              </c:strCache>
            </c:strRef>
          </c:cat>
          <c:val>
            <c:numRef>
              <c:f>Children_Tables!$G$196:$G$229</c:f>
              <c:numCache>
                <c:formatCode>####.0%</c:formatCode>
                <c:ptCount val="34"/>
                <c:pt idx="0" formatCode="###0.0%">
                  <c:v>0</c:v>
                </c:pt>
                <c:pt idx="1">
                  <c:v>2.8011204481792756E-3</c:v>
                </c:pt>
                <c:pt idx="4">
                  <c:v>2.8011204481792756E-3</c:v>
                </c:pt>
                <c:pt idx="5" formatCode="###0.0%">
                  <c:v>1.4005602240896357E-2</c:v>
                </c:pt>
                <c:pt idx="7">
                  <c:v>5.6022408963585478E-3</c:v>
                </c:pt>
                <c:pt idx="8" formatCode="###0.0%">
                  <c:v>3.6414565826330542E-2</c:v>
                </c:pt>
                <c:pt idx="9" formatCode="###0.0%">
                  <c:v>1.4005602240896357E-2</c:v>
                </c:pt>
                <c:pt idx="10" formatCode="###0.0%">
                  <c:v>5.8823529411764705E-2</c:v>
                </c:pt>
                <c:pt idx="11">
                  <c:v>2.8011204481792756E-3</c:v>
                </c:pt>
                <c:pt idx="12">
                  <c:v>5.6022408963585478E-3</c:v>
                </c:pt>
                <c:pt idx="13">
                  <c:v>8.403361344537813E-3</c:v>
                </c:pt>
                <c:pt idx="14">
                  <c:v>2.8011204481792756E-3</c:v>
                </c:pt>
                <c:pt idx="15" formatCode="###0.0%">
                  <c:v>0.12605042016806722</c:v>
                </c:pt>
                <c:pt idx="16">
                  <c:v>2.8011204481792756E-3</c:v>
                </c:pt>
                <c:pt idx="17">
                  <c:v>2.8011204481792756E-3</c:v>
                </c:pt>
                <c:pt idx="19" formatCode="###0.0%">
                  <c:v>3.6414565826330542E-2</c:v>
                </c:pt>
                <c:pt idx="20">
                  <c:v>2.8011204481792756E-3</c:v>
                </c:pt>
                <c:pt idx="21" formatCode="###0.0%">
                  <c:v>1.6806722689075647E-2</c:v>
                </c:pt>
                <c:pt idx="22" formatCode="###0.0%">
                  <c:v>9.5238095238095247E-2</c:v>
                </c:pt>
                <c:pt idx="24" formatCode="###0.0%">
                  <c:v>2.8011204481792739E-2</c:v>
                </c:pt>
                <c:pt idx="25">
                  <c:v>2.8011204481792756E-3</c:v>
                </c:pt>
                <c:pt idx="26" formatCode="###0.0%">
                  <c:v>3.0812324929972011E-2</c:v>
                </c:pt>
                <c:pt idx="28">
                  <c:v>2.8011204481792756E-3</c:v>
                </c:pt>
                <c:pt idx="30">
                  <c:v>5.6022408963585478E-3</c:v>
                </c:pt>
                <c:pt idx="33" formatCode="###0.0%">
                  <c:v>2.8011204481792739E-2</c:v>
                </c:pt>
              </c:numCache>
            </c:numRef>
          </c:val>
        </c:ser>
        <c:dLbls>
          <c:showLegendKey val="0"/>
          <c:showVal val="0"/>
          <c:showCatName val="0"/>
          <c:showSerName val="0"/>
          <c:showPercent val="0"/>
          <c:showBubbleSize val="0"/>
        </c:dLbls>
        <c:gapWidth val="150"/>
        <c:axId val="159604584"/>
        <c:axId val="159604976"/>
      </c:barChart>
      <c:catAx>
        <c:axId val="159604584"/>
        <c:scaling>
          <c:orientation val="minMax"/>
        </c:scaling>
        <c:delete val="0"/>
        <c:axPos val="b"/>
        <c:title>
          <c:tx>
            <c:rich>
              <a:bodyPr/>
              <a:lstStyle/>
              <a:p>
                <a:pPr>
                  <a:defRPr/>
                </a:pPr>
                <a:r>
                  <a:rPr lang="en-US"/>
                  <a:t>Number of Hours </a:t>
                </a:r>
              </a:p>
            </c:rich>
          </c:tx>
          <c:overlay val="0"/>
        </c:title>
        <c:numFmt formatCode="General" sourceLinked="0"/>
        <c:majorTickMark val="none"/>
        <c:minorTickMark val="none"/>
        <c:tickLblPos val="nextTo"/>
        <c:crossAx val="159604976"/>
        <c:crosses val="autoZero"/>
        <c:auto val="1"/>
        <c:lblAlgn val="ctr"/>
        <c:lblOffset val="100"/>
        <c:tickLblSkip val="2"/>
        <c:tickMarkSkip val="20"/>
        <c:noMultiLvlLbl val="0"/>
      </c:catAx>
      <c:valAx>
        <c:axId val="159604976"/>
        <c:scaling>
          <c:orientation val="minMax"/>
          <c:max val="0.12000000000000002"/>
        </c:scaling>
        <c:delete val="0"/>
        <c:axPos val="l"/>
        <c:majorGridlines/>
        <c:title>
          <c:tx>
            <c:rich>
              <a:bodyPr rot="-5400000" vert="horz"/>
              <a:lstStyle/>
              <a:p>
                <a:pPr>
                  <a:defRPr/>
                </a:pPr>
                <a:r>
                  <a:rPr lang="en-US"/>
                  <a:t>% of children </a:t>
                </a:r>
              </a:p>
            </c:rich>
          </c:tx>
          <c:layout>
            <c:manualLayout>
              <c:xMode val="edge"/>
              <c:yMode val="edge"/>
              <c:x val="1.8275593825606781E-2"/>
              <c:y val="0.32051304467770542"/>
            </c:manualLayout>
          </c:layout>
          <c:overlay val="0"/>
        </c:title>
        <c:numFmt formatCode="0%" sourceLinked="0"/>
        <c:majorTickMark val="none"/>
        <c:minorTickMark val="none"/>
        <c:tickLblPos val="nextTo"/>
        <c:crossAx val="159604584"/>
        <c:crosses val="autoZero"/>
        <c:crossBetween val="midCat"/>
      </c:valAx>
    </c:plotArea>
    <c:legend>
      <c:legendPos val="r"/>
      <c:layout>
        <c:manualLayout>
          <c:xMode val="edge"/>
          <c:yMode val="edge"/>
          <c:x val="0.78649583940477075"/>
          <c:y val="7.1963661475010793E-2"/>
          <c:w val="0.18016181236265308"/>
          <c:h val="0.17830956356460739"/>
        </c:manualLayout>
      </c:layout>
      <c:overlay val="0"/>
      <c:spPr>
        <a:solidFill>
          <a:schemeClr val="lt1"/>
        </a:solidFill>
      </c:spPr>
    </c:legend>
    <c:plotVisOnly val="1"/>
    <c:dispBlanksAs val="gap"/>
    <c:showDLblsOverMax val="0"/>
  </c:chart>
  <c:spPr>
    <a:ln>
      <a:solidFill>
        <a:srgbClr val="8CB64A">
          <a:lumMod val="75000"/>
        </a:srgbClr>
      </a:solidFill>
    </a:ln>
    <a:effectLst>
      <a:outerShdw blurRad="50800" dist="38100" dir="2700000" algn="tl" rotWithShape="0">
        <a:prstClr val="black">
          <a:alpha val="40000"/>
        </a:prstClr>
      </a:outerShdw>
    </a:effectLst>
  </c:spPr>
  <c:txPr>
    <a:bodyPr/>
    <a:lstStyle/>
    <a:p>
      <a:pPr>
        <a:defRPr sz="1400">
          <a:latin typeface="Times New Roman" panose="02020603050405020304" pitchFamily="18" charset="0"/>
          <a:cs typeface="Times New Roman" panose="02020603050405020304" pitchFamily="18" charset="0"/>
        </a:defRPr>
      </a:pPr>
      <a:endParaRPr lang="en-US"/>
    </a:p>
  </c:txPr>
  <c:externalData r:id="rId2">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558050392592852"/>
          <c:y val="8.1135848044842113E-2"/>
          <c:w val="0.84345370449180068"/>
          <c:h val="0.70784560419475229"/>
        </c:manualLayout>
      </c:layout>
      <c:barChart>
        <c:barDir val="col"/>
        <c:grouping val="clustered"/>
        <c:varyColors val="0"/>
        <c:ser>
          <c:idx val="0"/>
          <c:order val="0"/>
          <c:tx>
            <c:strRef>
              <c:f>Children_Tables!$S$2</c:f>
              <c:strCache>
                <c:ptCount val="1"/>
                <c:pt idx="0">
                  <c:v>Boys</c:v>
                </c:pt>
              </c:strCache>
            </c:strRef>
          </c:tx>
          <c:invertIfNegative val="0"/>
          <c:cat>
            <c:strRef>
              <c:f>Children_Tables!$B$197:$B$230</c:f>
              <c:strCache>
                <c:ptCount val="34"/>
                <c:pt idx="0">
                  <c:v>2</c:v>
                </c:pt>
                <c:pt idx="1">
                  <c:v>4</c:v>
                </c:pt>
                <c:pt idx="2">
                  <c:v>5</c:v>
                </c:pt>
                <c:pt idx="3">
                  <c:v>6</c:v>
                </c:pt>
                <c:pt idx="4">
                  <c:v>7</c:v>
                </c:pt>
                <c:pt idx="5">
                  <c:v>8</c:v>
                </c:pt>
                <c:pt idx="6">
                  <c:v>9</c:v>
                </c:pt>
                <c:pt idx="7">
                  <c:v>10</c:v>
                </c:pt>
                <c:pt idx="8">
                  <c:v>12</c:v>
                </c:pt>
                <c:pt idx="9">
                  <c:v>15</c:v>
                </c:pt>
                <c:pt idx="10">
                  <c:v>16</c:v>
                </c:pt>
                <c:pt idx="11">
                  <c:v>17</c:v>
                </c:pt>
                <c:pt idx="12">
                  <c:v>18</c:v>
                </c:pt>
                <c:pt idx="13">
                  <c:v>19</c:v>
                </c:pt>
                <c:pt idx="14">
                  <c:v>20</c:v>
                </c:pt>
                <c:pt idx="15">
                  <c:v>21</c:v>
                </c:pt>
                <c:pt idx="16">
                  <c:v>22</c:v>
                </c:pt>
                <c:pt idx="17">
                  <c:v>24</c:v>
                </c:pt>
                <c:pt idx="18">
                  <c:v>25</c:v>
                </c:pt>
                <c:pt idx="19">
                  <c:v>27</c:v>
                </c:pt>
                <c:pt idx="20">
                  <c:v>28</c:v>
                </c:pt>
                <c:pt idx="21">
                  <c:v>30</c:v>
                </c:pt>
                <c:pt idx="22">
                  <c:v>33</c:v>
                </c:pt>
                <c:pt idx="23">
                  <c:v>35</c:v>
                </c:pt>
                <c:pt idx="24">
                  <c:v>36</c:v>
                </c:pt>
                <c:pt idx="25">
                  <c:v>40</c:v>
                </c:pt>
                <c:pt idx="26">
                  <c:v>42</c:v>
                </c:pt>
                <c:pt idx="27">
                  <c:v>45</c:v>
                </c:pt>
                <c:pt idx="28">
                  <c:v>48</c:v>
                </c:pt>
                <c:pt idx="29">
                  <c:v>49</c:v>
                </c:pt>
                <c:pt idx="30">
                  <c:v>50</c:v>
                </c:pt>
                <c:pt idx="31">
                  <c:v>54</c:v>
                </c:pt>
                <c:pt idx="32">
                  <c:v>56</c:v>
                </c:pt>
                <c:pt idx="33">
                  <c:v>70</c:v>
                </c:pt>
              </c:strCache>
            </c:strRef>
          </c:cat>
          <c:val>
            <c:numRef>
              <c:f>Children_Tables!$T$197:$T$230</c:f>
              <c:numCache>
                <c:formatCode>####.0%</c:formatCode>
                <c:ptCount val="34"/>
                <c:pt idx="0">
                  <c:v>2.8011204481792756E-3</c:v>
                </c:pt>
                <c:pt idx="1">
                  <c:v>2.8011204481792756E-3</c:v>
                </c:pt>
                <c:pt idx="2">
                  <c:v>8.403361344537813E-3</c:v>
                </c:pt>
                <c:pt idx="3">
                  <c:v>8.403361344537813E-3</c:v>
                </c:pt>
                <c:pt idx="4">
                  <c:v>8.403361344537813E-3</c:v>
                </c:pt>
                <c:pt idx="5">
                  <c:v>5.6022408963585478E-3</c:v>
                </c:pt>
                <c:pt idx="6">
                  <c:v>2.8011204481792756E-3</c:v>
                </c:pt>
                <c:pt idx="7" formatCode="###0.0%">
                  <c:v>5.6022408963585429E-2</c:v>
                </c:pt>
                <c:pt idx="8" formatCode="###0.0%">
                  <c:v>3.0812324929972011E-2</c:v>
                </c:pt>
                <c:pt idx="9" formatCode="###0.0%">
                  <c:v>8.9635854341736806E-2</c:v>
                </c:pt>
                <c:pt idx="10" formatCode="###0.0%">
                  <c:v>1.9607843137254902E-2</c:v>
                </c:pt>
                <c:pt idx="11">
                  <c:v>5.6022408963585478E-3</c:v>
                </c:pt>
                <c:pt idx="12">
                  <c:v>5.6022408963585478E-3</c:v>
                </c:pt>
                <c:pt idx="14" formatCode="###0.0%">
                  <c:v>0.11764705882352942</c:v>
                </c:pt>
                <c:pt idx="15" formatCode="###0.0%">
                  <c:v>1.120448179271712E-2</c:v>
                </c:pt>
                <c:pt idx="16">
                  <c:v>2.8011204481792756E-3</c:v>
                </c:pt>
                <c:pt idx="17">
                  <c:v>8.403361344537813E-3</c:v>
                </c:pt>
                <c:pt idx="18" formatCode="###0.0%">
                  <c:v>5.6022408963585429E-2</c:v>
                </c:pt>
                <c:pt idx="19">
                  <c:v>2.8011204481792756E-3</c:v>
                </c:pt>
                <c:pt idx="20" formatCode="###0.0%">
                  <c:v>1.4005602240896357E-2</c:v>
                </c:pt>
                <c:pt idx="21" formatCode="###0.0%">
                  <c:v>0.10924369747899171</c:v>
                </c:pt>
                <c:pt idx="22">
                  <c:v>2.8011204481792756E-3</c:v>
                </c:pt>
                <c:pt idx="23" formatCode="###0.0%">
                  <c:v>1.9607843137254902E-2</c:v>
                </c:pt>
                <c:pt idx="24">
                  <c:v>2.8011204481792756E-3</c:v>
                </c:pt>
                <c:pt idx="25" formatCode="###0.0%">
                  <c:v>4.2016806722689079E-2</c:v>
                </c:pt>
                <c:pt idx="26">
                  <c:v>2.8011204481792756E-3</c:v>
                </c:pt>
                <c:pt idx="27">
                  <c:v>2.8011204481792756E-3</c:v>
                </c:pt>
                <c:pt idx="28" formatCode="###0.0%">
                  <c:v>1.4005602240896357E-2</c:v>
                </c:pt>
                <c:pt idx="29">
                  <c:v>2.8011204481792756E-3</c:v>
                </c:pt>
                <c:pt idx="30">
                  <c:v>5.6022408963585478E-3</c:v>
                </c:pt>
                <c:pt idx="31">
                  <c:v>2.8011204481792756E-3</c:v>
                </c:pt>
                <c:pt idx="32" formatCode="###0.0%">
                  <c:v>3.3613445378151259E-2</c:v>
                </c:pt>
                <c:pt idx="33">
                  <c:v>5.6022408963585478E-3</c:v>
                </c:pt>
              </c:numCache>
            </c:numRef>
          </c:val>
        </c:ser>
        <c:ser>
          <c:idx val="1"/>
          <c:order val="1"/>
          <c:tx>
            <c:strRef>
              <c:f>Children_Tables!$V$2</c:f>
              <c:strCache>
                <c:ptCount val="1"/>
                <c:pt idx="0">
                  <c:v>Girls</c:v>
                </c:pt>
              </c:strCache>
            </c:strRef>
          </c:tx>
          <c:invertIfNegative val="0"/>
          <c:cat>
            <c:strRef>
              <c:f>Children_Tables!$B$197:$B$230</c:f>
              <c:strCache>
                <c:ptCount val="34"/>
                <c:pt idx="0">
                  <c:v>2</c:v>
                </c:pt>
                <c:pt idx="1">
                  <c:v>4</c:v>
                </c:pt>
                <c:pt idx="2">
                  <c:v>5</c:v>
                </c:pt>
                <c:pt idx="3">
                  <c:v>6</c:v>
                </c:pt>
                <c:pt idx="4">
                  <c:v>7</c:v>
                </c:pt>
                <c:pt idx="5">
                  <c:v>8</c:v>
                </c:pt>
                <c:pt idx="6">
                  <c:v>9</c:v>
                </c:pt>
                <c:pt idx="7">
                  <c:v>10</c:v>
                </c:pt>
                <c:pt idx="8">
                  <c:v>12</c:v>
                </c:pt>
                <c:pt idx="9">
                  <c:v>15</c:v>
                </c:pt>
                <c:pt idx="10">
                  <c:v>16</c:v>
                </c:pt>
                <c:pt idx="11">
                  <c:v>17</c:v>
                </c:pt>
                <c:pt idx="12">
                  <c:v>18</c:v>
                </c:pt>
                <c:pt idx="13">
                  <c:v>19</c:v>
                </c:pt>
                <c:pt idx="14">
                  <c:v>20</c:v>
                </c:pt>
                <c:pt idx="15">
                  <c:v>21</c:v>
                </c:pt>
                <c:pt idx="16">
                  <c:v>22</c:v>
                </c:pt>
                <c:pt idx="17">
                  <c:v>24</c:v>
                </c:pt>
                <c:pt idx="18">
                  <c:v>25</c:v>
                </c:pt>
                <c:pt idx="19">
                  <c:v>27</c:v>
                </c:pt>
                <c:pt idx="20">
                  <c:v>28</c:v>
                </c:pt>
                <c:pt idx="21">
                  <c:v>30</c:v>
                </c:pt>
                <c:pt idx="22">
                  <c:v>33</c:v>
                </c:pt>
                <c:pt idx="23">
                  <c:v>35</c:v>
                </c:pt>
                <c:pt idx="24">
                  <c:v>36</c:v>
                </c:pt>
                <c:pt idx="25">
                  <c:v>40</c:v>
                </c:pt>
                <c:pt idx="26">
                  <c:v>42</c:v>
                </c:pt>
                <c:pt idx="27">
                  <c:v>45</c:v>
                </c:pt>
                <c:pt idx="28">
                  <c:v>48</c:v>
                </c:pt>
                <c:pt idx="29">
                  <c:v>49</c:v>
                </c:pt>
                <c:pt idx="30">
                  <c:v>50</c:v>
                </c:pt>
                <c:pt idx="31">
                  <c:v>54</c:v>
                </c:pt>
                <c:pt idx="32">
                  <c:v>56</c:v>
                </c:pt>
                <c:pt idx="33">
                  <c:v>70</c:v>
                </c:pt>
              </c:strCache>
            </c:strRef>
          </c:cat>
          <c:val>
            <c:numRef>
              <c:f>Children_Tables!$W$197:$W$230</c:f>
              <c:numCache>
                <c:formatCode>General</c:formatCode>
                <c:ptCount val="34"/>
                <c:pt idx="3" formatCode="####.0%">
                  <c:v>5.6022408963585478E-3</c:v>
                </c:pt>
                <c:pt idx="4" formatCode="###0.0%">
                  <c:v>1.120448179271712E-2</c:v>
                </c:pt>
                <c:pt idx="5" formatCode="####.0%">
                  <c:v>5.6022408963585478E-3</c:v>
                </c:pt>
                <c:pt idx="6" formatCode="####.0%">
                  <c:v>2.8011204481792756E-3</c:v>
                </c:pt>
                <c:pt idx="7" formatCode="###0.0%">
                  <c:v>2.5210084033613443E-2</c:v>
                </c:pt>
                <c:pt idx="8" formatCode="####.0%">
                  <c:v>8.403361344537813E-3</c:v>
                </c:pt>
                <c:pt idx="9" formatCode="###0.0%">
                  <c:v>3.6414565826330542E-2</c:v>
                </c:pt>
                <c:pt idx="10" formatCode="###0.0%">
                  <c:v>1.120448179271712E-2</c:v>
                </c:pt>
                <c:pt idx="12" formatCode="####.0%">
                  <c:v>5.6022408963585478E-3</c:v>
                </c:pt>
                <c:pt idx="13" formatCode="####.0%">
                  <c:v>2.8011204481792756E-3</c:v>
                </c:pt>
                <c:pt idx="14" formatCode="###0.0%">
                  <c:v>5.3221288515406147E-2</c:v>
                </c:pt>
                <c:pt idx="15" formatCode="####.0%">
                  <c:v>2.8011204481792756E-3</c:v>
                </c:pt>
                <c:pt idx="17" formatCode="####.0%">
                  <c:v>5.6022408963585478E-3</c:v>
                </c:pt>
                <c:pt idx="18" formatCode="###0.0%">
                  <c:v>1.6806722689075647E-2</c:v>
                </c:pt>
                <c:pt idx="20" formatCode="####.0%">
                  <c:v>2.8011204481792756E-3</c:v>
                </c:pt>
                <c:pt idx="21" formatCode="###0.0%">
                  <c:v>3.3613445378151259E-2</c:v>
                </c:pt>
                <c:pt idx="23" formatCode="###0.0%">
                  <c:v>1.9607843137254902E-2</c:v>
                </c:pt>
                <c:pt idx="24" formatCode="####.0%">
                  <c:v>8.403361344537813E-3</c:v>
                </c:pt>
                <c:pt idx="25" formatCode="###0.0%">
                  <c:v>1.4005602240896357E-2</c:v>
                </c:pt>
                <c:pt idx="27" formatCode="####.0%">
                  <c:v>5.6022408963585478E-3</c:v>
                </c:pt>
                <c:pt idx="29" formatCode="####.0%">
                  <c:v>2.8011204481792756E-3</c:v>
                </c:pt>
                <c:pt idx="30" formatCode="###0.0%">
                  <c:v>1.120448179271712E-2</c:v>
                </c:pt>
                <c:pt idx="31" formatCode="####.0%">
                  <c:v>2.8011204481792756E-3</c:v>
                </c:pt>
              </c:numCache>
            </c:numRef>
          </c:val>
        </c:ser>
        <c:dLbls>
          <c:showLegendKey val="0"/>
          <c:showVal val="0"/>
          <c:showCatName val="0"/>
          <c:showSerName val="0"/>
          <c:showPercent val="0"/>
          <c:showBubbleSize val="0"/>
        </c:dLbls>
        <c:gapWidth val="75"/>
        <c:overlap val="-25"/>
        <c:axId val="159605760"/>
        <c:axId val="159606152"/>
      </c:barChart>
      <c:catAx>
        <c:axId val="159605760"/>
        <c:scaling>
          <c:orientation val="minMax"/>
        </c:scaling>
        <c:delete val="0"/>
        <c:axPos val="b"/>
        <c:title>
          <c:tx>
            <c:rich>
              <a:bodyPr/>
              <a:lstStyle/>
              <a:p>
                <a:pPr>
                  <a:defRPr/>
                </a:pPr>
                <a:r>
                  <a:rPr lang="en-US" dirty="0" smtClean="0"/>
                  <a:t>Number of</a:t>
                </a:r>
                <a:r>
                  <a:rPr lang="en-US" baseline="0" dirty="0" smtClean="0"/>
                  <a:t> working hours</a:t>
                </a:r>
                <a:endParaRPr lang="en-US" dirty="0"/>
              </a:p>
            </c:rich>
          </c:tx>
          <c:layout>
            <c:manualLayout>
              <c:xMode val="edge"/>
              <c:yMode val="edge"/>
              <c:x val="0.35984491733974866"/>
              <c:y val="0.89854007461621299"/>
            </c:manualLayout>
          </c:layout>
          <c:overlay val="0"/>
        </c:title>
        <c:numFmt formatCode="General" sourceLinked="0"/>
        <c:majorTickMark val="none"/>
        <c:minorTickMark val="none"/>
        <c:tickLblPos val="nextTo"/>
        <c:crossAx val="159606152"/>
        <c:crosses val="autoZero"/>
        <c:auto val="1"/>
        <c:lblAlgn val="ctr"/>
        <c:lblOffset val="100"/>
        <c:tickLblSkip val="2"/>
        <c:tickMarkSkip val="2"/>
        <c:noMultiLvlLbl val="0"/>
      </c:catAx>
      <c:valAx>
        <c:axId val="159606152"/>
        <c:scaling>
          <c:orientation val="minMax"/>
          <c:max val="0.12000000000000002"/>
        </c:scaling>
        <c:delete val="0"/>
        <c:axPos val="l"/>
        <c:majorGridlines/>
        <c:numFmt formatCode="###0.0%" sourceLinked="0"/>
        <c:majorTickMark val="none"/>
        <c:minorTickMark val="none"/>
        <c:tickLblPos val="nextTo"/>
        <c:spPr>
          <a:ln w="9525">
            <a:noFill/>
          </a:ln>
        </c:spPr>
        <c:crossAx val="159605760"/>
        <c:crosses val="autoZero"/>
        <c:crossBetween val="between"/>
      </c:valAx>
    </c:plotArea>
    <c:legend>
      <c:legendPos val="b"/>
      <c:layout>
        <c:manualLayout>
          <c:xMode val="edge"/>
          <c:yMode val="edge"/>
          <c:x val="0.79009267464740074"/>
          <c:y val="2.0659989977130006E-2"/>
          <c:w val="0.18284073560420261"/>
          <c:h val="0.16592721597581428"/>
        </c:manualLayout>
      </c:layout>
      <c:overlay val="0"/>
      <c:spPr>
        <a:solidFill>
          <a:schemeClr val="bg1"/>
        </a:solidFill>
      </c:spPr>
    </c:legend>
    <c:plotVisOnly val="1"/>
    <c:dispBlanksAs val="gap"/>
    <c:showDLblsOverMax val="0"/>
  </c:chart>
  <c:spPr>
    <a:ln>
      <a:solidFill>
        <a:schemeClr val="accent2">
          <a:lumMod val="75000"/>
        </a:schemeClr>
      </a:solidFill>
    </a:ln>
    <a:effectLst>
      <a:outerShdw blurRad="50800" dist="38100" dir="2700000" algn="tl" rotWithShape="0">
        <a:prstClr val="black">
          <a:alpha val="40000"/>
        </a:prstClr>
      </a:outerShdw>
    </a:effectLst>
  </c:spPr>
  <c:txPr>
    <a:bodyPr/>
    <a:lstStyle/>
    <a:p>
      <a:pPr>
        <a:defRPr sz="1400">
          <a:latin typeface="Times New Roman" panose="02020603050405020304" pitchFamily="18" charset="0"/>
          <a:cs typeface="Times New Roman" panose="02020603050405020304" pitchFamily="18" charset="0"/>
        </a:defRPr>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20"/>
    </mc:Choice>
    <mc:Fallback>
      <c:style val="20"/>
    </mc:Fallback>
  </mc:AlternateContent>
  <c:chart>
    <c:autoTitleDeleted val="1"/>
    <c:plotArea>
      <c:layout/>
      <c:barChart>
        <c:barDir val="col"/>
        <c:grouping val="clustered"/>
        <c:varyColors val="0"/>
        <c:ser>
          <c:idx val="0"/>
          <c:order val="0"/>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Children_Tables!$B$536:$B$541</c:f>
              <c:strCache>
                <c:ptCount val="6"/>
                <c:pt idx="0">
                  <c:v>Enough money for family including children's education</c:v>
                </c:pt>
                <c:pt idx="1">
                  <c:v>Enough land to plant</c:v>
                </c:pt>
                <c:pt idx="2">
                  <c:v>School/work closer to home</c:v>
                </c:pt>
                <c:pt idx="3">
                  <c:v>Better schools</c:v>
                </c:pt>
                <c:pt idx="4">
                  <c:v>Going back home / Syrian  Refugees</c:v>
                </c:pt>
                <c:pt idx="5">
                  <c:v>Combination of reasons</c:v>
                </c:pt>
              </c:strCache>
            </c:strRef>
          </c:cat>
          <c:val>
            <c:numRef>
              <c:f>Children_Tables!$J$536:$J$541</c:f>
              <c:numCache>
                <c:formatCode>0.0%</c:formatCode>
                <c:ptCount val="6"/>
                <c:pt idx="0">
                  <c:v>0.49848942598187368</c:v>
                </c:pt>
                <c:pt idx="1">
                  <c:v>1.2084592145015118E-2</c:v>
                </c:pt>
                <c:pt idx="2">
                  <c:v>2.416918429003017E-2</c:v>
                </c:pt>
                <c:pt idx="3">
                  <c:v>2.416918429003017E-2</c:v>
                </c:pt>
                <c:pt idx="4">
                  <c:v>6.3444108761329235E-2</c:v>
                </c:pt>
                <c:pt idx="5">
                  <c:v>0.37764350453172174</c:v>
                </c:pt>
              </c:numCache>
            </c:numRef>
          </c:val>
        </c:ser>
        <c:dLbls>
          <c:showLegendKey val="0"/>
          <c:showVal val="1"/>
          <c:showCatName val="0"/>
          <c:showSerName val="0"/>
          <c:showPercent val="0"/>
          <c:showBubbleSize val="0"/>
        </c:dLbls>
        <c:gapWidth val="150"/>
        <c:overlap val="-25"/>
        <c:axId val="159606936"/>
        <c:axId val="159607328"/>
      </c:barChart>
      <c:catAx>
        <c:axId val="159606936"/>
        <c:scaling>
          <c:orientation val="minMax"/>
        </c:scaling>
        <c:delete val="0"/>
        <c:axPos val="b"/>
        <c:numFmt formatCode="General" sourceLinked="0"/>
        <c:majorTickMark val="none"/>
        <c:minorTickMark val="none"/>
        <c:tickLblPos val="nextTo"/>
        <c:crossAx val="159607328"/>
        <c:crosses val="autoZero"/>
        <c:auto val="1"/>
        <c:lblAlgn val="ctr"/>
        <c:lblOffset val="100"/>
        <c:noMultiLvlLbl val="0"/>
      </c:catAx>
      <c:valAx>
        <c:axId val="159607328"/>
        <c:scaling>
          <c:orientation val="minMax"/>
        </c:scaling>
        <c:delete val="1"/>
        <c:axPos val="l"/>
        <c:numFmt formatCode="0.0%" sourceLinked="1"/>
        <c:majorTickMark val="out"/>
        <c:minorTickMark val="none"/>
        <c:tickLblPos val="none"/>
        <c:crossAx val="159606936"/>
        <c:crosses val="autoZero"/>
        <c:crossBetween val="between"/>
      </c:valAx>
    </c:plotArea>
    <c:plotVisOnly val="1"/>
    <c:dispBlanksAs val="zero"/>
    <c:showDLblsOverMax val="0"/>
  </c:chart>
  <c:spPr>
    <a:ln>
      <a:solidFill>
        <a:schemeClr val="accent2">
          <a:lumMod val="75000"/>
        </a:schemeClr>
      </a:solidFill>
    </a:ln>
    <a:effectLst>
      <a:outerShdw blurRad="50800" dist="38100" dir="2700000" algn="tl" rotWithShape="0">
        <a:prstClr val="black">
          <a:alpha val="40000"/>
        </a:prstClr>
      </a:outerShdw>
    </a:effectLst>
  </c:spPr>
  <c:txPr>
    <a:bodyPr/>
    <a:lstStyle/>
    <a:p>
      <a:pPr>
        <a:defRPr sz="15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26"/>
    </mc:Choice>
    <mc:Fallback>
      <c:style val="26"/>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25004110885382325"/>
          <c:y val="0.13972858081317191"/>
          <c:w val="0.50325841088045808"/>
          <c:h val="0.82700474323035522"/>
        </c:manualLayout>
      </c:layout>
      <c:pieChart>
        <c:varyColors val="1"/>
        <c:ser>
          <c:idx val="0"/>
          <c:order val="0"/>
          <c:dLbls>
            <c:dLbl>
              <c:idx val="0"/>
              <c:layout>
                <c:manualLayout>
                  <c:x val="2.88573316295603E-2"/>
                  <c:y val="-7.2421197654607528E-2"/>
                </c:manualLayout>
              </c:layout>
              <c:showLegendKey val="0"/>
              <c:showVal val="0"/>
              <c:showCatName val="1"/>
              <c:showSerName val="0"/>
              <c:showPercent val="1"/>
              <c:showBubbleSize val="0"/>
              <c:extLst>
                <c:ext xmlns:c15="http://schemas.microsoft.com/office/drawing/2012/chart" uri="{CE6537A1-D6FC-4f65-9D91-7224C49458BB}"/>
              </c:extLst>
            </c:dLbl>
            <c:dLbl>
              <c:idx val="1"/>
              <c:layout>
                <c:manualLayout>
                  <c:x val="-8.4432821404047717E-2"/>
                  <c:y val="-0.16164347813348406"/>
                </c:manualLayout>
              </c:layout>
              <c:showLegendKey val="0"/>
              <c:showVal val="0"/>
              <c:showCatName val="1"/>
              <c:showSerName val="0"/>
              <c:showPercent val="1"/>
              <c:showBubbleSize val="0"/>
              <c:extLst>
                <c:ext xmlns:c15="http://schemas.microsoft.com/office/drawing/2012/chart" uri="{CE6537A1-D6FC-4f65-9D91-7224C49458BB}"/>
              </c:extLst>
            </c:dLbl>
            <c:dLbl>
              <c:idx val="2"/>
              <c:layout>
                <c:manualLayout>
                  <c:x val="-5.2355603471854828E-3"/>
                  <c:y val="-0.12703698139227967"/>
                </c:manualLayout>
              </c:layout>
              <c:showLegendKey val="0"/>
              <c:showVal val="0"/>
              <c:showCatName val="1"/>
              <c:showSerName val="0"/>
              <c:showPercent val="1"/>
              <c:showBubbleSize val="0"/>
              <c:extLst>
                <c:ext xmlns:c15="http://schemas.microsoft.com/office/drawing/2012/chart" uri="{CE6537A1-D6FC-4f65-9D91-7224C49458BB}"/>
              </c:extLst>
            </c:dLbl>
            <c:spPr>
              <a:noFill/>
              <a:ln>
                <a:noFill/>
              </a:ln>
              <a:effectLst/>
            </c:spPr>
            <c:showLegendKey val="0"/>
            <c:showVal val="0"/>
            <c:showCatName val="1"/>
            <c:showSerName val="0"/>
            <c:showPercent val="1"/>
            <c:showBubbleSize val="0"/>
            <c:showLeaderLines val="1"/>
            <c:extLst>
              <c:ext xmlns:c15="http://schemas.microsoft.com/office/drawing/2012/chart" uri="{CE6537A1-D6FC-4f65-9D91-7224C49458BB}"/>
            </c:extLst>
          </c:dLbls>
          <c:cat>
            <c:strRef>
              <c:f>Children_Tables!$B$523:$B$525</c:f>
              <c:strCache>
                <c:ptCount val="3"/>
                <c:pt idx="0">
                  <c:v>Low</c:v>
                </c:pt>
                <c:pt idx="1">
                  <c:v>Ordinary</c:v>
                </c:pt>
                <c:pt idx="2">
                  <c:v>High</c:v>
                </c:pt>
              </c:strCache>
            </c:strRef>
          </c:cat>
          <c:val>
            <c:numRef>
              <c:f>Children_Tables!$J$523:$J$525</c:f>
              <c:numCache>
                <c:formatCode>0.0%</c:formatCode>
                <c:ptCount val="3"/>
                <c:pt idx="0">
                  <c:v>0.22777777777777777</c:v>
                </c:pt>
                <c:pt idx="1">
                  <c:v>0.46111111111111103</c:v>
                </c:pt>
                <c:pt idx="2">
                  <c:v>0.31111111111111112</c:v>
                </c:pt>
              </c:numCache>
            </c:numRef>
          </c:val>
        </c:ser>
        <c:dLbls>
          <c:showLegendKey val="0"/>
          <c:showVal val="0"/>
          <c:showCatName val="1"/>
          <c:showSerName val="0"/>
          <c:showPercent val="1"/>
          <c:showBubbleSize val="0"/>
          <c:showLeaderLines val="1"/>
        </c:dLbls>
        <c:firstSliceAng val="0"/>
      </c:pieChart>
    </c:plotArea>
    <c:plotVisOnly val="1"/>
    <c:dispBlanksAs val="zero"/>
    <c:showDLblsOverMax val="0"/>
  </c:chart>
  <c:spPr>
    <a:solidFill>
      <a:schemeClr val="lt1"/>
    </a:solidFill>
    <a:ln>
      <a:solidFill>
        <a:srgbClr val="8CB64A">
          <a:lumMod val="75000"/>
        </a:srgbClr>
      </a:solidFill>
    </a:ln>
    <a:effectLst>
      <a:outerShdw blurRad="50800" dist="38100" dir="2700000" algn="tl" rotWithShape="0">
        <a:prstClr val="black">
          <a:alpha val="40000"/>
        </a:prstClr>
      </a:outerShdw>
    </a:effectLst>
  </c:spPr>
  <c:txPr>
    <a:bodyPr/>
    <a:lstStyle/>
    <a:p>
      <a:pPr>
        <a:defRPr sz="1400">
          <a:solidFill>
            <a:schemeClr val="dk1"/>
          </a:solidFill>
          <a:latin typeface="Times New Roman" panose="02020603050405020304" pitchFamily="18" charset="0"/>
          <a:ea typeface="+mn-ea"/>
          <a:cs typeface="Times New Roman" panose="02020603050405020304" pitchFamily="18" charset="0"/>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2.8752926620948388E-2"/>
          <c:y val="8.7676264705972548E-2"/>
          <c:w val="0.94783197414527265"/>
          <c:h val="0.61739584578952644"/>
        </c:manualLayout>
      </c:layout>
      <c:barChart>
        <c:barDir val="col"/>
        <c:grouping val="clustered"/>
        <c:varyColors val="0"/>
        <c:ser>
          <c:idx val="0"/>
          <c:order val="0"/>
          <c:tx>
            <c:strRef>
              <c:f>Children_Tables!$B$517</c:f>
              <c:strCache>
                <c:ptCount val="1"/>
                <c:pt idx="0">
                  <c:v>Average</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(Children_Tables!$C$2,Children_Tables!$F$2,Children_Tables!$S$2,Children_Tables!$V$2)</c:f>
              <c:strCache>
                <c:ptCount val="4"/>
                <c:pt idx="0">
                  <c:v>Jordanian</c:v>
                </c:pt>
                <c:pt idx="1">
                  <c:v>Syrian</c:v>
                </c:pt>
                <c:pt idx="2">
                  <c:v>Boys</c:v>
                </c:pt>
                <c:pt idx="3">
                  <c:v>Girls</c:v>
                </c:pt>
              </c:strCache>
            </c:strRef>
          </c:cat>
          <c:val>
            <c:numRef>
              <c:f>(Children_Tables!$D$517,Children_Tables!$G$517,Children_Tables!$T$517,Children_Tables!$W$517)</c:f>
              <c:numCache>
                <c:formatCode>###0.0%</c:formatCode>
                <c:ptCount val="4"/>
                <c:pt idx="0">
                  <c:v>0.18333333333333351</c:v>
                </c:pt>
                <c:pt idx="1">
                  <c:v>0.24444444444444477</c:v>
                </c:pt>
                <c:pt idx="2">
                  <c:v>0.2972222222222225</c:v>
                </c:pt>
                <c:pt idx="3">
                  <c:v>0.13055555555555542</c:v>
                </c:pt>
              </c:numCache>
            </c:numRef>
          </c:val>
        </c:ser>
        <c:ser>
          <c:idx val="1"/>
          <c:order val="1"/>
          <c:tx>
            <c:strRef>
              <c:f>Children_Tables!$B$518</c:f>
              <c:strCache>
                <c:ptCount val="1"/>
                <c:pt idx="0">
                  <c:v>High (like Adults)</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val>
            <c:numRef>
              <c:f>(Children_Tables!$D$518,Children_Tables!$G$518,Children_Tables!$T$518,Children_Tables!$W$518)</c:f>
              <c:numCache>
                <c:formatCode>###0.0%</c:formatCode>
                <c:ptCount val="4"/>
                <c:pt idx="0">
                  <c:v>5.555555555555549E-2</c:v>
                </c:pt>
                <c:pt idx="1">
                  <c:v>8.6111111111110986E-2</c:v>
                </c:pt>
                <c:pt idx="2">
                  <c:v>0.10833333333333336</c:v>
                </c:pt>
                <c:pt idx="3">
                  <c:v>3.333333333333334E-2</c:v>
                </c:pt>
              </c:numCache>
            </c:numRef>
          </c:val>
        </c:ser>
        <c:ser>
          <c:idx val="2"/>
          <c:order val="2"/>
          <c:tx>
            <c:strRef>
              <c:f>Children_Tables!$B$519</c:f>
              <c:strCache>
                <c:ptCount val="1"/>
                <c:pt idx="0">
                  <c:v>Low</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val>
            <c:numRef>
              <c:f>(Children_Tables!$D$519,Children_Tables!$G$519,Children_Tables!$T$519,Children_Tables!$W$519)</c:f>
              <c:numCache>
                <c:formatCode>###0.0%</c:formatCode>
                <c:ptCount val="4"/>
                <c:pt idx="0">
                  <c:v>0.14722222222222237</c:v>
                </c:pt>
                <c:pt idx="1">
                  <c:v>8.0555555555555672E-2</c:v>
                </c:pt>
                <c:pt idx="2">
                  <c:v>0.15000000000000013</c:v>
                </c:pt>
                <c:pt idx="3">
                  <c:v>7.7777777777777779E-2</c:v>
                </c:pt>
              </c:numCache>
            </c:numRef>
          </c:val>
        </c:ser>
        <c:dLbls>
          <c:showLegendKey val="0"/>
          <c:showVal val="1"/>
          <c:showCatName val="0"/>
          <c:showSerName val="0"/>
          <c:showPercent val="0"/>
          <c:showBubbleSize val="0"/>
        </c:dLbls>
        <c:gapWidth val="150"/>
        <c:overlap val="-25"/>
        <c:axId val="159608504"/>
        <c:axId val="159608896"/>
      </c:barChart>
      <c:catAx>
        <c:axId val="159608504"/>
        <c:scaling>
          <c:orientation val="minMax"/>
        </c:scaling>
        <c:delete val="0"/>
        <c:axPos val="b"/>
        <c:numFmt formatCode="General" sourceLinked="0"/>
        <c:majorTickMark val="none"/>
        <c:minorTickMark val="none"/>
        <c:tickLblPos val="nextTo"/>
        <c:crossAx val="159608896"/>
        <c:crosses val="autoZero"/>
        <c:auto val="1"/>
        <c:lblAlgn val="ctr"/>
        <c:lblOffset val="100"/>
        <c:noMultiLvlLbl val="0"/>
      </c:catAx>
      <c:valAx>
        <c:axId val="159608896"/>
        <c:scaling>
          <c:orientation val="minMax"/>
        </c:scaling>
        <c:delete val="1"/>
        <c:axPos val="l"/>
        <c:numFmt formatCode="###0.0%" sourceLinked="1"/>
        <c:majorTickMark val="out"/>
        <c:minorTickMark val="none"/>
        <c:tickLblPos val="none"/>
        <c:crossAx val="159608504"/>
        <c:crosses val="autoZero"/>
        <c:crossBetween val="between"/>
      </c:valAx>
    </c:plotArea>
    <c:legend>
      <c:legendPos val="t"/>
      <c:layout>
        <c:manualLayout>
          <c:xMode val="edge"/>
          <c:yMode val="edge"/>
          <c:x val="6.5067318308436345E-2"/>
          <c:y val="0.8719496855345944"/>
          <c:w val="0.84873528066818882"/>
          <c:h val="9.0156980626611288E-2"/>
        </c:manualLayout>
      </c:layout>
      <c:overlay val="0"/>
    </c:legend>
    <c:plotVisOnly val="1"/>
    <c:dispBlanksAs val="gap"/>
    <c:showDLblsOverMax val="0"/>
  </c:chart>
  <c:spPr>
    <a:ln>
      <a:solidFill>
        <a:srgbClr val="8CB64A">
          <a:lumMod val="75000"/>
        </a:srgbClr>
      </a:solidFill>
    </a:ln>
    <a:effectLst>
      <a:outerShdw blurRad="50800" dist="38100" dir="2700000" algn="tl" rotWithShape="0">
        <a:prstClr val="black">
          <a:alpha val="40000"/>
        </a:prstClr>
      </a:outerShdw>
    </a:effectLst>
  </c:spPr>
  <c:txPr>
    <a:bodyPr/>
    <a:lstStyle/>
    <a:p>
      <a:pPr>
        <a:defRPr sz="1400">
          <a:latin typeface="Times New Roman" panose="02020603050405020304" pitchFamily="18" charset="0"/>
          <a:cs typeface="Times New Roman" panose="02020603050405020304" pitchFamily="18" charset="0"/>
        </a:defRPr>
      </a:pPr>
      <a:endParaRPr lang="en-US"/>
    </a:p>
  </c:txPr>
  <c:externalData r:id="rId2">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31"/>
    </mc:Choice>
    <mc:Fallback>
      <c:style val="31"/>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2136989469586345E-2"/>
          <c:y val="2.8230629577278139E-2"/>
          <c:w val="0.85005133635639818"/>
          <c:h val="0.78961946050096343"/>
        </c:manualLayout>
      </c:layout>
      <c:areaChart>
        <c:grouping val="stacked"/>
        <c:varyColors val="0"/>
        <c:ser>
          <c:idx val="0"/>
          <c:order val="0"/>
          <c:tx>
            <c:strRef>
              <c:f>Children_Tables!$A$526</c:f>
              <c:strCache>
                <c:ptCount val="1"/>
                <c:pt idx="0">
                  <c:v>(5.1.9)(WC) To what extent work exaust your child?</c:v>
                </c:pt>
              </c:strCache>
            </c:strRef>
          </c:tx>
          <c:dLbls>
            <c:dLbl>
              <c:idx val="0"/>
              <c:layout>
                <c:manualLayout>
                  <c:x val="6.1594191716220527E-2"/>
                  <c:y val="-0.24817523531050856"/>
                </c:manualLayout>
              </c:layout>
              <c:showLegendKey val="0"/>
              <c:showVal val="1"/>
              <c:showCatName val="0"/>
              <c:showSerName val="0"/>
              <c:showPercent val="0"/>
              <c:showBubbleSize val="0"/>
              <c:extLst>
                <c:ext xmlns:c15="http://schemas.microsoft.com/office/drawing/2012/chart" uri="{CE6537A1-D6FC-4f65-9D91-7224C49458BB}"/>
              </c:extLst>
            </c:dLbl>
            <c:dLbl>
              <c:idx val="2"/>
              <c:layout>
                <c:manualLayout>
                  <c:x val="-6.4393927703322265E-2"/>
                  <c:y val="-2.2979188454676995E-2"/>
                </c:manualLayout>
              </c:layout>
              <c:showLegendKey val="0"/>
              <c:showVal val="1"/>
              <c:showCatName val="0"/>
              <c:showSerName val="0"/>
              <c:showPercent val="0"/>
              <c:showBubbleSize val="0"/>
              <c:extLst>
                <c:ext xmlns:c15="http://schemas.microsoft.com/office/drawing/2012/chart" uri="{CE6537A1-D6FC-4f65-9D91-7224C49458BB}"/>
              </c:extLst>
            </c:dLbl>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Children_Tables!$B$526:$B$528</c:f>
              <c:strCache>
                <c:ptCount val="3"/>
                <c:pt idx="0">
                  <c:v>High degree</c:v>
                </c:pt>
                <c:pt idx="1">
                  <c:v>Medium Degree</c:v>
                </c:pt>
                <c:pt idx="2">
                  <c:v>Does not</c:v>
                </c:pt>
              </c:strCache>
            </c:strRef>
          </c:cat>
          <c:val>
            <c:numRef>
              <c:f>Children_Tables!$J$526:$J$528</c:f>
              <c:numCache>
                <c:formatCode>0.0%</c:formatCode>
                <c:ptCount val="3"/>
                <c:pt idx="0">
                  <c:v>0.55153203342618384</c:v>
                </c:pt>
                <c:pt idx="1">
                  <c:v>0.39832869080780503</c:v>
                </c:pt>
                <c:pt idx="2">
                  <c:v>5.0139275766016705E-2</c:v>
                </c:pt>
              </c:numCache>
            </c:numRef>
          </c:val>
        </c:ser>
        <c:dLbls>
          <c:showLegendKey val="0"/>
          <c:showVal val="0"/>
          <c:showCatName val="0"/>
          <c:showSerName val="0"/>
          <c:showPercent val="0"/>
          <c:showBubbleSize val="0"/>
        </c:dLbls>
        <c:axId val="159609680"/>
        <c:axId val="159610072"/>
      </c:areaChart>
      <c:catAx>
        <c:axId val="159609680"/>
        <c:scaling>
          <c:orientation val="minMax"/>
        </c:scaling>
        <c:delete val="0"/>
        <c:axPos val="b"/>
        <c:numFmt formatCode="General" sourceLinked="0"/>
        <c:majorTickMark val="out"/>
        <c:minorTickMark val="none"/>
        <c:tickLblPos val="nextTo"/>
        <c:crossAx val="159610072"/>
        <c:crosses val="autoZero"/>
        <c:auto val="1"/>
        <c:lblAlgn val="ctr"/>
        <c:lblOffset val="100"/>
        <c:noMultiLvlLbl val="0"/>
      </c:catAx>
      <c:valAx>
        <c:axId val="159610072"/>
        <c:scaling>
          <c:orientation val="minMax"/>
        </c:scaling>
        <c:delete val="1"/>
        <c:axPos val="l"/>
        <c:majorGridlines/>
        <c:numFmt formatCode="0.0%" sourceLinked="1"/>
        <c:majorTickMark val="out"/>
        <c:minorTickMark val="none"/>
        <c:tickLblPos val="none"/>
        <c:crossAx val="159609680"/>
        <c:crosses val="autoZero"/>
        <c:crossBetween val="midCat"/>
      </c:valAx>
    </c:plotArea>
    <c:plotVisOnly val="1"/>
    <c:dispBlanksAs val="zero"/>
    <c:showDLblsOverMax val="0"/>
  </c:chart>
  <c:spPr>
    <a:ln>
      <a:solidFill>
        <a:srgbClr val="8CB64A">
          <a:lumMod val="75000"/>
        </a:srgbClr>
      </a:solidFill>
    </a:ln>
    <a:effectLst>
      <a:outerShdw blurRad="50800" dist="38100" dir="2700000" algn="tl" rotWithShape="0">
        <a:prstClr val="black">
          <a:alpha val="40000"/>
        </a:prstClr>
      </a:outerShdw>
    </a:effectLst>
  </c:spPr>
  <c:txPr>
    <a:bodyPr/>
    <a:lstStyle/>
    <a:p>
      <a:pPr>
        <a:defRPr sz="1400">
          <a:latin typeface="Times New Roman" panose="02020603050405020304" pitchFamily="18" charset="0"/>
          <a:cs typeface="Times New Roman" panose="02020603050405020304" pitchFamily="18" charset="0"/>
        </a:defRPr>
      </a:pPr>
      <a:endParaRPr lang="en-US"/>
    </a:p>
  </c:txPr>
  <c:externalData r:id="rId2">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3085177517160287"/>
          <c:y val="8.175061345134732E-2"/>
          <c:w val="0.84205925608441179"/>
          <c:h val="0.74753868116903099"/>
        </c:manualLayout>
      </c:layout>
      <c:barChart>
        <c:barDir val="col"/>
        <c:grouping val="stacked"/>
        <c:varyColors val="0"/>
        <c:ser>
          <c:idx val="0"/>
          <c:order val="0"/>
          <c:tx>
            <c:strRef>
              <c:f>Sheet5!$C$2</c:f>
              <c:strCache>
                <c:ptCount val="1"/>
                <c:pt idx="0">
                  <c:v>High degree</c:v>
                </c:pt>
              </c:strCache>
            </c:strRef>
          </c:tx>
          <c:spPr>
            <a:solidFill>
              <a:srgbClr val="A40000"/>
            </a:solidFill>
          </c:spPr>
          <c:invertIfNegative val="0"/>
          <c:cat>
            <c:strRef>
              <c:f>Sheet5!$B$4:$B$41</c:f>
              <c:strCache>
                <c:ptCount val="38"/>
                <c:pt idx="0">
                  <c:v>3</c:v>
                </c:pt>
                <c:pt idx="1">
                  <c:v>4</c:v>
                </c:pt>
                <c:pt idx="2">
                  <c:v>5</c:v>
                </c:pt>
                <c:pt idx="3">
                  <c:v>6</c:v>
                </c:pt>
                <c:pt idx="4">
                  <c:v>7</c:v>
                </c:pt>
                <c:pt idx="5">
                  <c:v>8</c:v>
                </c:pt>
                <c:pt idx="6">
                  <c:v>9</c:v>
                </c:pt>
                <c:pt idx="7">
                  <c:v>10</c:v>
                </c:pt>
                <c:pt idx="8">
                  <c:v>12</c:v>
                </c:pt>
                <c:pt idx="9">
                  <c:v>14</c:v>
                </c:pt>
                <c:pt idx="10">
                  <c:v>15</c:v>
                </c:pt>
                <c:pt idx="11">
                  <c:v>16</c:v>
                </c:pt>
                <c:pt idx="12">
                  <c:v>17</c:v>
                </c:pt>
                <c:pt idx="13">
                  <c:v>18</c:v>
                </c:pt>
                <c:pt idx="14">
                  <c:v>19</c:v>
                </c:pt>
                <c:pt idx="15">
                  <c:v>20</c:v>
                </c:pt>
                <c:pt idx="16">
                  <c:v>21</c:v>
                </c:pt>
                <c:pt idx="17">
                  <c:v>22</c:v>
                </c:pt>
                <c:pt idx="18">
                  <c:v>23</c:v>
                </c:pt>
                <c:pt idx="19">
                  <c:v>24</c:v>
                </c:pt>
                <c:pt idx="20">
                  <c:v>25</c:v>
                </c:pt>
                <c:pt idx="21">
                  <c:v>27</c:v>
                </c:pt>
                <c:pt idx="22">
                  <c:v>28</c:v>
                </c:pt>
                <c:pt idx="23">
                  <c:v>30</c:v>
                </c:pt>
                <c:pt idx="24">
                  <c:v>33</c:v>
                </c:pt>
                <c:pt idx="25">
                  <c:v>35</c:v>
                </c:pt>
                <c:pt idx="26">
                  <c:v>36</c:v>
                </c:pt>
                <c:pt idx="27">
                  <c:v>40</c:v>
                </c:pt>
                <c:pt idx="28">
                  <c:v>42</c:v>
                </c:pt>
                <c:pt idx="29">
                  <c:v>43</c:v>
                </c:pt>
                <c:pt idx="30">
                  <c:v>45</c:v>
                </c:pt>
                <c:pt idx="31">
                  <c:v>48</c:v>
                </c:pt>
                <c:pt idx="32">
                  <c:v>49</c:v>
                </c:pt>
                <c:pt idx="33">
                  <c:v>50</c:v>
                </c:pt>
                <c:pt idx="34">
                  <c:v>54</c:v>
                </c:pt>
                <c:pt idx="35">
                  <c:v>56</c:v>
                </c:pt>
                <c:pt idx="36">
                  <c:v>65</c:v>
                </c:pt>
                <c:pt idx="37">
                  <c:v>70</c:v>
                </c:pt>
              </c:strCache>
            </c:strRef>
          </c:cat>
          <c:val>
            <c:numRef>
              <c:f>Sheet5!$D$4:$D$41</c:f>
              <c:numCache>
                <c:formatCode>General</c:formatCode>
                <c:ptCount val="38"/>
                <c:pt idx="0" formatCode="####.0%">
                  <c:v>2.8490028490028548E-3</c:v>
                </c:pt>
                <c:pt idx="3" formatCode="###0.0%">
                  <c:v>1.7094017094017123E-2</c:v>
                </c:pt>
                <c:pt idx="4" formatCode="####.0%">
                  <c:v>2.8490028490028548E-3</c:v>
                </c:pt>
                <c:pt idx="5" formatCode="####.0%">
                  <c:v>5.6980056980057009E-3</c:v>
                </c:pt>
                <c:pt idx="7" formatCode="###0.0%">
                  <c:v>6.552706552706547E-2</c:v>
                </c:pt>
                <c:pt idx="8" formatCode="###0.0%">
                  <c:v>2.5641025641025869E-2</c:v>
                </c:pt>
                <c:pt idx="10" formatCode="###0.0%">
                  <c:v>4.843304843304852E-2</c:v>
                </c:pt>
                <c:pt idx="11" formatCode="###0.0%">
                  <c:v>3.4188034188034198E-2</c:v>
                </c:pt>
                <c:pt idx="13" formatCode="####.0%">
                  <c:v>2.8490028490028548E-3</c:v>
                </c:pt>
                <c:pt idx="14" formatCode="####.0%">
                  <c:v>2.8490028490028548E-3</c:v>
                </c:pt>
                <c:pt idx="15" formatCode="###0.0%">
                  <c:v>6.2678062678062446E-2</c:v>
                </c:pt>
                <c:pt idx="16" formatCode="####.0%">
                  <c:v>2.8490028490028548E-3</c:v>
                </c:pt>
                <c:pt idx="17" formatCode="####.0%">
                  <c:v>2.8490028490028548E-3</c:v>
                </c:pt>
                <c:pt idx="19" formatCode="###0.0%">
                  <c:v>1.4245014245014323E-2</c:v>
                </c:pt>
                <c:pt idx="20" formatCode="####.0%">
                  <c:v>8.5470085470085513E-3</c:v>
                </c:pt>
                <c:pt idx="21" formatCode="####.0%">
                  <c:v>8.5470085470085513E-3</c:v>
                </c:pt>
                <c:pt idx="22" formatCode="###0.0%">
                  <c:v>3.7037037037037181E-2</c:v>
                </c:pt>
                <c:pt idx="23" formatCode="###0.0%">
                  <c:v>0.10541310541310615</c:v>
                </c:pt>
                <c:pt idx="25" formatCode="###0.0%">
                  <c:v>2.2792022792022804E-2</c:v>
                </c:pt>
                <c:pt idx="26" formatCode="###0.0%">
                  <c:v>1.7094017094017123E-2</c:v>
                </c:pt>
                <c:pt idx="27" formatCode="###0.0%">
                  <c:v>1.7094017094017123E-2</c:v>
                </c:pt>
                <c:pt idx="28" formatCode="####.0%">
                  <c:v>2.8490028490028548E-3</c:v>
                </c:pt>
                <c:pt idx="29" formatCode="####.0%">
                  <c:v>2.8490028490028548E-3</c:v>
                </c:pt>
                <c:pt idx="30" formatCode="###0.0%">
                  <c:v>1.1396011396011428E-2</c:v>
                </c:pt>
                <c:pt idx="31" formatCode="####.0%">
                  <c:v>8.5470085470085513E-3</c:v>
                </c:pt>
                <c:pt idx="34" formatCode="####.0%">
                  <c:v>5.6980056980057009E-3</c:v>
                </c:pt>
                <c:pt idx="35" formatCode="###0.0%">
                  <c:v>1.1396011396011428E-2</c:v>
                </c:pt>
                <c:pt idx="36" formatCode="####.0%">
                  <c:v>2.8490028490028548E-3</c:v>
                </c:pt>
              </c:numCache>
            </c:numRef>
          </c:val>
        </c:ser>
        <c:ser>
          <c:idx val="1"/>
          <c:order val="1"/>
          <c:tx>
            <c:strRef>
              <c:f>Sheet5!$E$2</c:f>
              <c:strCache>
                <c:ptCount val="1"/>
                <c:pt idx="0">
                  <c:v>Medium Degree</c:v>
                </c:pt>
              </c:strCache>
            </c:strRef>
          </c:tx>
          <c:spPr>
            <a:solidFill>
              <a:schemeClr val="accent1"/>
            </a:solidFill>
          </c:spPr>
          <c:invertIfNegative val="0"/>
          <c:val>
            <c:numRef>
              <c:f>Sheet5!$F$4:$F$41</c:f>
              <c:numCache>
                <c:formatCode>###0.0%</c:formatCode>
                <c:ptCount val="38"/>
                <c:pt idx="0" formatCode="####.0%">
                  <c:v>5.6980056980057009E-3</c:v>
                </c:pt>
                <c:pt idx="1">
                  <c:v>1.4245014245014323E-2</c:v>
                </c:pt>
                <c:pt idx="2" formatCode="####.0%">
                  <c:v>2.8490028490028548E-3</c:v>
                </c:pt>
                <c:pt idx="6" formatCode="####.0%">
                  <c:v>5.6980056980057009E-3</c:v>
                </c:pt>
                <c:pt idx="7">
                  <c:v>3.4188034188034198E-2</c:v>
                </c:pt>
                <c:pt idx="8">
                  <c:v>1.4245014245014323E-2</c:v>
                </c:pt>
                <c:pt idx="9" formatCode="####.0%">
                  <c:v>2.8490028490028548E-3</c:v>
                </c:pt>
                <c:pt idx="10">
                  <c:v>4.2735042735042722E-2</c:v>
                </c:pt>
                <c:pt idx="11" formatCode="####.0%">
                  <c:v>8.5470085470085513E-3</c:v>
                </c:pt>
                <c:pt idx="12" formatCode="####.0%">
                  <c:v>2.8490028490028548E-3</c:v>
                </c:pt>
                <c:pt idx="13" formatCode="####.0%">
                  <c:v>5.6980056980057009E-3</c:v>
                </c:pt>
                <c:pt idx="14" formatCode="####.0%">
                  <c:v>2.8490028490028548E-3</c:v>
                </c:pt>
                <c:pt idx="15">
                  <c:v>9.4017094017094044E-2</c:v>
                </c:pt>
                <c:pt idx="16">
                  <c:v>1.9943019943020047E-2</c:v>
                </c:pt>
                <c:pt idx="18" formatCode="####.0%">
                  <c:v>5.6980056980057009E-3</c:v>
                </c:pt>
                <c:pt idx="20">
                  <c:v>1.4245014245014323E-2</c:v>
                </c:pt>
                <c:pt idx="23">
                  <c:v>3.9886039886039899E-2</c:v>
                </c:pt>
                <c:pt idx="24" formatCode="####.0%">
                  <c:v>2.8490028490028548E-3</c:v>
                </c:pt>
                <c:pt idx="25" formatCode="####.0%">
                  <c:v>8.5470085470085513E-3</c:v>
                </c:pt>
                <c:pt idx="27" formatCode="####.0%">
                  <c:v>5.6980056980057009E-3</c:v>
                </c:pt>
                <c:pt idx="28">
                  <c:v>1.4245014245014323E-2</c:v>
                </c:pt>
                <c:pt idx="32" formatCode="####.0%">
                  <c:v>5.6980056980057009E-3</c:v>
                </c:pt>
                <c:pt idx="33" formatCode="####.0%">
                  <c:v>8.5470085470085513E-3</c:v>
                </c:pt>
                <c:pt idx="35">
                  <c:v>2.8490028490028504E-2</c:v>
                </c:pt>
                <c:pt idx="37" formatCode="####.0%">
                  <c:v>5.6980056980057009E-3</c:v>
                </c:pt>
              </c:numCache>
            </c:numRef>
          </c:val>
        </c:ser>
        <c:ser>
          <c:idx val="2"/>
          <c:order val="2"/>
          <c:tx>
            <c:strRef>
              <c:f>Sheet5!$G$2</c:f>
              <c:strCache>
                <c:ptCount val="1"/>
                <c:pt idx="0">
                  <c:v>Does not</c:v>
                </c:pt>
              </c:strCache>
            </c:strRef>
          </c:tx>
          <c:invertIfNegative val="0"/>
          <c:val>
            <c:numRef>
              <c:f>Sheet5!$H$4:$H$41</c:f>
              <c:numCache>
                <c:formatCode>General</c:formatCode>
                <c:ptCount val="38"/>
                <c:pt idx="3" formatCode="####.0%">
                  <c:v>5.6980056980057009E-3</c:v>
                </c:pt>
                <c:pt idx="4" formatCode="####.0%">
                  <c:v>8.5470085470085513E-3</c:v>
                </c:pt>
                <c:pt idx="8" formatCode="####.0%">
                  <c:v>5.6980056980057009E-3</c:v>
                </c:pt>
                <c:pt idx="10" formatCode="####.0%">
                  <c:v>5.6980056980057009E-3</c:v>
                </c:pt>
                <c:pt idx="13" formatCode="####.0%">
                  <c:v>5.6980056980057009E-3</c:v>
                </c:pt>
                <c:pt idx="19" formatCode="####.0%">
                  <c:v>2.8490028490028548E-3</c:v>
                </c:pt>
                <c:pt idx="20" formatCode="####.0%">
                  <c:v>5.6980056980057009E-3</c:v>
                </c:pt>
                <c:pt idx="25" formatCode="####.0%">
                  <c:v>5.6980056980057009E-3</c:v>
                </c:pt>
                <c:pt idx="27" formatCode="####.0%">
                  <c:v>2.8490028490028548E-3</c:v>
                </c:pt>
                <c:pt idx="31" formatCode="####.0%">
                  <c:v>2.8490028490028548E-3</c:v>
                </c:pt>
              </c:numCache>
            </c:numRef>
          </c:val>
        </c:ser>
        <c:dLbls>
          <c:showLegendKey val="0"/>
          <c:showVal val="0"/>
          <c:showCatName val="0"/>
          <c:showSerName val="0"/>
          <c:showPercent val="0"/>
          <c:showBubbleSize val="0"/>
        </c:dLbls>
        <c:gapWidth val="19"/>
        <c:overlap val="100"/>
        <c:axId val="159610856"/>
        <c:axId val="159611248"/>
      </c:barChart>
      <c:catAx>
        <c:axId val="159610856"/>
        <c:scaling>
          <c:orientation val="minMax"/>
        </c:scaling>
        <c:delete val="0"/>
        <c:axPos val="b"/>
        <c:title>
          <c:tx>
            <c:rich>
              <a:bodyPr/>
              <a:lstStyle/>
              <a:p>
                <a:pPr>
                  <a:defRPr/>
                </a:pPr>
                <a:r>
                  <a:rPr lang="en-US"/>
                  <a:t>Hrs wrok/wk</a:t>
                </a:r>
              </a:p>
            </c:rich>
          </c:tx>
          <c:layout>
            <c:manualLayout>
              <c:xMode val="edge"/>
              <c:yMode val="edge"/>
              <c:x val="0.44396936084804561"/>
              <c:y val="0.92209406922726156"/>
            </c:manualLayout>
          </c:layout>
          <c:overlay val="0"/>
        </c:title>
        <c:numFmt formatCode="General" sourceLinked="0"/>
        <c:majorTickMark val="out"/>
        <c:minorTickMark val="none"/>
        <c:tickLblPos val="nextTo"/>
        <c:crossAx val="159611248"/>
        <c:crosses val="autoZero"/>
        <c:auto val="1"/>
        <c:lblAlgn val="ctr"/>
        <c:lblOffset val="100"/>
        <c:noMultiLvlLbl val="0"/>
      </c:catAx>
      <c:valAx>
        <c:axId val="159611248"/>
        <c:scaling>
          <c:orientation val="minMax"/>
          <c:max val="0.16"/>
        </c:scaling>
        <c:delete val="0"/>
        <c:axPos val="l"/>
        <c:majorGridlines/>
        <c:title>
          <c:tx>
            <c:rich>
              <a:bodyPr rot="-5400000" vert="horz"/>
              <a:lstStyle/>
              <a:p>
                <a:pPr>
                  <a:defRPr/>
                </a:pPr>
                <a:r>
                  <a:rPr lang="en-US"/>
                  <a:t>% of children </a:t>
                </a:r>
              </a:p>
            </c:rich>
          </c:tx>
          <c:overlay val="0"/>
        </c:title>
        <c:numFmt formatCode="0%" sourceLinked="0"/>
        <c:majorTickMark val="out"/>
        <c:minorTickMark val="none"/>
        <c:tickLblPos val="nextTo"/>
        <c:crossAx val="159610856"/>
        <c:crosses val="autoZero"/>
        <c:crossBetween val="between"/>
      </c:valAx>
      <c:spPr>
        <a:solidFill>
          <a:schemeClr val="lt1"/>
        </a:solidFill>
        <a:ln w="25400" cap="flat" cmpd="sng" algn="ctr">
          <a:noFill/>
          <a:prstDash val="solid"/>
        </a:ln>
        <a:effectLst/>
      </c:spPr>
    </c:plotArea>
    <c:legend>
      <c:legendPos val="r"/>
      <c:layout>
        <c:manualLayout>
          <c:xMode val="edge"/>
          <c:yMode val="edge"/>
          <c:x val="0.68010415869615204"/>
          <c:y val="3.6250292657080012E-2"/>
          <c:w val="0.29985712026538502"/>
          <c:h val="0.2235144562551713"/>
        </c:manualLayout>
      </c:layout>
      <c:overlay val="0"/>
      <c:spPr>
        <a:solidFill>
          <a:schemeClr val="lt1"/>
        </a:solidFill>
      </c:spPr>
    </c:legend>
    <c:plotVisOnly val="1"/>
    <c:dispBlanksAs val="gap"/>
    <c:showDLblsOverMax val="0"/>
  </c:chart>
  <c:spPr>
    <a:solidFill>
      <a:schemeClr val="lt1"/>
    </a:solidFill>
    <a:ln>
      <a:solidFill>
        <a:srgbClr val="8CB64A">
          <a:lumMod val="75000"/>
        </a:srgbClr>
      </a:solidFill>
    </a:ln>
    <a:effectLst>
      <a:outerShdw blurRad="50800" dist="38100" dir="2700000" algn="tl" rotWithShape="0">
        <a:prstClr val="black">
          <a:alpha val="40000"/>
        </a:prstClr>
      </a:outerShdw>
    </a:effectLst>
  </c:spPr>
  <c:txPr>
    <a:bodyPr/>
    <a:lstStyle/>
    <a:p>
      <a:pPr>
        <a:defRPr sz="1400">
          <a:solidFill>
            <a:schemeClr val="dk1"/>
          </a:solidFill>
          <a:latin typeface="Times New Roman" panose="02020603050405020304" pitchFamily="18" charset="0"/>
          <a:ea typeface="+mn-ea"/>
          <a:cs typeface="Times New Roman" panose="02020603050405020304" pitchFamily="18" charset="0"/>
        </a:defRPr>
      </a:pPr>
      <a:endParaRPr lang="en-US"/>
    </a:p>
  </c:txPr>
  <c:externalData r:id="rId2">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1"/>
        <c:ser>
          <c:idx val="0"/>
          <c:order val="0"/>
          <c:invertIfNegative val="0"/>
          <c:dLbls>
            <c:numFmt formatCode="0%" sourceLinked="0"/>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(Children_Tables!$C$2,Children_Tables!$F$2,Children_Tables!$K$2,Children_Tables!$N$2,Children_Tables!$R$1)</c:f>
              <c:strCache>
                <c:ptCount val="5"/>
                <c:pt idx="0">
                  <c:v>Jordanian</c:v>
                </c:pt>
                <c:pt idx="1">
                  <c:v>Syrian</c:v>
                </c:pt>
                <c:pt idx="2">
                  <c:v>Mafraq</c:v>
                </c:pt>
                <c:pt idx="3">
                  <c:v>Ghor</c:v>
                </c:pt>
                <c:pt idx="4">
                  <c:v>Total Percent </c:v>
                </c:pt>
              </c:strCache>
            </c:strRef>
          </c:cat>
          <c:val>
            <c:numRef>
              <c:f>(Children_Tables!$D$492,Children_Tables!$G$492,Children_Tables!$L$492,Children_Tables!$O$492,Children_Tables!$R$492)</c:f>
              <c:numCache>
                <c:formatCode>###0.0%</c:formatCode>
                <c:ptCount val="5"/>
                <c:pt idx="0">
                  <c:v>9.2957746478873268E-2</c:v>
                </c:pt>
                <c:pt idx="1">
                  <c:v>0.12957746478873239</c:v>
                </c:pt>
                <c:pt idx="2">
                  <c:v>0.13521126760563379</c:v>
                </c:pt>
                <c:pt idx="3">
                  <c:v>8.7323943661971812E-2</c:v>
                </c:pt>
                <c:pt idx="4" formatCode="0.0%">
                  <c:v>0.22253521126760561</c:v>
                </c:pt>
              </c:numCache>
            </c:numRef>
          </c:val>
        </c:ser>
        <c:dLbls>
          <c:showLegendKey val="0"/>
          <c:showVal val="0"/>
          <c:showCatName val="0"/>
          <c:showSerName val="0"/>
          <c:showPercent val="0"/>
          <c:showBubbleSize val="0"/>
        </c:dLbls>
        <c:gapWidth val="75"/>
        <c:overlap val="-25"/>
        <c:axId val="158306568"/>
        <c:axId val="158306960"/>
      </c:barChart>
      <c:catAx>
        <c:axId val="158306568"/>
        <c:scaling>
          <c:orientation val="minMax"/>
        </c:scaling>
        <c:delete val="0"/>
        <c:axPos val="b"/>
        <c:numFmt formatCode="General" sourceLinked="0"/>
        <c:majorTickMark val="none"/>
        <c:minorTickMark val="none"/>
        <c:tickLblPos val="nextTo"/>
        <c:crossAx val="158306960"/>
        <c:crosses val="autoZero"/>
        <c:auto val="1"/>
        <c:lblAlgn val="ctr"/>
        <c:lblOffset val="100"/>
        <c:noMultiLvlLbl val="0"/>
      </c:catAx>
      <c:valAx>
        <c:axId val="158306960"/>
        <c:scaling>
          <c:orientation val="minMax"/>
        </c:scaling>
        <c:delete val="1"/>
        <c:axPos val="l"/>
        <c:numFmt formatCode="###0.0%" sourceLinked="1"/>
        <c:majorTickMark val="none"/>
        <c:minorTickMark val="none"/>
        <c:tickLblPos val="none"/>
        <c:crossAx val="158306568"/>
        <c:crosses val="autoZero"/>
        <c:crossBetween val="between"/>
      </c:valAx>
    </c:plotArea>
    <c:plotVisOnly val="1"/>
    <c:dispBlanksAs val="gap"/>
    <c:showDLblsOverMax val="0"/>
  </c:chart>
  <c:spPr>
    <a:ln>
      <a:solidFill>
        <a:srgbClr val="8CB64A">
          <a:lumMod val="75000"/>
        </a:srgbClr>
      </a:solidFill>
    </a:ln>
    <a:effectLst>
      <a:outerShdw blurRad="50800" dist="38100" dir="2700000" algn="tl" rotWithShape="0">
        <a:prstClr val="black">
          <a:alpha val="40000"/>
        </a:prstClr>
      </a:outerShdw>
    </a:effectLst>
  </c:spPr>
  <c:txPr>
    <a:bodyPr/>
    <a:lstStyle/>
    <a:p>
      <a:pPr>
        <a:defRPr sz="1400">
          <a:latin typeface="Times New Roman" panose="02020603050405020304" pitchFamily="18" charset="0"/>
          <a:cs typeface="Times New Roman" panose="02020603050405020304" pitchFamily="18" charset="0"/>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dirty="0" smtClean="0"/>
              <a:t>Syrian Refugees, January 2014</a:t>
            </a:r>
            <a:endParaRPr lang="ar-JO" dirty="0"/>
          </a:p>
        </c:rich>
      </c:tx>
      <c:layout>
        <c:manualLayout>
          <c:xMode val="edge"/>
          <c:yMode val="edge"/>
          <c:x val="0.10203964452544739"/>
          <c:y val="1.8713319315534559E-2"/>
        </c:manualLayout>
      </c:layout>
      <c:overlay val="0"/>
    </c:title>
    <c:autoTitleDeleted val="0"/>
    <c:plotArea>
      <c:layout/>
      <c:pieChart>
        <c:varyColors val="1"/>
        <c:ser>
          <c:idx val="0"/>
          <c:order val="0"/>
          <c:tx>
            <c:strRef>
              <c:f>Sheet1!$B$1</c:f>
              <c:strCache>
                <c:ptCount val="1"/>
                <c:pt idx="0">
                  <c:v>اللاجئون السوريون، يناير 2014</c:v>
                </c:pt>
              </c:strCache>
            </c:strRef>
          </c:tx>
          <c:dLbls>
            <c:dLbl>
              <c:idx val="0"/>
              <c:tx>
                <c:rich>
                  <a:bodyPr/>
                  <a:lstStyle/>
                  <a:p>
                    <a:r>
                      <a:rPr lang="en-US" dirty="0" smtClean="0"/>
                      <a:t>Mafraq</a:t>
                    </a:r>
                    <a:r>
                      <a:rPr lang="ar-JO" dirty="0"/>
                      <a:t>
</a:t>
                    </a:r>
                    <a:r>
                      <a:rPr lang="en-US" dirty="0" smtClean="0"/>
                      <a:t>33</a:t>
                    </a:r>
                    <a:r>
                      <a:rPr lang="ar-JO" dirty="0" smtClean="0"/>
                      <a:t>%</a:t>
                    </a:r>
                    <a:endParaRPr lang="ar-JO" dirty="0"/>
                  </a:p>
                </c:rich>
              </c:tx>
              <c:showLegendKey val="0"/>
              <c:showVal val="0"/>
              <c:showCatName val="1"/>
              <c:showSerName val="0"/>
              <c:showPercent val="1"/>
              <c:showBubbleSize val="0"/>
              <c:extLst>
                <c:ext xmlns:c15="http://schemas.microsoft.com/office/drawing/2012/chart" uri="{CE6537A1-D6FC-4f65-9D91-7224C49458BB}"/>
              </c:extLst>
            </c:dLbl>
            <c:dLbl>
              <c:idx val="1"/>
              <c:tx>
                <c:rich>
                  <a:bodyPr/>
                  <a:lstStyle/>
                  <a:p>
                    <a:r>
                      <a:rPr lang="en-US" dirty="0" smtClean="0"/>
                      <a:t>Irbid</a:t>
                    </a:r>
                    <a:r>
                      <a:rPr lang="ar-JO" dirty="0"/>
                      <a:t>
</a:t>
                    </a:r>
                    <a:r>
                      <a:rPr lang="en-US" dirty="0" smtClean="0"/>
                      <a:t>22</a:t>
                    </a:r>
                    <a:r>
                      <a:rPr lang="ar-JO" dirty="0" smtClean="0"/>
                      <a:t>%</a:t>
                    </a:r>
                    <a:endParaRPr lang="ar-JO" dirty="0"/>
                  </a:p>
                </c:rich>
              </c:tx>
              <c:showLegendKey val="0"/>
              <c:showVal val="0"/>
              <c:showCatName val="1"/>
              <c:showSerName val="0"/>
              <c:showPercent val="1"/>
              <c:showBubbleSize val="0"/>
              <c:extLst>
                <c:ext xmlns:c15="http://schemas.microsoft.com/office/drawing/2012/chart" uri="{CE6537A1-D6FC-4f65-9D91-7224C49458BB}"/>
              </c:extLst>
            </c:dLbl>
            <c:dLbl>
              <c:idx val="2"/>
              <c:tx>
                <c:rich>
                  <a:bodyPr/>
                  <a:lstStyle/>
                  <a:p>
                    <a:r>
                      <a:rPr lang="en-US" dirty="0" smtClean="0"/>
                      <a:t>Amman</a:t>
                    </a:r>
                    <a:r>
                      <a:rPr lang="ar-JO" dirty="0"/>
                      <a:t>
</a:t>
                    </a:r>
                    <a:r>
                      <a:rPr lang="en-US" dirty="0" smtClean="0"/>
                      <a:t>25</a:t>
                    </a:r>
                    <a:r>
                      <a:rPr lang="ar-JO" dirty="0" smtClean="0"/>
                      <a:t>%</a:t>
                    </a:r>
                    <a:endParaRPr lang="ar-JO" dirty="0"/>
                  </a:p>
                </c:rich>
              </c:tx>
              <c:showLegendKey val="0"/>
              <c:showVal val="0"/>
              <c:showCatName val="1"/>
              <c:showSerName val="0"/>
              <c:showPercent val="1"/>
              <c:showBubbleSize val="0"/>
              <c:extLst>
                <c:ext xmlns:c15="http://schemas.microsoft.com/office/drawing/2012/chart" uri="{CE6537A1-D6FC-4f65-9D91-7224C49458BB}"/>
              </c:extLst>
            </c:dLbl>
            <c:dLbl>
              <c:idx val="3"/>
              <c:layout>
                <c:manualLayout>
                  <c:x val="0.10202099737532808"/>
                  <c:y val="0.23376887827546161"/>
                </c:manualLayout>
              </c:layout>
              <c:tx>
                <c:rich>
                  <a:bodyPr/>
                  <a:lstStyle/>
                  <a:p>
                    <a:r>
                      <a:rPr lang="en-US" dirty="0" smtClean="0"/>
                      <a:t>Other area</a:t>
                    </a:r>
                    <a:r>
                      <a:rPr lang="ar-JO" dirty="0"/>
                      <a:t>
</a:t>
                    </a:r>
                    <a:r>
                      <a:rPr lang="en-US" dirty="0" smtClean="0"/>
                      <a:t>20</a:t>
                    </a:r>
                    <a:r>
                      <a:rPr lang="ar-JO" dirty="0" smtClean="0"/>
                      <a:t>%</a:t>
                    </a:r>
                    <a:endParaRPr lang="ar-JO" dirty="0"/>
                  </a:p>
                </c:rich>
              </c:tx>
              <c:showLegendKey val="0"/>
              <c:showVal val="0"/>
              <c:showCatName val="1"/>
              <c:showSerName val="0"/>
              <c:showPercent val="1"/>
              <c:showBubbleSize val="0"/>
              <c:extLst>
                <c:ext xmlns:c15="http://schemas.microsoft.com/office/drawing/2012/chart" uri="{CE6537A1-D6FC-4f65-9D91-7224C49458BB}"/>
              </c:extLst>
            </c:dLbl>
            <c:spPr>
              <a:noFill/>
              <a:ln>
                <a:noFill/>
              </a:ln>
              <a:effectLst/>
            </c:spPr>
            <c:showLegendKey val="0"/>
            <c:showVal val="0"/>
            <c:showCatName val="1"/>
            <c:showSerName val="0"/>
            <c:showPercent val="1"/>
            <c:showBubbleSize val="0"/>
            <c:showLeaderLines val="0"/>
            <c:extLst>
              <c:ext xmlns:c15="http://schemas.microsoft.com/office/drawing/2012/chart" uri="{CE6537A1-D6FC-4f65-9D91-7224C49458BB}"/>
            </c:extLst>
          </c:dLbls>
          <c:cat>
            <c:strRef>
              <c:f>Sheet1!$A$2:$A$5</c:f>
              <c:strCache>
                <c:ptCount val="4"/>
                <c:pt idx="0">
                  <c:v>المفرق</c:v>
                </c:pt>
                <c:pt idx="1">
                  <c:v>إربد</c:v>
                </c:pt>
                <c:pt idx="2">
                  <c:v>عمان</c:v>
                </c:pt>
                <c:pt idx="3">
                  <c:v>مناطق أخرى</c:v>
                </c:pt>
              </c:strCache>
            </c:strRef>
          </c:cat>
          <c:val>
            <c:numRef>
              <c:f>Sheet1!$B$2:$B$5</c:f>
              <c:numCache>
                <c:formatCode>General</c:formatCode>
                <c:ptCount val="4"/>
                <c:pt idx="0">
                  <c:v>187891.40399999998</c:v>
                </c:pt>
                <c:pt idx="1">
                  <c:v>129679.65000000002</c:v>
                </c:pt>
                <c:pt idx="2">
                  <c:v>143512.14600000001</c:v>
                </c:pt>
                <c:pt idx="3">
                  <c:v>115270.79999999999</c:v>
                </c:pt>
              </c:numCache>
            </c:numRef>
          </c:val>
        </c:ser>
        <c:dLbls>
          <c:showLegendKey val="0"/>
          <c:showVal val="0"/>
          <c:showCatName val="1"/>
          <c:showSerName val="0"/>
          <c:showPercent val="1"/>
          <c:showBubbleSize val="0"/>
          <c:showLeaderLines val="0"/>
        </c:dLbls>
        <c:firstSliceAng val="0"/>
      </c:pieChart>
    </c:plotArea>
    <c:plotVisOnly val="1"/>
    <c:dispBlanksAs val="zero"/>
    <c:showDLblsOverMax val="0"/>
  </c:chart>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lgn="l">
              <a:defRPr/>
            </a:pPr>
            <a:r>
              <a:rPr lang="en-US" sz="1800" b="1" i="0" u="none" strike="noStrike" baseline="0" dirty="0" smtClean="0"/>
              <a:t>Employers Survey: Business Activity sector</a:t>
            </a:r>
            <a:endParaRPr lang="en-US" dirty="0"/>
          </a:p>
        </c:rich>
      </c:tx>
      <c:layout>
        <c:manualLayout>
          <c:xMode val="edge"/>
          <c:yMode val="edge"/>
          <c:x val="4.3578927634045786E-3"/>
          <c:y val="3.7313432835820892E-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tx>
            <c:strRef>
              <c:f>'G. 4'!$B$2</c:f>
              <c:strCache>
                <c:ptCount val="1"/>
                <c:pt idx="0">
                  <c:v>جميع المحافظات</c:v>
                </c:pt>
              </c:strCache>
            </c:strRef>
          </c:tx>
          <c:explosion val="28"/>
          <c:dLbls>
            <c:dLbl>
              <c:idx val="0"/>
              <c:tx>
                <c:rich>
                  <a:bodyPr/>
                  <a:lstStyle/>
                  <a:p>
                    <a:r>
                      <a:rPr lang="en-US" dirty="0" smtClean="0"/>
                      <a:t>Food Processing</a:t>
                    </a:r>
                    <a:r>
                      <a:rPr lang="ar-JO" dirty="0"/>
                      <a:t>
</a:t>
                    </a:r>
                    <a:r>
                      <a:rPr lang="en-US" dirty="0" smtClean="0"/>
                      <a:t>2</a:t>
                    </a:r>
                    <a:r>
                      <a:rPr lang="ar-JO" dirty="0" smtClean="0"/>
                      <a:t>%</a:t>
                    </a:r>
                    <a:endParaRPr lang="ar-JO" dirty="0"/>
                  </a:p>
                </c:rich>
              </c:tx>
              <c:showLegendKey val="0"/>
              <c:showVal val="0"/>
              <c:showCatName val="1"/>
              <c:showSerName val="0"/>
              <c:showPercent val="1"/>
              <c:showBubbleSize val="0"/>
              <c:extLst>
                <c:ext xmlns:c15="http://schemas.microsoft.com/office/drawing/2012/chart" uri="{CE6537A1-D6FC-4f65-9D91-7224C49458BB}"/>
              </c:extLst>
            </c:dLbl>
            <c:dLbl>
              <c:idx val="1"/>
              <c:tx>
                <c:rich>
                  <a:bodyPr/>
                  <a:lstStyle/>
                  <a:p>
                    <a:r>
                      <a:rPr lang="en-US" dirty="0" smtClean="0"/>
                      <a:t>Manufactured goods such as handicrafts</a:t>
                    </a:r>
                    <a:r>
                      <a:rPr lang="ar-JO" dirty="0"/>
                      <a:t>
</a:t>
                    </a:r>
                    <a:r>
                      <a:rPr lang="en-US" dirty="0" smtClean="0"/>
                      <a:t>2</a:t>
                    </a:r>
                    <a:r>
                      <a:rPr lang="ar-JO" dirty="0" smtClean="0"/>
                      <a:t>%</a:t>
                    </a:r>
                    <a:endParaRPr lang="ar-JO" dirty="0"/>
                  </a:p>
                </c:rich>
              </c:tx>
              <c:showLegendKey val="0"/>
              <c:showVal val="0"/>
              <c:showCatName val="1"/>
              <c:showSerName val="0"/>
              <c:showPercent val="1"/>
              <c:showBubbleSize val="0"/>
              <c:extLst>
                <c:ext xmlns:c15="http://schemas.microsoft.com/office/drawing/2012/chart" uri="{CE6537A1-D6FC-4f65-9D91-7224C49458BB}"/>
              </c:extLst>
            </c:dLbl>
            <c:dLbl>
              <c:idx val="2"/>
              <c:tx>
                <c:rich>
                  <a:bodyPr/>
                  <a:lstStyle/>
                  <a:p>
                    <a:r>
                      <a:rPr lang="en-US" dirty="0" smtClean="0"/>
                      <a:t>Other</a:t>
                    </a:r>
                    <a:r>
                      <a:rPr lang="ar-JO" dirty="0"/>
                      <a:t>
</a:t>
                    </a:r>
                    <a:r>
                      <a:rPr lang="en-US" dirty="0" smtClean="0"/>
                      <a:t>2</a:t>
                    </a:r>
                    <a:r>
                      <a:rPr lang="ar-JO" dirty="0" smtClean="0"/>
                      <a:t>%</a:t>
                    </a:r>
                    <a:endParaRPr lang="ar-JO" dirty="0"/>
                  </a:p>
                </c:rich>
              </c:tx>
              <c:showLegendKey val="0"/>
              <c:showVal val="0"/>
              <c:showCatName val="1"/>
              <c:showSerName val="0"/>
              <c:showPercent val="1"/>
              <c:showBubbleSize val="0"/>
              <c:extLst>
                <c:ext xmlns:c15="http://schemas.microsoft.com/office/drawing/2012/chart" uri="{CE6537A1-D6FC-4f65-9D91-7224C49458BB}"/>
              </c:extLst>
            </c:dLbl>
            <c:dLbl>
              <c:idx val="3"/>
              <c:tx>
                <c:rich>
                  <a:bodyPr/>
                  <a:lstStyle/>
                  <a:p>
                    <a:r>
                      <a:rPr lang="en-US" dirty="0" smtClean="0"/>
                      <a:t>Bakery</a:t>
                    </a:r>
                    <a:r>
                      <a:rPr lang="ar-JO" dirty="0"/>
                      <a:t>
</a:t>
                    </a:r>
                    <a:r>
                      <a:rPr lang="en-US" dirty="0" smtClean="0"/>
                      <a:t>4</a:t>
                    </a:r>
                    <a:r>
                      <a:rPr lang="ar-JO" dirty="0" smtClean="0"/>
                      <a:t>%</a:t>
                    </a:r>
                    <a:endParaRPr lang="ar-JO" dirty="0"/>
                  </a:p>
                </c:rich>
              </c:tx>
              <c:showLegendKey val="0"/>
              <c:showVal val="0"/>
              <c:showCatName val="1"/>
              <c:showSerName val="0"/>
              <c:showPercent val="1"/>
              <c:showBubbleSize val="0"/>
              <c:extLst>
                <c:ext xmlns:c15="http://schemas.microsoft.com/office/drawing/2012/chart" uri="{CE6537A1-D6FC-4f65-9D91-7224C49458BB}"/>
              </c:extLst>
            </c:dLbl>
            <c:dLbl>
              <c:idx val="4"/>
              <c:tx>
                <c:rich>
                  <a:bodyPr/>
                  <a:lstStyle/>
                  <a:p>
                    <a:r>
                      <a:rPr lang="en-US" dirty="0" smtClean="0"/>
                      <a:t>Construction</a:t>
                    </a:r>
                    <a:r>
                      <a:rPr lang="ar-JO" dirty="0"/>
                      <a:t>
</a:t>
                    </a:r>
                    <a:r>
                      <a:rPr lang="en-US" dirty="0" smtClean="0"/>
                      <a:t>4</a:t>
                    </a:r>
                    <a:r>
                      <a:rPr lang="ar-JO" dirty="0" smtClean="0"/>
                      <a:t>%</a:t>
                    </a:r>
                    <a:endParaRPr lang="ar-JO" dirty="0"/>
                  </a:p>
                </c:rich>
              </c:tx>
              <c:showLegendKey val="0"/>
              <c:showVal val="0"/>
              <c:showCatName val="1"/>
              <c:showSerName val="0"/>
              <c:showPercent val="1"/>
              <c:showBubbleSize val="0"/>
              <c:extLst>
                <c:ext xmlns:c15="http://schemas.microsoft.com/office/drawing/2012/chart" uri="{CE6537A1-D6FC-4f65-9D91-7224C49458BB}"/>
              </c:extLst>
            </c:dLbl>
            <c:dLbl>
              <c:idx val="5"/>
              <c:tx>
                <c:rich>
                  <a:bodyPr/>
                  <a:lstStyle/>
                  <a:p>
                    <a:r>
                      <a:rPr lang="en-US" dirty="0" smtClean="0"/>
                      <a:t>Carpentry</a:t>
                    </a:r>
                    <a:r>
                      <a:rPr lang="ar-JO" dirty="0"/>
                      <a:t>
</a:t>
                    </a:r>
                    <a:r>
                      <a:rPr lang="en-US" dirty="0" smtClean="0"/>
                      <a:t>7</a:t>
                    </a:r>
                    <a:r>
                      <a:rPr lang="ar-JO" dirty="0" smtClean="0"/>
                      <a:t>%</a:t>
                    </a:r>
                    <a:endParaRPr lang="ar-JO" dirty="0"/>
                  </a:p>
                </c:rich>
              </c:tx>
              <c:showLegendKey val="0"/>
              <c:showVal val="0"/>
              <c:showCatName val="1"/>
              <c:showSerName val="0"/>
              <c:showPercent val="1"/>
              <c:showBubbleSize val="0"/>
              <c:extLst>
                <c:ext xmlns:c15="http://schemas.microsoft.com/office/drawing/2012/chart" uri="{CE6537A1-D6FC-4f65-9D91-7224C49458BB}"/>
              </c:extLst>
            </c:dLbl>
            <c:dLbl>
              <c:idx val="6"/>
              <c:tx>
                <c:rich>
                  <a:bodyPr/>
                  <a:lstStyle/>
                  <a:p>
                    <a:r>
                      <a:rPr lang="en-US" dirty="0" smtClean="0"/>
                      <a:t>Restaurants</a:t>
                    </a:r>
                    <a:r>
                      <a:rPr lang="ar-JO" dirty="0"/>
                      <a:t>
</a:t>
                    </a:r>
                    <a:r>
                      <a:rPr lang="en-US" dirty="0" smtClean="0"/>
                      <a:t>7</a:t>
                    </a:r>
                    <a:r>
                      <a:rPr lang="ar-JO" dirty="0" smtClean="0"/>
                      <a:t>%</a:t>
                    </a:r>
                    <a:endParaRPr lang="ar-JO" dirty="0"/>
                  </a:p>
                </c:rich>
              </c:tx>
              <c:showLegendKey val="0"/>
              <c:showVal val="0"/>
              <c:showCatName val="1"/>
              <c:showSerName val="0"/>
              <c:showPercent val="1"/>
              <c:showBubbleSize val="0"/>
              <c:extLst>
                <c:ext xmlns:c15="http://schemas.microsoft.com/office/drawing/2012/chart" uri="{CE6537A1-D6FC-4f65-9D91-7224C49458BB}"/>
              </c:extLst>
            </c:dLbl>
            <c:dLbl>
              <c:idx val="7"/>
              <c:tx>
                <c:rich>
                  <a:bodyPr/>
                  <a:lstStyle/>
                  <a:p>
                    <a:r>
                      <a:rPr lang="en-US" dirty="0" smtClean="0"/>
                      <a:t>Retail</a:t>
                    </a:r>
                    <a:r>
                      <a:rPr lang="ar-JO" dirty="0"/>
                      <a:t>
</a:t>
                    </a:r>
                    <a:r>
                      <a:rPr lang="en-US" dirty="0" smtClean="0"/>
                      <a:t>16</a:t>
                    </a:r>
                    <a:r>
                      <a:rPr lang="ar-JO" dirty="0" smtClean="0"/>
                      <a:t>%</a:t>
                    </a:r>
                    <a:endParaRPr lang="ar-JO" dirty="0"/>
                  </a:p>
                </c:rich>
              </c:tx>
              <c:showLegendKey val="0"/>
              <c:showVal val="0"/>
              <c:showCatName val="1"/>
              <c:showSerName val="0"/>
              <c:showPercent val="1"/>
              <c:showBubbleSize val="0"/>
              <c:extLst>
                <c:ext xmlns:c15="http://schemas.microsoft.com/office/drawing/2012/chart" uri="{CE6537A1-D6FC-4f65-9D91-7224C49458BB}"/>
              </c:extLst>
            </c:dLbl>
            <c:dLbl>
              <c:idx val="8"/>
              <c:tx>
                <c:rich>
                  <a:bodyPr/>
                  <a:lstStyle/>
                  <a:p>
                    <a:r>
                      <a:rPr lang="en-US" dirty="0" smtClean="0"/>
                      <a:t>Services industry (for example in hairdressing or in shoe cleaning)</a:t>
                    </a:r>
                    <a:r>
                      <a:rPr lang="ar-JO" dirty="0"/>
                      <a:t>
</a:t>
                    </a:r>
                    <a:r>
                      <a:rPr lang="en-US" dirty="0" smtClean="0"/>
                      <a:t>18</a:t>
                    </a:r>
                    <a:r>
                      <a:rPr lang="ar-JO" dirty="0" smtClean="0"/>
                      <a:t>%</a:t>
                    </a:r>
                    <a:endParaRPr lang="ar-JO" dirty="0"/>
                  </a:p>
                </c:rich>
              </c:tx>
              <c:showLegendKey val="0"/>
              <c:showVal val="0"/>
              <c:showCatName val="1"/>
              <c:showSerName val="0"/>
              <c:showPercent val="1"/>
              <c:showBubbleSize val="0"/>
              <c:extLst>
                <c:ext xmlns:c15="http://schemas.microsoft.com/office/drawing/2012/chart" uri="{CE6537A1-D6FC-4f65-9D91-7224C49458BB}"/>
              </c:extLst>
            </c:dLbl>
            <c:dLbl>
              <c:idx val="9"/>
              <c:tx>
                <c:rich>
                  <a:bodyPr/>
                  <a:lstStyle/>
                  <a:p>
                    <a:r>
                      <a:rPr lang="en-US" dirty="0" smtClean="0"/>
                      <a:t>Selling</a:t>
                    </a:r>
                    <a:r>
                      <a:rPr lang="en-US" baseline="0" dirty="0" smtClean="0"/>
                      <a:t> food or drink</a:t>
                    </a:r>
                    <a:r>
                      <a:rPr lang="ar-JO" dirty="0"/>
                      <a:t>
</a:t>
                    </a:r>
                    <a:r>
                      <a:rPr lang="en-US" dirty="0" smtClean="0"/>
                      <a:t>38</a:t>
                    </a:r>
                    <a:r>
                      <a:rPr lang="ar-JO" dirty="0" smtClean="0"/>
                      <a:t>%</a:t>
                    </a:r>
                    <a:endParaRPr lang="ar-JO" dirty="0"/>
                  </a:p>
                </c:rich>
              </c:tx>
              <c:showLegendKey val="0"/>
              <c:showVal val="0"/>
              <c:showCatName val="1"/>
              <c:showSerName val="0"/>
              <c:showPercent val="1"/>
              <c:showBubbleSize val="0"/>
              <c:extLst>
                <c:ext xmlns:c15="http://schemas.microsoft.com/office/drawing/2012/chart" uri="{CE6537A1-D6FC-4f65-9D91-7224C49458BB}"/>
              </c:extLst>
            </c:dLbl>
            <c:spPr>
              <a:noFill/>
              <a:ln>
                <a:noFill/>
              </a:ln>
              <a:effectLst/>
            </c:spPr>
            <c:showLegendKey val="0"/>
            <c:showVal val="0"/>
            <c:showCatName val="1"/>
            <c:showSerName val="0"/>
            <c:showPercent val="1"/>
            <c:showBubbleSize val="0"/>
            <c:showLeaderLines val="1"/>
            <c:extLst>
              <c:ext xmlns:c15="http://schemas.microsoft.com/office/drawing/2012/chart" uri="{CE6537A1-D6FC-4f65-9D91-7224C49458BB}"/>
            </c:extLst>
          </c:dLbls>
          <c:cat>
            <c:strRef>
              <c:f>'G. 4'!$A$3:$A$12</c:f>
              <c:strCache>
                <c:ptCount val="10"/>
                <c:pt idx="0">
                  <c:v>تجهيز الأغذيه</c:v>
                </c:pt>
                <c:pt idx="1">
                  <c:v>تصنيع السلع الصلبة مثل الحرف اليدوية</c:v>
                </c:pt>
                <c:pt idx="2">
                  <c:v>غير ذلك، حدد</c:v>
                </c:pt>
                <c:pt idx="3">
                  <c:v>المخابز</c:v>
                </c:pt>
                <c:pt idx="4">
                  <c:v>البناء</c:v>
                </c:pt>
                <c:pt idx="5">
                  <c:v>أعمال النجارة</c:v>
                </c:pt>
                <c:pt idx="6">
                  <c:v>المطاعم</c:v>
                </c:pt>
                <c:pt idx="7">
                  <c:v>البيع</c:v>
                </c:pt>
                <c:pt idx="8">
                  <c:v>توفير خدمة مثل تصفيف الشعر، الأحذية</c:v>
                </c:pt>
                <c:pt idx="9">
                  <c:v>بيع الطعام والشراب</c:v>
                </c:pt>
              </c:strCache>
            </c:strRef>
          </c:cat>
          <c:val>
            <c:numRef>
              <c:f>'G. 4'!$B$3:$B$12</c:f>
              <c:numCache>
                <c:formatCode>0.00%</c:formatCode>
                <c:ptCount val="10"/>
                <c:pt idx="0">
                  <c:v>2.2222222222222227E-2</c:v>
                </c:pt>
                <c:pt idx="1">
                  <c:v>2.2222222222222227E-2</c:v>
                </c:pt>
                <c:pt idx="2">
                  <c:v>2.2222222222222227E-2</c:v>
                </c:pt>
                <c:pt idx="3">
                  <c:v>4.444444444444446E-2</c:v>
                </c:pt>
                <c:pt idx="4">
                  <c:v>4.444444444444446E-2</c:v>
                </c:pt>
                <c:pt idx="5">
                  <c:v>6.6666666666666693E-2</c:v>
                </c:pt>
                <c:pt idx="6">
                  <c:v>6.6666666666666693E-2</c:v>
                </c:pt>
                <c:pt idx="7">
                  <c:v>0.155555555555556</c:v>
                </c:pt>
                <c:pt idx="8">
                  <c:v>0.17777777777777801</c:v>
                </c:pt>
                <c:pt idx="9">
                  <c:v>0.37777777777777893</c:v>
                </c:pt>
              </c:numCache>
            </c:numRef>
          </c:val>
        </c:ser>
        <c:dLbls>
          <c:showLegendKey val="0"/>
          <c:showVal val="0"/>
          <c:showCatName val="0"/>
          <c:showSerName val="0"/>
          <c:showPercent val="1"/>
          <c:showBubbleSize val="0"/>
          <c:showLeaderLines val="1"/>
        </c:dLbls>
      </c:pie3DChart>
    </c:plotArea>
    <c:plotVisOnly val="1"/>
    <c:dispBlanksAs val="zero"/>
    <c:showDLblsOverMax val="0"/>
  </c:chart>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0"/>
      <c:rAngAx val="0"/>
    </c:view3D>
    <c:floor>
      <c:thickness val="0"/>
    </c:floor>
    <c:sideWall>
      <c:thickness val="0"/>
    </c:sideWall>
    <c:backWall>
      <c:thickness val="0"/>
    </c:backWall>
    <c:plotArea>
      <c:layout>
        <c:manualLayout>
          <c:layoutTarget val="inner"/>
          <c:xMode val="edge"/>
          <c:yMode val="edge"/>
          <c:x val="0.1098962054073442"/>
          <c:y val="0.1307607680142325"/>
          <c:w val="0.82012027625393569"/>
          <c:h val="0.68908498778853844"/>
        </c:manualLayout>
      </c:layout>
      <c:pie3DChart>
        <c:varyColors val="1"/>
        <c:ser>
          <c:idx val="0"/>
          <c:order val="0"/>
          <c:tx>
            <c:strRef>
              <c:f>'[5681013192021222628   (2).xlsx]G. 13'!$B$17</c:f>
              <c:strCache>
                <c:ptCount val="1"/>
                <c:pt idx="0">
                  <c:v>Total</c:v>
                </c:pt>
              </c:strCache>
            </c:strRef>
          </c:tx>
          <c:explosion val="25"/>
          <c:dLbls>
            <c:dLbl>
              <c:idx val="0"/>
              <c:tx>
                <c:rich>
                  <a:bodyPr/>
                  <a:lstStyle/>
                  <a:p>
                    <a:r>
                      <a:rPr lang="en-US" dirty="0" smtClean="0"/>
                      <a:t>Cold/Flu</a:t>
                    </a:r>
                    <a:r>
                      <a:rPr lang="ar-JO" dirty="0"/>
                      <a:t>
</a:t>
                    </a:r>
                    <a:r>
                      <a:rPr lang="en-US" dirty="0" smtClean="0"/>
                      <a:t>36</a:t>
                    </a:r>
                    <a:r>
                      <a:rPr lang="ar-JO" dirty="0" smtClean="0"/>
                      <a:t>%</a:t>
                    </a:r>
                    <a:endParaRPr lang="ar-JO" dirty="0"/>
                  </a:p>
                </c:rich>
              </c:tx>
              <c:showLegendKey val="0"/>
              <c:showVal val="0"/>
              <c:showCatName val="1"/>
              <c:showSerName val="0"/>
              <c:showPercent val="1"/>
              <c:showBubbleSize val="0"/>
              <c:extLst>
                <c:ext xmlns:c15="http://schemas.microsoft.com/office/drawing/2012/chart" uri="{CE6537A1-D6FC-4f65-9D91-7224C49458BB}"/>
              </c:extLst>
            </c:dLbl>
            <c:dLbl>
              <c:idx val="1"/>
              <c:tx>
                <c:rich>
                  <a:bodyPr/>
                  <a:lstStyle/>
                  <a:p>
                    <a:r>
                      <a:rPr lang="en-US" dirty="0" smtClean="0"/>
                      <a:t>Cough</a:t>
                    </a:r>
                    <a:r>
                      <a:rPr lang="ar-JO" dirty="0"/>
                      <a:t>
</a:t>
                    </a:r>
                    <a:r>
                      <a:rPr lang="en-US" dirty="0" smtClean="0"/>
                      <a:t>23</a:t>
                    </a:r>
                    <a:r>
                      <a:rPr lang="ar-JO" dirty="0" smtClean="0"/>
                      <a:t>%</a:t>
                    </a:r>
                    <a:endParaRPr lang="ar-JO" dirty="0"/>
                  </a:p>
                </c:rich>
              </c:tx>
              <c:showLegendKey val="0"/>
              <c:showVal val="0"/>
              <c:showCatName val="1"/>
              <c:showSerName val="0"/>
              <c:showPercent val="1"/>
              <c:showBubbleSize val="0"/>
              <c:extLst>
                <c:ext xmlns:c15="http://schemas.microsoft.com/office/drawing/2012/chart" uri="{CE6537A1-D6FC-4f65-9D91-7224C49458BB}"/>
              </c:extLst>
            </c:dLbl>
            <c:dLbl>
              <c:idx val="2"/>
              <c:tx>
                <c:rich>
                  <a:bodyPr/>
                  <a:lstStyle/>
                  <a:p>
                    <a:r>
                      <a:rPr lang="en-US" dirty="0" smtClean="0"/>
                      <a:t>Fever</a:t>
                    </a:r>
                    <a:r>
                      <a:rPr lang="ar-JO" dirty="0"/>
                      <a:t>
</a:t>
                    </a:r>
                    <a:r>
                      <a:rPr lang="en-US" dirty="0" smtClean="0"/>
                      <a:t>18</a:t>
                    </a:r>
                    <a:r>
                      <a:rPr lang="ar-JO" dirty="0" smtClean="0"/>
                      <a:t>%</a:t>
                    </a:r>
                    <a:endParaRPr lang="ar-JO" dirty="0"/>
                  </a:p>
                </c:rich>
              </c:tx>
              <c:showLegendKey val="0"/>
              <c:showVal val="0"/>
              <c:showCatName val="1"/>
              <c:showSerName val="0"/>
              <c:showPercent val="1"/>
              <c:showBubbleSize val="0"/>
              <c:extLst>
                <c:ext xmlns:c15="http://schemas.microsoft.com/office/drawing/2012/chart" uri="{CE6537A1-D6FC-4f65-9D91-7224C49458BB}"/>
              </c:extLst>
            </c:dLbl>
            <c:dLbl>
              <c:idx val="3"/>
              <c:tx>
                <c:rich>
                  <a:bodyPr/>
                  <a:lstStyle/>
                  <a:p>
                    <a:r>
                      <a:rPr lang="en-US" dirty="0" smtClean="0"/>
                      <a:t>Workplace</a:t>
                    </a:r>
                    <a:r>
                      <a:rPr lang="en-US" baseline="0" dirty="0" smtClean="0"/>
                      <a:t> injury</a:t>
                    </a:r>
                    <a:r>
                      <a:rPr lang="ar-JO" dirty="0"/>
                      <a:t>
</a:t>
                    </a:r>
                    <a:r>
                      <a:rPr lang="en-US" dirty="0" smtClean="0"/>
                      <a:t>9</a:t>
                    </a:r>
                    <a:r>
                      <a:rPr lang="ar-JO" dirty="0" smtClean="0"/>
                      <a:t>%</a:t>
                    </a:r>
                    <a:endParaRPr lang="ar-JO" dirty="0"/>
                  </a:p>
                </c:rich>
              </c:tx>
              <c:showLegendKey val="0"/>
              <c:showVal val="0"/>
              <c:showCatName val="1"/>
              <c:showSerName val="0"/>
              <c:showPercent val="1"/>
              <c:showBubbleSize val="0"/>
              <c:extLst>
                <c:ext xmlns:c15="http://schemas.microsoft.com/office/drawing/2012/chart" uri="{CE6537A1-D6FC-4f65-9D91-7224C49458BB}"/>
              </c:extLst>
            </c:dLbl>
            <c:dLbl>
              <c:idx val="4"/>
              <c:tx>
                <c:rich>
                  <a:bodyPr/>
                  <a:lstStyle/>
                  <a:p>
                    <a:r>
                      <a:rPr lang="en-US" dirty="0" smtClean="0"/>
                      <a:t>Other</a:t>
                    </a:r>
                    <a:r>
                      <a:rPr lang="ar-JO" dirty="0"/>
                      <a:t>
</a:t>
                    </a:r>
                    <a:r>
                      <a:rPr lang="en-US" dirty="0" smtClean="0"/>
                      <a:t>4</a:t>
                    </a:r>
                    <a:r>
                      <a:rPr lang="ar-JO" dirty="0" smtClean="0"/>
                      <a:t>%</a:t>
                    </a:r>
                    <a:endParaRPr lang="ar-JO" dirty="0"/>
                  </a:p>
                </c:rich>
              </c:tx>
              <c:showLegendKey val="0"/>
              <c:showVal val="0"/>
              <c:showCatName val="1"/>
              <c:showSerName val="0"/>
              <c:showPercent val="1"/>
              <c:showBubbleSize val="0"/>
              <c:extLst>
                <c:ext xmlns:c15="http://schemas.microsoft.com/office/drawing/2012/chart" uri="{CE6537A1-D6FC-4f65-9D91-7224C49458BB}"/>
              </c:extLst>
            </c:dLbl>
            <c:dLbl>
              <c:idx val="5"/>
              <c:tx>
                <c:rich>
                  <a:bodyPr/>
                  <a:lstStyle/>
                  <a:p>
                    <a:r>
                      <a:rPr lang="en-US" dirty="0" smtClean="0"/>
                      <a:t>Back pain</a:t>
                    </a:r>
                    <a:r>
                      <a:rPr lang="ar-JO" dirty="0"/>
                      <a:t>
</a:t>
                    </a:r>
                    <a:r>
                      <a:rPr lang="en-US" dirty="0" smtClean="0"/>
                      <a:t>5</a:t>
                    </a:r>
                    <a:r>
                      <a:rPr lang="ar-JO" dirty="0" smtClean="0"/>
                      <a:t>%</a:t>
                    </a:r>
                    <a:endParaRPr lang="ar-JO" dirty="0"/>
                  </a:p>
                </c:rich>
              </c:tx>
              <c:showLegendKey val="0"/>
              <c:showVal val="0"/>
              <c:showCatName val="1"/>
              <c:showSerName val="0"/>
              <c:showPercent val="1"/>
              <c:showBubbleSize val="0"/>
              <c:extLst>
                <c:ext xmlns:c15="http://schemas.microsoft.com/office/drawing/2012/chart" uri="{CE6537A1-D6FC-4f65-9D91-7224C49458BB}"/>
              </c:extLst>
            </c:dLbl>
            <c:dLbl>
              <c:idx val="6"/>
              <c:tx>
                <c:rich>
                  <a:bodyPr/>
                  <a:lstStyle/>
                  <a:p>
                    <a:r>
                      <a:rPr lang="en-US" dirty="0" smtClean="0"/>
                      <a:t>Appendectomy</a:t>
                    </a:r>
                    <a:r>
                      <a:rPr lang="ar-JO" dirty="0"/>
                      <a:t>
</a:t>
                    </a:r>
                    <a:r>
                      <a:rPr lang="en-US" dirty="0" smtClean="0"/>
                      <a:t>5</a:t>
                    </a:r>
                    <a:r>
                      <a:rPr lang="ar-JO" dirty="0" smtClean="0"/>
                      <a:t>%</a:t>
                    </a:r>
                    <a:endParaRPr lang="ar-JO" dirty="0"/>
                  </a:p>
                </c:rich>
              </c:tx>
              <c:showLegendKey val="0"/>
              <c:showVal val="0"/>
              <c:showCatName val="1"/>
              <c:showSerName val="0"/>
              <c:showPercent val="1"/>
              <c:showBubbleSize val="0"/>
              <c:extLst>
                <c:ext xmlns:c15="http://schemas.microsoft.com/office/drawing/2012/chart" uri="{CE6537A1-D6FC-4f65-9D91-7224C49458BB}"/>
              </c:extLst>
            </c:dLbl>
            <c:spPr>
              <a:noFill/>
              <a:ln>
                <a:noFill/>
              </a:ln>
              <a:effectLst/>
            </c:spPr>
            <c:showLegendKey val="0"/>
            <c:showVal val="0"/>
            <c:showCatName val="1"/>
            <c:showSerName val="0"/>
            <c:showPercent val="1"/>
            <c:showBubbleSize val="0"/>
            <c:showLeaderLines val="0"/>
            <c:extLst>
              <c:ext xmlns:c15="http://schemas.microsoft.com/office/drawing/2012/chart" uri="{CE6537A1-D6FC-4f65-9D91-7224C49458BB}"/>
            </c:extLst>
          </c:dLbls>
          <c:cat>
            <c:strRef>
              <c:f>'[5681013192021222628   (2).xlsx]G. 13'!$A$18:$A$24</c:f>
              <c:strCache>
                <c:ptCount val="7"/>
                <c:pt idx="0">
                  <c:v>الرشح/ الانفلونزا</c:v>
                </c:pt>
                <c:pt idx="1">
                  <c:v>السعال</c:v>
                </c:pt>
                <c:pt idx="2">
                  <c:v>الحمى</c:v>
                </c:pt>
                <c:pt idx="3">
                  <c:v>مكان العمل الإصابات</c:v>
                </c:pt>
                <c:pt idx="4">
                  <c:v>غير ذلك، حدد</c:v>
                </c:pt>
                <c:pt idx="5">
                  <c:v>ألم الظهر</c:v>
                </c:pt>
                <c:pt idx="6">
                  <c:v>استئصال الزائدة الدودية</c:v>
                </c:pt>
              </c:strCache>
            </c:strRef>
          </c:cat>
          <c:val>
            <c:numRef>
              <c:f>'[5681013192021222628   (2).xlsx]G. 13'!$B$18:$B$24</c:f>
              <c:numCache>
                <c:formatCode>0%</c:formatCode>
                <c:ptCount val="7"/>
                <c:pt idx="0">
                  <c:v>0.57142857142857184</c:v>
                </c:pt>
                <c:pt idx="1">
                  <c:v>0.35714285714285743</c:v>
                </c:pt>
                <c:pt idx="2">
                  <c:v>0.28571428571428642</c:v>
                </c:pt>
                <c:pt idx="3">
                  <c:v>0.14285714285714324</c:v>
                </c:pt>
                <c:pt idx="4">
                  <c:v>7.1428571428571411E-2</c:v>
                </c:pt>
                <c:pt idx="5">
                  <c:v>7.1428571428571411E-2</c:v>
                </c:pt>
                <c:pt idx="6">
                  <c:v>7.1428571428571411E-2</c:v>
                </c:pt>
              </c:numCache>
            </c:numRef>
          </c:val>
        </c:ser>
        <c:dLbls>
          <c:showLegendKey val="0"/>
          <c:showVal val="0"/>
          <c:showCatName val="1"/>
          <c:showSerName val="0"/>
          <c:showPercent val="1"/>
          <c:showBubbleSize val="0"/>
          <c:showLeaderLines val="0"/>
        </c:dLbls>
      </c:pie3DChart>
    </c:plotArea>
    <c:plotVisOnly val="1"/>
    <c:dispBlanksAs val="zero"/>
    <c:showDLblsOverMax val="0"/>
  </c:chart>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8677384076990381"/>
          <c:y val="0.22606949161842893"/>
          <c:w val="0.55830148897904719"/>
          <c:h val="0.65182613246492171"/>
        </c:manualLayout>
      </c:layout>
      <c:barChart>
        <c:barDir val="bar"/>
        <c:grouping val="clustered"/>
        <c:varyColors val="0"/>
        <c:ser>
          <c:idx val="0"/>
          <c:order val="0"/>
          <c:tx>
            <c:strRef>
              <c:f>'[Chart in Microsoft Office PowerPoint]Sheet1'!$B$1</c:f>
              <c:strCache>
                <c:ptCount val="1"/>
                <c:pt idx="0">
                  <c:v>Principle breadwinner of co-breadwinner in the family</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'[Chart in Microsoft Office PowerPoint]Sheet1'!$A$2:$A$4</c:f>
              <c:strCache>
                <c:ptCount val="3"/>
                <c:pt idx="0">
                  <c:v>Mother</c:v>
                </c:pt>
                <c:pt idx="1">
                  <c:v>Child under 18 years</c:v>
                </c:pt>
                <c:pt idx="2">
                  <c:v>Father</c:v>
                </c:pt>
              </c:strCache>
            </c:strRef>
          </c:cat>
          <c:val>
            <c:numRef>
              <c:f>'[Chart in Microsoft Office PowerPoint]Sheet1'!$B$2:$B$4</c:f>
              <c:numCache>
                <c:formatCode>0%</c:formatCode>
                <c:ptCount val="3"/>
                <c:pt idx="0">
                  <c:v>0.1</c:v>
                </c:pt>
                <c:pt idx="1">
                  <c:v>0.45</c:v>
                </c:pt>
                <c:pt idx="2">
                  <c:v>0.56000000000000005</c:v>
                </c:pt>
              </c:numCache>
            </c:numRef>
          </c:val>
        </c:ser>
        <c:ser>
          <c:idx val="1"/>
          <c:order val="1"/>
          <c:tx>
            <c:strRef>
              <c:f>'[Chart in Microsoft Office PowerPoint]Sheet1'!$C$1</c:f>
              <c:strCache>
                <c:ptCount val="1"/>
                <c:pt idx="0">
                  <c:v>Column1</c:v>
                </c:pt>
              </c:strCache>
            </c:strRef>
          </c:tx>
          <c:invertIfNegative val="0"/>
          <c:cat>
            <c:strRef>
              <c:f>'[Chart in Microsoft Office PowerPoint]Sheet1'!$A$2:$A$4</c:f>
              <c:strCache>
                <c:ptCount val="3"/>
                <c:pt idx="0">
                  <c:v>Mother</c:v>
                </c:pt>
                <c:pt idx="1">
                  <c:v>Child under 18 years</c:v>
                </c:pt>
                <c:pt idx="2">
                  <c:v>Father</c:v>
                </c:pt>
              </c:strCache>
            </c:strRef>
          </c:cat>
          <c:val>
            <c:numRef>
              <c:f>'[Chart in Microsoft Office PowerPoint]Sheet1'!$C$2:$C$4</c:f>
              <c:numCache>
                <c:formatCode>General</c:formatCode>
                <c:ptCount val="3"/>
              </c:numCache>
            </c:numRef>
          </c:val>
        </c:ser>
        <c:ser>
          <c:idx val="2"/>
          <c:order val="2"/>
          <c:tx>
            <c:strRef>
              <c:f>'[Chart in Microsoft Office PowerPoint]Sheet1'!$D$1</c:f>
              <c:strCache>
                <c:ptCount val="1"/>
                <c:pt idx="0">
                  <c:v>Column2</c:v>
                </c:pt>
              </c:strCache>
            </c:strRef>
          </c:tx>
          <c:invertIfNegative val="0"/>
          <c:cat>
            <c:strRef>
              <c:f>'[Chart in Microsoft Office PowerPoint]Sheet1'!$A$2:$A$4</c:f>
              <c:strCache>
                <c:ptCount val="3"/>
                <c:pt idx="0">
                  <c:v>Mother</c:v>
                </c:pt>
                <c:pt idx="1">
                  <c:v>Child under 18 years</c:v>
                </c:pt>
                <c:pt idx="2">
                  <c:v>Father</c:v>
                </c:pt>
              </c:strCache>
            </c:strRef>
          </c:cat>
          <c:val>
            <c:numRef>
              <c:f>'[Chart in Microsoft Office PowerPoint]Sheet1'!$D$2:$D$4</c:f>
              <c:numCache>
                <c:formatCode>General</c:formatCode>
                <c:ptCount val="3"/>
              </c:numCache>
            </c:numRef>
          </c:val>
        </c:ser>
        <c:dLbls>
          <c:showLegendKey val="0"/>
          <c:showVal val="0"/>
          <c:showCatName val="0"/>
          <c:showSerName val="0"/>
          <c:showPercent val="0"/>
          <c:showBubbleSize val="0"/>
        </c:dLbls>
        <c:gapWidth val="150"/>
        <c:axId val="214135680"/>
        <c:axId val="214136072"/>
      </c:barChart>
      <c:catAx>
        <c:axId val="214135680"/>
        <c:scaling>
          <c:orientation val="minMax"/>
        </c:scaling>
        <c:delete val="0"/>
        <c:axPos val="l"/>
        <c:numFmt formatCode="General" sourceLinked="0"/>
        <c:majorTickMark val="out"/>
        <c:minorTickMark val="none"/>
        <c:tickLblPos val="nextTo"/>
        <c:crossAx val="214136072"/>
        <c:crosses val="autoZero"/>
        <c:auto val="1"/>
        <c:lblAlgn val="ctr"/>
        <c:lblOffset val="100"/>
        <c:noMultiLvlLbl val="0"/>
      </c:catAx>
      <c:valAx>
        <c:axId val="214136072"/>
        <c:scaling>
          <c:orientation val="minMax"/>
        </c:scaling>
        <c:delete val="0"/>
        <c:axPos val="b"/>
        <c:majorGridlines/>
        <c:numFmt formatCode="0%" sourceLinked="1"/>
        <c:majorTickMark val="out"/>
        <c:minorTickMark val="none"/>
        <c:tickLblPos val="nextTo"/>
        <c:crossAx val="214135680"/>
        <c:crosses val="autoZero"/>
        <c:crossBetween val="between"/>
      </c:valAx>
    </c:plotArea>
    <c:legend>
      <c:legendPos val="r"/>
      <c:legendEntry>
        <c:idx val="0"/>
        <c:delete val="1"/>
      </c:legendEntry>
      <c:legendEntry>
        <c:idx val="1"/>
        <c:delete val="1"/>
      </c:legendEntry>
      <c:layout>
        <c:manualLayout>
          <c:xMode val="edge"/>
          <c:yMode val="edge"/>
          <c:x val="9.4549242852912441E-2"/>
          <c:y val="1.0862614799360794E-4"/>
          <c:w val="0.86561393325717784"/>
          <c:h val="0.17367398642658419"/>
        </c:manualLayout>
      </c:layout>
      <c:overlay val="0"/>
    </c:legend>
    <c:plotVisOnly val="1"/>
    <c:dispBlanksAs val="gap"/>
    <c:showDLblsOverMax val="0"/>
  </c:chart>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a:t>Main Source of Income</a:t>
            </a:r>
          </a:p>
        </c:rich>
      </c:tx>
      <c:overlay val="0"/>
    </c:title>
    <c:autoTitleDeleted val="0"/>
    <c:plotArea>
      <c:layout/>
      <c:barChart>
        <c:barDir val="col"/>
        <c:grouping val="clustered"/>
        <c:varyColors val="0"/>
        <c:ser>
          <c:idx val="0"/>
          <c:order val="0"/>
          <c:tx>
            <c:strRef>
              <c:f>'G. 31'!$B$4</c:f>
              <c:strCache>
                <c:ptCount val="1"/>
                <c:pt idx="0">
                  <c:v>Jordanian</c:v>
                </c:pt>
              </c:strCache>
            </c:strRef>
          </c:tx>
          <c:invertIfNegative val="0"/>
          <c:cat>
            <c:strRef>
              <c:f>'G. 31'!$A$5:$A$12</c:f>
              <c:strCache>
                <c:ptCount val="8"/>
                <c:pt idx="0">
                  <c:v>UNHCR - cash assistance</c:v>
                </c:pt>
                <c:pt idx="1">
                  <c:v>Casual Work</c:v>
                </c:pt>
                <c:pt idx="2">
                  <c:v>Coupons from the UN Refugee Agency</c:v>
                </c:pt>
                <c:pt idx="3">
                  <c:v>Child (below 17)</c:v>
                </c:pt>
                <c:pt idx="4">
                  <c:v>Own private business</c:v>
                </c:pt>
                <c:pt idx="5">
                  <c:v>Savings</c:v>
                </c:pt>
                <c:pt idx="6">
                  <c:v>Salaried worker</c:v>
                </c:pt>
                <c:pt idx="7">
                  <c:v>Retirment pension</c:v>
                </c:pt>
              </c:strCache>
            </c:strRef>
          </c:cat>
          <c:val>
            <c:numRef>
              <c:f>'G. 31'!$B$5:$B$12</c:f>
              <c:numCache>
                <c:formatCode>0%</c:formatCode>
                <c:ptCount val="8"/>
                <c:pt idx="0">
                  <c:v>0</c:v>
                </c:pt>
                <c:pt idx="1">
                  <c:v>0.28571428571428598</c:v>
                </c:pt>
                <c:pt idx="2">
                  <c:v>0</c:v>
                </c:pt>
                <c:pt idx="3">
                  <c:v>2.04081632653061E-2</c:v>
                </c:pt>
                <c:pt idx="4">
                  <c:v>0.184</c:v>
                </c:pt>
                <c:pt idx="5">
                  <c:v>0</c:v>
                </c:pt>
                <c:pt idx="6">
                  <c:v>0.40816326530612201</c:v>
                </c:pt>
                <c:pt idx="7">
                  <c:v>0.102040816326531</c:v>
                </c:pt>
              </c:numCache>
            </c:numRef>
          </c:val>
        </c:ser>
        <c:ser>
          <c:idx val="1"/>
          <c:order val="1"/>
          <c:tx>
            <c:strRef>
              <c:f>'G. 31'!$C$4</c:f>
              <c:strCache>
                <c:ptCount val="1"/>
                <c:pt idx="0">
                  <c:v>Syrian</c:v>
                </c:pt>
              </c:strCache>
            </c:strRef>
          </c:tx>
          <c:invertIfNegative val="0"/>
          <c:cat>
            <c:strRef>
              <c:f>'G. 31'!$A$5:$A$12</c:f>
              <c:strCache>
                <c:ptCount val="8"/>
                <c:pt idx="0">
                  <c:v>UNHCR - cash assistance</c:v>
                </c:pt>
                <c:pt idx="1">
                  <c:v>Casual Work</c:v>
                </c:pt>
                <c:pt idx="2">
                  <c:v>Coupons from the UN Refugee Agency</c:v>
                </c:pt>
                <c:pt idx="3">
                  <c:v>Child (below 17)</c:v>
                </c:pt>
                <c:pt idx="4">
                  <c:v>Own private business</c:v>
                </c:pt>
                <c:pt idx="5">
                  <c:v>Savings</c:v>
                </c:pt>
                <c:pt idx="6">
                  <c:v>Salaried worker</c:v>
                </c:pt>
                <c:pt idx="7">
                  <c:v>Retirment pension</c:v>
                </c:pt>
              </c:strCache>
            </c:strRef>
          </c:cat>
          <c:val>
            <c:numRef>
              <c:f>'G. 31'!$C$5:$C$12</c:f>
              <c:numCache>
                <c:formatCode>0%</c:formatCode>
                <c:ptCount val="8"/>
                <c:pt idx="0">
                  <c:v>0.47260273972602701</c:v>
                </c:pt>
                <c:pt idx="1">
                  <c:v>0.27397260273972601</c:v>
                </c:pt>
                <c:pt idx="2">
                  <c:v>0.20547945205479501</c:v>
                </c:pt>
                <c:pt idx="3">
                  <c:v>3.42465753424658E-2</c:v>
                </c:pt>
                <c:pt idx="4">
                  <c:v>6.8493150684931503E-3</c:v>
                </c:pt>
                <c:pt idx="5">
                  <c:v>6.8493150684931503E-3</c:v>
                </c:pt>
                <c:pt idx="6">
                  <c:v>0</c:v>
                </c:pt>
                <c:pt idx="7">
                  <c:v>0</c:v>
                </c:pt>
              </c:numCache>
            </c:numRef>
          </c:val>
        </c:ser>
        <c:ser>
          <c:idx val="2"/>
          <c:order val="2"/>
          <c:tx>
            <c:strRef>
              <c:f>'G. 31'!$D$4</c:f>
              <c:strCache>
                <c:ptCount val="1"/>
                <c:pt idx="0">
                  <c:v>Egyptian</c:v>
                </c:pt>
              </c:strCache>
            </c:strRef>
          </c:tx>
          <c:invertIfNegative val="0"/>
          <c:cat>
            <c:strRef>
              <c:f>'G. 31'!$A$5:$A$12</c:f>
              <c:strCache>
                <c:ptCount val="8"/>
                <c:pt idx="0">
                  <c:v>UNHCR - cash assistance</c:v>
                </c:pt>
                <c:pt idx="1">
                  <c:v>Casual Work</c:v>
                </c:pt>
                <c:pt idx="2">
                  <c:v>Coupons from the UN Refugee Agency</c:v>
                </c:pt>
                <c:pt idx="3">
                  <c:v>Child (below 17)</c:v>
                </c:pt>
                <c:pt idx="4">
                  <c:v>Own private business</c:v>
                </c:pt>
                <c:pt idx="5">
                  <c:v>Savings</c:v>
                </c:pt>
                <c:pt idx="6">
                  <c:v>Salaried worker</c:v>
                </c:pt>
                <c:pt idx="7">
                  <c:v>Retirment pension</c:v>
                </c:pt>
              </c:strCache>
            </c:strRef>
          </c:cat>
          <c:val>
            <c:numRef>
              <c:f>'G. 31'!$D$5:$D$12</c:f>
              <c:numCache>
                <c:formatCode>0%</c:formatCode>
                <c:ptCount val="8"/>
                <c:pt idx="0">
                  <c:v>0</c:v>
                </c:pt>
                <c:pt idx="1">
                  <c:v>0</c:v>
                </c:pt>
                <c:pt idx="2">
                  <c:v>0</c:v>
                </c:pt>
                <c:pt idx="3">
                  <c:v>0</c:v>
                </c:pt>
                <c:pt idx="4">
                  <c:v>0</c:v>
                </c:pt>
                <c:pt idx="5">
                  <c:v>0</c:v>
                </c:pt>
                <c:pt idx="6">
                  <c:v>1</c:v>
                </c:pt>
                <c:pt idx="7">
                  <c:v>0</c:v>
                </c:pt>
              </c:numCache>
            </c:numRef>
          </c:val>
        </c:ser>
        <c:ser>
          <c:idx val="3"/>
          <c:order val="3"/>
          <c:tx>
            <c:strRef>
              <c:f>'G. 31'!$E$4</c:f>
              <c:strCache>
                <c:ptCount val="1"/>
                <c:pt idx="0">
                  <c:v>Bangladeshi</c:v>
                </c:pt>
              </c:strCache>
            </c:strRef>
          </c:tx>
          <c:invertIfNegative val="0"/>
          <c:cat>
            <c:strRef>
              <c:f>'G. 31'!$A$5:$A$12</c:f>
              <c:strCache>
                <c:ptCount val="8"/>
                <c:pt idx="0">
                  <c:v>UNHCR - cash assistance</c:v>
                </c:pt>
                <c:pt idx="1">
                  <c:v>Casual Work</c:v>
                </c:pt>
                <c:pt idx="2">
                  <c:v>Coupons from the UN Refugee Agency</c:v>
                </c:pt>
                <c:pt idx="3">
                  <c:v>Child (below 17)</c:v>
                </c:pt>
                <c:pt idx="4">
                  <c:v>Own private business</c:v>
                </c:pt>
                <c:pt idx="5">
                  <c:v>Savings</c:v>
                </c:pt>
                <c:pt idx="6">
                  <c:v>Salaried worker</c:v>
                </c:pt>
                <c:pt idx="7">
                  <c:v>Retirment pension</c:v>
                </c:pt>
              </c:strCache>
            </c:strRef>
          </c:cat>
          <c:val>
            <c:numRef>
              <c:f>'G. 31'!$E$5:$E$12</c:f>
              <c:numCache>
                <c:formatCode>0%</c:formatCode>
                <c:ptCount val="8"/>
                <c:pt idx="0">
                  <c:v>0</c:v>
                </c:pt>
                <c:pt idx="1">
                  <c:v>1</c:v>
                </c:pt>
                <c:pt idx="2">
                  <c:v>0</c:v>
                </c:pt>
                <c:pt idx="3">
                  <c:v>0</c:v>
                </c:pt>
                <c:pt idx="4">
                  <c:v>0</c:v>
                </c:pt>
                <c:pt idx="5">
                  <c:v>0</c:v>
                </c:pt>
                <c:pt idx="6">
                  <c:v>0</c:v>
                </c:pt>
                <c:pt idx="7">
                  <c:v>0</c:v>
                </c:pt>
              </c:numCache>
            </c:numRef>
          </c:val>
        </c:ser>
        <c:ser>
          <c:idx val="4"/>
          <c:order val="4"/>
          <c:tx>
            <c:strRef>
              <c:f>'G. 31'!$F$4</c:f>
              <c:strCache>
                <c:ptCount val="1"/>
                <c:pt idx="0">
                  <c:v>Palestinian </c:v>
                </c:pt>
              </c:strCache>
            </c:strRef>
          </c:tx>
          <c:invertIfNegative val="0"/>
          <c:cat>
            <c:strRef>
              <c:f>'G. 31'!$A$5:$A$12</c:f>
              <c:strCache>
                <c:ptCount val="8"/>
                <c:pt idx="0">
                  <c:v>UNHCR - cash assistance</c:v>
                </c:pt>
                <c:pt idx="1">
                  <c:v>Casual Work</c:v>
                </c:pt>
                <c:pt idx="2">
                  <c:v>Coupons from the UN Refugee Agency</c:v>
                </c:pt>
                <c:pt idx="3">
                  <c:v>Child (below 17)</c:v>
                </c:pt>
                <c:pt idx="4">
                  <c:v>Own private business</c:v>
                </c:pt>
                <c:pt idx="5">
                  <c:v>Savings</c:v>
                </c:pt>
                <c:pt idx="6">
                  <c:v>Salaried worker</c:v>
                </c:pt>
                <c:pt idx="7">
                  <c:v>Retirment pension</c:v>
                </c:pt>
              </c:strCache>
            </c:strRef>
          </c:cat>
          <c:val>
            <c:numRef>
              <c:f>'G. 31'!$F$5:$F$12</c:f>
              <c:numCache>
                <c:formatCode>0%</c:formatCode>
                <c:ptCount val="8"/>
                <c:pt idx="0">
                  <c:v>0</c:v>
                </c:pt>
                <c:pt idx="1">
                  <c:v>0</c:v>
                </c:pt>
                <c:pt idx="2">
                  <c:v>0</c:v>
                </c:pt>
                <c:pt idx="3">
                  <c:v>0</c:v>
                </c:pt>
                <c:pt idx="4">
                  <c:v>1</c:v>
                </c:pt>
                <c:pt idx="5">
                  <c:v>0</c:v>
                </c:pt>
                <c:pt idx="6">
                  <c:v>0</c:v>
                </c:pt>
                <c:pt idx="7">
                  <c:v>0</c:v>
                </c:pt>
              </c:numCache>
            </c:numRef>
          </c:val>
        </c:ser>
        <c:dLbls>
          <c:showLegendKey val="0"/>
          <c:showVal val="0"/>
          <c:showCatName val="0"/>
          <c:showSerName val="0"/>
          <c:showPercent val="0"/>
          <c:showBubbleSize val="0"/>
        </c:dLbls>
        <c:gapWidth val="150"/>
        <c:axId val="213510344"/>
        <c:axId val="213510736"/>
      </c:barChart>
      <c:catAx>
        <c:axId val="213510344"/>
        <c:scaling>
          <c:orientation val="minMax"/>
        </c:scaling>
        <c:delete val="0"/>
        <c:axPos val="b"/>
        <c:numFmt formatCode="General" sourceLinked="0"/>
        <c:majorTickMark val="none"/>
        <c:minorTickMark val="none"/>
        <c:tickLblPos val="nextTo"/>
        <c:crossAx val="213510736"/>
        <c:crosses val="autoZero"/>
        <c:auto val="1"/>
        <c:lblAlgn val="ctr"/>
        <c:lblOffset val="100"/>
        <c:noMultiLvlLbl val="0"/>
      </c:catAx>
      <c:valAx>
        <c:axId val="213510736"/>
        <c:scaling>
          <c:orientation val="minMax"/>
          <c:max val="1"/>
          <c:min val="0"/>
        </c:scaling>
        <c:delete val="0"/>
        <c:axPos val="l"/>
        <c:majorGridlines/>
        <c:title>
          <c:overlay val="0"/>
        </c:title>
        <c:numFmt formatCode="0%" sourceLinked="1"/>
        <c:majorTickMark val="none"/>
        <c:minorTickMark val="none"/>
        <c:tickLblPos val="nextTo"/>
        <c:crossAx val="213510344"/>
        <c:crosses val="autoZero"/>
        <c:crossBetween val="between"/>
        <c:majorUnit val="0.1"/>
        <c:minorUnit val="4.0000000000000022E-2"/>
      </c:valAx>
      <c:dTable>
        <c:showHorzBorder val="1"/>
        <c:showVertBorder val="1"/>
        <c:showOutline val="1"/>
        <c:showKeys val="1"/>
      </c:dTable>
    </c:plotArea>
    <c:plotVisOnly val="1"/>
    <c:dispBlanksAs val="gap"/>
    <c:showDLblsOverMax val="0"/>
  </c:chart>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a:t>Secondary Income</a:t>
            </a:r>
          </a:p>
          <a:p>
            <a:pPr>
              <a:defRPr/>
            </a:pPr>
            <a:endParaRPr lang="en-US"/>
          </a:p>
        </c:rich>
      </c:tx>
      <c:overlay val="0"/>
    </c:title>
    <c:autoTitleDeleted val="0"/>
    <c:plotArea>
      <c:layout/>
      <c:barChart>
        <c:barDir val="col"/>
        <c:grouping val="clustered"/>
        <c:varyColors val="0"/>
        <c:ser>
          <c:idx val="0"/>
          <c:order val="0"/>
          <c:tx>
            <c:strRef>
              <c:f>'G. 32'!$B$4</c:f>
              <c:strCache>
                <c:ptCount val="1"/>
                <c:pt idx="0">
                  <c:v>Jordanian</c:v>
                </c:pt>
              </c:strCache>
            </c:strRef>
          </c:tx>
          <c:invertIfNegative val="0"/>
          <c:cat>
            <c:strRef>
              <c:f>'G. 32'!$A$5:$A$16</c:f>
              <c:strCache>
                <c:ptCount val="12"/>
                <c:pt idx="0">
                  <c:v>Child (below 17)</c:v>
                </c:pt>
                <c:pt idx="1">
                  <c:v>Coupons from the UN Refugee Agency</c:v>
                </c:pt>
                <c:pt idx="2">
                  <c:v>Casual work</c:v>
                </c:pt>
                <c:pt idx="3">
                  <c:v>UNHCR - cash assistance</c:v>
                </c:pt>
                <c:pt idx="4">
                  <c:v>Members (18+)</c:v>
                </c:pt>
                <c:pt idx="5">
                  <c:v>Savings</c:v>
                </c:pt>
                <c:pt idx="6">
                  <c:v>No secondary income</c:v>
                </c:pt>
                <c:pt idx="7">
                  <c:v>Philanthropists</c:v>
                </c:pt>
                <c:pt idx="8">
                  <c:v>Agricultural land</c:v>
                </c:pt>
                <c:pt idx="9">
                  <c:v>Own private business</c:v>
                </c:pt>
                <c:pt idx="10">
                  <c:v>Government - National aid fund</c:v>
                </c:pt>
                <c:pt idx="11">
                  <c:v>Social Security</c:v>
                </c:pt>
              </c:strCache>
            </c:strRef>
          </c:cat>
          <c:val>
            <c:numRef>
              <c:f>'G. 32'!$B$5:$B$16</c:f>
              <c:numCache>
                <c:formatCode>0%</c:formatCode>
                <c:ptCount val="12"/>
                <c:pt idx="0">
                  <c:v>0.85714285714285698</c:v>
                </c:pt>
                <c:pt idx="1">
                  <c:v>0</c:v>
                </c:pt>
                <c:pt idx="2">
                  <c:v>2.04081632653061E-2</c:v>
                </c:pt>
                <c:pt idx="3">
                  <c:v>0</c:v>
                </c:pt>
                <c:pt idx="4">
                  <c:v>6.1224489795918401E-2</c:v>
                </c:pt>
                <c:pt idx="5">
                  <c:v>0</c:v>
                </c:pt>
                <c:pt idx="6">
                  <c:v>0.122448979591837</c:v>
                </c:pt>
                <c:pt idx="7">
                  <c:v>2.04081632653061E-2</c:v>
                </c:pt>
                <c:pt idx="8">
                  <c:v>0</c:v>
                </c:pt>
                <c:pt idx="9">
                  <c:v>0</c:v>
                </c:pt>
                <c:pt idx="10">
                  <c:v>6.1224489795918401E-2</c:v>
                </c:pt>
                <c:pt idx="11">
                  <c:v>2.04081632653061E-2</c:v>
                </c:pt>
              </c:numCache>
            </c:numRef>
          </c:val>
        </c:ser>
        <c:ser>
          <c:idx val="1"/>
          <c:order val="1"/>
          <c:tx>
            <c:strRef>
              <c:f>'G. 32'!$C$4</c:f>
              <c:strCache>
                <c:ptCount val="1"/>
                <c:pt idx="0">
                  <c:v>Syrian</c:v>
                </c:pt>
              </c:strCache>
            </c:strRef>
          </c:tx>
          <c:invertIfNegative val="0"/>
          <c:cat>
            <c:strRef>
              <c:f>'G. 32'!$A$5:$A$16</c:f>
              <c:strCache>
                <c:ptCount val="12"/>
                <c:pt idx="0">
                  <c:v>Child (below 17)</c:v>
                </c:pt>
                <c:pt idx="1">
                  <c:v>Coupons from the UN Refugee Agency</c:v>
                </c:pt>
                <c:pt idx="2">
                  <c:v>Casual work</c:v>
                </c:pt>
                <c:pt idx="3">
                  <c:v>UNHCR - cash assistance</c:v>
                </c:pt>
                <c:pt idx="4">
                  <c:v>Members (18+)</c:v>
                </c:pt>
                <c:pt idx="5">
                  <c:v>Savings</c:v>
                </c:pt>
                <c:pt idx="6">
                  <c:v>No secondary income</c:v>
                </c:pt>
                <c:pt idx="7">
                  <c:v>Philanthropists</c:v>
                </c:pt>
                <c:pt idx="8">
                  <c:v>Agricultural land</c:v>
                </c:pt>
                <c:pt idx="9">
                  <c:v>Own private business</c:v>
                </c:pt>
                <c:pt idx="10">
                  <c:v>Government - National aid fund</c:v>
                </c:pt>
                <c:pt idx="11">
                  <c:v>Social Security</c:v>
                </c:pt>
              </c:strCache>
            </c:strRef>
          </c:cat>
          <c:val>
            <c:numRef>
              <c:f>'G. 32'!$C$5:$C$16</c:f>
              <c:numCache>
                <c:formatCode>0%</c:formatCode>
                <c:ptCount val="12"/>
                <c:pt idx="0">
                  <c:v>0.93835616438356195</c:v>
                </c:pt>
                <c:pt idx="1">
                  <c:v>0.22602739726027399</c:v>
                </c:pt>
                <c:pt idx="2">
                  <c:v>0.21232876712328799</c:v>
                </c:pt>
                <c:pt idx="3">
                  <c:v>0.13698630136986301</c:v>
                </c:pt>
                <c:pt idx="4">
                  <c:v>0.102739726027397</c:v>
                </c:pt>
                <c:pt idx="5">
                  <c:v>2.0547945205479499E-2</c:v>
                </c:pt>
                <c:pt idx="6">
                  <c:v>6.8493150684931503E-3</c:v>
                </c:pt>
                <c:pt idx="7">
                  <c:v>6.8493150684931503E-3</c:v>
                </c:pt>
                <c:pt idx="8">
                  <c:v>6.8493150684931503E-3</c:v>
                </c:pt>
                <c:pt idx="9">
                  <c:v>6.8493150684931503E-3</c:v>
                </c:pt>
                <c:pt idx="10">
                  <c:v>0</c:v>
                </c:pt>
                <c:pt idx="11">
                  <c:v>0</c:v>
                </c:pt>
              </c:numCache>
            </c:numRef>
          </c:val>
        </c:ser>
        <c:ser>
          <c:idx val="2"/>
          <c:order val="2"/>
          <c:tx>
            <c:strRef>
              <c:f>'G. 32'!$D$4</c:f>
              <c:strCache>
                <c:ptCount val="1"/>
                <c:pt idx="0">
                  <c:v>Egyptian</c:v>
                </c:pt>
              </c:strCache>
            </c:strRef>
          </c:tx>
          <c:invertIfNegative val="0"/>
          <c:cat>
            <c:strRef>
              <c:f>'G. 32'!$A$5:$A$16</c:f>
              <c:strCache>
                <c:ptCount val="12"/>
                <c:pt idx="0">
                  <c:v>Child (below 17)</c:v>
                </c:pt>
                <c:pt idx="1">
                  <c:v>Coupons from the UN Refugee Agency</c:v>
                </c:pt>
                <c:pt idx="2">
                  <c:v>Casual work</c:v>
                </c:pt>
                <c:pt idx="3">
                  <c:v>UNHCR - cash assistance</c:v>
                </c:pt>
                <c:pt idx="4">
                  <c:v>Members (18+)</c:v>
                </c:pt>
                <c:pt idx="5">
                  <c:v>Savings</c:v>
                </c:pt>
                <c:pt idx="6">
                  <c:v>No secondary income</c:v>
                </c:pt>
                <c:pt idx="7">
                  <c:v>Philanthropists</c:v>
                </c:pt>
                <c:pt idx="8">
                  <c:v>Agricultural land</c:v>
                </c:pt>
                <c:pt idx="9">
                  <c:v>Own private business</c:v>
                </c:pt>
                <c:pt idx="10">
                  <c:v>Government - National aid fund</c:v>
                </c:pt>
                <c:pt idx="11">
                  <c:v>Social Security</c:v>
                </c:pt>
              </c:strCache>
            </c:strRef>
          </c:cat>
          <c:val>
            <c:numRef>
              <c:f>'G. 32'!$D$5:$D$16</c:f>
              <c:numCache>
                <c:formatCode>0%</c:formatCode>
                <c:ptCount val="12"/>
                <c:pt idx="0">
                  <c:v>1</c:v>
                </c:pt>
                <c:pt idx="1">
                  <c:v>0</c:v>
                </c:pt>
                <c:pt idx="2">
                  <c:v>0</c:v>
                </c:pt>
                <c:pt idx="3">
                  <c:v>0</c:v>
                </c:pt>
                <c:pt idx="4">
                  <c:v>0</c:v>
                </c:pt>
                <c:pt idx="5">
                  <c:v>0</c:v>
                </c:pt>
                <c:pt idx="6">
                  <c:v>0</c:v>
                </c:pt>
                <c:pt idx="7">
                  <c:v>0</c:v>
                </c:pt>
                <c:pt idx="8">
                  <c:v>0</c:v>
                </c:pt>
                <c:pt idx="9">
                  <c:v>0</c:v>
                </c:pt>
                <c:pt idx="10">
                  <c:v>0</c:v>
                </c:pt>
                <c:pt idx="11">
                  <c:v>0</c:v>
                </c:pt>
              </c:numCache>
            </c:numRef>
          </c:val>
        </c:ser>
        <c:ser>
          <c:idx val="3"/>
          <c:order val="3"/>
          <c:tx>
            <c:strRef>
              <c:f>'G. 32'!$E$4</c:f>
              <c:strCache>
                <c:ptCount val="1"/>
                <c:pt idx="0">
                  <c:v>Bangladishi</c:v>
                </c:pt>
              </c:strCache>
            </c:strRef>
          </c:tx>
          <c:invertIfNegative val="0"/>
          <c:cat>
            <c:strRef>
              <c:f>'G. 32'!$A$5:$A$16</c:f>
              <c:strCache>
                <c:ptCount val="12"/>
                <c:pt idx="0">
                  <c:v>Child (below 17)</c:v>
                </c:pt>
                <c:pt idx="1">
                  <c:v>Coupons from the UN Refugee Agency</c:v>
                </c:pt>
                <c:pt idx="2">
                  <c:v>Casual work</c:v>
                </c:pt>
                <c:pt idx="3">
                  <c:v>UNHCR - cash assistance</c:v>
                </c:pt>
                <c:pt idx="4">
                  <c:v>Members (18+)</c:v>
                </c:pt>
                <c:pt idx="5">
                  <c:v>Savings</c:v>
                </c:pt>
                <c:pt idx="6">
                  <c:v>No secondary income</c:v>
                </c:pt>
                <c:pt idx="7">
                  <c:v>Philanthropists</c:v>
                </c:pt>
                <c:pt idx="8">
                  <c:v>Agricultural land</c:v>
                </c:pt>
                <c:pt idx="9">
                  <c:v>Own private business</c:v>
                </c:pt>
                <c:pt idx="10">
                  <c:v>Government - National aid fund</c:v>
                </c:pt>
                <c:pt idx="11">
                  <c:v>Social Security</c:v>
                </c:pt>
              </c:strCache>
            </c:strRef>
          </c:cat>
          <c:val>
            <c:numRef>
              <c:f>'G. 32'!$E$5:$E$16</c:f>
              <c:numCache>
                <c:formatCode>0%</c:formatCode>
                <c:ptCount val="12"/>
                <c:pt idx="0">
                  <c:v>1</c:v>
                </c:pt>
                <c:pt idx="1">
                  <c:v>0</c:v>
                </c:pt>
                <c:pt idx="2">
                  <c:v>0</c:v>
                </c:pt>
                <c:pt idx="3">
                  <c:v>0</c:v>
                </c:pt>
                <c:pt idx="4">
                  <c:v>0</c:v>
                </c:pt>
                <c:pt idx="5">
                  <c:v>0</c:v>
                </c:pt>
                <c:pt idx="6">
                  <c:v>0</c:v>
                </c:pt>
                <c:pt idx="7">
                  <c:v>0</c:v>
                </c:pt>
                <c:pt idx="8">
                  <c:v>0</c:v>
                </c:pt>
                <c:pt idx="9">
                  <c:v>0</c:v>
                </c:pt>
                <c:pt idx="10">
                  <c:v>0</c:v>
                </c:pt>
                <c:pt idx="11">
                  <c:v>0</c:v>
                </c:pt>
              </c:numCache>
            </c:numRef>
          </c:val>
        </c:ser>
        <c:ser>
          <c:idx val="4"/>
          <c:order val="4"/>
          <c:tx>
            <c:strRef>
              <c:f>'G. 32'!$F$4</c:f>
              <c:strCache>
                <c:ptCount val="1"/>
                <c:pt idx="0">
                  <c:v>Palestinian </c:v>
                </c:pt>
              </c:strCache>
            </c:strRef>
          </c:tx>
          <c:invertIfNegative val="0"/>
          <c:cat>
            <c:strRef>
              <c:f>'G. 32'!$A$5:$A$16</c:f>
              <c:strCache>
                <c:ptCount val="12"/>
                <c:pt idx="0">
                  <c:v>Child (below 17)</c:v>
                </c:pt>
                <c:pt idx="1">
                  <c:v>Coupons from the UN Refugee Agency</c:v>
                </c:pt>
                <c:pt idx="2">
                  <c:v>Casual work</c:v>
                </c:pt>
                <c:pt idx="3">
                  <c:v>UNHCR - cash assistance</c:v>
                </c:pt>
                <c:pt idx="4">
                  <c:v>Members (18+)</c:v>
                </c:pt>
                <c:pt idx="5">
                  <c:v>Savings</c:v>
                </c:pt>
                <c:pt idx="6">
                  <c:v>No secondary income</c:v>
                </c:pt>
                <c:pt idx="7">
                  <c:v>Philanthropists</c:v>
                </c:pt>
                <c:pt idx="8">
                  <c:v>Agricultural land</c:v>
                </c:pt>
                <c:pt idx="9">
                  <c:v>Own private business</c:v>
                </c:pt>
                <c:pt idx="10">
                  <c:v>Government - National aid fund</c:v>
                </c:pt>
                <c:pt idx="11">
                  <c:v>Social Security</c:v>
                </c:pt>
              </c:strCache>
            </c:strRef>
          </c:cat>
          <c:val>
            <c:numRef>
              <c:f>'G. 32'!$F$5:$F$16</c:f>
              <c:numCache>
                <c:formatCode>0%</c:formatCode>
                <c:ptCount val="12"/>
                <c:pt idx="0">
                  <c:v>1</c:v>
                </c:pt>
                <c:pt idx="1">
                  <c:v>0</c:v>
                </c:pt>
                <c:pt idx="2">
                  <c:v>0</c:v>
                </c:pt>
                <c:pt idx="3">
                  <c:v>0</c:v>
                </c:pt>
                <c:pt idx="4">
                  <c:v>1</c:v>
                </c:pt>
                <c:pt idx="5">
                  <c:v>0</c:v>
                </c:pt>
                <c:pt idx="6">
                  <c:v>0</c:v>
                </c:pt>
                <c:pt idx="7">
                  <c:v>0</c:v>
                </c:pt>
                <c:pt idx="8">
                  <c:v>0</c:v>
                </c:pt>
                <c:pt idx="9">
                  <c:v>0</c:v>
                </c:pt>
                <c:pt idx="10">
                  <c:v>0</c:v>
                </c:pt>
                <c:pt idx="11">
                  <c:v>0</c:v>
                </c:pt>
              </c:numCache>
            </c:numRef>
          </c:val>
        </c:ser>
        <c:dLbls>
          <c:showLegendKey val="0"/>
          <c:showVal val="0"/>
          <c:showCatName val="0"/>
          <c:showSerName val="0"/>
          <c:showPercent val="0"/>
          <c:showBubbleSize val="0"/>
        </c:dLbls>
        <c:gapWidth val="150"/>
        <c:axId val="213515440"/>
        <c:axId val="215478280"/>
      </c:barChart>
      <c:catAx>
        <c:axId val="213515440"/>
        <c:scaling>
          <c:orientation val="minMax"/>
        </c:scaling>
        <c:delete val="0"/>
        <c:axPos val="b"/>
        <c:numFmt formatCode="General" sourceLinked="0"/>
        <c:majorTickMark val="none"/>
        <c:minorTickMark val="none"/>
        <c:tickLblPos val="nextTo"/>
        <c:crossAx val="215478280"/>
        <c:crosses val="autoZero"/>
        <c:auto val="1"/>
        <c:lblAlgn val="ctr"/>
        <c:lblOffset val="100"/>
        <c:noMultiLvlLbl val="0"/>
      </c:catAx>
      <c:valAx>
        <c:axId val="215478280"/>
        <c:scaling>
          <c:orientation val="minMax"/>
          <c:max val="1"/>
          <c:min val="0"/>
        </c:scaling>
        <c:delete val="0"/>
        <c:axPos val="l"/>
        <c:majorGridlines/>
        <c:title>
          <c:layout>
            <c:manualLayout>
              <c:xMode val="edge"/>
              <c:yMode val="edge"/>
              <c:x val="1.4336869008430531E-2"/>
              <c:y val="0.34048341786594311"/>
            </c:manualLayout>
          </c:layout>
          <c:overlay val="0"/>
        </c:title>
        <c:numFmt formatCode="0%" sourceLinked="1"/>
        <c:majorTickMark val="none"/>
        <c:minorTickMark val="none"/>
        <c:tickLblPos val="nextTo"/>
        <c:crossAx val="213515440"/>
        <c:crosses val="autoZero"/>
        <c:crossBetween val="between"/>
        <c:majorUnit val="0.1"/>
      </c:valAx>
      <c:dTable>
        <c:showHorzBorder val="1"/>
        <c:showVertBorder val="1"/>
        <c:showOutline val="1"/>
        <c:showKeys val="1"/>
      </c:dTable>
    </c:plotArea>
    <c:plotVisOnly val="1"/>
    <c:dispBlanksAs val="gap"/>
    <c:showDLblsOverMax val="0"/>
  </c:chart>
  <c:externalData r:id="rId1">
    <c:autoUpdate val="0"/>
  </c:externalData>
</c:chartSpace>
</file>

<file path=ppt/comments/comment1.xml><?xml version="1.0" encoding="utf-8"?>
<p:cmLst xmlns:a="http://schemas.openxmlformats.org/drawingml/2006/main" xmlns:r="http://schemas.openxmlformats.org/officeDocument/2006/relationships" xmlns:p="http://schemas.openxmlformats.org/presentationml/2006/main">
  <p:cm authorId="0" dt="2014-06-08T11:57:38.727" idx="1">
    <p:pos x="1620" y="1476"/>
    <p:text>a bit misleading as :
the majority (66%) fell into the 16-17 age group, 30% into the 12-15 group, and only 4% into the 5-11 age group. </p:text>
  </p:cm>
</p:cmLst>
</file>

<file path=ppt/comments/comment2.xml><?xml version="1.0" encoding="utf-8"?>
<p:cmLst xmlns:a="http://schemas.openxmlformats.org/drawingml/2006/main" xmlns:r="http://schemas.openxmlformats.org/officeDocument/2006/relationships" xmlns:p="http://schemas.openxmlformats.org/presentationml/2006/main">
  <p:cm authorId="0" dt="2014-06-08T12:22:21.240" idx="2">
    <p:pos x="5608" y="1144"/>
    <p:text>the data is need to format in engllish</p:text>
  </p:cm>
</p:cmLst>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F5B4690-E5C6-46C3-8EF2-C4E0078A29C8}"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US"/>
        </a:p>
      </dgm:t>
    </dgm:pt>
    <dgm:pt modelId="{41544ED8-1236-44FE-BEAE-EB31B675CB99}">
      <dgm:prSet/>
      <dgm:spPr/>
      <dgm:t>
        <a:bodyPr/>
        <a:lstStyle/>
        <a:p>
          <a:r>
            <a:rPr lang="en-US" dirty="0"/>
            <a:t>National </a:t>
          </a:r>
          <a:r>
            <a:rPr lang="en-US" dirty="0" smtClean="0"/>
            <a:t>challenges</a:t>
          </a:r>
          <a:endParaRPr lang="en-US" dirty="0"/>
        </a:p>
      </dgm:t>
    </dgm:pt>
    <dgm:pt modelId="{FD48DAE8-C65E-4F8A-96AB-69FC45BB1F31}" type="parTrans" cxnId="{74E61726-54D6-45E6-9FFD-05CB0824383E}">
      <dgm:prSet/>
      <dgm:spPr/>
      <dgm:t>
        <a:bodyPr/>
        <a:lstStyle/>
        <a:p>
          <a:endParaRPr lang="en-US"/>
        </a:p>
      </dgm:t>
    </dgm:pt>
    <dgm:pt modelId="{BDAA1D31-23DB-4658-BD82-7D4A8D3EC3F5}" type="sibTrans" cxnId="{74E61726-54D6-45E6-9FFD-05CB0824383E}">
      <dgm:prSet/>
      <dgm:spPr/>
      <dgm:t>
        <a:bodyPr/>
        <a:lstStyle/>
        <a:p>
          <a:endParaRPr lang="en-US"/>
        </a:p>
      </dgm:t>
    </dgm:pt>
    <dgm:pt modelId="{D60A28F4-EEA4-4E84-A2CC-D1AE0FEE0CBE}">
      <dgm:prSet custT="1"/>
      <dgm:spPr/>
      <dgm:t>
        <a:bodyPr/>
        <a:lstStyle/>
        <a:p>
          <a:r>
            <a:rPr lang="en-US" sz="1200" dirty="0"/>
            <a:t>Causes of child labor </a:t>
          </a:r>
        </a:p>
      </dgm:t>
    </dgm:pt>
    <dgm:pt modelId="{60668E15-6AC8-4A5C-88A0-68D76EB32F6A}" type="parTrans" cxnId="{2BBE42D8-FE8B-4E81-ABE6-3F1134A0CF2D}">
      <dgm:prSet/>
      <dgm:spPr/>
      <dgm:t>
        <a:bodyPr/>
        <a:lstStyle/>
        <a:p>
          <a:endParaRPr lang="en-US"/>
        </a:p>
      </dgm:t>
    </dgm:pt>
    <dgm:pt modelId="{8C142C0F-FDD2-4D90-9281-CCC1CF6370F4}" type="sibTrans" cxnId="{2BBE42D8-FE8B-4E81-ABE6-3F1134A0CF2D}">
      <dgm:prSet/>
      <dgm:spPr/>
      <dgm:t>
        <a:bodyPr/>
        <a:lstStyle/>
        <a:p>
          <a:endParaRPr lang="en-US"/>
        </a:p>
      </dgm:t>
    </dgm:pt>
    <dgm:pt modelId="{1BC423D9-E40E-41CC-9757-2F5460ED96A2}">
      <dgm:prSet custT="1"/>
      <dgm:spPr/>
      <dgm:t>
        <a:bodyPr/>
        <a:lstStyle/>
        <a:p>
          <a:r>
            <a:rPr lang="en-US" sz="1200" dirty="0"/>
            <a:t>The effects of child labor</a:t>
          </a:r>
        </a:p>
      </dgm:t>
    </dgm:pt>
    <dgm:pt modelId="{8022C151-6CC6-4891-A6B2-20EBAF285DB0}" type="parTrans" cxnId="{1E035712-A3D7-4C0B-8435-77F867632063}">
      <dgm:prSet/>
      <dgm:spPr/>
      <dgm:t>
        <a:bodyPr/>
        <a:lstStyle/>
        <a:p>
          <a:endParaRPr lang="en-US"/>
        </a:p>
      </dgm:t>
    </dgm:pt>
    <dgm:pt modelId="{F1AB138F-96A6-4D67-807D-0F1FCA294F3F}" type="sibTrans" cxnId="{1E035712-A3D7-4C0B-8435-77F867632063}">
      <dgm:prSet/>
      <dgm:spPr/>
      <dgm:t>
        <a:bodyPr/>
        <a:lstStyle/>
        <a:p>
          <a:endParaRPr lang="en-US"/>
        </a:p>
      </dgm:t>
    </dgm:pt>
    <dgm:pt modelId="{3AFC1CF6-AE95-49DC-8B0B-EF679E82FE2C}">
      <dgm:prSet custT="1"/>
      <dgm:spPr/>
      <dgm:t>
        <a:bodyPr/>
        <a:lstStyle/>
        <a:p>
          <a:r>
            <a:rPr lang="en-US" sz="1200" dirty="0" smtClean="0"/>
            <a:t>Characteristics of child labor </a:t>
          </a:r>
          <a:endParaRPr lang="en-US" sz="1200" dirty="0"/>
        </a:p>
      </dgm:t>
    </dgm:pt>
    <dgm:pt modelId="{831D1E6C-7B32-4BC2-B422-5980DF46278B}" type="parTrans" cxnId="{FCA1F816-C91C-4045-8B95-F0C895CDC2E5}">
      <dgm:prSet/>
      <dgm:spPr/>
      <dgm:t>
        <a:bodyPr/>
        <a:lstStyle/>
        <a:p>
          <a:endParaRPr lang="en-US"/>
        </a:p>
      </dgm:t>
    </dgm:pt>
    <dgm:pt modelId="{DCB3D7AE-942A-450A-A76C-954244104A2B}" type="sibTrans" cxnId="{FCA1F816-C91C-4045-8B95-F0C895CDC2E5}">
      <dgm:prSet/>
      <dgm:spPr/>
      <dgm:t>
        <a:bodyPr/>
        <a:lstStyle/>
        <a:p>
          <a:endParaRPr lang="en-US"/>
        </a:p>
      </dgm:t>
    </dgm:pt>
    <dgm:pt modelId="{29ADA0C6-957C-443B-91BD-BC75052979D0}" type="pres">
      <dgm:prSet presAssocID="{9F5B4690-E5C6-46C3-8EF2-C4E0078A29C8}" presName="Name0" presStyleCnt="0">
        <dgm:presLayoutVars>
          <dgm:chMax val="1"/>
          <dgm:dir/>
          <dgm:animLvl val="ctr"/>
          <dgm:resizeHandles val="exact"/>
        </dgm:presLayoutVars>
      </dgm:prSet>
      <dgm:spPr/>
      <dgm:t>
        <a:bodyPr/>
        <a:lstStyle/>
        <a:p>
          <a:endParaRPr lang="en-US"/>
        </a:p>
      </dgm:t>
    </dgm:pt>
    <dgm:pt modelId="{4E099164-B497-4A1C-A4C6-82ACAEE32EE0}" type="pres">
      <dgm:prSet presAssocID="{41544ED8-1236-44FE-BEAE-EB31B675CB99}" presName="centerShape" presStyleLbl="node0" presStyleIdx="0" presStyleCnt="1"/>
      <dgm:spPr/>
      <dgm:t>
        <a:bodyPr/>
        <a:lstStyle/>
        <a:p>
          <a:endParaRPr lang="en-US"/>
        </a:p>
      </dgm:t>
    </dgm:pt>
    <dgm:pt modelId="{6CD78F77-79E8-49EA-B81D-ECB756208F24}" type="pres">
      <dgm:prSet presAssocID="{3AFC1CF6-AE95-49DC-8B0B-EF679E82FE2C}" presName="node" presStyleLbl="node1" presStyleIdx="0" presStyleCnt="3">
        <dgm:presLayoutVars>
          <dgm:bulletEnabled val="1"/>
        </dgm:presLayoutVars>
      </dgm:prSet>
      <dgm:spPr/>
      <dgm:t>
        <a:bodyPr/>
        <a:lstStyle/>
        <a:p>
          <a:endParaRPr lang="en-US"/>
        </a:p>
      </dgm:t>
    </dgm:pt>
    <dgm:pt modelId="{255E10E9-0546-400E-8D98-FFAE9FD6C254}" type="pres">
      <dgm:prSet presAssocID="{3AFC1CF6-AE95-49DC-8B0B-EF679E82FE2C}" presName="dummy" presStyleCnt="0"/>
      <dgm:spPr/>
    </dgm:pt>
    <dgm:pt modelId="{486E3106-723D-47C4-A1ED-D515B7B5599D}" type="pres">
      <dgm:prSet presAssocID="{DCB3D7AE-942A-450A-A76C-954244104A2B}" presName="sibTrans" presStyleLbl="sibTrans2D1" presStyleIdx="0" presStyleCnt="3"/>
      <dgm:spPr/>
      <dgm:t>
        <a:bodyPr/>
        <a:lstStyle/>
        <a:p>
          <a:endParaRPr lang="en-US"/>
        </a:p>
      </dgm:t>
    </dgm:pt>
    <dgm:pt modelId="{77FC12BD-A19B-4F39-B018-F062607799D0}" type="pres">
      <dgm:prSet presAssocID="{D60A28F4-EEA4-4E84-A2CC-D1AE0FEE0CBE}" presName="node" presStyleLbl="node1" presStyleIdx="1" presStyleCnt="3">
        <dgm:presLayoutVars>
          <dgm:bulletEnabled val="1"/>
        </dgm:presLayoutVars>
      </dgm:prSet>
      <dgm:spPr/>
      <dgm:t>
        <a:bodyPr/>
        <a:lstStyle/>
        <a:p>
          <a:endParaRPr lang="en-US"/>
        </a:p>
      </dgm:t>
    </dgm:pt>
    <dgm:pt modelId="{4D4ACC5D-D7FD-4464-9E10-3E9E37EFBE69}" type="pres">
      <dgm:prSet presAssocID="{D60A28F4-EEA4-4E84-A2CC-D1AE0FEE0CBE}" presName="dummy" presStyleCnt="0"/>
      <dgm:spPr/>
    </dgm:pt>
    <dgm:pt modelId="{BABEB825-9DD7-4B58-BE69-0DC98DD4C163}" type="pres">
      <dgm:prSet presAssocID="{8C142C0F-FDD2-4D90-9281-CCC1CF6370F4}" presName="sibTrans" presStyleLbl="sibTrans2D1" presStyleIdx="1" presStyleCnt="3"/>
      <dgm:spPr/>
      <dgm:t>
        <a:bodyPr/>
        <a:lstStyle/>
        <a:p>
          <a:endParaRPr lang="en-US"/>
        </a:p>
      </dgm:t>
    </dgm:pt>
    <dgm:pt modelId="{5190AC4D-C860-4F44-9D35-CE7A3DEC1BF8}" type="pres">
      <dgm:prSet presAssocID="{1BC423D9-E40E-41CC-9757-2F5460ED96A2}" presName="node" presStyleLbl="node1" presStyleIdx="2" presStyleCnt="3">
        <dgm:presLayoutVars>
          <dgm:bulletEnabled val="1"/>
        </dgm:presLayoutVars>
      </dgm:prSet>
      <dgm:spPr/>
      <dgm:t>
        <a:bodyPr/>
        <a:lstStyle/>
        <a:p>
          <a:endParaRPr lang="en-US"/>
        </a:p>
      </dgm:t>
    </dgm:pt>
    <dgm:pt modelId="{3BC16AD4-6455-4266-80FB-DCB8B06D468B}" type="pres">
      <dgm:prSet presAssocID="{1BC423D9-E40E-41CC-9757-2F5460ED96A2}" presName="dummy" presStyleCnt="0"/>
      <dgm:spPr/>
    </dgm:pt>
    <dgm:pt modelId="{F9471387-48A6-42CD-9DC3-93952058155A}" type="pres">
      <dgm:prSet presAssocID="{F1AB138F-96A6-4D67-807D-0F1FCA294F3F}" presName="sibTrans" presStyleLbl="sibTrans2D1" presStyleIdx="2" presStyleCnt="3"/>
      <dgm:spPr/>
      <dgm:t>
        <a:bodyPr/>
        <a:lstStyle/>
        <a:p>
          <a:endParaRPr lang="en-US"/>
        </a:p>
      </dgm:t>
    </dgm:pt>
  </dgm:ptLst>
  <dgm:cxnLst>
    <dgm:cxn modelId="{B4E92B0F-4ACE-4173-AD99-7E039D25A82B}" type="presOf" srcId="{3AFC1CF6-AE95-49DC-8B0B-EF679E82FE2C}" destId="{6CD78F77-79E8-49EA-B81D-ECB756208F24}" srcOrd="0" destOrd="0" presId="urn:microsoft.com/office/officeart/2005/8/layout/radial6"/>
    <dgm:cxn modelId="{6CA4184C-0C92-42A4-9582-60F178738948}" type="presOf" srcId="{1BC423D9-E40E-41CC-9757-2F5460ED96A2}" destId="{5190AC4D-C860-4F44-9D35-CE7A3DEC1BF8}" srcOrd="0" destOrd="0" presId="urn:microsoft.com/office/officeart/2005/8/layout/radial6"/>
    <dgm:cxn modelId="{2BBE42D8-FE8B-4E81-ABE6-3F1134A0CF2D}" srcId="{41544ED8-1236-44FE-BEAE-EB31B675CB99}" destId="{D60A28F4-EEA4-4E84-A2CC-D1AE0FEE0CBE}" srcOrd="1" destOrd="0" parTransId="{60668E15-6AC8-4A5C-88A0-68D76EB32F6A}" sibTransId="{8C142C0F-FDD2-4D90-9281-CCC1CF6370F4}"/>
    <dgm:cxn modelId="{141A0215-2CF4-41C0-8EC7-002F74546A13}" type="presOf" srcId="{41544ED8-1236-44FE-BEAE-EB31B675CB99}" destId="{4E099164-B497-4A1C-A4C6-82ACAEE32EE0}" srcOrd="0" destOrd="0" presId="urn:microsoft.com/office/officeart/2005/8/layout/radial6"/>
    <dgm:cxn modelId="{FCA1F816-C91C-4045-8B95-F0C895CDC2E5}" srcId="{41544ED8-1236-44FE-BEAE-EB31B675CB99}" destId="{3AFC1CF6-AE95-49DC-8B0B-EF679E82FE2C}" srcOrd="0" destOrd="0" parTransId="{831D1E6C-7B32-4BC2-B422-5980DF46278B}" sibTransId="{DCB3D7AE-942A-450A-A76C-954244104A2B}"/>
    <dgm:cxn modelId="{34438603-F5F0-4106-A3FB-524CB92E84CF}" type="presOf" srcId="{DCB3D7AE-942A-450A-A76C-954244104A2B}" destId="{486E3106-723D-47C4-A1ED-D515B7B5599D}" srcOrd="0" destOrd="0" presId="urn:microsoft.com/office/officeart/2005/8/layout/radial6"/>
    <dgm:cxn modelId="{74E61726-54D6-45E6-9FFD-05CB0824383E}" srcId="{9F5B4690-E5C6-46C3-8EF2-C4E0078A29C8}" destId="{41544ED8-1236-44FE-BEAE-EB31B675CB99}" srcOrd="0" destOrd="0" parTransId="{FD48DAE8-C65E-4F8A-96AB-69FC45BB1F31}" sibTransId="{BDAA1D31-23DB-4658-BD82-7D4A8D3EC3F5}"/>
    <dgm:cxn modelId="{CC9979CA-037A-48E2-973C-A7278B133D82}" type="presOf" srcId="{9F5B4690-E5C6-46C3-8EF2-C4E0078A29C8}" destId="{29ADA0C6-957C-443B-91BD-BC75052979D0}" srcOrd="0" destOrd="0" presId="urn:microsoft.com/office/officeart/2005/8/layout/radial6"/>
    <dgm:cxn modelId="{250B2F56-E8CB-43B4-BDEF-ACA838CD7159}" type="presOf" srcId="{D60A28F4-EEA4-4E84-A2CC-D1AE0FEE0CBE}" destId="{77FC12BD-A19B-4F39-B018-F062607799D0}" srcOrd="0" destOrd="0" presId="urn:microsoft.com/office/officeart/2005/8/layout/radial6"/>
    <dgm:cxn modelId="{B26B3266-2B5B-4B37-B607-7A205B800C3C}" type="presOf" srcId="{F1AB138F-96A6-4D67-807D-0F1FCA294F3F}" destId="{F9471387-48A6-42CD-9DC3-93952058155A}" srcOrd="0" destOrd="0" presId="urn:microsoft.com/office/officeart/2005/8/layout/radial6"/>
    <dgm:cxn modelId="{1E035712-A3D7-4C0B-8435-77F867632063}" srcId="{41544ED8-1236-44FE-BEAE-EB31B675CB99}" destId="{1BC423D9-E40E-41CC-9757-2F5460ED96A2}" srcOrd="2" destOrd="0" parTransId="{8022C151-6CC6-4891-A6B2-20EBAF285DB0}" sibTransId="{F1AB138F-96A6-4D67-807D-0F1FCA294F3F}"/>
    <dgm:cxn modelId="{29F53773-A2C8-42C1-BFD4-6D1897E298E1}" type="presOf" srcId="{8C142C0F-FDD2-4D90-9281-CCC1CF6370F4}" destId="{BABEB825-9DD7-4B58-BE69-0DC98DD4C163}" srcOrd="0" destOrd="0" presId="urn:microsoft.com/office/officeart/2005/8/layout/radial6"/>
    <dgm:cxn modelId="{1C2B23DB-47AF-4149-A9BA-477681F99D7C}" type="presParOf" srcId="{29ADA0C6-957C-443B-91BD-BC75052979D0}" destId="{4E099164-B497-4A1C-A4C6-82ACAEE32EE0}" srcOrd="0" destOrd="0" presId="urn:microsoft.com/office/officeart/2005/8/layout/radial6"/>
    <dgm:cxn modelId="{DBCDA474-99A9-47B6-AD1A-E0EE390851BF}" type="presParOf" srcId="{29ADA0C6-957C-443B-91BD-BC75052979D0}" destId="{6CD78F77-79E8-49EA-B81D-ECB756208F24}" srcOrd="1" destOrd="0" presId="urn:microsoft.com/office/officeart/2005/8/layout/radial6"/>
    <dgm:cxn modelId="{D9258646-ABD6-4BAF-B195-D5C4ECF26062}" type="presParOf" srcId="{29ADA0C6-957C-443B-91BD-BC75052979D0}" destId="{255E10E9-0546-400E-8D98-FFAE9FD6C254}" srcOrd="2" destOrd="0" presId="urn:microsoft.com/office/officeart/2005/8/layout/radial6"/>
    <dgm:cxn modelId="{E9D87446-5758-41FC-9C7F-8CF0C3273496}" type="presParOf" srcId="{29ADA0C6-957C-443B-91BD-BC75052979D0}" destId="{486E3106-723D-47C4-A1ED-D515B7B5599D}" srcOrd="3" destOrd="0" presId="urn:microsoft.com/office/officeart/2005/8/layout/radial6"/>
    <dgm:cxn modelId="{D174668C-0D2A-43AB-999C-4EADFB1E6817}" type="presParOf" srcId="{29ADA0C6-957C-443B-91BD-BC75052979D0}" destId="{77FC12BD-A19B-4F39-B018-F062607799D0}" srcOrd="4" destOrd="0" presId="urn:microsoft.com/office/officeart/2005/8/layout/radial6"/>
    <dgm:cxn modelId="{C35051D8-BE38-4AED-AB8F-6EAA8DB3A263}" type="presParOf" srcId="{29ADA0C6-957C-443B-91BD-BC75052979D0}" destId="{4D4ACC5D-D7FD-4464-9E10-3E9E37EFBE69}" srcOrd="5" destOrd="0" presId="urn:microsoft.com/office/officeart/2005/8/layout/radial6"/>
    <dgm:cxn modelId="{938A26B6-D9A8-483B-8B0C-0A507B7164E9}" type="presParOf" srcId="{29ADA0C6-957C-443B-91BD-BC75052979D0}" destId="{BABEB825-9DD7-4B58-BE69-0DC98DD4C163}" srcOrd="6" destOrd="0" presId="urn:microsoft.com/office/officeart/2005/8/layout/radial6"/>
    <dgm:cxn modelId="{9830A2B9-F658-4459-B49B-EDFF01687F19}" type="presParOf" srcId="{29ADA0C6-957C-443B-91BD-BC75052979D0}" destId="{5190AC4D-C860-4F44-9D35-CE7A3DEC1BF8}" srcOrd="7" destOrd="0" presId="urn:microsoft.com/office/officeart/2005/8/layout/radial6"/>
    <dgm:cxn modelId="{A32A2240-6BB9-4485-9C8E-72497C9AC0B6}" type="presParOf" srcId="{29ADA0C6-957C-443B-91BD-BC75052979D0}" destId="{3BC16AD4-6455-4266-80FB-DCB8B06D468B}" srcOrd="8" destOrd="0" presId="urn:microsoft.com/office/officeart/2005/8/layout/radial6"/>
    <dgm:cxn modelId="{0F2B223C-01E9-43E4-9DD3-528FAE511FEA}" type="presParOf" srcId="{29ADA0C6-957C-443B-91BD-BC75052979D0}" destId="{F9471387-48A6-42CD-9DC3-93952058155A}" srcOrd="9"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F5B4690-E5C6-46C3-8EF2-C4E0078A29C8}"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US"/>
        </a:p>
      </dgm:t>
    </dgm:pt>
    <dgm:pt modelId="{41544ED8-1236-44FE-BEAE-EB31B675CB99}">
      <dgm:prSet custT="1"/>
      <dgm:spPr>
        <a:solidFill>
          <a:schemeClr val="accent1"/>
        </a:solidFill>
        <a:ln>
          <a:noFill/>
        </a:ln>
      </dgm:spPr>
      <dgm:t>
        <a:bodyPr/>
        <a:lstStyle/>
        <a:p>
          <a:r>
            <a:rPr lang="en-US" sz="400" dirty="0"/>
            <a:t>National </a:t>
          </a:r>
          <a:r>
            <a:rPr lang="en-US" sz="400" dirty="0" smtClean="0"/>
            <a:t>challenges</a:t>
          </a:r>
          <a:endParaRPr lang="en-US" sz="400" dirty="0"/>
        </a:p>
      </dgm:t>
    </dgm:pt>
    <dgm:pt modelId="{FD48DAE8-C65E-4F8A-96AB-69FC45BB1F31}" type="parTrans" cxnId="{74E61726-54D6-45E6-9FFD-05CB0824383E}">
      <dgm:prSet/>
      <dgm:spPr/>
      <dgm:t>
        <a:bodyPr/>
        <a:lstStyle/>
        <a:p>
          <a:endParaRPr lang="en-US"/>
        </a:p>
      </dgm:t>
    </dgm:pt>
    <dgm:pt modelId="{BDAA1D31-23DB-4658-BD82-7D4A8D3EC3F5}" type="sibTrans" cxnId="{74E61726-54D6-45E6-9FFD-05CB0824383E}">
      <dgm:prSet/>
      <dgm:spPr/>
      <dgm:t>
        <a:bodyPr/>
        <a:lstStyle/>
        <a:p>
          <a:endParaRPr lang="en-US"/>
        </a:p>
      </dgm:t>
    </dgm:pt>
    <dgm:pt modelId="{D60A28F4-EEA4-4E84-A2CC-D1AE0FEE0CBE}">
      <dgm:prSet custT="1"/>
      <dgm:spPr>
        <a:solidFill>
          <a:schemeClr val="bg1">
            <a:lumMod val="75000"/>
          </a:schemeClr>
        </a:solidFill>
        <a:ln>
          <a:noFill/>
        </a:ln>
      </dgm:spPr>
      <dgm:t>
        <a:bodyPr/>
        <a:lstStyle/>
        <a:p>
          <a:r>
            <a:rPr lang="en-US" sz="300" dirty="0"/>
            <a:t>Causes of child labor </a:t>
          </a:r>
        </a:p>
      </dgm:t>
    </dgm:pt>
    <dgm:pt modelId="{60668E15-6AC8-4A5C-88A0-68D76EB32F6A}" type="parTrans" cxnId="{2BBE42D8-FE8B-4E81-ABE6-3F1134A0CF2D}">
      <dgm:prSet/>
      <dgm:spPr/>
      <dgm:t>
        <a:bodyPr/>
        <a:lstStyle/>
        <a:p>
          <a:endParaRPr lang="en-US"/>
        </a:p>
      </dgm:t>
    </dgm:pt>
    <dgm:pt modelId="{8C142C0F-FDD2-4D90-9281-CCC1CF6370F4}" type="sibTrans" cxnId="{2BBE42D8-FE8B-4E81-ABE6-3F1134A0CF2D}">
      <dgm:prSet/>
      <dgm:spPr/>
      <dgm:t>
        <a:bodyPr/>
        <a:lstStyle/>
        <a:p>
          <a:endParaRPr lang="en-US"/>
        </a:p>
      </dgm:t>
    </dgm:pt>
    <dgm:pt modelId="{1BC423D9-E40E-41CC-9757-2F5460ED96A2}">
      <dgm:prSet custT="1"/>
      <dgm:spPr>
        <a:solidFill>
          <a:schemeClr val="bg1">
            <a:lumMod val="75000"/>
          </a:schemeClr>
        </a:solidFill>
      </dgm:spPr>
      <dgm:t>
        <a:bodyPr/>
        <a:lstStyle/>
        <a:p>
          <a:r>
            <a:rPr lang="en-US" sz="300" dirty="0"/>
            <a:t>The effects of child labor</a:t>
          </a:r>
        </a:p>
      </dgm:t>
    </dgm:pt>
    <dgm:pt modelId="{8022C151-6CC6-4891-A6B2-20EBAF285DB0}" type="parTrans" cxnId="{1E035712-A3D7-4C0B-8435-77F867632063}">
      <dgm:prSet/>
      <dgm:spPr/>
      <dgm:t>
        <a:bodyPr/>
        <a:lstStyle/>
        <a:p>
          <a:endParaRPr lang="en-US"/>
        </a:p>
      </dgm:t>
    </dgm:pt>
    <dgm:pt modelId="{F1AB138F-96A6-4D67-807D-0F1FCA294F3F}" type="sibTrans" cxnId="{1E035712-A3D7-4C0B-8435-77F867632063}">
      <dgm:prSet/>
      <dgm:spPr/>
      <dgm:t>
        <a:bodyPr/>
        <a:lstStyle/>
        <a:p>
          <a:endParaRPr lang="en-US"/>
        </a:p>
      </dgm:t>
    </dgm:pt>
    <dgm:pt modelId="{3AFC1CF6-AE95-49DC-8B0B-EF679E82FE2C}">
      <dgm:prSet custT="1"/>
      <dgm:spPr>
        <a:solidFill>
          <a:schemeClr val="bg1">
            <a:lumMod val="85000"/>
          </a:schemeClr>
        </a:solidFill>
      </dgm:spPr>
      <dgm:t>
        <a:bodyPr/>
        <a:lstStyle/>
        <a:p>
          <a:r>
            <a:rPr lang="en-US" sz="300" dirty="0" smtClean="0"/>
            <a:t>Characteristics of child labor </a:t>
          </a:r>
          <a:endParaRPr lang="en-US" sz="300" dirty="0"/>
        </a:p>
      </dgm:t>
    </dgm:pt>
    <dgm:pt modelId="{831D1E6C-7B32-4BC2-B422-5980DF46278B}" type="parTrans" cxnId="{FCA1F816-C91C-4045-8B95-F0C895CDC2E5}">
      <dgm:prSet/>
      <dgm:spPr/>
      <dgm:t>
        <a:bodyPr/>
        <a:lstStyle/>
        <a:p>
          <a:endParaRPr lang="en-US"/>
        </a:p>
      </dgm:t>
    </dgm:pt>
    <dgm:pt modelId="{DCB3D7AE-942A-450A-A76C-954244104A2B}" type="sibTrans" cxnId="{FCA1F816-C91C-4045-8B95-F0C895CDC2E5}">
      <dgm:prSet/>
      <dgm:spPr/>
      <dgm:t>
        <a:bodyPr/>
        <a:lstStyle/>
        <a:p>
          <a:endParaRPr lang="en-US"/>
        </a:p>
      </dgm:t>
    </dgm:pt>
    <dgm:pt modelId="{29ADA0C6-957C-443B-91BD-BC75052979D0}" type="pres">
      <dgm:prSet presAssocID="{9F5B4690-E5C6-46C3-8EF2-C4E0078A29C8}" presName="Name0" presStyleCnt="0">
        <dgm:presLayoutVars>
          <dgm:chMax val="1"/>
          <dgm:dir/>
          <dgm:animLvl val="ctr"/>
          <dgm:resizeHandles val="exact"/>
        </dgm:presLayoutVars>
      </dgm:prSet>
      <dgm:spPr/>
      <dgm:t>
        <a:bodyPr/>
        <a:lstStyle/>
        <a:p>
          <a:endParaRPr lang="en-US"/>
        </a:p>
      </dgm:t>
    </dgm:pt>
    <dgm:pt modelId="{4E099164-B497-4A1C-A4C6-82ACAEE32EE0}" type="pres">
      <dgm:prSet presAssocID="{41544ED8-1236-44FE-BEAE-EB31B675CB99}" presName="centerShape" presStyleLbl="node0" presStyleIdx="0" presStyleCnt="1"/>
      <dgm:spPr/>
      <dgm:t>
        <a:bodyPr/>
        <a:lstStyle/>
        <a:p>
          <a:endParaRPr lang="en-US"/>
        </a:p>
      </dgm:t>
    </dgm:pt>
    <dgm:pt modelId="{6CD78F77-79E8-49EA-B81D-ECB756208F24}" type="pres">
      <dgm:prSet presAssocID="{3AFC1CF6-AE95-49DC-8B0B-EF679E82FE2C}" presName="node" presStyleLbl="node1" presStyleIdx="0" presStyleCnt="3">
        <dgm:presLayoutVars>
          <dgm:bulletEnabled val="1"/>
        </dgm:presLayoutVars>
      </dgm:prSet>
      <dgm:spPr/>
      <dgm:t>
        <a:bodyPr/>
        <a:lstStyle/>
        <a:p>
          <a:endParaRPr lang="en-US"/>
        </a:p>
      </dgm:t>
    </dgm:pt>
    <dgm:pt modelId="{255E10E9-0546-400E-8D98-FFAE9FD6C254}" type="pres">
      <dgm:prSet presAssocID="{3AFC1CF6-AE95-49DC-8B0B-EF679E82FE2C}" presName="dummy" presStyleCnt="0"/>
      <dgm:spPr/>
    </dgm:pt>
    <dgm:pt modelId="{486E3106-723D-47C4-A1ED-D515B7B5599D}" type="pres">
      <dgm:prSet presAssocID="{DCB3D7AE-942A-450A-A76C-954244104A2B}" presName="sibTrans" presStyleLbl="sibTrans2D1" presStyleIdx="0" presStyleCnt="3"/>
      <dgm:spPr/>
      <dgm:t>
        <a:bodyPr/>
        <a:lstStyle/>
        <a:p>
          <a:endParaRPr lang="en-US"/>
        </a:p>
      </dgm:t>
    </dgm:pt>
    <dgm:pt modelId="{77FC12BD-A19B-4F39-B018-F062607799D0}" type="pres">
      <dgm:prSet presAssocID="{D60A28F4-EEA4-4E84-A2CC-D1AE0FEE0CBE}" presName="node" presStyleLbl="node1" presStyleIdx="1" presStyleCnt="3">
        <dgm:presLayoutVars>
          <dgm:bulletEnabled val="1"/>
        </dgm:presLayoutVars>
      </dgm:prSet>
      <dgm:spPr/>
      <dgm:t>
        <a:bodyPr/>
        <a:lstStyle/>
        <a:p>
          <a:endParaRPr lang="en-US"/>
        </a:p>
      </dgm:t>
    </dgm:pt>
    <dgm:pt modelId="{4D4ACC5D-D7FD-4464-9E10-3E9E37EFBE69}" type="pres">
      <dgm:prSet presAssocID="{D60A28F4-EEA4-4E84-A2CC-D1AE0FEE0CBE}" presName="dummy" presStyleCnt="0"/>
      <dgm:spPr/>
    </dgm:pt>
    <dgm:pt modelId="{BABEB825-9DD7-4B58-BE69-0DC98DD4C163}" type="pres">
      <dgm:prSet presAssocID="{8C142C0F-FDD2-4D90-9281-CCC1CF6370F4}" presName="sibTrans" presStyleLbl="sibTrans2D1" presStyleIdx="1" presStyleCnt="3"/>
      <dgm:spPr/>
      <dgm:t>
        <a:bodyPr/>
        <a:lstStyle/>
        <a:p>
          <a:endParaRPr lang="en-US"/>
        </a:p>
      </dgm:t>
    </dgm:pt>
    <dgm:pt modelId="{5190AC4D-C860-4F44-9D35-CE7A3DEC1BF8}" type="pres">
      <dgm:prSet presAssocID="{1BC423D9-E40E-41CC-9757-2F5460ED96A2}" presName="node" presStyleLbl="node1" presStyleIdx="2" presStyleCnt="3">
        <dgm:presLayoutVars>
          <dgm:bulletEnabled val="1"/>
        </dgm:presLayoutVars>
      </dgm:prSet>
      <dgm:spPr/>
      <dgm:t>
        <a:bodyPr/>
        <a:lstStyle/>
        <a:p>
          <a:endParaRPr lang="en-US"/>
        </a:p>
      </dgm:t>
    </dgm:pt>
    <dgm:pt modelId="{3BC16AD4-6455-4266-80FB-DCB8B06D468B}" type="pres">
      <dgm:prSet presAssocID="{1BC423D9-E40E-41CC-9757-2F5460ED96A2}" presName="dummy" presStyleCnt="0"/>
      <dgm:spPr/>
    </dgm:pt>
    <dgm:pt modelId="{F9471387-48A6-42CD-9DC3-93952058155A}" type="pres">
      <dgm:prSet presAssocID="{F1AB138F-96A6-4D67-807D-0F1FCA294F3F}" presName="sibTrans" presStyleLbl="sibTrans2D1" presStyleIdx="2" presStyleCnt="3"/>
      <dgm:spPr/>
      <dgm:t>
        <a:bodyPr/>
        <a:lstStyle/>
        <a:p>
          <a:endParaRPr lang="en-US"/>
        </a:p>
      </dgm:t>
    </dgm:pt>
  </dgm:ptLst>
  <dgm:cxnLst>
    <dgm:cxn modelId="{FCA1F816-C91C-4045-8B95-F0C895CDC2E5}" srcId="{41544ED8-1236-44FE-BEAE-EB31B675CB99}" destId="{3AFC1CF6-AE95-49DC-8B0B-EF679E82FE2C}" srcOrd="0" destOrd="0" parTransId="{831D1E6C-7B32-4BC2-B422-5980DF46278B}" sibTransId="{DCB3D7AE-942A-450A-A76C-954244104A2B}"/>
    <dgm:cxn modelId="{1E035712-A3D7-4C0B-8435-77F867632063}" srcId="{41544ED8-1236-44FE-BEAE-EB31B675CB99}" destId="{1BC423D9-E40E-41CC-9757-2F5460ED96A2}" srcOrd="2" destOrd="0" parTransId="{8022C151-6CC6-4891-A6B2-20EBAF285DB0}" sibTransId="{F1AB138F-96A6-4D67-807D-0F1FCA294F3F}"/>
    <dgm:cxn modelId="{ECF13251-BC31-421A-B405-CD05B0B514E9}" type="presOf" srcId="{DCB3D7AE-942A-450A-A76C-954244104A2B}" destId="{486E3106-723D-47C4-A1ED-D515B7B5599D}" srcOrd="0" destOrd="0" presId="urn:microsoft.com/office/officeart/2005/8/layout/radial6"/>
    <dgm:cxn modelId="{8B516862-340B-4C75-A058-2BB491F5314D}" type="presOf" srcId="{9F5B4690-E5C6-46C3-8EF2-C4E0078A29C8}" destId="{29ADA0C6-957C-443B-91BD-BC75052979D0}" srcOrd="0" destOrd="0" presId="urn:microsoft.com/office/officeart/2005/8/layout/radial6"/>
    <dgm:cxn modelId="{CE77930C-2CBE-4FC1-98BD-499D7C56FD50}" type="presOf" srcId="{D60A28F4-EEA4-4E84-A2CC-D1AE0FEE0CBE}" destId="{77FC12BD-A19B-4F39-B018-F062607799D0}" srcOrd="0" destOrd="0" presId="urn:microsoft.com/office/officeart/2005/8/layout/radial6"/>
    <dgm:cxn modelId="{BDC53543-3D24-4A5E-92E5-CDFAF9FCFB40}" type="presOf" srcId="{3AFC1CF6-AE95-49DC-8B0B-EF679E82FE2C}" destId="{6CD78F77-79E8-49EA-B81D-ECB756208F24}" srcOrd="0" destOrd="0" presId="urn:microsoft.com/office/officeart/2005/8/layout/radial6"/>
    <dgm:cxn modelId="{C3348BB8-37AA-4026-860E-6FB023CA4147}" type="presOf" srcId="{F1AB138F-96A6-4D67-807D-0F1FCA294F3F}" destId="{F9471387-48A6-42CD-9DC3-93952058155A}" srcOrd="0" destOrd="0" presId="urn:microsoft.com/office/officeart/2005/8/layout/radial6"/>
    <dgm:cxn modelId="{8C9EE18B-BB2E-4776-B3B8-6386F706E5B7}" type="presOf" srcId="{41544ED8-1236-44FE-BEAE-EB31B675CB99}" destId="{4E099164-B497-4A1C-A4C6-82ACAEE32EE0}" srcOrd="0" destOrd="0" presId="urn:microsoft.com/office/officeart/2005/8/layout/radial6"/>
    <dgm:cxn modelId="{74E61726-54D6-45E6-9FFD-05CB0824383E}" srcId="{9F5B4690-E5C6-46C3-8EF2-C4E0078A29C8}" destId="{41544ED8-1236-44FE-BEAE-EB31B675CB99}" srcOrd="0" destOrd="0" parTransId="{FD48DAE8-C65E-4F8A-96AB-69FC45BB1F31}" sibTransId="{BDAA1D31-23DB-4658-BD82-7D4A8D3EC3F5}"/>
    <dgm:cxn modelId="{2BBE42D8-FE8B-4E81-ABE6-3F1134A0CF2D}" srcId="{41544ED8-1236-44FE-BEAE-EB31B675CB99}" destId="{D60A28F4-EEA4-4E84-A2CC-D1AE0FEE0CBE}" srcOrd="1" destOrd="0" parTransId="{60668E15-6AC8-4A5C-88A0-68D76EB32F6A}" sibTransId="{8C142C0F-FDD2-4D90-9281-CCC1CF6370F4}"/>
    <dgm:cxn modelId="{04EF1188-B058-4E84-9159-E1898DF129A8}" type="presOf" srcId="{1BC423D9-E40E-41CC-9757-2F5460ED96A2}" destId="{5190AC4D-C860-4F44-9D35-CE7A3DEC1BF8}" srcOrd="0" destOrd="0" presId="urn:microsoft.com/office/officeart/2005/8/layout/radial6"/>
    <dgm:cxn modelId="{142E8193-E0D2-4DF8-967A-7C43216D8069}" type="presOf" srcId="{8C142C0F-FDD2-4D90-9281-CCC1CF6370F4}" destId="{BABEB825-9DD7-4B58-BE69-0DC98DD4C163}" srcOrd="0" destOrd="0" presId="urn:microsoft.com/office/officeart/2005/8/layout/radial6"/>
    <dgm:cxn modelId="{A355774D-8D15-499F-A94C-3AD8B5A4CFD6}" type="presParOf" srcId="{29ADA0C6-957C-443B-91BD-BC75052979D0}" destId="{4E099164-B497-4A1C-A4C6-82ACAEE32EE0}" srcOrd="0" destOrd="0" presId="urn:microsoft.com/office/officeart/2005/8/layout/radial6"/>
    <dgm:cxn modelId="{61D98842-A75C-47C9-93DF-15FBA36240E7}" type="presParOf" srcId="{29ADA0C6-957C-443B-91BD-BC75052979D0}" destId="{6CD78F77-79E8-49EA-B81D-ECB756208F24}" srcOrd="1" destOrd="0" presId="urn:microsoft.com/office/officeart/2005/8/layout/radial6"/>
    <dgm:cxn modelId="{CC06185B-1F41-405F-B9A3-FA8DC339A9F8}" type="presParOf" srcId="{29ADA0C6-957C-443B-91BD-BC75052979D0}" destId="{255E10E9-0546-400E-8D98-FFAE9FD6C254}" srcOrd="2" destOrd="0" presId="urn:microsoft.com/office/officeart/2005/8/layout/radial6"/>
    <dgm:cxn modelId="{B4033A6D-CEAC-4C5F-8BFF-C5B0E5E875A2}" type="presParOf" srcId="{29ADA0C6-957C-443B-91BD-BC75052979D0}" destId="{486E3106-723D-47C4-A1ED-D515B7B5599D}" srcOrd="3" destOrd="0" presId="urn:microsoft.com/office/officeart/2005/8/layout/radial6"/>
    <dgm:cxn modelId="{2CD55291-E2C0-478C-85E9-954F2F4C0307}" type="presParOf" srcId="{29ADA0C6-957C-443B-91BD-BC75052979D0}" destId="{77FC12BD-A19B-4F39-B018-F062607799D0}" srcOrd="4" destOrd="0" presId="urn:microsoft.com/office/officeart/2005/8/layout/radial6"/>
    <dgm:cxn modelId="{D6F63450-489E-4F67-A3E6-6F1B72B4B124}" type="presParOf" srcId="{29ADA0C6-957C-443B-91BD-BC75052979D0}" destId="{4D4ACC5D-D7FD-4464-9E10-3E9E37EFBE69}" srcOrd="5" destOrd="0" presId="urn:microsoft.com/office/officeart/2005/8/layout/radial6"/>
    <dgm:cxn modelId="{6D6FD497-7456-4B92-BB70-520510DCC155}" type="presParOf" srcId="{29ADA0C6-957C-443B-91BD-BC75052979D0}" destId="{BABEB825-9DD7-4B58-BE69-0DC98DD4C163}" srcOrd="6" destOrd="0" presId="urn:microsoft.com/office/officeart/2005/8/layout/radial6"/>
    <dgm:cxn modelId="{EE269A1C-8E7A-471B-9F46-A7D5334D80ED}" type="presParOf" srcId="{29ADA0C6-957C-443B-91BD-BC75052979D0}" destId="{5190AC4D-C860-4F44-9D35-CE7A3DEC1BF8}" srcOrd="7" destOrd="0" presId="urn:microsoft.com/office/officeart/2005/8/layout/radial6"/>
    <dgm:cxn modelId="{56758E78-C734-4A67-8CE2-04CC72B0DDF1}" type="presParOf" srcId="{29ADA0C6-957C-443B-91BD-BC75052979D0}" destId="{3BC16AD4-6455-4266-80FB-DCB8B06D468B}" srcOrd="8" destOrd="0" presId="urn:microsoft.com/office/officeart/2005/8/layout/radial6"/>
    <dgm:cxn modelId="{5EBC3E16-AFDB-45A6-997B-924539E7CFAC}" type="presParOf" srcId="{29ADA0C6-957C-443B-91BD-BC75052979D0}" destId="{F9471387-48A6-42CD-9DC3-93952058155A}" srcOrd="9"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F5B4690-E5C6-46C3-8EF2-C4E0078A29C8}"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US"/>
        </a:p>
      </dgm:t>
    </dgm:pt>
    <dgm:pt modelId="{41544ED8-1236-44FE-BEAE-EB31B675CB99}">
      <dgm:prSet custT="1"/>
      <dgm:spPr>
        <a:solidFill>
          <a:schemeClr val="bg1">
            <a:lumMod val="75000"/>
          </a:schemeClr>
        </a:solidFill>
      </dgm:spPr>
      <dgm:t>
        <a:bodyPr/>
        <a:lstStyle/>
        <a:p>
          <a:r>
            <a:rPr lang="en-US" sz="400" dirty="0"/>
            <a:t>National </a:t>
          </a:r>
          <a:r>
            <a:rPr lang="en-US" sz="400" dirty="0" smtClean="0"/>
            <a:t>challenges</a:t>
          </a:r>
          <a:endParaRPr lang="en-US" sz="400" dirty="0"/>
        </a:p>
      </dgm:t>
    </dgm:pt>
    <dgm:pt modelId="{FD48DAE8-C65E-4F8A-96AB-69FC45BB1F31}" type="parTrans" cxnId="{74E61726-54D6-45E6-9FFD-05CB0824383E}">
      <dgm:prSet/>
      <dgm:spPr/>
      <dgm:t>
        <a:bodyPr/>
        <a:lstStyle/>
        <a:p>
          <a:endParaRPr lang="en-US"/>
        </a:p>
      </dgm:t>
    </dgm:pt>
    <dgm:pt modelId="{BDAA1D31-23DB-4658-BD82-7D4A8D3EC3F5}" type="sibTrans" cxnId="{74E61726-54D6-45E6-9FFD-05CB0824383E}">
      <dgm:prSet/>
      <dgm:spPr/>
      <dgm:t>
        <a:bodyPr/>
        <a:lstStyle/>
        <a:p>
          <a:endParaRPr lang="en-US"/>
        </a:p>
      </dgm:t>
    </dgm:pt>
    <dgm:pt modelId="{D60A28F4-EEA4-4E84-A2CC-D1AE0FEE0CBE}">
      <dgm:prSet custT="1"/>
      <dgm:spPr>
        <a:solidFill>
          <a:schemeClr val="bg1">
            <a:lumMod val="75000"/>
          </a:schemeClr>
        </a:solidFill>
        <a:ln>
          <a:solidFill>
            <a:schemeClr val="bg1">
              <a:lumMod val="85000"/>
            </a:schemeClr>
          </a:solidFill>
        </a:ln>
      </dgm:spPr>
      <dgm:t>
        <a:bodyPr/>
        <a:lstStyle/>
        <a:p>
          <a:r>
            <a:rPr lang="en-US" sz="300" dirty="0"/>
            <a:t>Causes of child labor </a:t>
          </a:r>
        </a:p>
      </dgm:t>
    </dgm:pt>
    <dgm:pt modelId="{60668E15-6AC8-4A5C-88A0-68D76EB32F6A}" type="parTrans" cxnId="{2BBE42D8-FE8B-4E81-ABE6-3F1134A0CF2D}">
      <dgm:prSet/>
      <dgm:spPr/>
      <dgm:t>
        <a:bodyPr/>
        <a:lstStyle/>
        <a:p>
          <a:endParaRPr lang="en-US"/>
        </a:p>
      </dgm:t>
    </dgm:pt>
    <dgm:pt modelId="{8C142C0F-FDD2-4D90-9281-CCC1CF6370F4}" type="sibTrans" cxnId="{2BBE42D8-FE8B-4E81-ABE6-3F1134A0CF2D}">
      <dgm:prSet/>
      <dgm:spPr/>
      <dgm:t>
        <a:bodyPr/>
        <a:lstStyle/>
        <a:p>
          <a:endParaRPr lang="en-US"/>
        </a:p>
      </dgm:t>
    </dgm:pt>
    <dgm:pt modelId="{1BC423D9-E40E-41CC-9757-2F5460ED96A2}">
      <dgm:prSet custT="1"/>
      <dgm:spPr>
        <a:solidFill>
          <a:schemeClr val="bg1">
            <a:lumMod val="75000"/>
          </a:schemeClr>
        </a:solidFill>
      </dgm:spPr>
      <dgm:t>
        <a:bodyPr/>
        <a:lstStyle/>
        <a:p>
          <a:r>
            <a:rPr lang="en-US" sz="300" dirty="0"/>
            <a:t>The effects of child labor</a:t>
          </a:r>
        </a:p>
      </dgm:t>
    </dgm:pt>
    <dgm:pt modelId="{8022C151-6CC6-4891-A6B2-20EBAF285DB0}" type="parTrans" cxnId="{1E035712-A3D7-4C0B-8435-77F867632063}">
      <dgm:prSet/>
      <dgm:spPr/>
      <dgm:t>
        <a:bodyPr/>
        <a:lstStyle/>
        <a:p>
          <a:endParaRPr lang="en-US"/>
        </a:p>
      </dgm:t>
    </dgm:pt>
    <dgm:pt modelId="{F1AB138F-96A6-4D67-807D-0F1FCA294F3F}" type="sibTrans" cxnId="{1E035712-A3D7-4C0B-8435-77F867632063}">
      <dgm:prSet/>
      <dgm:spPr/>
      <dgm:t>
        <a:bodyPr/>
        <a:lstStyle/>
        <a:p>
          <a:endParaRPr lang="en-US"/>
        </a:p>
      </dgm:t>
    </dgm:pt>
    <dgm:pt modelId="{3AFC1CF6-AE95-49DC-8B0B-EF679E82FE2C}">
      <dgm:prSet custT="1"/>
      <dgm:spPr/>
      <dgm:t>
        <a:bodyPr/>
        <a:lstStyle/>
        <a:p>
          <a:r>
            <a:rPr lang="en-US" sz="300" dirty="0" smtClean="0"/>
            <a:t>Characteristics of child labor </a:t>
          </a:r>
          <a:endParaRPr lang="en-US" sz="300" dirty="0"/>
        </a:p>
      </dgm:t>
    </dgm:pt>
    <dgm:pt modelId="{831D1E6C-7B32-4BC2-B422-5980DF46278B}" type="parTrans" cxnId="{FCA1F816-C91C-4045-8B95-F0C895CDC2E5}">
      <dgm:prSet/>
      <dgm:spPr/>
      <dgm:t>
        <a:bodyPr/>
        <a:lstStyle/>
        <a:p>
          <a:endParaRPr lang="en-US"/>
        </a:p>
      </dgm:t>
    </dgm:pt>
    <dgm:pt modelId="{DCB3D7AE-942A-450A-A76C-954244104A2B}" type="sibTrans" cxnId="{FCA1F816-C91C-4045-8B95-F0C895CDC2E5}">
      <dgm:prSet/>
      <dgm:spPr/>
      <dgm:t>
        <a:bodyPr/>
        <a:lstStyle/>
        <a:p>
          <a:endParaRPr lang="en-US"/>
        </a:p>
      </dgm:t>
    </dgm:pt>
    <dgm:pt modelId="{29ADA0C6-957C-443B-91BD-BC75052979D0}" type="pres">
      <dgm:prSet presAssocID="{9F5B4690-E5C6-46C3-8EF2-C4E0078A29C8}" presName="Name0" presStyleCnt="0">
        <dgm:presLayoutVars>
          <dgm:chMax val="1"/>
          <dgm:dir/>
          <dgm:animLvl val="ctr"/>
          <dgm:resizeHandles val="exact"/>
        </dgm:presLayoutVars>
      </dgm:prSet>
      <dgm:spPr/>
      <dgm:t>
        <a:bodyPr/>
        <a:lstStyle/>
        <a:p>
          <a:endParaRPr lang="en-US"/>
        </a:p>
      </dgm:t>
    </dgm:pt>
    <dgm:pt modelId="{4E099164-B497-4A1C-A4C6-82ACAEE32EE0}" type="pres">
      <dgm:prSet presAssocID="{41544ED8-1236-44FE-BEAE-EB31B675CB99}" presName="centerShape" presStyleLbl="node0" presStyleIdx="0" presStyleCnt="1"/>
      <dgm:spPr/>
      <dgm:t>
        <a:bodyPr/>
        <a:lstStyle/>
        <a:p>
          <a:endParaRPr lang="en-US"/>
        </a:p>
      </dgm:t>
    </dgm:pt>
    <dgm:pt modelId="{6CD78F77-79E8-49EA-B81D-ECB756208F24}" type="pres">
      <dgm:prSet presAssocID="{3AFC1CF6-AE95-49DC-8B0B-EF679E82FE2C}" presName="node" presStyleLbl="node1" presStyleIdx="0" presStyleCnt="3">
        <dgm:presLayoutVars>
          <dgm:bulletEnabled val="1"/>
        </dgm:presLayoutVars>
      </dgm:prSet>
      <dgm:spPr/>
      <dgm:t>
        <a:bodyPr/>
        <a:lstStyle/>
        <a:p>
          <a:endParaRPr lang="en-US"/>
        </a:p>
      </dgm:t>
    </dgm:pt>
    <dgm:pt modelId="{255E10E9-0546-400E-8D98-FFAE9FD6C254}" type="pres">
      <dgm:prSet presAssocID="{3AFC1CF6-AE95-49DC-8B0B-EF679E82FE2C}" presName="dummy" presStyleCnt="0"/>
      <dgm:spPr/>
    </dgm:pt>
    <dgm:pt modelId="{486E3106-723D-47C4-A1ED-D515B7B5599D}" type="pres">
      <dgm:prSet presAssocID="{DCB3D7AE-942A-450A-A76C-954244104A2B}" presName="sibTrans" presStyleLbl="sibTrans2D1" presStyleIdx="0" presStyleCnt="3"/>
      <dgm:spPr/>
      <dgm:t>
        <a:bodyPr/>
        <a:lstStyle/>
        <a:p>
          <a:endParaRPr lang="en-US"/>
        </a:p>
      </dgm:t>
    </dgm:pt>
    <dgm:pt modelId="{77FC12BD-A19B-4F39-B018-F062607799D0}" type="pres">
      <dgm:prSet presAssocID="{D60A28F4-EEA4-4E84-A2CC-D1AE0FEE0CBE}" presName="node" presStyleLbl="node1" presStyleIdx="1" presStyleCnt="3">
        <dgm:presLayoutVars>
          <dgm:bulletEnabled val="1"/>
        </dgm:presLayoutVars>
      </dgm:prSet>
      <dgm:spPr/>
      <dgm:t>
        <a:bodyPr/>
        <a:lstStyle/>
        <a:p>
          <a:endParaRPr lang="en-US"/>
        </a:p>
      </dgm:t>
    </dgm:pt>
    <dgm:pt modelId="{4D4ACC5D-D7FD-4464-9E10-3E9E37EFBE69}" type="pres">
      <dgm:prSet presAssocID="{D60A28F4-EEA4-4E84-A2CC-D1AE0FEE0CBE}" presName="dummy" presStyleCnt="0"/>
      <dgm:spPr/>
    </dgm:pt>
    <dgm:pt modelId="{BABEB825-9DD7-4B58-BE69-0DC98DD4C163}" type="pres">
      <dgm:prSet presAssocID="{8C142C0F-FDD2-4D90-9281-CCC1CF6370F4}" presName="sibTrans" presStyleLbl="sibTrans2D1" presStyleIdx="1" presStyleCnt="3"/>
      <dgm:spPr/>
      <dgm:t>
        <a:bodyPr/>
        <a:lstStyle/>
        <a:p>
          <a:endParaRPr lang="en-US"/>
        </a:p>
      </dgm:t>
    </dgm:pt>
    <dgm:pt modelId="{5190AC4D-C860-4F44-9D35-CE7A3DEC1BF8}" type="pres">
      <dgm:prSet presAssocID="{1BC423D9-E40E-41CC-9757-2F5460ED96A2}" presName="node" presStyleLbl="node1" presStyleIdx="2" presStyleCnt="3">
        <dgm:presLayoutVars>
          <dgm:bulletEnabled val="1"/>
        </dgm:presLayoutVars>
      </dgm:prSet>
      <dgm:spPr/>
      <dgm:t>
        <a:bodyPr/>
        <a:lstStyle/>
        <a:p>
          <a:endParaRPr lang="en-US"/>
        </a:p>
      </dgm:t>
    </dgm:pt>
    <dgm:pt modelId="{3BC16AD4-6455-4266-80FB-DCB8B06D468B}" type="pres">
      <dgm:prSet presAssocID="{1BC423D9-E40E-41CC-9757-2F5460ED96A2}" presName="dummy" presStyleCnt="0"/>
      <dgm:spPr/>
    </dgm:pt>
    <dgm:pt modelId="{F9471387-48A6-42CD-9DC3-93952058155A}" type="pres">
      <dgm:prSet presAssocID="{F1AB138F-96A6-4D67-807D-0F1FCA294F3F}" presName="sibTrans" presStyleLbl="sibTrans2D1" presStyleIdx="2" presStyleCnt="3"/>
      <dgm:spPr/>
      <dgm:t>
        <a:bodyPr/>
        <a:lstStyle/>
        <a:p>
          <a:endParaRPr lang="en-US"/>
        </a:p>
      </dgm:t>
    </dgm:pt>
  </dgm:ptLst>
  <dgm:cxnLst>
    <dgm:cxn modelId="{04B3EE5E-F3F2-40CA-AD8E-55CBA9AD8F34}" type="presOf" srcId="{F1AB138F-96A6-4D67-807D-0F1FCA294F3F}" destId="{F9471387-48A6-42CD-9DC3-93952058155A}" srcOrd="0" destOrd="0" presId="urn:microsoft.com/office/officeart/2005/8/layout/radial6"/>
    <dgm:cxn modelId="{6C00B08F-6B3A-4325-87AC-66CFB750200B}" type="presOf" srcId="{D60A28F4-EEA4-4E84-A2CC-D1AE0FEE0CBE}" destId="{77FC12BD-A19B-4F39-B018-F062607799D0}" srcOrd="0" destOrd="0" presId="urn:microsoft.com/office/officeart/2005/8/layout/radial6"/>
    <dgm:cxn modelId="{861B1972-3CAC-471A-828D-5ACDAD69BBA3}" type="presOf" srcId="{9F5B4690-E5C6-46C3-8EF2-C4E0078A29C8}" destId="{29ADA0C6-957C-443B-91BD-BC75052979D0}" srcOrd="0" destOrd="0" presId="urn:microsoft.com/office/officeart/2005/8/layout/radial6"/>
    <dgm:cxn modelId="{1E035712-A3D7-4C0B-8435-77F867632063}" srcId="{41544ED8-1236-44FE-BEAE-EB31B675CB99}" destId="{1BC423D9-E40E-41CC-9757-2F5460ED96A2}" srcOrd="2" destOrd="0" parTransId="{8022C151-6CC6-4891-A6B2-20EBAF285DB0}" sibTransId="{F1AB138F-96A6-4D67-807D-0F1FCA294F3F}"/>
    <dgm:cxn modelId="{FCA1F816-C91C-4045-8B95-F0C895CDC2E5}" srcId="{41544ED8-1236-44FE-BEAE-EB31B675CB99}" destId="{3AFC1CF6-AE95-49DC-8B0B-EF679E82FE2C}" srcOrd="0" destOrd="0" parTransId="{831D1E6C-7B32-4BC2-B422-5980DF46278B}" sibTransId="{DCB3D7AE-942A-450A-A76C-954244104A2B}"/>
    <dgm:cxn modelId="{A4C72F3E-9D77-46A2-A86C-2DFEB178A34F}" type="presOf" srcId="{DCB3D7AE-942A-450A-A76C-954244104A2B}" destId="{486E3106-723D-47C4-A1ED-D515B7B5599D}" srcOrd="0" destOrd="0" presId="urn:microsoft.com/office/officeart/2005/8/layout/radial6"/>
    <dgm:cxn modelId="{041A3AB9-86CB-4900-9F67-87B7A7370EFB}" type="presOf" srcId="{1BC423D9-E40E-41CC-9757-2F5460ED96A2}" destId="{5190AC4D-C860-4F44-9D35-CE7A3DEC1BF8}" srcOrd="0" destOrd="0" presId="urn:microsoft.com/office/officeart/2005/8/layout/radial6"/>
    <dgm:cxn modelId="{FA472A32-E4B2-48EA-976D-42844AC8469F}" type="presOf" srcId="{3AFC1CF6-AE95-49DC-8B0B-EF679E82FE2C}" destId="{6CD78F77-79E8-49EA-B81D-ECB756208F24}" srcOrd="0" destOrd="0" presId="urn:microsoft.com/office/officeart/2005/8/layout/radial6"/>
    <dgm:cxn modelId="{4B01B1EE-14EB-494D-B31F-65A0BCEB71C6}" type="presOf" srcId="{8C142C0F-FDD2-4D90-9281-CCC1CF6370F4}" destId="{BABEB825-9DD7-4B58-BE69-0DC98DD4C163}" srcOrd="0" destOrd="0" presId="urn:microsoft.com/office/officeart/2005/8/layout/radial6"/>
    <dgm:cxn modelId="{2BBE42D8-FE8B-4E81-ABE6-3F1134A0CF2D}" srcId="{41544ED8-1236-44FE-BEAE-EB31B675CB99}" destId="{D60A28F4-EEA4-4E84-A2CC-D1AE0FEE0CBE}" srcOrd="1" destOrd="0" parTransId="{60668E15-6AC8-4A5C-88A0-68D76EB32F6A}" sibTransId="{8C142C0F-FDD2-4D90-9281-CCC1CF6370F4}"/>
    <dgm:cxn modelId="{74E61726-54D6-45E6-9FFD-05CB0824383E}" srcId="{9F5B4690-E5C6-46C3-8EF2-C4E0078A29C8}" destId="{41544ED8-1236-44FE-BEAE-EB31B675CB99}" srcOrd="0" destOrd="0" parTransId="{FD48DAE8-C65E-4F8A-96AB-69FC45BB1F31}" sibTransId="{BDAA1D31-23DB-4658-BD82-7D4A8D3EC3F5}"/>
    <dgm:cxn modelId="{8A5F2462-61C8-4606-8EC7-D2A6E7E9ACF4}" type="presOf" srcId="{41544ED8-1236-44FE-BEAE-EB31B675CB99}" destId="{4E099164-B497-4A1C-A4C6-82ACAEE32EE0}" srcOrd="0" destOrd="0" presId="urn:microsoft.com/office/officeart/2005/8/layout/radial6"/>
    <dgm:cxn modelId="{0A1A6943-5567-45F0-AAA1-118B62AB902E}" type="presParOf" srcId="{29ADA0C6-957C-443B-91BD-BC75052979D0}" destId="{4E099164-B497-4A1C-A4C6-82ACAEE32EE0}" srcOrd="0" destOrd="0" presId="urn:microsoft.com/office/officeart/2005/8/layout/radial6"/>
    <dgm:cxn modelId="{2EBBE0B5-FB9C-4289-BC5C-4E917AE2EF4C}" type="presParOf" srcId="{29ADA0C6-957C-443B-91BD-BC75052979D0}" destId="{6CD78F77-79E8-49EA-B81D-ECB756208F24}" srcOrd="1" destOrd="0" presId="urn:microsoft.com/office/officeart/2005/8/layout/radial6"/>
    <dgm:cxn modelId="{628F6839-C198-4E99-BB5D-92BC841700E9}" type="presParOf" srcId="{29ADA0C6-957C-443B-91BD-BC75052979D0}" destId="{255E10E9-0546-400E-8D98-FFAE9FD6C254}" srcOrd="2" destOrd="0" presId="urn:microsoft.com/office/officeart/2005/8/layout/radial6"/>
    <dgm:cxn modelId="{4FE3C036-8A99-4659-9202-7A9934869ED8}" type="presParOf" srcId="{29ADA0C6-957C-443B-91BD-BC75052979D0}" destId="{486E3106-723D-47C4-A1ED-D515B7B5599D}" srcOrd="3" destOrd="0" presId="urn:microsoft.com/office/officeart/2005/8/layout/radial6"/>
    <dgm:cxn modelId="{86277447-DDCC-4CDF-A542-D8E1ED6704C0}" type="presParOf" srcId="{29ADA0C6-957C-443B-91BD-BC75052979D0}" destId="{77FC12BD-A19B-4F39-B018-F062607799D0}" srcOrd="4" destOrd="0" presId="urn:microsoft.com/office/officeart/2005/8/layout/radial6"/>
    <dgm:cxn modelId="{6C998DFA-A1E2-4BE9-8D9E-998690C90919}" type="presParOf" srcId="{29ADA0C6-957C-443B-91BD-BC75052979D0}" destId="{4D4ACC5D-D7FD-4464-9E10-3E9E37EFBE69}" srcOrd="5" destOrd="0" presId="urn:microsoft.com/office/officeart/2005/8/layout/radial6"/>
    <dgm:cxn modelId="{1CD0C163-E263-4670-BCE6-F196EF2B54D7}" type="presParOf" srcId="{29ADA0C6-957C-443B-91BD-BC75052979D0}" destId="{BABEB825-9DD7-4B58-BE69-0DC98DD4C163}" srcOrd="6" destOrd="0" presId="urn:microsoft.com/office/officeart/2005/8/layout/radial6"/>
    <dgm:cxn modelId="{C32EE7A0-6825-4C3A-A69B-08A41055EE5A}" type="presParOf" srcId="{29ADA0C6-957C-443B-91BD-BC75052979D0}" destId="{5190AC4D-C860-4F44-9D35-CE7A3DEC1BF8}" srcOrd="7" destOrd="0" presId="urn:microsoft.com/office/officeart/2005/8/layout/radial6"/>
    <dgm:cxn modelId="{D7E1901B-8CFA-41EA-AC95-AB633018EC4F}" type="presParOf" srcId="{29ADA0C6-957C-443B-91BD-BC75052979D0}" destId="{3BC16AD4-6455-4266-80FB-DCB8B06D468B}" srcOrd="8" destOrd="0" presId="urn:microsoft.com/office/officeart/2005/8/layout/radial6"/>
    <dgm:cxn modelId="{90752946-A450-44EF-8FC6-55EA05CDDE8A}" type="presParOf" srcId="{29ADA0C6-957C-443B-91BD-BC75052979D0}" destId="{F9471387-48A6-42CD-9DC3-93952058155A}" srcOrd="9"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F5B4690-E5C6-46C3-8EF2-C4E0078A29C8}"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US"/>
        </a:p>
      </dgm:t>
    </dgm:pt>
    <dgm:pt modelId="{41544ED8-1236-44FE-BEAE-EB31B675CB99}">
      <dgm:prSet custT="1"/>
      <dgm:spPr>
        <a:solidFill>
          <a:schemeClr val="bg1">
            <a:lumMod val="75000"/>
          </a:schemeClr>
        </a:solidFill>
      </dgm:spPr>
      <dgm:t>
        <a:bodyPr/>
        <a:lstStyle/>
        <a:p>
          <a:r>
            <a:rPr lang="en-US" sz="400" dirty="0"/>
            <a:t>National </a:t>
          </a:r>
          <a:r>
            <a:rPr lang="en-US" sz="400" dirty="0" smtClean="0"/>
            <a:t>challenges</a:t>
          </a:r>
          <a:endParaRPr lang="en-US" sz="400" dirty="0"/>
        </a:p>
      </dgm:t>
    </dgm:pt>
    <dgm:pt modelId="{FD48DAE8-C65E-4F8A-96AB-69FC45BB1F31}" type="parTrans" cxnId="{74E61726-54D6-45E6-9FFD-05CB0824383E}">
      <dgm:prSet/>
      <dgm:spPr/>
      <dgm:t>
        <a:bodyPr/>
        <a:lstStyle/>
        <a:p>
          <a:endParaRPr lang="en-US"/>
        </a:p>
      </dgm:t>
    </dgm:pt>
    <dgm:pt modelId="{BDAA1D31-23DB-4658-BD82-7D4A8D3EC3F5}" type="sibTrans" cxnId="{74E61726-54D6-45E6-9FFD-05CB0824383E}">
      <dgm:prSet/>
      <dgm:spPr/>
      <dgm:t>
        <a:bodyPr/>
        <a:lstStyle/>
        <a:p>
          <a:endParaRPr lang="en-US"/>
        </a:p>
      </dgm:t>
    </dgm:pt>
    <dgm:pt modelId="{D60A28F4-EEA4-4E84-A2CC-D1AE0FEE0CBE}">
      <dgm:prSet custT="1"/>
      <dgm:spPr>
        <a:solidFill>
          <a:schemeClr val="bg1">
            <a:lumMod val="75000"/>
          </a:schemeClr>
        </a:solidFill>
        <a:ln>
          <a:solidFill>
            <a:schemeClr val="bg1">
              <a:lumMod val="85000"/>
            </a:schemeClr>
          </a:solidFill>
        </a:ln>
      </dgm:spPr>
      <dgm:t>
        <a:bodyPr/>
        <a:lstStyle/>
        <a:p>
          <a:r>
            <a:rPr lang="en-US" sz="300" dirty="0"/>
            <a:t>Causes of child labor </a:t>
          </a:r>
        </a:p>
      </dgm:t>
    </dgm:pt>
    <dgm:pt modelId="{60668E15-6AC8-4A5C-88A0-68D76EB32F6A}" type="parTrans" cxnId="{2BBE42D8-FE8B-4E81-ABE6-3F1134A0CF2D}">
      <dgm:prSet/>
      <dgm:spPr/>
      <dgm:t>
        <a:bodyPr/>
        <a:lstStyle/>
        <a:p>
          <a:endParaRPr lang="en-US"/>
        </a:p>
      </dgm:t>
    </dgm:pt>
    <dgm:pt modelId="{8C142C0F-FDD2-4D90-9281-CCC1CF6370F4}" type="sibTrans" cxnId="{2BBE42D8-FE8B-4E81-ABE6-3F1134A0CF2D}">
      <dgm:prSet/>
      <dgm:spPr/>
      <dgm:t>
        <a:bodyPr/>
        <a:lstStyle/>
        <a:p>
          <a:endParaRPr lang="en-US"/>
        </a:p>
      </dgm:t>
    </dgm:pt>
    <dgm:pt modelId="{1BC423D9-E40E-41CC-9757-2F5460ED96A2}">
      <dgm:prSet custT="1"/>
      <dgm:spPr>
        <a:solidFill>
          <a:schemeClr val="bg1">
            <a:lumMod val="75000"/>
          </a:schemeClr>
        </a:solidFill>
      </dgm:spPr>
      <dgm:t>
        <a:bodyPr/>
        <a:lstStyle/>
        <a:p>
          <a:r>
            <a:rPr lang="en-US" sz="300" dirty="0"/>
            <a:t>The effects of child labor</a:t>
          </a:r>
        </a:p>
      </dgm:t>
    </dgm:pt>
    <dgm:pt modelId="{8022C151-6CC6-4891-A6B2-20EBAF285DB0}" type="parTrans" cxnId="{1E035712-A3D7-4C0B-8435-77F867632063}">
      <dgm:prSet/>
      <dgm:spPr/>
      <dgm:t>
        <a:bodyPr/>
        <a:lstStyle/>
        <a:p>
          <a:endParaRPr lang="en-US"/>
        </a:p>
      </dgm:t>
    </dgm:pt>
    <dgm:pt modelId="{F1AB138F-96A6-4D67-807D-0F1FCA294F3F}" type="sibTrans" cxnId="{1E035712-A3D7-4C0B-8435-77F867632063}">
      <dgm:prSet/>
      <dgm:spPr/>
      <dgm:t>
        <a:bodyPr/>
        <a:lstStyle/>
        <a:p>
          <a:endParaRPr lang="en-US"/>
        </a:p>
      </dgm:t>
    </dgm:pt>
    <dgm:pt modelId="{3AFC1CF6-AE95-49DC-8B0B-EF679E82FE2C}">
      <dgm:prSet custT="1"/>
      <dgm:spPr/>
      <dgm:t>
        <a:bodyPr/>
        <a:lstStyle/>
        <a:p>
          <a:r>
            <a:rPr lang="en-US" sz="300" dirty="0" smtClean="0"/>
            <a:t>Characteristics of child labor </a:t>
          </a:r>
          <a:endParaRPr lang="en-US" sz="300" dirty="0"/>
        </a:p>
      </dgm:t>
    </dgm:pt>
    <dgm:pt modelId="{831D1E6C-7B32-4BC2-B422-5980DF46278B}" type="parTrans" cxnId="{FCA1F816-C91C-4045-8B95-F0C895CDC2E5}">
      <dgm:prSet/>
      <dgm:spPr/>
      <dgm:t>
        <a:bodyPr/>
        <a:lstStyle/>
        <a:p>
          <a:endParaRPr lang="en-US"/>
        </a:p>
      </dgm:t>
    </dgm:pt>
    <dgm:pt modelId="{DCB3D7AE-942A-450A-A76C-954244104A2B}" type="sibTrans" cxnId="{FCA1F816-C91C-4045-8B95-F0C895CDC2E5}">
      <dgm:prSet/>
      <dgm:spPr/>
      <dgm:t>
        <a:bodyPr/>
        <a:lstStyle/>
        <a:p>
          <a:endParaRPr lang="en-US"/>
        </a:p>
      </dgm:t>
    </dgm:pt>
    <dgm:pt modelId="{29ADA0C6-957C-443B-91BD-BC75052979D0}" type="pres">
      <dgm:prSet presAssocID="{9F5B4690-E5C6-46C3-8EF2-C4E0078A29C8}" presName="Name0" presStyleCnt="0">
        <dgm:presLayoutVars>
          <dgm:chMax val="1"/>
          <dgm:dir/>
          <dgm:animLvl val="ctr"/>
          <dgm:resizeHandles val="exact"/>
        </dgm:presLayoutVars>
      </dgm:prSet>
      <dgm:spPr/>
      <dgm:t>
        <a:bodyPr/>
        <a:lstStyle/>
        <a:p>
          <a:endParaRPr lang="en-US"/>
        </a:p>
      </dgm:t>
    </dgm:pt>
    <dgm:pt modelId="{4E099164-B497-4A1C-A4C6-82ACAEE32EE0}" type="pres">
      <dgm:prSet presAssocID="{41544ED8-1236-44FE-BEAE-EB31B675CB99}" presName="centerShape" presStyleLbl="node0" presStyleIdx="0" presStyleCnt="1"/>
      <dgm:spPr/>
      <dgm:t>
        <a:bodyPr/>
        <a:lstStyle/>
        <a:p>
          <a:endParaRPr lang="en-US"/>
        </a:p>
      </dgm:t>
    </dgm:pt>
    <dgm:pt modelId="{6CD78F77-79E8-49EA-B81D-ECB756208F24}" type="pres">
      <dgm:prSet presAssocID="{3AFC1CF6-AE95-49DC-8B0B-EF679E82FE2C}" presName="node" presStyleLbl="node1" presStyleIdx="0" presStyleCnt="3">
        <dgm:presLayoutVars>
          <dgm:bulletEnabled val="1"/>
        </dgm:presLayoutVars>
      </dgm:prSet>
      <dgm:spPr/>
      <dgm:t>
        <a:bodyPr/>
        <a:lstStyle/>
        <a:p>
          <a:endParaRPr lang="en-US"/>
        </a:p>
      </dgm:t>
    </dgm:pt>
    <dgm:pt modelId="{255E10E9-0546-400E-8D98-FFAE9FD6C254}" type="pres">
      <dgm:prSet presAssocID="{3AFC1CF6-AE95-49DC-8B0B-EF679E82FE2C}" presName="dummy" presStyleCnt="0"/>
      <dgm:spPr/>
    </dgm:pt>
    <dgm:pt modelId="{486E3106-723D-47C4-A1ED-D515B7B5599D}" type="pres">
      <dgm:prSet presAssocID="{DCB3D7AE-942A-450A-A76C-954244104A2B}" presName="sibTrans" presStyleLbl="sibTrans2D1" presStyleIdx="0" presStyleCnt="3"/>
      <dgm:spPr/>
      <dgm:t>
        <a:bodyPr/>
        <a:lstStyle/>
        <a:p>
          <a:endParaRPr lang="en-US"/>
        </a:p>
      </dgm:t>
    </dgm:pt>
    <dgm:pt modelId="{77FC12BD-A19B-4F39-B018-F062607799D0}" type="pres">
      <dgm:prSet presAssocID="{D60A28F4-EEA4-4E84-A2CC-D1AE0FEE0CBE}" presName="node" presStyleLbl="node1" presStyleIdx="1" presStyleCnt="3">
        <dgm:presLayoutVars>
          <dgm:bulletEnabled val="1"/>
        </dgm:presLayoutVars>
      </dgm:prSet>
      <dgm:spPr/>
      <dgm:t>
        <a:bodyPr/>
        <a:lstStyle/>
        <a:p>
          <a:endParaRPr lang="en-US"/>
        </a:p>
      </dgm:t>
    </dgm:pt>
    <dgm:pt modelId="{4D4ACC5D-D7FD-4464-9E10-3E9E37EFBE69}" type="pres">
      <dgm:prSet presAssocID="{D60A28F4-EEA4-4E84-A2CC-D1AE0FEE0CBE}" presName="dummy" presStyleCnt="0"/>
      <dgm:spPr/>
    </dgm:pt>
    <dgm:pt modelId="{BABEB825-9DD7-4B58-BE69-0DC98DD4C163}" type="pres">
      <dgm:prSet presAssocID="{8C142C0F-FDD2-4D90-9281-CCC1CF6370F4}" presName="sibTrans" presStyleLbl="sibTrans2D1" presStyleIdx="1" presStyleCnt="3"/>
      <dgm:spPr/>
      <dgm:t>
        <a:bodyPr/>
        <a:lstStyle/>
        <a:p>
          <a:endParaRPr lang="en-US"/>
        </a:p>
      </dgm:t>
    </dgm:pt>
    <dgm:pt modelId="{5190AC4D-C860-4F44-9D35-CE7A3DEC1BF8}" type="pres">
      <dgm:prSet presAssocID="{1BC423D9-E40E-41CC-9757-2F5460ED96A2}" presName="node" presStyleLbl="node1" presStyleIdx="2" presStyleCnt="3">
        <dgm:presLayoutVars>
          <dgm:bulletEnabled val="1"/>
        </dgm:presLayoutVars>
      </dgm:prSet>
      <dgm:spPr/>
      <dgm:t>
        <a:bodyPr/>
        <a:lstStyle/>
        <a:p>
          <a:endParaRPr lang="en-US"/>
        </a:p>
      </dgm:t>
    </dgm:pt>
    <dgm:pt modelId="{3BC16AD4-6455-4266-80FB-DCB8B06D468B}" type="pres">
      <dgm:prSet presAssocID="{1BC423D9-E40E-41CC-9757-2F5460ED96A2}" presName="dummy" presStyleCnt="0"/>
      <dgm:spPr/>
    </dgm:pt>
    <dgm:pt modelId="{F9471387-48A6-42CD-9DC3-93952058155A}" type="pres">
      <dgm:prSet presAssocID="{F1AB138F-96A6-4D67-807D-0F1FCA294F3F}" presName="sibTrans" presStyleLbl="sibTrans2D1" presStyleIdx="2" presStyleCnt="3"/>
      <dgm:spPr/>
      <dgm:t>
        <a:bodyPr/>
        <a:lstStyle/>
        <a:p>
          <a:endParaRPr lang="en-US"/>
        </a:p>
      </dgm:t>
    </dgm:pt>
  </dgm:ptLst>
  <dgm:cxnLst>
    <dgm:cxn modelId="{FCA1F816-C91C-4045-8B95-F0C895CDC2E5}" srcId="{41544ED8-1236-44FE-BEAE-EB31B675CB99}" destId="{3AFC1CF6-AE95-49DC-8B0B-EF679E82FE2C}" srcOrd="0" destOrd="0" parTransId="{831D1E6C-7B32-4BC2-B422-5980DF46278B}" sibTransId="{DCB3D7AE-942A-450A-A76C-954244104A2B}"/>
    <dgm:cxn modelId="{1E035712-A3D7-4C0B-8435-77F867632063}" srcId="{41544ED8-1236-44FE-BEAE-EB31B675CB99}" destId="{1BC423D9-E40E-41CC-9757-2F5460ED96A2}" srcOrd="2" destOrd="0" parTransId="{8022C151-6CC6-4891-A6B2-20EBAF285DB0}" sibTransId="{F1AB138F-96A6-4D67-807D-0F1FCA294F3F}"/>
    <dgm:cxn modelId="{36CCB0F7-A5FC-4E53-A32D-C86DCFC24D51}" type="presOf" srcId="{D60A28F4-EEA4-4E84-A2CC-D1AE0FEE0CBE}" destId="{77FC12BD-A19B-4F39-B018-F062607799D0}" srcOrd="0" destOrd="0" presId="urn:microsoft.com/office/officeart/2005/8/layout/radial6"/>
    <dgm:cxn modelId="{2BBE42D8-FE8B-4E81-ABE6-3F1134A0CF2D}" srcId="{41544ED8-1236-44FE-BEAE-EB31B675CB99}" destId="{D60A28F4-EEA4-4E84-A2CC-D1AE0FEE0CBE}" srcOrd="1" destOrd="0" parTransId="{60668E15-6AC8-4A5C-88A0-68D76EB32F6A}" sibTransId="{8C142C0F-FDD2-4D90-9281-CCC1CF6370F4}"/>
    <dgm:cxn modelId="{74E61726-54D6-45E6-9FFD-05CB0824383E}" srcId="{9F5B4690-E5C6-46C3-8EF2-C4E0078A29C8}" destId="{41544ED8-1236-44FE-BEAE-EB31B675CB99}" srcOrd="0" destOrd="0" parTransId="{FD48DAE8-C65E-4F8A-96AB-69FC45BB1F31}" sibTransId="{BDAA1D31-23DB-4658-BD82-7D4A8D3EC3F5}"/>
    <dgm:cxn modelId="{3E72A810-3AF2-428C-B753-F4DB9E7730D2}" type="presOf" srcId="{3AFC1CF6-AE95-49DC-8B0B-EF679E82FE2C}" destId="{6CD78F77-79E8-49EA-B81D-ECB756208F24}" srcOrd="0" destOrd="0" presId="urn:microsoft.com/office/officeart/2005/8/layout/radial6"/>
    <dgm:cxn modelId="{F337CEE5-E7AC-4FEE-8B53-F1D2B8988807}" type="presOf" srcId="{DCB3D7AE-942A-450A-A76C-954244104A2B}" destId="{486E3106-723D-47C4-A1ED-D515B7B5599D}" srcOrd="0" destOrd="0" presId="urn:microsoft.com/office/officeart/2005/8/layout/radial6"/>
    <dgm:cxn modelId="{8D5CAA0F-F36D-48BE-BAB3-A9638227324C}" type="presOf" srcId="{1BC423D9-E40E-41CC-9757-2F5460ED96A2}" destId="{5190AC4D-C860-4F44-9D35-CE7A3DEC1BF8}" srcOrd="0" destOrd="0" presId="urn:microsoft.com/office/officeart/2005/8/layout/radial6"/>
    <dgm:cxn modelId="{FF51F88B-9F4A-405F-8E97-65ED0FDE3D8D}" type="presOf" srcId="{41544ED8-1236-44FE-BEAE-EB31B675CB99}" destId="{4E099164-B497-4A1C-A4C6-82ACAEE32EE0}" srcOrd="0" destOrd="0" presId="urn:microsoft.com/office/officeart/2005/8/layout/radial6"/>
    <dgm:cxn modelId="{372B2854-FC0A-42AD-AD31-1DA0714519D4}" type="presOf" srcId="{9F5B4690-E5C6-46C3-8EF2-C4E0078A29C8}" destId="{29ADA0C6-957C-443B-91BD-BC75052979D0}" srcOrd="0" destOrd="0" presId="urn:microsoft.com/office/officeart/2005/8/layout/radial6"/>
    <dgm:cxn modelId="{AB92C894-E09E-441F-8D91-F52ECB736567}" type="presOf" srcId="{8C142C0F-FDD2-4D90-9281-CCC1CF6370F4}" destId="{BABEB825-9DD7-4B58-BE69-0DC98DD4C163}" srcOrd="0" destOrd="0" presId="urn:microsoft.com/office/officeart/2005/8/layout/radial6"/>
    <dgm:cxn modelId="{E76F594B-F35B-485C-B459-1E0701706178}" type="presOf" srcId="{F1AB138F-96A6-4D67-807D-0F1FCA294F3F}" destId="{F9471387-48A6-42CD-9DC3-93952058155A}" srcOrd="0" destOrd="0" presId="urn:microsoft.com/office/officeart/2005/8/layout/radial6"/>
    <dgm:cxn modelId="{CB68D109-54D7-4D8B-97AA-4FCDA2300029}" type="presParOf" srcId="{29ADA0C6-957C-443B-91BD-BC75052979D0}" destId="{4E099164-B497-4A1C-A4C6-82ACAEE32EE0}" srcOrd="0" destOrd="0" presId="urn:microsoft.com/office/officeart/2005/8/layout/radial6"/>
    <dgm:cxn modelId="{C5543FDB-319D-40A0-84FA-37CD1242A02F}" type="presParOf" srcId="{29ADA0C6-957C-443B-91BD-BC75052979D0}" destId="{6CD78F77-79E8-49EA-B81D-ECB756208F24}" srcOrd="1" destOrd="0" presId="urn:microsoft.com/office/officeart/2005/8/layout/radial6"/>
    <dgm:cxn modelId="{5FCC27CD-23C4-4BEA-AD5E-2CDA71A3BD03}" type="presParOf" srcId="{29ADA0C6-957C-443B-91BD-BC75052979D0}" destId="{255E10E9-0546-400E-8D98-FFAE9FD6C254}" srcOrd="2" destOrd="0" presId="urn:microsoft.com/office/officeart/2005/8/layout/radial6"/>
    <dgm:cxn modelId="{5E3064C5-0545-4385-95D3-83F5BB37EC30}" type="presParOf" srcId="{29ADA0C6-957C-443B-91BD-BC75052979D0}" destId="{486E3106-723D-47C4-A1ED-D515B7B5599D}" srcOrd="3" destOrd="0" presId="urn:microsoft.com/office/officeart/2005/8/layout/radial6"/>
    <dgm:cxn modelId="{71BD5589-1BEE-4862-8BB8-378033BF3639}" type="presParOf" srcId="{29ADA0C6-957C-443B-91BD-BC75052979D0}" destId="{77FC12BD-A19B-4F39-B018-F062607799D0}" srcOrd="4" destOrd="0" presId="urn:microsoft.com/office/officeart/2005/8/layout/radial6"/>
    <dgm:cxn modelId="{5248AFFE-AD36-4B6E-A1FC-F3ABEAEE899C}" type="presParOf" srcId="{29ADA0C6-957C-443B-91BD-BC75052979D0}" destId="{4D4ACC5D-D7FD-4464-9E10-3E9E37EFBE69}" srcOrd="5" destOrd="0" presId="urn:microsoft.com/office/officeart/2005/8/layout/radial6"/>
    <dgm:cxn modelId="{E506FD51-9049-4E39-B492-8F72ACD0F5E3}" type="presParOf" srcId="{29ADA0C6-957C-443B-91BD-BC75052979D0}" destId="{BABEB825-9DD7-4B58-BE69-0DC98DD4C163}" srcOrd="6" destOrd="0" presId="urn:microsoft.com/office/officeart/2005/8/layout/radial6"/>
    <dgm:cxn modelId="{FD6B3237-C97B-4D19-8812-69852F7B1011}" type="presParOf" srcId="{29ADA0C6-957C-443B-91BD-BC75052979D0}" destId="{5190AC4D-C860-4F44-9D35-CE7A3DEC1BF8}" srcOrd="7" destOrd="0" presId="urn:microsoft.com/office/officeart/2005/8/layout/radial6"/>
    <dgm:cxn modelId="{0DF1708D-FB0E-4DCE-BF31-202F4F02849C}" type="presParOf" srcId="{29ADA0C6-957C-443B-91BD-BC75052979D0}" destId="{3BC16AD4-6455-4266-80FB-DCB8B06D468B}" srcOrd="8" destOrd="0" presId="urn:microsoft.com/office/officeart/2005/8/layout/radial6"/>
    <dgm:cxn modelId="{5F9399DB-E9F0-4B36-8DF7-2D9BAB800B85}" type="presParOf" srcId="{29ADA0C6-957C-443B-91BD-BC75052979D0}" destId="{F9471387-48A6-42CD-9DC3-93952058155A}" srcOrd="9"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F5B4690-E5C6-46C3-8EF2-C4E0078A29C8}"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US"/>
        </a:p>
      </dgm:t>
    </dgm:pt>
    <dgm:pt modelId="{41544ED8-1236-44FE-BEAE-EB31B675CB99}">
      <dgm:prSet custT="1"/>
      <dgm:spPr>
        <a:solidFill>
          <a:schemeClr val="bg1">
            <a:lumMod val="75000"/>
          </a:schemeClr>
        </a:solidFill>
      </dgm:spPr>
      <dgm:t>
        <a:bodyPr/>
        <a:lstStyle/>
        <a:p>
          <a:r>
            <a:rPr lang="en-US" sz="400" dirty="0"/>
            <a:t>National </a:t>
          </a:r>
          <a:r>
            <a:rPr lang="en-US" sz="400" dirty="0" smtClean="0"/>
            <a:t>challenges</a:t>
          </a:r>
          <a:endParaRPr lang="en-US" sz="400" dirty="0"/>
        </a:p>
      </dgm:t>
    </dgm:pt>
    <dgm:pt modelId="{FD48DAE8-C65E-4F8A-96AB-69FC45BB1F31}" type="parTrans" cxnId="{74E61726-54D6-45E6-9FFD-05CB0824383E}">
      <dgm:prSet/>
      <dgm:spPr/>
      <dgm:t>
        <a:bodyPr/>
        <a:lstStyle/>
        <a:p>
          <a:endParaRPr lang="en-US"/>
        </a:p>
      </dgm:t>
    </dgm:pt>
    <dgm:pt modelId="{BDAA1D31-23DB-4658-BD82-7D4A8D3EC3F5}" type="sibTrans" cxnId="{74E61726-54D6-45E6-9FFD-05CB0824383E}">
      <dgm:prSet/>
      <dgm:spPr/>
      <dgm:t>
        <a:bodyPr/>
        <a:lstStyle/>
        <a:p>
          <a:endParaRPr lang="en-US"/>
        </a:p>
      </dgm:t>
    </dgm:pt>
    <dgm:pt modelId="{D60A28F4-EEA4-4E84-A2CC-D1AE0FEE0CBE}">
      <dgm:prSet custT="1"/>
      <dgm:spPr>
        <a:solidFill>
          <a:schemeClr val="bg1">
            <a:lumMod val="75000"/>
          </a:schemeClr>
        </a:solidFill>
        <a:ln>
          <a:solidFill>
            <a:schemeClr val="bg1">
              <a:lumMod val="85000"/>
            </a:schemeClr>
          </a:solidFill>
        </a:ln>
      </dgm:spPr>
      <dgm:t>
        <a:bodyPr/>
        <a:lstStyle/>
        <a:p>
          <a:r>
            <a:rPr lang="en-US" sz="300" dirty="0"/>
            <a:t>Causes of child labor </a:t>
          </a:r>
        </a:p>
      </dgm:t>
    </dgm:pt>
    <dgm:pt modelId="{60668E15-6AC8-4A5C-88A0-68D76EB32F6A}" type="parTrans" cxnId="{2BBE42D8-FE8B-4E81-ABE6-3F1134A0CF2D}">
      <dgm:prSet/>
      <dgm:spPr/>
      <dgm:t>
        <a:bodyPr/>
        <a:lstStyle/>
        <a:p>
          <a:endParaRPr lang="en-US"/>
        </a:p>
      </dgm:t>
    </dgm:pt>
    <dgm:pt modelId="{8C142C0F-FDD2-4D90-9281-CCC1CF6370F4}" type="sibTrans" cxnId="{2BBE42D8-FE8B-4E81-ABE6-3F1134A0CF2D}">
      <dgm:prSet/>
      <dgm:spPr/>
      <dgm:t>
        <a:bodyPr/>
        <a:lstStyle/>
        <a:p>
          <a:endParaRPr lang="en-US"/>
        </a:p>
      </dgm:t>
    </dgm:pt>
    <dgm:pt modelId="{1BC423D9-E40E-41CC-9757-2F5460ED96A2}">
      <dgm:prSet custT="1"/>
      <dgm:spPr>
        <a:solidFill>
          <a:schemeClr val="bg1">
            <a:lumMod val="75000"/>
          </a:schemeClr>
        </a:solidFill>
      </dgm:spPr>
      <dgm:t>
        <a:bodyPr/>
        <a:lstStyle/>
        <a:p>
          <a:r>
            <a:rPr lang="en-US" sz="300" dirty="0"/>
            <a:t>The effects of child labor</a:t>
          </a:r>
        </a:p>
      </dgm:t>
    </dgm:pt>
    <dgm:pt modelId="{8022C151-6CC6-4891-A6B2-20EBAF285DB0}" type="parTrans" cxnId="{1E035712-A3D7-4C0B-8435-77F867632063}">
      <dgm:prSet/>
      <dgm:spPr/>
      <dgm:t>
        <a:bodyPr/>
        <a:lstStyle/>
        <a:p>
          <a:endParaRPr lang="en-US"/>
        </a:p>
      </dgm:t>
    </dgm:pt>
    <dgm:pt modelId="{F1AB138F-96A6-4D67-807D-0F1FCA294F3F}" type="sibTrans" cxnId="{1E035712-A3D7-4C0B-8435-77F867632063}">
      <dgm:prSet/>
      <dgm:spPr/>
      <dgm:t>
        <a:bodyPr/>
        <a:lstStyle/>
        <a:p>
          <a:endParaRPr lang="en-US"/>
        </a:p>
      </dgm:t>
    </dgm:pt>
    <dgm:pt modelId="{3AFC1CF6-AE95-49DC-8B0B-EF679E82FE2C}">
      <dgm:prSet custT="1"/>
      <dgm:spPr/>
      <dgm:t>
        <a:bodyPr/>
        <a:lstStyle/>
        <a:p>
          <a:r>
            <a:rPr lang="en-US" sz="300" dirty="0" smtClean="0"/>
            <a:t>Characteristics of child labor </a:t>
          </a:r>
          <a:endParaRPr lang="en-US" sz="300" dirty="0"/>
        </a:p>
      </dgm:t>
    </dgm:pt>
    <dgm:pt modelId="{831D1E6C-7B32-4BC2-B422-5980DF46278B}" type="parTrans" cxnId="{FCA1F816-C91C-4045-8B95-F0C895CDC2E5}">
      <dgm:prSet/>
      <dgm:spPr/>
      <dgm:t>
        <a:bodyPr/>
        <a:lstStyle/>
        <a:p>
          <a:endParaRPr lang="en-US"/>
        </a:p>
      </dgm:t>
    </dgm:pt>
    <dgm:pt modelId="{DCB3D7AE-942A-450A-A76C-954244104A2B}" type="sibTrans" cxnId="{FCA1F816-C91C-4045-8B95-F0C895CDC2E5}">
      <dgm:prSet/>
      <dgm:spPr/>
      <dgm:t>
        <a:bodyPr/>
        <a:lstStyle/>
        <a:p>
          <a:endParaRPr lang="en-US"/>
        </a:p>
      </dgm:t>
    </dgm:pt>
    <dgm:pt modelId="{29ADA0C6-957C-443B-91BD-BC75052979D0}" type="pres">
      <dgm:prSet presAssocID="{9F5B4690-E5C6-46C3-8EF2-C4E0078A29C8}" presName="Name0" presStyleCnt="0">
        <dgm:presLayoutVars>
          <dgm:chMax val="1"/>
          <dgm:dir/>
          <dgm:animLvl val="ctr"/>
          <dgm:resizeHandles val="exact"/>
        </dgm:presLayoutVars>
      </dgm:prSet>
      <dgm:spPr/>
      <dgm:t>
        <a:bodyPr/>
        <a:lstStyle/>
        <a:p>
          <a:endParaRPr lang="en-US"/>
        </a:p>
      </dgm:t>
    </dgm:pt>
    <dgm:pt modelId="{4E099164-B497-4A1C-A4C6-82ACAEE32EE0}" type="pres">
      <dgm:prSet presAssocID="{41544ED8-1236-44FE-BEAE-EB31B675CB99}" presName="centerShape" presStyleLbl="node0" presStyleIdx="0" presStyleCnt="1"/>
      <dgm:spPr/>
      <dgm:t>
        <a:bodyPr/>
        <a:lstStyle/>
        <a:p>
          <a:endParaRPr lang="en-US"/>
        </a:p>
      </dgm:t>
    </dgm:pt>
    <dgm:pt modelId="{6CD78F77-79E8-49EA-B81D-ECB756208F24}" type="pres">
      <dgm:prSet presAssocID="{3AFC1CF6-AE95-49DC-8B0B-EF679E82FE2C}" presName="node" presStyleLbl="node1" presStyleIdx="0" presStyleCnt="3">
        <dgm:presLayoutVars>
          <dgm:bulletEnabled val="1"/>
        </dgm:presLayoutVars>
      </dgm:prSet>
      <dgm:spPr/>
      <dgm:t>
        <a:bodyPr/>
        <a:lstStyle/>
        <a:p>
          <a:endParaRPr lang="en-US"/>
        </a:p>
      </dgm:t>
    </dgm:pt>
    <dgm:pt modelId="{255E10E9-0546-400E-8D98-FFAE9FD6C254}" type="pres">
      <dgm:prSet presAssocID="{3AFC1CF6-AE95-49DC-8B0B-EF679E82FE2C}" presName="dummy" presStyleCnt="0"/>
      <dgm:spPr/>
    </dgm:pt>
    <dgm:pt modelId="{486E3106-723D-47C4-A1ED-D515B7B5599D}" type="pres">
      <dgm:prSet presAssocID="{DCB3D7AE-942A-450A-A76C-954244104A2B}" presName="sibTrans" presStyleLbl="sibTrans2D1" presStyleIdx="0" presStyleCnt="3"/>
      <dgm:spPr/>
      <dgm:t>
        <a:bodyPr/>
        <a:lstStyle/>
        <a:p>
          <a:endParaRPr lang="en-US"/>
        </a:p>
      </dgm:t>
    </dgm:pt>
    <dgm:pt modelId="{77FC12BD-A19B-4F39-B018-F062607799D0}" type="pres">
      <dgm:prSet presAssocID="{D60A28F4-EEA4-4E84-A2CC-D1AE0FEE0CBE}" presName="node" presStyleLbl="node1" presStyleIdx="1" presStyleCnt="3">
        <dgm:presLayoutVars>
          <dgm:bulletEnabled val="1"/>
        </dgm:presLayoutVars>
      </dgm:prSet>
      <dgm:spPr/>
      <dgm:t>
        <a:bodyPr/>
        <a:lstStyle/>
        <a:p>
          <a:endParaRPr lang="en-US"/>
        </a:p>
      </dgm:t>
    </dgm:pt>
    <dgm:pt modelId="{4D4ACC5D-D7FD-4464-9E10-3E9E37EFBE69}" type="pres">
      <dgm:prSet presAssocID="{D60A28F4-EEA4-4E84-A2CC-D1AE0FEE0CBE}" presName="dummy" presStyleCnt="0"/>
      <dgm:spPr/>
    </dgm:pt>
    <dgm:pt modelId="{BABEB825-9DD7-4B58-BE69-0DC98DD4C163}" type="pres">
      <dgm:prSet presAssocID="{8C142C0F-FDD2-4D90-9281-CCC1CF6370F4}" presName="sibTrans" presStyleLbl="sibTrans2D1" presStyleIdx="1" presStyleCnt="3"/>
      <dgm:spPr/>
      <dgm:t>
        <a:bodyPr/>
        <a:lstStyle/>
        <a:p>
          <a:endParaRPr lang="en-US"/>
        </a:p>
      </dgm:t>
    </dgm:pt>
    <dgm:pt modelId="{5190AC4D-C860-4F44-9D35-CE7A3DEC1BF8}" type="pres">
      <dgm:prSet presAssocID="{1BC423D9-E40E-41CC-9757-2F5460ED96A2}" presName="node" presStyleLbl="node1" presStyleIdx="2" presStyleCnt="3">
        <dgm:presLayoutVars>
          <dgm:bulletEnabled val="1"/>
        </dgm:presLayoutVars>
      </dgm:prSet>
      <dgm:spPr/>
      <dgm:t>
        <a:bodyPr/>
        <a:lstStyle/>
        <a:p>
          <a:endParaRPr lang="en-US"/>
        </a:p>
      </dgm:t>
    </dgm:pt>
    <dgm:pt modelId="{3BC16AD4-6455-4266-80FB-DCB8B06D468B}" type="pres">
      <dgm:prSet presAssocID="{1BC423D9-E40E-41CC-9757-2F5460ED96A2}" presName="dummy" presStyleCnt="0"/>
      <dgm:spPr/>
    </dgm:pt>
    <dgm:pt modelId="{F9471387-48A6-42CD-9DC3-93952058155A}" type="pres">
      <dgm:prSet presAssocID="{F1AB138F-96A6-4D67-807D-0F1FCA294F3F}" presName="sibTrans" presStyleLbl="sibTrans2D1" presStyleIdx="2" presStyleCnt="3"/>
      <dgm:spPr/>
      <dgm:t>
        <a:bodyPr/>
        <a:lstStyle/>
        <a:p>
          <a:endParaRPr lang="en-US"/>
        </a:p>
      </dgm:t>
    </dgm:pt>
  </dgm:ptLst>
  <dgm:cxnLst>
    <dgm:cxn modelId="{FCA1F816-C91C-4045-8B95-F0C895CDC2E5}" srcId="{41544ED8-1236-44FE-BEAE-EB31B675CB99}" destId="{3AFC1CF6-AE95-49DC-8B0B-EF679E82FE2C}" srcOrd="0" destOrd="0" parTransId="{831D1E6C-7B32-4BC2-B422-5980DF46278B}" sibTransId="{DCB3D7AE-942A-450A-A76C-954244104A2B}"/>
    <dgm:cxn modelId="{1E035712-A3D7-4C0B-8435-77F867632063}" srcId="{41544ED8-1236-44FE-BEAE-EB31B675CB99}" destId="{1BC423D9-E40E-41CC-9757-2F5460ED96A2}" srcOrd="2" destOrd="0" parTransId="{8022C151-6CC6-4891-A6B2-20EBAF285DB0}" sibTransId="{F1AB138F-96A6-4D67-807D-0F1FCA294F3F}"/>
    <dgm:cxn modelId="{345E9B3D-9B00-415E-93D7-07C8F033DA47}" type="presOf" srcId="{3AFC1CF6-AE95-49DC-8B0B-EF679E82FE2C}" destId="{6CD78F77-79E8-49EA-B81D-ECB756208F24}" srcOrd="0" destOrd="0" presId="urn:microsoft.com/office/officeart/2005/8/layout/radial6"/>
    <dgm:cxn modelId="{9A4D0433-9284-48A3-A046-7F90DA2E55A7}" type="presOf" srcId="{1BC423D9-E40E-41CC-9757-2F5460ED96A2}" destId="{5190AC4D-C860-4F44-9D35-CE7A3DEC1BF8}" srcOrd="0" destOrd="0" presId="urn:microsoft.com/office/officeart/2005/8/layout/radial6"/>
    <dgm:cxn modelId="{DD338B66-2CCC-4C74-A696-8F1A577A42F6}" type="presOf" srcId="{D60A28F4-EEA4-4E84-A2CC-D1AE0FEE0CBE}" destId="{77FC12BD-A19B-4F39-B018-F062607799D0}" srcOrd="0" destOrd="0" presId="urn:microsoft.com/office/officeart/2005/8/layout/radial6"/>
    <dgm:cxn modelId="{2BBE42D8-FE8B-4E81-ABE6-3F1134A0CF2D}" srcId="{41544ED8-1236-44FE-BEAE-EB31B675CB99}" destId="{D60A28F4-EEA4-4E84-A2CC-D1AE0FEE0CBE}" srcOrd="1" destOrd="0" parTransId="{60668E15-6AC8-4A5C-88A0-68D76EB32F6A}" sibTransId="{8C142C0F-FDD2-4D90-9281-CCC1CF6370F4}"/>
    <dgm:cxn modelId="{74E61726-54D6-45E6-9FFD-05CB0824383E}" srcId="{9F5B4690-E5C6-46C3-8EF2-C4E0078A29C8}" destId="{41544ED8-1236-44FE-BEAE-EB31B675CB99}" srcOrd="0" destOrd="0" parTransId="{FD48DAE8-C65E-4F8A-96AB-69FC45BB1F31}" sibTransId="{BDAA1D31-23DB-4658-BD82-7D4A8D3EC3F5}"/>
    <dgm:cxn modelId="{8B121EE1-4340-40FE-B375-F00FCA83A640}" type="presOf" srcId="{DCB3D7AE-942A-450A-A76C-954244104A2B}" destId="{486E3106-723D-47C4-A1ED-D515B7B5599D}" srcOrd="0" destOrd="0" presId="urn:microsoft.com/office/officeart/2005/8/layout/radial6"/>
    <dgm:cxn modelId="{47F437F9-9171-47B5-9284-CE42E97A8EC1}" type="presOf" srcId="{41544ED8-1236-44FE-BEAE-EB31B675CB99}" destId="{4E099164-B497-4A1C-A4C6-82ACAEE32EE0}" srcOrd="0" destOrd="0" presId="urn:microsoft.com/office/officeart/2005/8/layout/radial6"/>
    <dgm:cxn modelId="{3A6B971A-61E6-4DD2-B939-BCD5A6B99ED3}" type="presOf" srcId="{9F5B4690-E5C6-46C3-8EF2-C4E0078A29C8}" destId="{29ADA0C6-957C-443B-91BD-BC75052979D0}" srcOrd="0" destOrd="0" presId="urn:microsoft.com/office/officeart/2005/8/layout/radial6"/>
    <dgm:cxn modelId="{910C342C-98D1-4E60-A695-2CA7366D4E21}" type="presOf" srcId="{8C142C0F-FDD2-4D90-9281-CCC1CF6370F4}" destId="{BABEB825-9DD7-4B58-BE69-0DC98DD4C163}" srcOrd="0" destOrd="0" presId="urn:microsoft.com/office/officeart/2005/8/layout/radial6"/>
    <dgm:cxn modelId="{C447DBFC-5EC9-4951-A37A-8973809BD657}" type="presOf" srcId="{F1AB138F-96A6-4D67-807D-0F1FCA294F3F}" destId="{F9471387-48A6-42CD-9DC3-93952058155A}" srcOrd="0" destOrd="0" presId="urn:microsoft.com/office/officeart/2005/8/layout/radial6"/>
    <dgm:cxn modelId="{BF814232-7A67-4F5A-A51A-CDF4E32F49DF}" type="presParOf" srcId="{29ADA0C6-957C-443B-91BD-BC75052979D0}" destId="{4E099164-B497-4A1C-A4C6-82ACAEE32EE0}" srcOrd="0" destOrd="0" presId="urn:microsoft.com/office/officeart/2005/8/layout/radial6"/>
    <dgm:cxn modelId="{74CC899C-DB6F-4BC6-91BF-500D0A555E72}" type="presParOf" srcId="{29ADA0C6-957C-443B-91BD-BC75052979D0}" destId="{6CD78F77-79E8-49EA-B81D-ECB756208F24}" srcOrd="1" destOrd="0" presId="urn:microsoft.com/office/officeart/2005/8/layout/radial6"/>
    <dgm:cxn modelId="{F236F899-CD99-4582-8E22-A39F5AAFD9F2}" type="presParOf" srcId="{29ADA0C6-957C-443B-91BD-BC75052979D0}" destId="{255E10E9-0546-400E-8D98-FFAE9FD6C254}" srcOrd="2" destOrd="0" presId="urn:microsoft.com/office/officeart/2005/8/layout/radial6"/>
    <dgm:cxn modelId="{07E592C8-0F1B-4D8F-B889-7A01DCAB4912}" type="presParOf" srcId="{29ADA0C6-957C-443B-91BD-BC75052979D0}" destId="{486E3106-723D-47C4-A1ED-D515B7B5599D}" srcOrd="3" destOrd="0" presId="urn:microsoft.com/office/officeart/2005/8/layout/radial6"/>
    <dgm:cxn modelId="{526CC3E4-B954-4364-B9BE-23773EE23B8C}" type="presParOf" srcId="{29ADA0C6-957C-443B-91BD-BC75052979D0}" destId="{77FC12BD-A19B-4F39-B018-F062607799D0}" srcOrd="4" destOrd="0" presId="urn:microsoft.com/office/officeart/2005/8/layout/radial6"/>
    <dgm:cxn modelId="{8D26A5E4-252E-425D-9585-F8773520F89E}" type="presParOf" srcId="{29ADA0C6-957C-443B-91BD-BC75052979D0}" destId="{4D4ACC5D-D7FD-4464-9E10-3E9E37EFBE69}" srcOrd="5" destOrd="0" presId="urn:microsoft.com/office/officeart/2005/8/layout/radial6"/>
    <dgm:cxn modelId="{6593088B-FDC5-4020-BE56-4C5A7227F86E}" type="presParOf" srcId="{29ADA0C6-957C-443B-91BD-BC75052979D0}" destId="{BABEB825-9DD7-4B58-BE69-0DC98DD4C163}" srcOrd="6" destOrd="0" presId="urn:microsoft.com/office/officeart/2005/8/layout/radial6"/>
    <dgm:cxn modelId="{DD96015D-21C2-48B5-AA51-961CF70EC3CB}" type="presParOf" srcId="{29ADA0C6-957C-443B-91BD-BC75052979D0}" destId="{5190AC4D-C860-4F44-9D35-CE7A3DEC1BF8}" srcOrd="7" destOrd="0" presId="urn:microsoft.com/office/officeart/2005/8/layout/radial6"/>
    <dgm:cxn modelId="{0CF2BADC-9566-4AD7-9FB4-A45BA9A4B7AB}" type="presParOf" srcId="{29ADA0C6-957C-443B-91BD-BC75052979D0}" destId="{3BC16AD4-6455-4266-80FB-DCB8B06D468B}" srcOrd="8" destOrd="0" presId="urn:microsoft.com/office/officeart/2005/8/layout/radial6"/>
    <dgm:cxn modelId="{98A7FCDB-CA25-465F-BFB2-D389BF2C9F07}" type="presParOf" srcId="{29ADA0C6-957C-443B-91BD-BC75052979D0}" destId="{F9471387-48A6-42CD-9DC3-93952058155A}" srcOrd="9"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F5B4690-E5C6-46C3-8EF2-C4E0078A29C8}"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US"/>
        </a:p>
      </dgm:t>
    </dgm:pt>
    <dgm:pt modelId="{41544ED8-1236-44FE-BEAE-EB31B675CB99}">
      <dgm:prSet custT="1"/>
      <dgm:spPr>
        <a:solidFill>
          <a:schemeClr val="bg1">
            <a:lumMod val="75000"/>
          </a:schemeClr>
        </a:solidFill>
      </dgm:spPr>
      <dgm:t>
        <a:bodyPr/>
        <a:lstStyle/>
        <a:p>
          <a:r>
            <a:rPr lang="en-US" sz="400" dirty="0"/>
            <a:t>National </a:t>
          </a:r>
          <a:r>
            <a:rPr lang="en-US" sz="400" dirty="0" smtClean="0"/>
            <a:t>challenges</a:t>
          </a:r>
          <a:endParaRPr lang="en-US" sz="400" dirty="0"/>
        </a:p>
      </dgm:t>
    </dgm:pt>
    <dgm:pt modelId="{FD48DAE8-C65E-4F8A-96AB-69FC45BB1F31}" type="parTrans" cxnId="{74E61726-54D6-45E6-9FFD-05CB0824383E}">
      <dgm:prSet/>
      <dgm:spPr/>
      <dgm:t>
        <a:bodyPr/>
        <a:lstStyle/>
        <a:p>
          <a:endParaRPr lang="en-US"/>
        </a:p>
      </dgm:t>
    </dgm:pt>
    <dgm:pt modelId="{BDAA1D31-23DB-4658-BD82-7D4A8D3EC3F5}" type="sibTrans" cxnId="{74E61726-54D6-45E6-9FFD-05CB0824383E}">
      <dgm:prSet/>
      <dgm:spPr/>
      <dgm:t>
        <a:bodyPr/>
        <a:lstStyle/>
        <a:p>
          <a:endParaRPr lang="en-US"/>
        </a:p>
      </dgm:t>
    </dgm:pt>
    <dgm:pt modelId="{D60A28F4-EEA4-4E84-A2CC-D1AE0FEE0CBE}">
      <dgm:prSet custT="1"/>
      <dgm:spPr>
        <a:solidFill>
          <a:schemeClr val="bg1">
            <a:lumMod val="75000"/>
          </a:schemeClr>
        </a:solidFill>
        <a:ln>
          <a:solidFill>
            <a:schemeClr val="bg1">
              <a:lumMod val="85000"/>
            </a:schemeClr>
          </a:solidFill>
        </a:ln>
      </dgm:spPr>
      <dgm:t>
        <a:bodyPr/>
        <a:lstStyle/>
        <a:p>
          <a:r>
            <a:rPr lang="en-US" sz="300" dirty="0"/>
            <a:t>Causes of child labor </a:t>
          </a:r>
        </a:p>
      </dgm:t>
    </dgm:pt>
    <dgm:pt modelId="{60668E15-6AC8-4A5C-88A0-68D76EB32F6A}" type="parTrans" cxnId="{2BBE42D8-FE8B-4E81-ABE6-3F1134A0CF2D}">
      <dgm:prSet/>
      <dgm:spPr/>
      <dgm:t>
        <a:bodyPr/>
        <a:lstStyle/>
        <a:p>
          <a:endParaRPr lang="en-US"/>
        </a:p>
      </dgm:t>
    </dgm:pt>
    <dgm:pt modelId="{8C142C0F-FDD2-4D90-9281-CCC1CF6370F4}" type="sibTrans" cxnId="{2BBE42D8-FE8B-4E81-ABE6-3F1134A0CF2D}">
      <dgm:prSet/>
      <dgm:spPr/>
      <dgm:t>
        <a:bodyPr/>
        <a:lstStyle/>
        <a:p>
          <a:endParaRPr lang="en-US"/>
        </a:p>
      </dgm:t>
    </dgm:pt>
    <dgm:pt modelId="{1BC423D9-E40E-41CC-9757-2F5460ED96A2}">
      <dgm:prSet custT="1"/>
      <dgm:spPr>
        <a:solidFill>
          <a:schemeClr val="bg1">
            <a:lumMod val="75000"/>
          </a:schemeClr>
        </a:solidFill>
      </dgm:spPr>
      <dgm:t>
        <a:bodyPr/>
        <a:lstStyle/>
        <a:p>
          <a:r>
            <a:rPr lang="en-US" sz="300" dirty="0"/>
            <a:t>The effects of child labor</a:t>
          </a:r>
        </a:p>
      </dgm:t>
    </dgm:pt>
    <dgm:pt modelId="{8022C151-6CC6-4891-A6B2-20EBAF285DB0}" type="parTrans" cxnId="{1E035712-A3D7-4C0B-8435-77F867632063}">
      <dgm:prSet/>
      <dgm:spPr/>
      <dgm:t>
        <a:bodyPr/>
        <a:lstStyle/>
        <a:p>
          <a:endParaRPr lang="en-US"/>
        </a:p>
      </dgm:t>
    </dgm:pt>
    <dgm:pt modelId="{F1AB138F-96A6-4D67-807D-0F1FCA294F3F}" type="sibTrans" cxnId="{1E035712-A3D7-4C0B-8435-77F867632063}">
      <dgm:prSet/>
      <dgm:spPr/>
      <dgm:t>
        <a:bodyPr/>
        <a:lstStyle/>
        <a:p>
          <a:endParaRPr lang="en-US"/>
        </a:p>
      </dgm:t>
    </dgm:pt>
    <dgm:pt modelId="{3AFC1CF6-AE95-49DC-8B0B-EF679E82FE2C}">
      <dgm:prSet custT="1"/>
      <dgm:spPr/>
      <dgm:t>
        <a:bodyPr/>
        <a:lstStyle/>
        <a:p>
          <a:r>
            <a:rPr lang="en-US" sz="300" dirty="0" smtClean="0"/>
            <a:t>Characteristics of child labor </a:t>
          </a:r>
          <a:endParaRPr lang="en-US" sz="300" dirty="0"/>
        </a:p>
      </dgm:t>
    </dgm:pt>
    <dgm:pt modelId="{831D1E6C-7B32-4BC2-B422-5980DF46278B}" type="parTrans" cxnId="{FCA1F816-C91C-4045-8B95-F0C895CDC2E5}">
      <dgm:prSet/>
      <dgm:spPr/>
      <dgm:t>
        <a:bodyPr/>
        <a:lstStyle/>
        <a:p>
          <a:endParaRPr lang="en-US"/>
        </a:p>
      </dgm:t>
    </dgm:pt>
    <dgm:pt modelId="{DCB3D7AE-942A-450A-A76C-954244104A2B}" type="sibTrans" cxnId="{FCA1F816-C91C-4045-8B95-F0C895CDC2E5}">
      <dgm:prSet/>
      <dgm:spPr/>
      <dgm:t>
        <a:bodyPr/>
        <a:lstStyle/>
        <a:p>
          <a:endParaRPr lang="en-US"/>
        </a:p>
      </dgm:t>
    </dgm:pt>
    <dgm:pt modelId="{29ADA0C6-957C-443B-91BD-BC75052979D0}" type="pres">
      <dgm:prSet presAssocID="{9F5B4690-E5C6-46C3-8EF2-C4E0078A29C8}" presName="Name0" presStyleCnt="0">
        <dgm:presLayoutVars>
          <dgm:chMax val="1"/>
          <dgm:dir/>
          <dgm:animLvl val="ctr"/>
          <dgm:resizeHandles val="exact"/>
        </dgm:presLayoutVars>
      </dgm:prSet>
      <dgm:spPr/>
      <dgm:t>
        <a:bodyPr/>
        <a:lstStyle/>
        <a:p>
          <a:endParaRPr lang="en-US"/>
        </a:p>
      </dgm:t>
    </dgm:pt>
    <dgm:pt modelId="{4E099164-B497-4A1C-A4C6-82ACAEE32EE0}" type="pres">
      <dgm:prSet presAssocID="{41544ED8-1236-44FE-BEAE-EB31B675CB99}" presName="centerShape" presStyleLbl="node0" presStyleIdx="0" presStyleCnt="1"/>
      <dgm:spPr/>
      <dgm:t>
        <a:bodyPr/>
        <a:lstStyle/>
        <a:p>
          <a:endParaRPr lang="en-US"/>
        </a:p>
      </dgm:t>
    </dgm:pt>
    <dgm:pt modelId="{6CD78F77-79E8-49EA-B81D-ECB756208F24}" type="pres">
      <dgm:prSet presAssocID="{3AFC1CF6-AE95-49DC-8B0B-EF679E82FE2C}" presName="node" presStyleLbl="node1" presStyleIdx="0" presStyleCnt="3">
        <dgm:presLayoutVars>
          <dgm:bulletEnabled val="1"/>
        </dgm:presLayoutVars>
      </dgm:prSet>
      <dgm:spPr/>
      <dgm:t>
        <a:bodyPr/>
        <a:lstStyle/>
        <a:p>
          <a:endParaRPr lang="en-US"/>
        </a:p>
      </dgm:t>
    </dgm:pt>
    <dgm:pt modelId="{255E10E9-0546-400E-8D98-FFAE9FD6C254}" type="pres">
      <dgm:prSet presAssocID="{3AFC1CF6-AE95-49DC-8B0B-EF679E82FE2C}" presName="dummy" presStyleCnt="0"/>
      <dgm:spPr/>
    </dgm:pt>
    <dgm:pt modelId="{486E3106-723D-47C4-A1ED-D515B7B5599D}" type="pres">
      <dgm:prSet presAssocID="{DCB3D7AE-942A-450A-A76C-954244104A2B}" presName="sibTrans" presStyleLbl="sibTrans2D1" presStyleIdx="0" presStyleCnt="3"/>
      <dgm:spPr/>
      <dgm:t>
        <a:bodyPr/>
        <a:lstStyle/>
        <a:p>
          <a:endParaRPr lang="en-US"/>
        </a:p>
      </dgm:t>
    </dgm:pt>
    <dgm:pt modelId="{77FC12BD-A19B-4F39-B018-F062607799D0}" type="pres">
      <dgm:prSet presAssocID="{D60A28F4-EEA4-4E84-A2CC-D1AE0FEE0CBE}" presName="node" presStyleLbl="node1" presStyleIdx="1" presStyleCnt="3">
        <dgm:presLayoutVars>
          <dgm:bulletEnabled val="1"/>
        </dgm:presLayoutVars>
      </dgm:prSet>
      <dgm:spPr/>
      <dgm:t>
        <a:bodyPr/>
        <a:lstStyle/>
        <a:p>
          <a:endParaRPr lang="en-US"/>
        </a:p>
      </dgm:t>
    </dgm:pt>
    <dgm:pt modelId="{4D4ACC5D-D7FD-4464-9E10-3E9E37EFBE69}" type="pres">
      <dgm:prSet presAssocID="{D60A28F4-EEA4-4E84-A2CC-D1AE0FEE0CBE}" presName="dummy" presStyleCnt="0"/>
      <dgm:spPr/>
    </dgm:pt>
    <dgm:pt modelId="{BABEB825-9DD7-4B58-BE69-0DC98DD4C163}" type="pres">
      <dgm:prSet presAssocID="{8C142C0F-FDD2-4D90-9281-CCC1CF6370F4}" presName="sibTrans" presStyleLbl="sibTrans2D1" presStyleIdx="1" presStyleCnt="3"/>
      <dgm:spPr/>
      <dgm:t>
        <a:bodyPr/>
        <a:lstStyle/>
        <a:p>
          <a:endParaRPr lang="en-US"/>
        </a:p>
      </dgm:t>
    </dgm:pt>
    <dgm:pt modelId="{5190AC4D-C860-4F44-9D35-CE7A3DEC1BF8}" type="pres">
      <dgm:prSet presAssocID="{1BC423D9-E40E-41CC-9757-2F5460ED96A2}" presName="node" presStyleLbl="node1" presStyleIdx="2" presStyleCnt="3">
        <dgm:presLayoutVars>
          <dgm:bulletEnabled val="1"/>
        </dgm:presLayoutVars>
      </dgm:prSet>
      <dgm:spPr/>
      <dgm:t>
        <a:bodyPr/>
        <a:lstStyle/>
        <a:p>
          <a:endParaRPr lang="en-US"/>
        </a:p>
      </dgm:t>
    </dgm:pt>
    <dgm:pt modelId="{3BC16AD4-6455-4266-80FB-DCB8B06D468B}" type="pres">
      <dgm:prSet presAssocID="{1BC423D9-E40E-41CC-9757-2F5460ED96A2}" presName="dummy" presStyleCnt="0"/>
      <dgm:spPr/>
    </dgm:pt>
    <dgm:pt modelId="{F9471387-48A6-42CD-9DC3-93952058155A}" type="pres">
      <dgm:prSet presAssocID="{F1AB138F-96A6-4D67-807D-0F1FCA294F3F}" presName="sibTrans" presStyleLbl="sibTrans2D1" presStyleIdx="2" presStyleCnt="3"/>
      <dgm:spPr/>
      <dgm:t>
        <a:bodyPr/>
        <a:lstStyle/>
        <a:p>
          <a:endParaRPr lang="en-US"/>
        </a:p>
      </dgm:t>
    </dgm:pt>
  </dgm:ptLst>
  <dgm:cxnLst>
    <dgm:cxn modelId="{FCA1F816-C91C-4045-8B95-F0C895CDC2E5}" srcId="{41544ED8-1236-44FE-BEAE-EB31B675CB99}" destId="{3AFC1CF6-AE95-49DC-8B0B-EF679E82FE2C}" srcOrd="0" destOrd="0" parTransId="{831D1E6C-7B32-4BC2-B422-5980DF46278B}" sibTransId="{DCB3D7AE-942A-450A-A76C-954244104A2B}"/>
    <dgm:cxn modelId="{1E035712-A3D7-4C0B-8435-77F867632063}" srcId="{41544ED8-1236-44FE-BEAE-EB31B675CB99}" destId="{1BC423D9-E40E-41CC-9757-2F5460ED96A2}" srcOrd="2" destOrd="0" parTransId="{8022C151-6CC6-4891-A6B2-20EBAF285DB0}" sibTransId="{F1AB138F-96A6-4D67-807D-0F1FCA294F3F}"/>
    <dgm:cxn modelId="{96D222B1-873B-490F-81E6-CF6EFCE4A086}" type="presOf" srcId="{8C142C0F-FDD2-4D90-9281-CCC1CF6370F4}" destId="{BABEB825-9DD7-4B58-BE69-0DC98DD4C163}" srcOrd="0" destOrd="0" presId="urn:microsoft.com/office/officeart/2005/8/layout/radial6"/>
    <dgm:cxn modelId="{FEDC391B-3953-46BD-BFF0-4076DF49E8E6}" type="presOf" srcId="{1BC423D9-E40E-41CC-9757-2F5460ED96A2}" destId="{5190AC4D-C860-4F44-9D35-CE7A3DEC1BF8}" srcOrd="0" destOrd="0" presId="urn:microsoft.com/office/officeart/2005/8/layout/radial6"/>
    <dgm:cxn modelId="{E951FFD9-CDD2-475C-B3B1-E1A5C5590602}" type="presOf" srcId="{DCB3D7AE-942A-450A-A76C-954244104A2B}" destId="{486E3106-723D-47C4-A1ED-D515B7B5599D}" srcOrd="0" destOrd="0" presId="urn:microsoft.com/office/officeart/2005/8/layout/radial6"/>
    <dgm:cxn modelId="{43D6E84D-9DB7-4C75-A4CF-5945ED0E66B1}" type="presOf" srcId="{41544ED8-1236-44FE-BEAE-EB31B675CB99}" destId="{4E099164-B497-4A1C-A4C6-82ACAEE32EE0}" srcOrd="0" destOrd="0" presId="urn:microsoft.com/office/officeart/2005/8/layout/radial6"/>
    <dgm:cxn modelId="{2BBE42D8-FE8B-4E81-ABE6-3F1134A0CF2D}" srcId="{41544ED8-1236-44FE-BEAE-EB31B675CB99}" destId="{D60A28F4-EEA4-4E84-A2CC-D1AE0FEE0CBE}" srcOrd="1" destOrd="0" parTransId="{60668E15-6AC8-4A5C-88A0-68D76EB32F6A}" sibTransId="{8C142C0F-FDD2-4D90-9281-CCC1CF6370F4}"/>
    <dgm:cxn modelId="{74E61726-54D6-45E6-9FFD-05CB0824383E}" srcId="{9F5B4690-E5C6-46C3-8EF2-C4E0078A29C8}" destId="{41544ED8-1236-44FE-BEAE-EB31B675CB99}" srcOrd="0" destOrd="0" parTransId="{FD48DAE8-C65E-4F8A-96AB-69FC45BB1F31}" sibTransId="{BDAA1D31-23DB-4658-BD82-7D4A8D3EC3F5}"/>
    <dgm:cxn modelId="{5A8784DA-548C-42C4-AED6-E39255AD5DB2}" type="presOf" srcId="{9F5B4690-E5C6-46C3-8EF2-C4E0078A29C8}" destId="{29ADA0C6-957C-443B-91BD-BC75052979D0}" srcOrd="0" destOrd="0" presId="urn:microsoft.com/office/officeart/2005/8/layout/radial6"/>
    <dgm:cxn modelId="{5ECBD337-BE77-4C6C-9B4A-D76FED0ADD36}" type="presOf" srcId="{D60A28F4-EEA4-4E84-A2CC-D1AE0FEE0CBE}" destId="{77FC12BD-A19B-4F39-B018-F062607799D0}" srcOrd="0" destOrd="0" presId="urn:microsoft.com/office/officeart/2005/8/layout/radial6"/>
    <dgm:cxn modelId="{45C6A8B2-14CE-49C3-AAD7-B9B0F2108ECE}" type="presOf" srcId="{F1AB138F-96A6-4D67-807D-0F1FCA294F3F}" destId="{F9471387-48A6-42CD-9DC3-93952058155A}" srcOrd="0" destOrd="0" presId="urn:microsoft.com/office/officeart/2005/8/layout/radial6"/>
    <dgm:cxn modelId="{C5B90572-BBFF-4E4C-8034-A639C28E396A}" type="presOf" srcId="{3AFC1CF6-AE95-49DC-8B0B-EF679E82FE2C}" destId="{6CD78F77-79E8-49EA-B81D-ECB756208F24}" srcOrd="0" destOrd="0" presId="urn:microsoft.com/office/officeart/2005/8/layout/radial6"/>
    <dgm:cxn modelId="{94AD9C61-0125-4406-A3C5-F67AD9885ECF}" type="presParOf" srcId="{29ADA0C6-957C-443B-91BD-BC75052979D0}" destId="{4E099164-B497-4A1C-A4C6-82ACAEE32EE0}" srcOrd="0" destOrd="0" presId="urn:microsoft.com/office/officeart/2005/8/layout/radial6"/>
    <dgm:cxn modelId="{E3510D9C-4989-44AF-99A6-C5F60411E015}" type="presParOf" srcId="{29ADA0C6-957C-443B-91BD-BC75052979D0}" destId="{6CD78F77-79E8-49EA-B81D-ECB756208F24}" srcOrd="1" destOrd="0" presId="urn:microsoft.com/office/officeart/2005/8/layout/radial6"/>
    <dgm:cxn modelId="{05A441AF-E081-40E6-86D4-6C26F23721EE}" type="presParOf" srcId="{29ADA0C6-957C-443B-91BD-BC75052979D0}" destId="{255E10E9-0546-400E-8D98-FFAE9FD6C254}" srcOrd="2" destOrd="0" presId="urn:microsoft.com/office/officeart/2005/8/layout/radial6"/>
    <dgm:cxn modelId="{A4ACEAF7-178A-4238-BDC2-FE1812F9E7E4}" type="presParOf" srcId="{29ADA0C6-957C-443B-91BD-BC75052979D0}" destId="{486E3106-723D-47C4-A1ED-D515B7B5599D}" srcOrd="3" destOrd="0" presId="urn:microsoft.com/office/officeart/2005/8/layout/radial6"/>
    <dgm:cxn modelId="{1FD243DD-24CB-4B62-B7A1-A5D8C26D13DD}" type="presParOf" srcId="{29ADA0C6-957C-443B-91BD-BC75052979D0}" destId="{77FC12BD-A19B-4F39-B018-F062607799D0}" srcOrd="4" destOrd="0" presId="urn:microsoft.com/office/officeart/2005/8/layout/radial6"/>
    <dgm:cxn modelId="{547A4B37-6F06-4E84-946C-27FA93EAF4A6}" type="presParOf" srcId="{29ADA0C6-957C-443B-91BD-BC75052979D0}" destId="{4D4ACC5D-D7FD-4464-9E10-3E9E37EFBE69}" srcOrd="5" destOrd="0" presId="urn:microsoft.com/office/officeart/2005/8/layout/radial6"/>
    <dgm:cxn modelId="{37678F5F-6AF5-44C5-B36D-EB6FAC5BFEDC}" type="presParOf" srcId="{29ADA0C6-957C-443B-91BD-BC75052979D0}" destId="{BABEB825-9DD7-4B58-BE69-0DC98DD4C163}" srcOrd="6" destOrd="0" presId="urn:microsoft.com/office/officeart/2005/8/layout/radial6"/>
    <dgm:cxn modelId="{C23076FF-CAD8-4685-BA12-42BB9449D306}" type="presParOf" srcId="{29ADA0C6-957C-443B-91BD-BC75052979D0}" destId="{5190AC4D-C860-4F44-9D35-CE7A3DEC1BF8}" srcOrd="7" destOrd="0" presId="urn:microsoft.com/office/officeart/2005/8/layout/radial6"/>
    <dgm:cxn modelId="{CA8E3561-7CFE-4A52-B145-64610F35A365}" type="presParOf" srcId="{29ADA0C6-957C-443B-91BD-BC75052979D0}" destId="{3BC16AD4-6455-4266-80FB-DCB8B06D468B}" srcOrd="8" destOrd="0" presId="urn:microsoft.com/office/officeart/2005/8/layout/radial6"/>
    <dgm:cxn modelId="{27514CC6-8751-4222-ABBB-A0091256A74C}" type="presParOf" srcId="{29ADA0C6-957C-443B-91BD-BC75052979D0}" destId="{F9471387-48A6-42CD-9DC3-93952058155A}" srcOrd="9" destOrd="0" presId="urn:microsoft.com/office/officeart/2005/8/layout/radial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F5B4690-E5C6-46C3-8EF2-C4E0078A29C8}"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US"/>
        </a:p>
      </dgm:t>
    </dgm:pt>
    <dgm:pt modelId="{41544ED8-1236-44FE-BEAE-EB31B675CB99}">
      <dgm:prSet custT="1"/>
      <dgm:spPr>
        <a:solidFill>
          <a:schemeClr val="bg1">
            <a:lumMod val="75000"/>
          </a:schemeClr>
        </a:solidFill>
      </dgm:spPr>
      <dgm:t>
        <a:bodyPr/>
        <a:lstStyle/>
        <a:p>
          <a:r>
            <a:rPr lang="en-US" sz="400" dirty="0"/>
            <a:t>National </a:t>
          </a:r>
          <a:r>
            <a:rPr lang="en-US" sz="400" dirty="0" smtClean="0"/>
            <a:t>challenges</a:t>
          </a:r>
          <a:endParaRPr lang="en-US" sz="400" dirty="0"/>
        </a:p>
      </dgm:t>
    </dgm:pt>
    <dgm:pt modelId="{FD48DAE8-C65E-4F8A-96AB-69FC45BB1F31}" type="parTrans" cxnId="{74E61726-54D6-45E6-9FFD-05CB0824383E}">
      <dgm:prSet/>
      <dgm:spPr/>
      <dgm:t>
        <a:bodyPr/>
        <a:lstStyle/>
        <a:p>
          <a:endParaRPr lang="en-US"/>
        </a:p>
      </dgm:t>
    </dgm:pt>
    <dgm:pt modelId="{BDAA1D31-23DB-4658-BD82-7D4A8D3EC3F5}" type="sibTrans" cxnId="{74E61726-54D6-45E6-9FFD-05CB0824383E}">
      <dgm:prSet/>
      <dgm:spPr/>
      <dgm:t>
        <a:bodyPr/>
        <a:lstStyle/>
        <a:p>
          <a:endParaRPr lang="en-US"/>
        </a:p>
      </dgm:t>
    </dgm:pt>
    <dgm:pt modelId="{D60A28F4-EEA4-4E84-A2CC-D1AE0FEE0CBE}">
      <dgm:prSet custT="1"/>
      <dgm:spPr>
        <a:solidFill>
          <a:schemeClr val="bg1">
            <a:lumMod val="75000"/>
          </a:schemeClr>
        </a:solidFill>
        <a:ln>
          <a:solidFill>
            <a:schemeClr val="bg1">
              <a:lumMod val="85000"/>
            </a:schemeClr>
          </a:solidFill>
        </a:ln>
      </dgm:spPr>
      <dgm:t>
        <a:bodyPr/>
        <a:lstStyle/>
        <a:p>
          <a:r>
            <a:rPr lang="en-US" sz="300" dirty="0"/>
            <a:t>Causes of child labor </a:t>
          </a:r>
        </a:p>
      </dgm:t>
    </dgm:pt>
    <dgm:pt modelId="{60668E15-6AC8-4A5C-88A0-68D76EB32F6A}" type="parTrans" cxnId="{2BBE42D8-FE8B-4E81-ABE6-3F1134A0CF2D}">
      <dgm:prSet/>
      <dgm:spPr/>
      <dgm:t>
        <a:bodyPr/>
        <a:lstStyle/>
        <a:p>
          <a:endParaRPr lang="en-US"/>
        </a:p>
      </dgm:t>
    </dgm:pt>
    <dgm:pt modelId="{8C142C0F-FDD2-4D90-9281-CCC1CF6370F4}" type="sibTrans" cxnId="{2BBE42D8-FE8B-4E81-ABE6-3F1134A0CF2D}">
      <dgm:prSet/>
      <dgm:spPr/>
      <dgm:t>
        <a:bodyPr/>
        <a:lstStyle/>
        <a:p>
          <a:endParaRPr lang="en-US"/>
        </a:p>
      </dgm:t>
    </dgm:pt>
    <dgm:pt modelId="{1BC423D9-E40E-41CC-9757-2F5460ED96A2}">
      <dgm:prSet custT="1"/>
      <dgm:spPr>
        <a:solidFill>
          <a:schemeClr val="bg1">
            <a:lumMod val="75000"/>
          </a:schemeClr>
        </a:solidFill>
      </dgm:spPr>
      <dgm:t>
        <a:bodyPr/>
        <a:lstStyle/>
        <a:p>
          <a:r>
            <a:rPr lang="en-US" sz="300" dirty="0"/>
            <a:t>The effects of child labor</a:t>
          </a:r>
        </a:p>
      </dgm:t>
    </dgm:pt>
    <dgm:pt modelId="{8022C151-6CC6-4891-A6B2-20EBAF285DB0}" type="parTrans" cxnId="{1E035712-A3D7-4C0B-8435-77F867632063}">
      <dgm:prSet/>
      <dgm:spPr/>
      <dgm:t>
        <a:bodyPr/>
        <a:lstStyle/>
        <a:p>
          <a:endParaRPr lang="en-US"/>
        </a:p>
      </dgm:t>
    </dgm:pt>
    <dgm:pt modelId="{F1AB138F-96A6-4D67-807D-0F1FCA294F3F}" type="sibTrans" cxnId="{1E035712-A3D7-4C0B-8435-77F867632063}">
      <dgm:prSet/>
      <dgm:spPr/>
      <dgm:t>
        <a:bodyPr/>
        <a:lstStyle/>
        <a:p>
          <a:endParaRPr lang="en-US"/>
        </a:p>
      </dgm:t>
    </dgm:pt>
    <dgm:pt modelId="{3AFC1CF6-AE95-49DC-8B0B-EF679E82FE2C}">
      <dgm:prSet custT="1"/>
      <dgm:spPr/>
      <dgm:t>
        <a:bodyPr/>
        <a:lstStyle/>
        <a:p>
          <a:r>
            <a:rPr lang="en-US" sz="300" dirty="0" smtClean="0"/>
            <a:t>Characteristics of child labor </a:t>
          </a:r>
          <a:endParaRPr lang="en-US" sz="300" dirty="0"/>
        </a:p>
      </dgm:t>
    </dgm:pt>
    <dgm:pt modelId="{831D1E6C-7B32-4BC2-B422-5980DF46278B}" type="parTrans" cxnId="{FCA1F816-C91C-4045-8B95-F0C895CDC2E5}">
      <dgm:prSet/>
      <dgm:spPr/>
      <dgm:t>
        <a:bodyPr/>
        <a:lstStyle/>
        <a:p>
          <a:endParaRPr lang="en-US"/>
        </a:p>
      </dgm:t>
    </dgm:pt>
    <dgm:pt modelId="{DCB3D7AE-942A-450A-A76C-954244104A2B}" type="sibTrans" cxnId="{FCA1F816-C91C-4045-8B95-F0C895CDC2E5}">
      <dgm:prSet/>
      <dgm:spPr/>
      <dgm:t>
        <a:bodyPr/>
        <a:lstStyle/>
        <a:p>
          <a:endParaRPr lang="en-US"/>
        </a:p>
      </dgm:t>
    </dgm:pt>
    <dgm:pt modelId="{29ADA0C6-957C-443B-91BD-BC75052979D0}" type="pres">
      <dgm:prSet presAssocID="{9F5B4690-E5C6-46C3-8EF2-C4E0078A29C8}" presName="Name0" presStyleCnt="0">
        <dgm:presLayoutVars>
          <dgm:chMax val="1"/>
          <dgm:dir/>
          <dgm:animLvl val="ctr"/>
          <dgm:resizeHandles val="exact"/>
        </dgm:presLayoutVars>
      </dgm:prSet>
      <dgm:spPr/>
      <dgm:t>
        <a:bodyPr/>
        <a:lstStyle/>
        <a:p>
          <a:endParaRPr lang="en-US"/>
        </a:p>
      </dgm:t>
    </dgm:pt>
    <dgm:pt modelId="{4E099164-B497-4A1C-A4C6-82ACAEE32EE0}" type="pres">
      <dgm:prSet presAssocID="{41544ED8-1236-44FE-BEAE-EB31B675CB99}" presName="centerShape" presStyleLbl="node0" presStyleIdx="0" presStyleCnt="1"/>
      <dgm:spPr/>
      <dgm:t>
        <a:bodyPr/>
        <a:lstStyle/>
        <a:p>
          <a:endParaRPr lang="en-US"/>
        </a:p>
      </dgm:t>
    </dgm:pt>
    <dgm:pt modelId="{6CD78F77-79E8-49EA-B81D-ECB756208F24}" type="pres">
      <dgm:prSet presAssocID="{3AFC1CF6-AE95-49DC-8B0B-EF679E82FE2C}" presName="node" presStyleLbl="node1" presStyleIdx="0" presStyleCnt="3">
        <dgm:presLayoutVars>
          <dgm:bulletEnabled val="1"/>
        </dgm:presLayoutVars>
      </dgm:prSet>
      <dgm:spPr/>
      <dgm:t>
        <a:bodyPr/>
        <a:lstStyle/>
        <a:p>
          <a:endParaRPr lang="en-US"/>
        </a:p>
      </dgm:t>
    </dgm:pt>
    <dgm:pt modelId="{255E10E9-0546-400E-8D98-FFAE9FD6C254}" type="pres">
      <dgm:prSet presAssocID="{3AFC1CF6-AE95-49DC-8B0B-EF679E82FE2C}" presName="dummy" presStyleCnt="0"/>
      <dgm:spPr/>
    </dgm:pt>
    <dgm:pt modelId="{486E3106-723D-47C4-A1ED-D515B7B5599D}" type="pres">
      <dgm:prSet presAssocID="{DCB3D7AE-942A-450A-A76C-954244104A2B}" presName="sibTrans" presStyleLbl="sibTrans2D1" presStyleIdx="0" presStyleCnt="3"/>
      <dgm:spPr/>
      <dgm:t>
        <a:bodyPr/>
        <a:lstStyle/>
        <a:p>
          <a:endParaRPr lang="en-US"/>
        </a:p>
      </dgm:t>
    </dgm:pt>
    <dgm:pt modelId="{77FC12BD-A19B-4F39-B018-F062607799D0}" type="pres">
      <dgm:prSet presAssocID="{D60A28F4-EEA4-4E84-A2CC-D1AE0FEE0CBE}" presName="node" presStyleLbl="node1" presStyleIdx="1" presStyleCnt="3">
        <dgm:presLayoutVars>
          <dgm:bulletEnabled val="1"/>
        </dgm:presLayoutVars>
      </dgm:prSet>
      <dgm:spPr/>
      <dgm:t>
        <a:bodyPr/>
        <a:lstStyle/>
        <a:p>
          <a:endParaRPr lang="en-US"/>
        </a:p>
      </dgm:t>
    </dgm:pt>
    <dgm:pt modelId="{4D4ACC5D-D7FD-4464-9E10-3E9E37EFBE69}" type="pres">
      <dgm:prSet presAssocID="{D60A28F4-EEA4-4E84-A2CC-D1AE0FEE0CBE}" presName="dummy" presStyleCnt="0"/>
      <dgm:spPr/>
    </dgm:pt>
    <dgm:pt modelId="{BABEB825-9DD7-4B58-BE69-0DC98DD4C163}" type="pres">
      <dgm:prSet presAssocID="{8C142C0F-FDD2-4D90-9281-CCC1CF6370F4}" presName="sibTrans" presStyleLbl="sibTrans2D1" presStyleIdx="1" presStyleCnt="3"/>
      <dgm:spPr/>
      <dgm:t>
        <a:bodyPr/>
        <a:lstStyle/>
        <a:p>
          <a:endParaRPr lang="en-US"/>
        </a:p>
      </dgm:t>
    </dgm:pt>
    <dgm:pt modelId="{5190AC4D-C860-4F44-9D35-CE7A3DEC1BF8}" type="pres">
      <dgm:prSet presAssocID="{1BC423D9-E40E-41CC-9757-2F5460ED96A2}" presName="node" presStyleLbl="node1" presStyleIdx="2" presStyleCnt="3">
        <dgm:presLayoutVars>
          <dgm:bulletEnabled val="1"/>
        </dgm:presLayoutVars>
      </dgm:prSet>
      <dgm:spPr/>
      <dgm:t>
        <a:bodyPr/>
        <a:lstStyle/>
        <a:p>
          <a:endParaRPr lang="en-US"/>
        </a:p>
      </dgm:t>
    </dgm:pt>
    <dgm:pt modelId="{3BC16AD4-6455-4266-80FB-DCB8B06D468B}" type="pres">
      <dgm:prSet presAssocID="{1BC423D9-E40E-41CC-9757-2F5460ED96A2}" presName="dummy" presStyleCnt="0"/>
      <dgm:spPr/>
    </dgm:pt>
    <dgm:pt modelId="{F9471387-48A6-42CD-9DC3-93952058155A}" type="pres">
      <dgm:prSet presAssocID="{F1AB138F-96A6-4D67-807D-0F1FCA294F3F}" presName="sibTrans" presStyleLbl="sibTrans2D1" presStyleIdx="2" presStyleCnt="3"/>
      <dgm:spPr/>
      <dgm:t>
        <a:bodyPr/>
        <a:lstStyle/>
        <a:p>
          <a:endParaRPr lang="en-US"/>
        </a:p>
      </dgm:t>
    </dgm:pt>
  </dgm:ptLst>
  <dgm:cxnLst>
    <dgm:cxn modelId="{E3D1C47D-9673-410B-B260-2EF03B071A09}" type="presOf" srcId="{1BC423D9-E40E-41CC-9757-2F5460ED96A2}" destId="{5190AC4D-C860-4F44-9D35-CE7A3DEC1BF8}" srcOrd="0" destOrd="0" presId="urn:microsoft.com/office/officeart/2005/8/layout/radial6"/>
    <dgm:cxn modelId="{FCA1F816-C91C-4045-8B95-F0C895CDC2E5}" srcId="{41544ED8-1236-44FE-BEAE-EB31B675CB99}" destId="{3AFC1CF6-AE95-49DC-8B0B-EF679E82FE2C}" srcOrd="0" destOrd="0" parTransId="{831D1E6C-7B32-4BC2-B422-5980DF46278B}" sibTransId="{DCB3D7AE-942A-450A-A76C-954244104A2B}"/>
    <dgm:cxn modelId="{1E035712-A3D7-4C0B-8435-77F867632063}" srcId="{41544ED8-1236-44FE-BEAE-EB31B675CB99}" destId="{1BC423D9-E40E-41CC-9757-2F5460ED96A2}" srcOrd="2" destOrd="0" parTransId="{8022C151-6CC6-4891-A6B2-20EBAF285DB0}" sibTransId="{F1AB138F-96A6-4D67-807D-0F1FCA294F3F}"/>
    <dgm:cxn modelId="{17D7EDE8-6719-4369-8169-DF42C5C0A586}" type="presOf" srcId="{3AFC1CF6-AE95-49DC-8B0B-EF679E82FE2C}" destId="{6CD78F77-79E8-49EA-B81D-ECB756208F24}" srcOrd="0" destOrd="0" presId="urn:microsoft.com/office/officeart/2005/8/layout/radial6"/>
    <dgm:cxn modelId="{3AAB8D43-DCEE-4262-926B-E31CFB8995CB}" type="presOf" srcId="{DCB3D7AE-942A-450A-A76C-954244104A2B}" destId="{486E3106-723D-47C4-A1ED-D515B7B5599D}" srcOrd="0" destOrd="0" presId="urn:microsoft.com/office/officeart/2005/8/layout/radial6"/>
    <dgm:cxn modelId="{066FB10A-9748-4F0E-999B-4F3E47718C7E}" type="presOf" srcId="{D60A28F4-EEA4-4E84-A2CC-D1AE0FEE0CBE}" destId="{77FC12BD-A19B-4F39-B018-F062607799D0}" srcOrd="0" destOrd="0" presId="urn:microsoft.com/office/officeart/2005/8/layout/radial6"/>
    <dgm:cxn modelId="{FEFC2C31-5B9C-4832-84CD-7A0B32F94FC7}" type="presOf" srcId="{8C142C0F-FDD2-4D90-9281-CCC1CF6370F4}" destId="{BABEB825-9DD7-4B58-BE69-0DC98DD4C163}" srcOrd="0" destOrd="0" presId="urn:microsoft.com/office/officeart/2005/8/layout/radial6"/>
    <dgm:cxn modelId="{9F9CDF4C-CE91-4051-A495-AEE635E8AC08}" type="presOf" srcId="{F1AB138F-96A6-4D67-807D-0F1FCA294F3F}" destId="{F9471387-48A6-42CD-9DC3-93952058155A}" srcOrd="0" destOrd="0" presId="urn:microsoft.com/office/officeart/2005/8/layout/radial6"/>
    <dgm:cxn modelId="{2BBE42D8-FE8B-4E81-ABE6-3F1134A0CF2D}" srcId="{41544ED8-1236-44FE-BEAE-EB31B675CB99}" destId="{D60A28F4-EEA4-4E84-A2CC-D1AE0FEE0CBE}" srcOrd="1" destOrd="0" parTransId="{60668E15-6AC8-4A5C-88A0-68D76EB32F6A}" sibTransId="{8C142C0F-FDD2-4D90-9281-CCC1CF6370F4}"/>
    <dgm:cxn modelId="{74E61726-54D6-45E6-9FFD-05CB0824383E}" srcId="{9F5B4690-E5C6-46C3-8EF2-C4E0078A29C8}" destId="{41544ED8-1236-44FE-BEAE-EB31B675CB99}" srcOrd="0" destOrd="0" parTransId="{FD48DAE8-C65E-4F8A-96AB-69FC45BB1F31}" sibTransId="{BDAA1D31-23DB-4658-BD82-7D4A8D3EC3F5}"/>
    <dgm:cxn modelId="{D8DFDD67-FF16-4A3E-B080-8D04EB7EBD64}" type="presOf" srcId="{41544ED8-1236-44FE-BEAE-EB31B675CB99}" destId="{4E099164-B497-4A1C-A4C6-82ACAEE32EE0}" srcOrd="0" destOrd="0" presId="urn:microsoft.com/office/officeart/2005/8/layout/radial6"/>
    <dgm:cxn modelId="{781ACFC0-8C09-4EA7-BEC4-6B6AD65671A0}" type="presOf" srcId="{9F5B4690-E5C6-46C3-8EF2-C4E0078A29C8}" destId="{29ADA0C6-957C-443B-91BD-BC75052979D0}" srcOrd="0" destOrd="0" presId="urn:microsoft.com/office/officeart/2005/8/layout/radial6"/>
    <dgm:cxn modelId="{72B0AD18-32D0-47DC-B41E-7541C027A782}" type="presParOf" srcId="{29ADA0C6-957C-443B-91BD-BC75052979D0}" destId="{4E099164-B497-4A1C-A4C6-82ACAEE32EE0}" srcOrd="0" destOrd="0" presId="urn:microsoft.com/office/officeart/2005/8/layout/radial6"/>
    <dgm:cxn modelId="{57A5416E-4F2A-4C4E-9DA5-6486AFE27297}" type="presParOf" srcId="{29ADA0C6-957C-443B-91BD-BC75052979D0}" destId="{6CD78F77-79E8-49EA-B81D-ECB756208F24}" srcOrd="1" destOrd="0" presId="urn:microsoft.com/office/officeart/2005/8/layout/radial6"/>
    <dgm:cxn modelId="{B5B815BE-820A-462C-B536-53F63337A5D3}" type="presParOf" srcId="{29ADA0C6-957C-443B-91BD-BC75052979D0}" destId="{255E10E9-0546-400E-8D98-FFAE9FD6C254}" srcOrd="2" destOrd="0" presId="urn:microsoft.com/office/officeart/2005/8/layout/radial6"/>
    <dgm:cxn modelId="{F3598A53-2AE9-440F-A08F-EE676C5E287B}" type="presParOf" srcId="{29ADA0C6-957C-443B-91BD-BC75052979D0}" destId="{486E3106-723D-47C4-A1ED-D515B7B5599D}" srcOrd="3" destOrd="0" presId="urn:microsoft.com/office/officeart/2005/8/layout/radial6"/>
    <dgm:cxn modelId="{03D09608-4BDD-4068-B836-0AA4190917CA}" type="presParOf" srcId="{29ADA0C6-957C-443B-91BD-BC75052979D0}" destId="{77FC12BD-A19B-4F39-B018-F062607799D0}" srcOrd="4" destOrd="0" presId="urn:microsoft.com/office/officeart/2005/8/layout/radial6"/>
    <dgm:cxn modelId="{9E18A5A3-C934-4FA1-AE21-3C982F76F0C2}" type="presParOf" srcId="{29ADA0C6-957C-443B-91BD-BC75052979D0}" destId="{4D4ACC5D-D7FD-4464-9E10-3E9E37EFBE69}" srcOrd="5" destOrd="0" presId="urn:microsoft.com/office/officeart/2005/8/layout/radial6"/>
    <dgm:cxn modelId="{BDAF7155-81D1-4F41-8434-77A1EBEDF575}" type="presParOf" srcId="{29ADA0C6-957C-443B-91BD-BC75052979D0}" destId="{BABEB825-9DD7-4B58-BE69-0DC98DD4C163}" srcOrd="6" destOrd="0" presId="urn:microsoft.com/office/officeart/2005/8/layout/radial6"/>
    <dgm:cxn modelId="{BAB1D5FF-23EB-46F3-A94D-5FE6344DAAC5}" type="presParOf" srcId="{29ADA0C6-957C-443B-91BD-BC75052979D0}" destId="{5190AC4D-C860-4F44-9D35-CE7A3DEC1BF8}" srcOrd="7" destOrd="0" presId="urn:microsoft.com/office/officeart/2005/8/layout/radial6"/>
    <dgm:cxn modelId="{091D953F-362C-46BB-8F4A-1CF0D8FEAA55}" type="presParOf" srcId="{29ADA0C6-957C-443B-91BD-BC75052979D0}" destId="{3BC16AD4-6455-4266-80FB-DCB8B06D468B}" srcOrd="8" destOrd="0" presId="urn:microsoft.com/office/officeart/2005/8/layout/radial6"/>
    <dgm:cxn modelId="{0EF541E9-FA56-4DA0-AAAB-1D5919BAD293}" type="presParOf" srcId="{29ADA0C6-957C-443B-91BD-BC75052979D0}" destId="{F9471387-48A6-42CD-9DC3-93952058155A}" srcOrd="9"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F5B4690-E5C6-46C3-8EF2-C4E0078A29C8}"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US"/>
        </a:p>
      </dgm:t>
    </dgm:pt>
    <dgm:pt modelId="{41544ED8-1236-44FE-BEAE-EB31B675CB99}">
      <dgm:prSet custT="1"/>
      <dgm:spPr>
        <a:solidFill>
          <a:schemeClr val="bg1">
            <a:lumMod val="75000"/>
          </a:schemeClr>
        </a:solidFill>
      </dgm:spPr>
      <dgm:t>
        <a:bodyPr/>
        <a:lstStyle/>
        <a:p>
          <a:r>
            <a:rPr lang="en-US" sz="400" dirty="0"/>
            <a:t>National </a:t>
          </a:r>
          <a:r>
            <a:rPr lang="en-US" sz="400" dirty="0" smtClean="0"/>
            <a:t>challenges</a:t>
          </a:r>
          <a:endParaRPr lang="en-US" sz="400" dirty="0"/>
        </a:p>
      </dgm:t>
    </dgm:pt>
    <dgm:pt modelId="{FD48DAE8-C65E-4F8A-96AB-69FC45BB1F31}" type="parTrans" cxnId="{74E61726-54D6-45E6-9FFD-05CB0824383E}">
      <dgm:prSet/>
      <dgm:spPr/>
      <dgm:t>
        <a:bodyPr/>
        <a:lstStyle/>
        <a:p>
          <a:endParaRPr lang="en-US"/>
        </a:p>
      </dgm:t>
    </dgm:pt>
    <dgm:pt modelId="{BDAA1D31-23DB-4658-BD82-7D4A8D3EC3F5}" type="sibTrans" cxnId="{74E61726-54D6-45E6-9FFD-05CB0824383E}">
      <dgm:prSet/>
      <dgm:spPr/>
      <dgm:t>
        <a:bodyPr/>
        <a:lstStyle/>
        <a:p>
          <a:endParaRPr lang="en-US"/>
        </a:p>
      </dgm:t>
    </dgm:pt>
    <dgm:pt modelId="{D60A28F4-EEA4-4E84-A2CC-D1AE0FEE0CBE}">
      <dgm:prSet custT="1"/>
      <dgm:spPr>
        <a:solidFill>
          <a:schemeClr val="bg1">
            <a:lumMod val="75000"/>
          </a:schemeClr>
        </a:solidFill>
        <a:ln>
          <a:solidFill>
            <a:schemeClr val="bg1">
              <a:lumMod val="85000"/>
            </a:schemeClr>
          </a:solidFill>
        </a:ln>
      </dgm:spPr>
      <dgm:t>
        <a:bodyPr/>
        <a:lstStyle/>
        <a:p>
          <a:r>
            <a:rPr lang="en-US" sz="300" dirty="0"/>
            <a:t>Causes of child labor </a:t>
          </a:r>
        </a:p>
      </dgm:t>
    </dgm:pt>
    <dgm:pt modelId="{60668E15-6AC8-4A5C-88A0-68D76EB32F6A}" type="parTrans" cxnId="{2BBE42D8-FE8B-4E81-ABE6-3F1134A0CF2D}">
      <dgm:prSet/>
      <dgm:spPr/>
      <dgm:t>
        <a:bodyPr/>
        <a:lstStyle/>
        <a:p>
          <a:endParaRPr lang="en-US"/>
        </a:p>
      </dgm:t>
    </dgm:pt>
    <dgm:pt modelId="{8C142C0F-FDD2-4D90-9281-CCC1CF6370F4}" type="sibTrans" cxnId="{2BBE42D8-FE8B-4E81-ABE6-3F1134A0CF2D}">
      <dgm:prSet/>
      <dgm:spPr/>
      <dgm:t>
        <a:bodyPr/>
        <a:lstStyle/>
        <a:p>
          <a:endParaRPr lang="en-US"/>
        </a:p>
      </dgm:t>
    </dgm:pt>
    <dgm:pt modelId="{1BC423D9-E40E-41CC-9757-2F5460ED96A2}">
      <dgm:prSet custT="1"/>
      <dgm:spPr>
        <a:solidFill>
          <a:schemeClr val="bg1">
            <a:lumMod val="75000"/>
          </a:schemeClr>
        </a:solidFill>
      </dgm:spPr>
      <dgm:t>
        <a:bodyPr/>
        <a:lstStyle/>
        <a:p>
          <a:r>
            <a:rPr lang="en-US" sz="300" dirty="0"/>
            <a:t>The effects of child labor</a:t>
          </a:r>
        </a:p>
      </dgm:t>
    </dgm:pt>
    <dgm:pt modelId="{8022C151-6CC6-4891-A6B2-20EBAF285DB0}" type="parTrans" cxnId="{1E035712-A3D7-4C0B-8435-77F867632063}">
      <dgm:prSet/>
      <dgm:spPr/>
      <dgm:t>
        <a:bodyPr/>
        <a:lstStyle/>
        <a:p>
          <a:endParaRPr lang="en-US"/>
        </a:p>
      </dgm:t>
    </dgm:pt>
    <dgm:pt modelId="{F1AB138F-96A6-4D67-807D-0F1FCA294F3F}" type="sibTrans" cxnId="{1E035712-A3D7-4C0B-8435-77F867632063}">
      <dgm:prSet/>
      <dgm:spPr/>
      <dgm:t>
        <a:bodyPr/>
        <a:lstStyle/>
        <a:p>
          <a:endParaRPr lang="en-US"/>
        </a:p>
      </dgm:t>
    </dgm:pt>
    <dgm:pt modelId="{3AFC1CF6-AE95-49DC-8B0B-EF679E82FE2C}">
      <dgm:prSet custT="1"/>
      <dgm:spPr/>
      <dgm:t>
        <a:bodyPr/>
        <a:lstStyle/>
        <a:p>
          <a:r>
            <a:rPr lang="en-US" sz="300" dirty="0" smtClean="0"/>
            <a:t>Characteristics of child labor </a:t>
          </a:r>
          <a:endParaRPr lang="en-US" sz="300" dirty="0"/>
        </a:p>
      </dgm:t>
    </dgm:pt>
    <dgm:pt modelId="{831D1E6C-7B32-4BC2-B422-5980DF46278B}" type="parTrans" cxnId="{FCA1F816-C91C-4045-8B95-F0C895CDC2E5}">
      <dgm:prSet/>
      <dgm:spPr/>
      <dgm:t>
        <a:bodyPr/>
        <a:lstStyle/>
        <a:p>
          <a:endParaRPr lang="en-US"/>
        </a:p>
      </dgm:t>
    </dgm:pt>
    <dgm:pt modelId="{DCB3D7AE-942A-450A-A76C-954244104A2B}" type="sibTrans" cxnId="{FCA1F816-C91C-4045-8B95-F0C895CDC2E5}">
      <dgm:prSet/>
      <dgm:spPr/>
      <dgm:t>
        <a:bodyPr/>
        <a:lstStyle/>
        <a:p>
          <a:endParaRPr lang="en-US"/>
        </a:p>
      </dgm:t>
    </dgm:pt>
    <dgm:pt modelId="{29ADA0C6-957C-443B-91BD-BC75052979D0}" type="pres">
      <dgm:prSet presAssocID="{9F5B4690-E5C6-46C3-8EF2-C4E0078A29C8}" presName="Name0" presStyleCnt="0">
        <dgm:presLayoutVars>
          <dgm:chMax val="1"/>
          <dgm:dir/>
          <dgm:animLvl val="ctr"/>
          <dgm:resizeHandles val="exact"/>
        </dgm:presLayoutVars>
      </dgm:prSet>
      <dgm:spPr/>
      <dgm:t>
        <a:bodyPr/>
        <a:lstStyle/>
        <a:p>
          <a:endParaRPr lang="en-US"/>
        </a:p>
      </dgm:t>
    </dgm:pt>
    <dgm:pt modelId="{4E099164-B497-4A1C-A4C6-82ACAEE32EE0}" type="pres">
      <dgm:prSet presAssocID="{41544ED8-1236-44FE-BEAE-EB31B675CB99}" presName="centerShape" presStyleLbl="node0" presStyleIdx="0" presStyleCnt="1"/>
      <dgm:spPr/>
      <dgm:t>
        <a:bodyPr/>
        <a:lstStyle/>
        <a:p>
          <a:endParaRPr lang="en-US"/>
        </a:p>
      </dgm:t>
    </dgm:pt>
    <dgm:pt modelId="{6CD78F77-79E8-49EA-B81D-ECB756208F24}" type="pres">
      <dgm:prSet presAssocID="{3AFC1CF6-AE95-49DC-8B0B-EF679E82FE2C}" presName="node" presStyleLbl="node1" presStyleIdx="0" presStyleCnt="3">
        <dgm:presLayoutVars>
          <dgm:bulletEnabled val="1"/>
        </dgm:presLayoutVars>
      </dgm:prSet>
      <dgm:spPr/>
      <dgm:t>
        <a:bodyPr/>
        <a:lstStyle/>
        <a:p>
          <a:endParaRPr lang="en-US"/>
        </a:p>
      </dgm:t>
    </dgm:pt>
    <dgm:pt modelId="{255E10E9-0546-400E-8D98-FFAE9FD6C254}" type="pres">
      <dgm:prSet presAssocID="{3AFC1CF6-AE95-49DC-8B0B-EF679E82FE2C}" presName="dummy" presStyleCnt="0"/>
      <dgm:spPr/>
    </dgm:pt>
    <dgm:pt modelId="{486E3106-723D-47C4-A1ED-D515B7B5599D}" type="pres">
      <dgm:prSet presAssocID="{DCB3D7AE-942A-450A-A76C-954244104A2B}" presName="sibTrans" presStyleLbl="sibTrans2D1" presStyleIdx="0" presStyleCnt="3"/>
      <dgm:spPr/>
      <dgm:t>
        <a:bodyPr/>
        <a:lstStyle/>
        <a:p>
          <a:endParaRPr lang="en-US"/>
        </a:p>
      </dgm:t>
    </dgm:pt>
    <dgm:pt modelId="{77FC12BD-A19B-4F39-B018-F062607799D0}" type="pres">
      <dgm:prSet presAssocID="{D60A28F4-EEA4-4E84-A2CC-D1AE0FEE0CBE}" presName="node" presStyleLbl="node1" presStyleIdx="1" presStyleCnt="3">
        <dgm:presLayoutVars>
          <dgm:bulletEnabled val="1"/>
        </dgm:presLayoutVars>
      </dgm:prSet>
      <dgm:spPr/>
      <dgm:t>
        <a:bodyPr/>
        <a:lstStyle/>
        <a:p>
          <a:endParaRPr lang="en-US"/>
        </a:p>
      </dgm:t>
    </dgm:pt>
    <dgm:pt modelId="{4D4ACC5D-D7FD-4464-9E10-3E9E37EFBE69}" type="pres">
      <dgm:prSet presAssocID="{D60A28F4-EEA4-4E84-A2CC-D1AE0FEE0CBE}" presName="dummy" presStyleCnt="0"/>
      <dgm:spPr/>
    </dgm:pt>
    <dgm:pt modelId="{BABEB825-9DD7-4B58-BE69-0DC98DD4C163}" type="pres">
      <dgm:prSet presAssocID="{8C142C0F-FDD2-4D90-9281-CCC1CF6370F4}" presName="sibTrans" presStyleLbl="sibTrans2D1" presStyleIdx="1" presStyleCnt="3"/>
      <dgm:spPr/>
      <dgm:t>
        <a:bodyPr/>
        <a:lstStyle/>
        <a:p>
          <a:endParaRPr lang="en-US"/>
        </a:p>
      </dgm:t>
    </dgm:pt>
    <dgm:pt modelId="{5190AC4D-C860-4F44-9D35-CE7A3DEC1BF8}" type="pres">
      <dgm:prSet presAssocID="{1BC423D9-E40E-41CC-9757-2F5460ED96A2}" presName="node" presStyleLbl="node1" presStyleIdx="2" presStyleCnt="3">
        <dgm:presLayoutVars>
          <dgm:bulletEnabled val="1"/>
        </dgm:presLayoutVars>
      </dgm:prSet>
      <dgm:spPr/>
      <dgm:t>
        <a:bodyPr/>
        <a:lstStyle/>
        <a:p>
          <a:endParaRPr lang="en-US"/>
        </a:p>
      </dgm:t>
    </dgm:pt>
    <dgm:pt modelId="{3BC16AD4-6455-4266-80FB-DCB8B06D468B}" type="pres">
      <dgm:prSet presAssocID="{1BC423D9-E40E-41CC-9757-2F5460ED96A2}" presName="dummy" presStyleCnt="0"/>
      <dgm:spPr/>
    </dgm:pt>
    <dgm:pt modelId="{F9471387-48A6-42CD-9DC3-93952058155A}" type="pres">
      <dgm:prSet presAssocID="{F1AB138F-96A6-4D67-807D-0F1FCA294F3F}" presName="sibTrans" presStyleLbl="sibTrans2D1" presStyleIdx="2" presStyleCnt="3"/>
      <dgm:spPr/>
      <dgm:t>
        <a:bodyPr/>
        <a:lstStyle/>
        <a:p>
          <a:endParaRPr lang="en-US"/>
        </a:p>
      </dgm:t>
    </dgm:pt>
  </dgm:ptLst>
  <dgm:cxnLst>
    <dgm:cxn modelId="{FCA1F816-C91C-4045-8B95-F0C895CDC2E5}" srcId="{41544ED8-1236-44FE-BEAE-EB31B675CB99}" destId="{3AFC1CF6-AE95-49DC-8B0B-EF679E82FE2C}" srcOrd="0" destOrd="0" parTransId="{831D1E6C-7B32-4BC2-B422-5980DF46278B}" sibTransId="{DCB3D7AE-942A-450A-A76C-954244104A2B}"/>
    <dgm:cxn modelId="{1E035712-A3D7-4C0B-8435-77F867632063}" srcId="{41544ED8-1236-44FE-BEAE-EB31B675CB99}" destId="{1BC423D9-E40E-41CC-9757-2F5460ED96A2}" srcOrd="2" destOrd="0" parTransId="{8022C151-6CC6-4891-A6B2-20EBAF285DB0}" sibTransId="{F1AB138F-96A6-4D67-807D-0F1FCA294F3F}"/>
    <dgm:cxn modelId="{22A1B983-167E-4C82-8B7C-3E74E607A2AE}" type="presOf" srcId="{41544ED8-1236-44FE-BEAE-EB31B675CB99}" destId="{4E099164-B497-4A1C-A4C6-82ACAEE32EE0}" srcOrd="0" destOrd="0" presId="urn:microsoft.com/office/officeart/2005/8/layout/radial6"/>
    <dgm:cxn modelId="{B4EA5A3A-EC79-4DE4-874E-3B84E0E1C39A}" type="presOf" srcId="{F1AB138F-96A6-4D67-807D-0F1FCA294F3F}" destId="{F9471387-48A6-42CD-9DC3-93952058155A}" srcOrd="0" destOrd="0" presId="urn:microsoft.com/office/officeart/2005/8/layout/radial6"/>
    <dgm:cxn modelId="{489881A1-BA52-4F9A-A755-CAE40D3A9703}" type="presOf" srcId="{3AFC1CF6-AE95-49DC-8B0B-EF679E82FE2C}" destId="{6CD78F77-79E8-49EA-B81D-ECB756208F24}" srcOrd="0" destOrd="0" presId="urn:microsoft.com/office/officeart/2005/8/layout/radial6"/>
    <dgm:cxn modelId="{8E1C0645-7733-4D85-AF27-E23CF021080F}" type="presOf" srcId="{DCB3D7AE-942A-450A-A76C-954244104A2B}" destId="{486E3106-723D-47C4-A1ED-D515B7B5599D}" srcOrd="0" destOrd="0" presId="urn:microsoft.com/office/officeart/2005/8/layout/radial6"/>
    <dgm:cxn modelId="{82ADF6DA-211B-45E1-8A2C-5E2D1C9A7817}" type="presOf" srcId="{9F5B4690-E5C6-46C3-8EF2-C4E0078A29C8}" destId="{29ADA0C6-957C-443B-91BD-BC75052979D0}" srcOrd="0" destOrd="0" presId="urn:microsoft.com/office/officeart/2005/8/layout/radial6"/>
    <dgm:cxn modelId="{2BBE42D8-FE8B-4E81-ABE6-3F1134A0CF2D}" srcId="{41544ED8-1236-44FE-BEAE-EB31B675CB99}" destId="{D60A28F4-EEA4-4E84-A2CC-D1AE0FEE0CBE}" srcOrd="1" destOrd="0" parTransId="{60668E15-6AC8-4A5C-88A0-68D76EB32F6A}" sibTransId="{8C142C0F-FDD2-4D90-9281-CCC1CF6370F4}"/>
    <dgm:cxn modelId="{74E61726-54D6-45E6-9FFD-05CB0824383E}" srcId="{9F5B4690-E5C6-46C3-8EF2-C4E0078A29C8}" destId="{41544ED8-1236-44FE-BEAE-EB31B675CB99}" srcOrd="0" destOrd="0" parTransId="{FD48DAE8-C65E-4F8A-96AB-69FC45BB1F31}" sibTransId="{BDAA1D31-23DB-4658-BD82-7D4A8D3EC3F5}"/>
    <dgm:cxn modelId="{A35DED65-8006-4D8A-ACE2-5CE1A1404213}" type="presOf" srcId="{D60A28F4-EEA4-4E84-A2CC-D1AE0FEE0CBE}" destId="{77FC12BD-A19B-4F39-B018-F062607799D0}" srcOrd="0" destOrd="0" presId="urn:microsoft.com/office/officeart/2005/8/layout/radial6"/>
    <dgm:cxn modelId="{3BC09574-FF1A-4B7B-8DD8-74D2D76A62CA}" type="presOf" srcId="{1BC423D9-E40E-41CC-9757-2F5460ED96A2}" destId="{5190AC4D-C860-4F44-9D35-CE7A3DEC1BF8}" srcOrd="0" destOrd="0" presId="urn:microsoft.com/office/officeart/2005/8/layout/radial6"/>
    <dgm:cxn modelId="{51E5C856-9303-42CA-92A8-75DEB2041D92}" type="presOf" srcId="{8C142C0F-FDD2-4D90-9281-CCC1CF6370F4}" destId="{BABEB825-9DD7-4B58-BE69-0DC98DD4C163}" srcOrd="0" destOrd="0" presId="urn:microsoft.com/office/officeart/2005/8/layout/radial6"/>
    <dgm:cxn modelId="{7B1377C3-1B3D-4E1F-9030-362A21C18B2F}" type="presParOf" srcId="{29ADA0C6-957C-443B-91BD-BC75052979D0}" destId="{4E099164-B497-4A1C-A4C6-82ACAEE32EE0}" srcOrd="0" destOrd="0" presId="urn:microsoft.com/office/officeart/2005/8/layout/radial6"/>
    <dgm:cxn modelId="{4F51D73C-4B1D-429D-9847-970DF6DDD5A8}" type="presParOf" srcId="{29ADA0C6-957C-443B-91BD-BC75052979D0}" destId="{6CD78F77-79E8-49EA-B81D-ECB756208F24}" srcOrd="1" destOrd="0" presId="urn:microsoft.com/office/officeart/2005/8/layout/radial6"/>
    <dgm:cxn modelId="{3F3945A8-0CB5-448C-B95B-024AE83F1103}" type="presParOf" srcId="{29ADA0C6-957C-443B-91BD-BC75052979D0}" destId="{255E10E9-0546-400E-8D98-FFAE9FD6C254}" srcOrd="2" destOrd="0" presId="urn:microsoft.com/office/officeart/2005/8/layout/radial6"/>
    <dgm:cxn modelId="{2C37A263-29C9-4398-8D13-DB610EB2534C}" type="presParOf" srcId="{29ADA0C6-957C-443B-91BD-BC75052979D0}" destId="{486E3106-723D-47C4-A1ED-D515B7B5599D}" srcOrd="3" destOrd="0" presId="urn:microsoft.com/office/officeart/2005/8/layout/radial6"/>
    <dgm:cxn modelId="{A19A4E8D-6623-49C6-972E-B59319ACEF52}" type="presParOf" srcId="{29ADA0C6-957C-443B-91BD-BC75052979D0}" destId="{77FC12BD-A19B-4F39-B018-F062607799D0}" srcOrd="4" destOrd="0" presId="urn:microsoft.com/office/officeart/2005/8/layout/radial6"/>
    <dgm:cxn modelId="{33444EF5-AA7E-4843-9CFA-F57F3C130682}" type="presParOf" srcId="{29ADA0C6-957C-443B-91BD-BC75052979D0}" destId="{4D4ACC5D-D7FD-4464-9E10-3E9E37EFBE69}" srcOrd="5" destOrd="0" presId="urn:microsoft.com/office/officeart/2005/8/layout/radial6"/>
    <dgm:cxn modelId="{F5302128-6F14-41A4-9CB3-A2708E5C1B7A}" type="presParOf" srcId="{29ADA0C6-957C-443B-91BD-BC75052979D0}" destId="{BABEB825-9DD7-4B58-BE69-0DC98DD4C163}" srcOrd="6" destOrd="0" presId="urn:microsoft.com/office/officeart/2005/8/layout/radial6"/>
    <dgm:cxn modelId="{7291156E-E088-40C5-83C4-68DC283C38FA}" type="presParOf" srcId="{29ADA0C6-957C-443B-91BD-BC75052979D0}" destId="{5190AC4D-C860-4F44-9D35-CE7A3DEC1BF8}" srcOrd="7" destOrd="0" presId="urn:microsoft.com/office/officeart/2005/8/layout/radial6"/>
    <dgm:cxn modelId="{1607A844-58A9-4AFE-8C1B-6B124F8D4F09}" type="presParOf" srcId="{29ADA0C6-957C-443B-91BD-BC75052979D0}" destId="{3BC16AD4-6455-4266-80FB-DCB8B06D468B}" srcOrd="8" destOrd="0" presId="urn:microsoft.com/office/officeart/2005/8/layout/radial6"/>
    <dgm:cxn modelId="{70944011-7908-4052-AED8-395A7B94FAA6}" type="presParOf" srcId="{29ADA0C6-957C-443B-91BD-BC75052979D0}" destId="{F9471387-48A6-42CD-9DC3-93952058155A}" srcOrd="9"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F5B4690-E5C6-46C3-8EF2-C4E0078A29C8}"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US"/>
        </a:p>
      </dgm:t>
    </dgm:pt>
    <dgm:pt modelId="{41544ED8-1236-44FE-BEAE-EB31B675CB99}">
      <dgm:prSet custT="1"/>
      <dgm:spPr>
        <a:solidFill>
          <a:schemeClr val="bg1">
            <a:lumMod val="75000"/>
          </a:schemeClr>
        </a:solidFill>
      </dgm:spPr>
      <dgm:t>
        <a:bodyPr/>
        <a:lstStyle/>
        <a:p>
          <a:r>
            <a:rPr lang="en-US" sz="400" dirty="0"/>
            <a:t>National </a:t>
          </a:r>
          <a:r>
            <a:rPr lang="en-US" sz="400" dirty="0" smtClean="0"/>
            <a:t>challenges</a:t>
          </a:r>
          <a:endParaRPr lang="en-US" sz="400" dirty="0"/>
        </a:p>
      </dgm:t>
    </dgm:pt>
    <dgm:pt modelId="{FD48DAE8-C65E-4F8A-96AB-69FC45BB1F31}" type="parTrans" cxnId="{74E61726-54D6-45E6-9FFD-05CB0824383E}">
      <dgm:prSet/>
      <dgm:spPr/>
      <dgm:t>
        <a:bodyPr/>
        <a:lstStyle/>
        <a:p>
          <a:endParaRPr lang="en-US"/>
        </a:p>
      </dgm:t>
    </dgm:pt>
    <dgm:pt modelId="{BDAA1D31-23DB-4658-BD82-7D4A8D3EC3F5}" type="sibTrans" cxnId="{74E61726-54D6-45E6-9FFD-05CB0824383E}">
      <dgm:prSet/>
      <dgm:spPr/>
      <dgm:t>
        <a:bodyPr/>
        <a:lstStyle/>
        <a:p>
          <a:endParaRPr lang="en-US"/>
        </a:p>
      </dgm:t>
    </dgm:pt>
    <dgm:pt modelId="{D60A28F4-EEA4-4E84-A2CC-D1AE0FEE0CBE}">
      <dgm:prSet custT="1"/>
      <dgm:spPr/>
      <dgm:t>
        <a:bodyPr/>
        <a:lstStyle/>
        <a:p>
          <a:r>
            <a:rPr lang="en-US" sz="300" dirty="0"/>
            <a:t>Causes of child labor </a:t>
          </a:r>
        </a:p>
      </dgm:t>
    </dgm:pt>
    <dgm:pt modelId="{60668E15-6AC8-4A5C-88A0-68D76EB32F6A}" type="parTrans" cxnId="{2BBE42D8-FE8B-4E81-ABE6-3F1134A0CF2D}">
      <dgm:prSet/>
      <dgm:spPr/>
      <dgm:t>
        <a:bodyPr/>
        <a:lstStyle/>
        <a:p>
          <a:endParaRPr lang="en-US"/>
        </a:p>
      </dgm:t>
    </dgm:pt>
    <dgm:pt modelId="{8C142C0F-FDD2-4D90-9281-CCC1CF6370F4}" type="sibTrans" cxnId="{2BBE42D8-FE8B-4E81-ABE6-3F1134A0CF2D}">
      <dgm:prSet/>
      <dgm:spPr/>
      <dgm:t>
        <a:bodyPr/>
        <a:lstStyle/>
        <a:p>
          <a:endParaRPr lang="en-US"/>
        </a:p>
      </dgm:t>
    </dgm:pt>
    <dgm:pt modelId="{1BC423D9-E40E-41CC-9757-2F5460ED96A2}">
      <dgm:prSet custT="1"/>
      <dgm:spPr>
        <a:solidFill>
          <a:schemeClr val="bg1">
            <a:lumMod val="75000"/>
          </a:schemeClr>
        </a:solidFill>
      </dgm:spPr>
      <dgm:t>
        <a:bodyPr/>
        <a:lstStyle/>
        <a:p>
          <a:r>
            <a:rPr lang="en-US" sz="300" dirty="0"/>
            <a:t>The effects of child labor</a:t>
          </a:r>
        </a:p>
      </dgm:t>
    </dgm:pt>
    <dgm:pt modelId="{8022C151-6CC6-4891-A6B2-20EBAF285DB0}" type="parTrans" cxnId="{1E035712-A3D7-4C0B-8435-77F867632063}">
      <dgm:prSet/>
      <dgm:spPr/>
      <dgm:t>
        <a:bodyPr/>
        <a:lstStyle/>
        <a:p>
          <a:endParaRPr lang="en-US"/>
        </a:p>
      </dgm:t>
    </dgm:pt>
    <dgm:pt modelId="{F1AB138F-96A6-4D67-807D-0F1FCA294F3F}" type="sibTrans" cxnId="{1E035712-A3D7-4C0B-8435-77F867632063}">
      <dgm:prSet/>
      <dgm:spPr/>
      <dgm:t>
        <a:bodyPr/>
        <a:lstStyle/>
        <a:p>
          <a:endParaRPr lang="en-US"/>
        </a:p>
      </dgm:t>
    </dgm:pt>
    <dgm:pt modelId="{3AFC1CF6-AE95-49DC-8B0B-EF679E82FE2C}">
      <dgm:prSet custT="1"/>
      <dgm:spPr>
        <a:solidFill>
          <a:schemeClr val="bg1">
            <a:lumMod val="75000"/>
          </a:schemeClr>
        </a:solidFill>
      </dgm:spPr>
      <dgm:t>
        <a:bodyPr/>
        <a:lstStyle/>
        <a:p>
          <a:r>
            <a:rPr lang="en-US" sz="300" dirty="0" smtClean="0"/>
            <a:t>Characteristics of child labor </a:t>
          </a:r>
          <a:endParaRPr lang="en-US" sz="300" dirty="0"/>
        </a:p>
      </dgm:t>
    </dgm:pt>
    <dgm:pt modelId="{831D1E6C-7B32-4BC2-B422-5980DF46278B}" type="parTrans" cxnId="{FCA1F816-C91C-4045-8B95-F0C895CDC2E5}">
      <dgm:prSet/>
      <dgm:spPr/>
      <dgm:t>
        <a:bodyPr/>
        <a:lstStyle/>
        <a:p>
          <a:endParaRPr lang="en-US"/>
        </a:p>
      </dgm:t>
    </dgm:pt>
    <dgm:pt modelId="{DCB3D7AE-942A-450A-A76C-954244104A2B}" type="sibTrans" cxnId="{FCA1F816-C91C-4045-8B95-F0C895CDC2E5}">
      <dgm:prSet/>
      <dgm:spPr/>
      <dgm:t>
        <a:bodyPr/>
        <a:lstStyle/>
        <a:p>
          <a:endParaRPr lang="en-US"/>
        </a:p>
      </dgm:t>
    </dgm:pt>
    <dgm:pt modelId="{29ADA0C6-957C-443B-91BD-BC75052979D0}" type="pres">
      <dgm:prSet presAssocID="{9F5B4690-E5C6-46C3-8EF2-C4E0078A29C8}" presName="Name0" presStyleCnt="0">
        <dgm:presLayoutVars>
          <dgm:chMax val="1"/>
          <dgm:dir/>
          <dgm:animLvl val="ctr"/>
          <dgm:resizeHandles val="exact"/>
        </dgm:presLayoutVars>
      </dgm:prSet>
      <dgm:spPr/>
      <dgm:t>
        <a:bodyPr/>
        <a:lstStyle/>
        <a:p>
          <a:endParaRPr lang="en-US"/>
        </a:p>
      </dgm:t>
    </dgm:pt>
    <dgm:pt modelId="{4E099164-B497-4A1C-A4C6-82ACAEE32EE0}" type="pres">
      <dgm:prSet presAssocID="{41544ED8-1236-44FE-BEAE-EB31B675CB99}" presName="centerShape" presStyleLbl="node0" presStyleIdx="0" presStyleCnt="1"/>
      <dgm:spPr/>
      <dgm:t>
        <a:bodyPr/>
        <a:lstStyle/>
        <a:p>
          <a:endParaRPr lang="en-US"/>
        </a:p>
      </dgm:t>
    </dgm:pt>
    <dgm:pt modelId="{6CD78F77-79E8-49EA-B81D-ECB756208F24}" type="pres">
      <dgm:prSet presAssocID="{3AFC1CF6-AE95-49DC-8B0B-EF679E82FE2C}" presName="node" presStyleLbl="node1" presStyleIdx="0" presStyleCnt="3">
        <dgm:presLayoutVars>
          <dgm:bulletEnabled val="1"/>
        </dgm:presLayoutVars>
      </dgm:prSet>
      <dgm:spPr/>
      <dgm:t>
        <a:bodyPr/>
        <a:lstStyle/>
        <a:p>
          <a:endParaRPr lang="en-US"/>
        </a:p>
      </dgm:t>
    </dgm:pt>
    <dgm:pt modelId="{255E10E9-0546-400E-8D98-FFAE9FD6C254}" type="pres">
      <dgm:prSet presAssocID="{3AFC1CF6-AE95-49DC-8B0B-EF679E82FE2C}" presName="dummy" presStyleCnt="0"/>
      <dgm:spPr/>
    </dgm:pt>
    <dgm:pt modelId="{486E3106-723D-47C4-A1ED-D515B7B5599D}" type="pres">
      <dgm:prSet presAssocID="{DCB3D7AE-942A-450A-A76C-954244104A2B}" presName="sibTrans" presStyleLbl="sibTrans2D1" presStyleIdx="0" presStyleCnt="3"/>
      <dgm:spPr/>
      <dgm:t>
        <a:bodyPr/>
        <a:lstStyle/>
        <a:p>
          <a:endParaRPr lang="en-US"/>
        </a:p>
      </dgm:t>
    </dgm:pt>
    <dgm:pt modelId="{77FC12BD-A19B-4F39-B018-F062607799D0}" type="pres">
      <dgm:prSet presAssocID="{D60A28F4-EEA4-4E84-A2CC-D1AE0FEE0CBE}" presName="node" presStyleLbl="node1" presStyleIdx="1" presStyleCnt="3">
        <dgm:presLayoutVars>
          <dgm:bulletEnabled val="1"/>
        </dgm:presLayoutVars>
      </dgm:prSet>
      <dgm:spPr/>
      <dgm:t>
        <a:bodyPr/>
        <a:lstStyle/>
        <a:p>
          <a:endParaRPr lang="en-US"/>
        </a:p>
      </dgm:t>
    </dgm:pt>
    <dgm:pt modelId="{4D4ACC5D-D7FD-4464-9E10-3E9E37EFBE69}" type="pres">
      <dgm:prSet presAssocID="{D60A28F4-EEA4-4E84-A2CC-D1AE0FEE0CBE}" presName="dummy" presStyleCnt="0"/>
      <dgm:spPr/>
    </dgm:pt>
    <dgm:pt modelId="{BABEB825-9DD7-4B58-BE69-0DC98DD4C163}" type="pres">
      <dgm:prSet presAssocID="{8C142C0F-FDD2-4D90-9281-CCC1CF6370F4}" presName="sibTrans" presStyleLbl="sibTrans2D1" presStyleIdx="1" presStyleCnt="3"/>
      <dgm:spPr/>
      <dgm:t>
        <a:bodyPr/>
        <a:lstStyle/>
        <a:p>
          <a:endParaRPr lang="en-US"/>
        </a:p>
      </dgm:t>
    </dgm:pt>
    <dgm:pt modelId="{5190AC4D-C860-4F44-9D35-CE7A3DEC1BF8}" type="pres">
      <dgm:prSet presAssocID="{1BC423D9-E40E-41CC-9757-2F5460ED96A2}" presName="node" presStyleLbl="node1" presStyleIdx="2" presStyleCnt="3">
        <dgm:presLayoutVars>
          <dgm:bulletEnabled val="1"/>
        </dgm:presLayoutVars>
      </dgm:prSet>
      <dgm:spPr/>
      <dgm:t>
        <a:bodyPr/>
        <a:lstStyle/>
        <a:p>
          <a:endParaRPr lang="en-US"/>
        </a:p>
      </dgm:t>
    </dgm:pt>
    <dgm:pt modelId="{3BC16AD4-6455-4266-80FB-DCB8B06D468B}" type="pres">
      <dgm:prSet presAssocID="{1BC423D9-E40E-41CC-9757-2F5460ED96A2}" presName="dummy" presStyleCnt="0"/>
      <dgm:spPr/>
    </dgm:pt>
    <dgm:pt modelId="{F9471387-48A6-42CD-9DC3-93952058155A}" type="pres">
      <dgm:prSet presAssocID="{F1AB138F-96A6-4D67-807D-0F1FCA294F3F}" presName="sibTrans" presStyleLbl="sibTrans2D1" presStyleIdx="2" presStyleCnt="3"/>
      <dgm:spPr/>
      <dgm:t>
        <a:bodyPr/>
        <a:lstStyle/>
        <a:p>
          <a:endParaRPr lang="en-US"/>
        </a:p>
      </dgm:t>
    </dgm:pt>
  </dgm:ptLst>
  <dgm:cxnLst>
    <dgm:cxn modelId="{FCA1F816-C91C-4045-8B95-F0C895CDC2E5}" srcId="{41544ED8-1236-44FE-BEAE-EB31B675CB99}" destId="{3AFC1CF6-AE95-49DC-8B0B-EF679E82FE2C}" srcOrd="0" destOrd="0" parTransId="{831D1E6C-7B32-4BC2-B422-5980DF46278B}" sibTransId="{DCB3D7AE-942A-450A-A76C-954244104A2B}"/>
    <dgm:cxn modelId="{1E035712-A3D7-4C0B-8435-77F867632063}" srcId="{41544ED8-1236-44FE-BEAE-EB31B675CB99}" destId="{1BC423D9-E40E-41CC-9757-2F5460ED96A2}" srcOrd="2" destOrd="0" parTransId="{8022C151-6CC6-4891-A6B2-20EBAF285DB0}" sibTransId="{F1AB138F-96A6-4D67-807D-0F1FCA294F3F}"/>
    <dgm:cxn modelId="{7A4716E2-F2BE-440A-A866-AAC77ABC1E99}" type="presOf" srcId="{8C142C0F-FDD2-4D90-9281-CCC1CF6370F4}" destId="{BABEB825-9DD7-4B58-BE69-0DC98DD4C163}" srcOrd="0" destOrd="0" presId="urn:microsoft.com/office/officeart/2005/8/layout/radial6"/>
    <dgm:cxn modelId="{3AA99D9D-55A7-490D-B7AF-D37D1319F43E}" type="presOf" srcId="{9F5B4690-E5C6-46C3-8EF2-C4E0078A29C8}" destId="{29ADA0C6-957C-443B-91BD-BC75052979D0}" srcOrd="0" destOrd="0" presId="urn:microsoft.com/office/officeart/2005/8/layout/radial6"/>
    <dgm:cxn modelId="{DFF0C5F5-D054-4342-9258-C0BF9E32F0D4}" type="presOf" srcId="{41544ED8-1236-44FE-BEAE-EB31B675CB99}" destId="{4E099164-B497-4A1C-A4C6-82ACAEE32EE0}" srcOrd="0" destOrd="0" presId="urn:microsoft.com/office/officeart/2005/8/layout/radial6"/>
    <dgm:cxn modelId="{2C2E925F-E462-49B0-AFA3-C210864C6CA0}" type="presOf" srcId="{1BC423D9-E40E-41CC-9757-2F5460ED96A2}" destId="{5190AC4D-C860-4F44-9D35-CE7A3DEC1BF8}" srcOrd="0" destOrd="0" presId="urn:microsoft.com/office/officeart/2005/8/layout/radial6"/>
    <dgm:cxn modelId="{50AD9639-2B4E-48BF-82E1-A4C4B48A4D22}" type="presOf" srcId="{3AFC1CF6-AE95-49DC-8B0B-EF679E82FE2C}" destId="{6CD78F77-79E8-49EA-B81D-ECB756208F24}" srcOrd="0" destOrd="0" presId="urn:microsoft.com/office/officeart/2005/8/layout/radial6"/>
    <dgm:cxn modelId="{2BBE42D8-FE8B-4E81-ABE6-3F1134A0CF2D}" srcId="{41544ED8-1236-44FE-BEAE-EB31B675CB99}" destId="{D60A28F4-EEA4-4E84-A2CC-D1AE0FEE0CBE}" srcOrd="1" destOrd="0" parTransId="{60668E15-6AC8-4A5C-88A0-68D76EB32F6A}" sibTransId="{8C142C0F-FDD2-4D90-9281-CCC1CF6370F4}"/>
    <dgm:cxn modelId="{74E61726-54D6-45E6-9FFD-05CB0824383E}" srcId="{9F5B4690-E5C6-46C3-8EF2-C4E0078A29C8}" destId="{41544ED8-1236-44FE-BEAE-EB31B675CB99}" srcOrd="0" destOrd="0" parTransId="{FD48DAE8-C65E-4F8A-96AB-69FC45BB1F31}" sibTransId="{BDAA1D31-23DB-4658-BD82-7D4A8D3EC3F5}"/>
    <dgm:cxn modelId="{88EA4ACD-EC2B-4184-81EF-83873A240A84}" type="presOf" srcId="{D60A28F4-EEA4-4E84-A2CC-D1AE0FEE0CBE}" destId="{77FC12BD-A19B-4F39-B018-F062607799D0}" srcOrd="0" destOrd="0" presId="urn:microsoft.com/office/officeart/2005/8/layout/radial6"/>
    <dgm:cxn modelId="{C40348C1-D86F-4D18-A6B4-3DE3D976A972}" type="presOf" srcId="{DCB3D7AE-942A-450A-A76C-954244104A2B}" destId="{486E3106-723D-47C4-A1ED-D515B7B5599D}" srcOrd="0" destOrd="0" presId="urn:microsoft.com/office/officeart/2005/8/layout/radial6"/>
    <dgm:cxn modelId="{5763EB7B-2DE2-4D07-9AE6-EFC77D534A8A}" type="presOf" srcId="{F1AB138F-96A6-4D67-807D-0F1FCA294F3F}" destId="{F9471387-48A6-42CD-9DC3-93952058155A}" srcOrd="0" destOrd="0" presId="urn:microsoft.com/office/officeart/2005/8/layout/radial6"/>
    <dgm:cxn modelId="{F6BF3E17-B1FF-4BBD-802E-6F72AD45C399}" type="presParOf" srcId="{29ADA0C6-957C-443B-91BD-BC75052979D0}" destId="{4E099164-B497-4A1C-A4C6-82ACAEE32EE0}" srcOrd="0" destOrd="0" presId="urn:microsoft.com/office/officeart/2005/8/layout/radial6"/>
    <dgm:cxn modelId="{523888F8-EE6F-4D33-9C9F-DBCF0B131766}" type="presParOf" srcId="{29ADA0C6-957C-443B-91BD-BC75052979D0}" destId="{6CD78F77-79E8-49EA-B81D-ECB756208F24}" srcOrd="1" destOrd="0" presId="urn:microsoft.com/office/officeart/2005/8/layout/radial6"/>
    <dgm:cxn modelId="{1ECD612E-9296-44DB-B2D3-03FD189EED8C}" type="presParOf" srcId="{29ADA0C6-957C-443B-91BD-BC75052979D0}" destId="{255E10E9-0546-400E-8D98-FFAE9FD6C254}" srcOrd="2" destOrd="0" presId="urn:microsoft.com/office/officeart/2005/8/layout/radial6"/>
    <dgm:cxn modelId="{B87A695C-6D32-47E0-B6FC-20DA2C122E37}" type="presParOf" srcId="{29ADA0C6-957C-443B-91BD-BC75052979D0}" destId="{486E3106-723D-47C4-A1ED-D515B7B5599D}" srcOrd="3" destOrd="0" presId="urn:microsoft.com/office/officeart/2005/8/layout/radial6"/>
    <dgm:cxn modelId="{F0EEF97B-F51F-4AE5-AD30-04F20A81F3FE}" type="presParOf" srcId="{29ADA0C6-957C-443B-91BD-BC75052979D0}" destId="{77FC12BD-A19B-4F39-B018-F062607799D0}" srcOrd="4" destOrd="0" presId="urn:microsoft.com/office/officeart/2005/8/layout/radial6"/>
    <dgm:cxn modelId="{07A14FF4-42F2-43B1-BC81-2744B852C5C8}" type="presParOf" srcId="{29ADA0C6-957C-443B-91BD-BC75052979D0}" destId="{4D4ACC5D-D7FD-4464-9E10-3E9E37EFBE69}" srcOrd="5" destOrd="0" presId="urn:microsoft.com/office/officeart/2005/8/layout/radial6"/>
    <dgm:cxn modelId="{947A4DF3-3F1A-4DF2-BCC4-E048BA1E8135}" type="presParOf" srcId="{29ADA0C6-957C-443B-91BD-BC75052979D0}" destId="{BABEB825-9DD7-4B58-BE69-0DC98DD4C163}" srcOrd="6" destOrd="0" presId="urn:microsoft.com/office/officeart/2005/8/layout/radial6"/>
    <dgm:cxn modelId="{6025155B-0BC3-4BC4-B657-B956F8BF52AF}" type="presParOf" srcId="{29ADA0C6-957C-443B-91BD-BC75052979D0}" destId="{5190AC4D-C860-4F44-9D35-CE7A3DEC1BF8}" srcOrd="7" destOrd="0" presId="urn:microsoft.com/office/officeart/2005/8/layout/radial6"/>
    <dgm:cxn modelId="{0BEC139A-8D20-42B3-88A8-BAD1652AC939}" type="presParOf" srcId="{29ADA0C6-957C-443B-91BD-BC75052979D0}" destId="{3BC16AD4-6455-4266-80FB-DCB8B06D468B}" srcOrd="8" destOrd="0" presId="urn:microsoft.com/office/officeart/2005/8/layout/radial6"/>
    <dgm:cxn modelId="{D810E0FD-50FE-4AE5-80F8-B68FDA743BF3}" type="presParOf" srcId="{29ADA0C6-957C-443B-91BD-BC75052979D0}" destId="{F9471387-48A6-42CD-9DC3-93952058155A}" srcOrd="9" destOrd="0" presId="urn:microsoft.com/office/officeart/2005/8/layout/radial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9F5B4690-E5C6-46C3-8EF2-C4E0078A29C8}"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US"/>
        </a:p>
      </dgm:t>
    </dgm:pt>
    <dgm:pt modelId="{41544ED8-1236-44FE-BEAE-EB31B675CB99}">
      <dgm:prSet custT="1"/>
      <dgm:spPr>
        <a:solidFill>
          <a:schemeClr val="bg1">
            <a:lumMod val="75000"/>
          </a:schemeClr>
        </a:solidFill>
      </dgm:spPr>
      <dgm:t>
        <a:bodyPr/>
        <a:lstStyle/>
        <a:p>
          <a:r>
            <a:rPr lang="en-US" sz="400" dirty="0"/>
            <a:t>National </a:t>
          </a:r>
          <a:r>
            <a:rPr lang="en-US" sz="400" dirty="0" smtClean="0"/>
            <a:t>challenges</a:t>
          </a:r>
          <a:endParaRPr lang="en-US" sz="400" dirty="0"/>
        </a:p>
      </dgm:t>
    </dgm:pt>
    <dgm:pt modelId="{FD48DAE8-C65E-4F8A-96AB-69FC45BB1F31}" type="parTrans" cxnId="{74E61726-54D6-45E6-9FFD-05CB0824383E}">
      <dgm:prSet/>
      <dgm:spPr/>
      <dgm:t>
        <a:bodyPr/>
        <a:lstStyle/>
        <a:p>
          <a:endParaRPr lang="en-US"/>
        </a:p>
      </dgm:t>
    </dgm:pt>
    <dgm:pt modelId="{BDAA1D31-23DB-4658-BD82-7D4A8D3EC3F5}" type="sibTrans" cxnId="{74E61726-54D6-45E6-9FFD-05CB0824383E}">
      <dgm:prSet/>
      <dgm:spPr/>
      <dgm:t>
        <a:bodyPr/>
        <a:lstStyle/>
        <a:p>
          <a:endParaRPr lang="en-US"/>
        </a:p>
      </dgm:t>
    </dgm:pt>
    <dgm:pt modelId="{D60A28F4-EEA4-4E84-A2CC-D1AE0FEE0CBE}">
      <dgm:prSet custT="1"/>
      <dgm:spPr/>
      <dgm:t>
        <a:bodyPr/>
        <a:lstStyle/>
        <a:p>
          <a:r>
            <a:rPr lang="en-US" sz="300" dirty="0"/>
            <a:t>Causes of child labor </a:t>
          </a:r>
        </a:p>
      </dgm:t>
    </dgm:pt>
    <dgm:pt modelId="{60668E15-6AC8-4A5C-88A0-68D76EB32F6A}" type="parTrans" cxnId="{2BBE42D8-FE8B-4E81-ABE6-3F1134A0CF2D}">
      <dgm:prSet/>
      <dgm:spPr/>
      <dgm:t>
        <a:bodyPr/>
        <a:lstStyle/>
        <a:p>
          <a:endParaRPr lang="en-US"/>
        </a:p>
      </dgm:t>
    </dgm:pt>
    <dgm:pt modelId="{8C142C0F-FDD2-4D90-9281-CCC1CF6370F4}" type="sibTrans" cxnId="{2BBE42D8-FE8B-4E81-ABE6-3F1134A0CF2D}">
      <dgm:prSet/>
      <dgm:spPr/>
      <dgm:t>
        <a:bodyPr/>
        <a:lstStyle/>
        <a:p>
          <a:endParaRPr lang="en-US"/>
        </a:p>
      </dgm:t>
    </dgm:pt>
    <dgm:pt modelId="{1BC423D9-E40E-41CC-9757-2F5460ED96A2}">
      <dgm:prSet custT="1"/>
      <dgm:spPr>
        <a:solidFill>
          <a:schemeClr val="bg1">
            <a:lumMod val="75000"/>
          </a:schemeClr>
        </a:solidFill>
      </dgm:spPr>
      <dgm:t>
        <a:bodyPr/>
        <a:lstStyle/>
        <a:p>
          <a:r>
            <a:rPr lang="en-US" sz="300" dirty="0"/>
            <a:t>The effects of child labor</a:t>
          </a:r>
        </a:p>
      </dgm:t>
    </dgm:pt>
    <dgm:pt modelId="{8022C151-6CC6-4891-A6B2-20EBAF285DB0}" type="parTrans" cxnId="{1E035712-A3D7-4C0B-8435-77F867632063}">
      <dgm:prSet/>
      <dgm:spPr/>
      <dgm:t>
        <a:bodyPr/>
        <a:lstStyle/>
        <a:p>
          <a:endParaRPr lang="en-US"/>
        </a:p>
      </dgm:t>
    </dgm:pt>
    <dgm:pt modelId="{F1AB138F-96A6-4D67-807D-0F1FCA294F3F}" type="sibTrans" cxnId="{1E035712-A3D7-4C0B-8435-77F867632063}">
      <dgm:prSet/>
      <dgm:spPr/>
      <dgm:t>
        <a:bodyPr/>
        <a:lstStyle/>
        <a:p>
          <a:endParaRPr lang="en-US"/>
        </a:p>
      </dgm:t>
    </dgm:pt>
    <dgm:pt modelId="{3AFC1CF6-AE95-49DC-8B0B-EF679E82FE2C}">
      <dgm:prSet custT="1"/>
      <dgm:spPr>
        <a:solidFill>
          <a:schemeClr val="bg1">
            <a:lumMod val="75000"/>
          </a:schemeClr>
        </a:solidFill>
      </dgm:spPr>
      <dgm:t>
        <a:bodyPr/>
        <a:lstStyle/>
        <a:p>
          <a:r>
            <a:rPr lang="en-US" sz="300" dirty="0" smtClean="0"/>
            <a:t>Characteristics of child labor </a:t>
          </a:r>
          <a:endParaRPr lang="en-US" sz="300" dirty="0"/>
        </a:p>
      </dgm:t>
    </dgm:pt>
    <dgm:pt modelId="{831D1E6C-7B32-4BC2-B422-5980DF46278B}" type="parTrans" cxnId="{FCA1F816-C91C-4045-8B95-F0C895CDC2E5}">
      <dgm:prSet/>
      <dgm:spPr/>
      <dgm:t>
        <a:bodyPr/>
        <a:lstStyle/>
        <a:p>
          <a:endParaRPr lang="en-US"/>
        </a:p>
      </dgm:t>
    </dgm:pt>
    <dgm:pt modelId="{DCB3D7AE-942A-450A-A76C-954244104A2B}" type="sibTrans" cxnId="{FCA1F816-C91C-4045-8B95-F0C895CDC2E5}">
      <dgm:prSet/>
      <dgm:spPr/>
      <dgm:t>
        <a:bodyPr/>
        <a:lstStyle/>
        <a:p>
          <a:endParaRPr lang="en-US"/>
        </a:p>
      </dgm:t>
    </dgm:pt>
    <dgm:pt modelId="{29ADA0C6-957C-443B-91BD-BC75052979D0}" type="pres">
      <dgm:prSet presAssocID="{9F5B4690-E5C6-46C3-8EF2-C4E0078A29C8}" presName="Name0" presStyleCnt="0">
        <dgm:presLayoutVars>
          <dgm:chMax val="1"/>
          <dgm:dir/>
          <dgm:animLvl val="ctr"/>
          <dgm:resizeHandles val="exact"/>
        </dgm:presLayoutVars>
      </dgm:prSet>
      <dgm:spPr/>
      <dgm:t>
        <a:bodyPr/>
        <a:lstStyle/>
        <a:p>
          <a:endParaRPr lang="en-US"/>
        </a:p>
      </dgm:t>
    </dgm:pt>
    <dgm:pt modelId="{4E099164-B497-4A1C-A4C6-82ACAEE32EE0}" type="pres">
      <dgm:prSet presAssocID="{41544ED8-1236-44FE-BEAE-EB31B675CB99}" presName="centerShape" presStyleLbl="node0" presStyleIdx="0" presStyleCnt="1"/>
      <dgm:spPr/>
      <dgm:t>
        <a:bodyPr/>
        <a:lstStyle/>
        <a:p>
          <a:endParaRPr lang="en-US"/>
        </a:p>
      </dgm:t>
    </dgm:pt>
    <dgm:pt modelId="{6CD78F77-79E8-49EA-B81D-ECB756208F24}" type="pres">
      <dgm:prSet presAssocID="{3AFC1CF6-AE95-49DC-8B0B-EF679E82FE2C}" presName="node" presStyleLbl="node1" presStyleIdx="0" presStyleCnt="3">
        <dgm:presLayoutVars>
          <dgm:bulletEnabled val="1"/>
        </dgm:presLayoutVars>
      </dgm:prSet>
      <dgm:spPr/>
      <dgm:t>
        <a:bodyPr/>
        <a:lstStyle/>
        <a:p>
          <a:endParaRPr lang="en-US"/>
        </a:p>
      </dgm:t>
    </dgm:pt>
    <dgm:pt modelId="{255E10E9-0546-400E-8D98-FFAE9FD6C254}" type="pres">
      <dgm:prSet presAssocID="{3AFC1CF6-AE95-49DC-8B0B-EF679E82FE2C}" presName="dummy" presStyleCnt="0"/>
      <dgm:spPr/>
    </dgm:pt>
    <dgm:pt modelId="{486E3106-723D-47C4-A1ED-D515B7B5599D}" type="pres">
      <dgm:prSet presAssocID="{DCB3D7AE-942A-450A-A76C-954244104A2B}" presName="sibTrans" presStyleLbl="sibTrans2D1" presStyleIdx="0" presStyleCnt="3"/>
      <dgm:spPr/>
      <dgm:t>
        <a:bodyPr/>
        <a:lstStyle/>
        <a:p>
          <a:endParaRPr lang="en-US"/>
        </a:p>
      </dgm:t>
    </dgm:pt>
    <dgm:pt modelId="{77FC12BD-A19B-4F39-B018-F062607799D0}" type="pres">
      <dgm:prSet presAssocID="{D60A28F4-EEA4-4E84-A2CC-D1AE0FEE0CBE}" presName="node" presStyleLbl="node1" presStyleIdx="1" presStyleCnt="3">
        <dgm:presLayoutVars>
          <dgm:bulletEnabled val="1"/>
        </dgm:presLayoutVars>
      </dgm:prSet>
      <dgm:spPr/>
      <dgm:t>
        <a:bodyPr/>
        <a:lstStyle/>
        <a:p>
          <a:endParaRPr lang="en-US"/>
        </a:p>
      </dgm:t>
    </dgm:pt>
    <dgm:pt modelId="{4D4ACC5D-D7FD-4464-9E10-3E9E37EFBE69}" type="pres">
      <dgm:prSet presAssocID="{D60A28F4-EEA4-4E84-A2CC-D1AE0FEE0CBE}" presName="dummy" presStyleCnt="0"/>
      <dgm:spPr/>
    </dgm:pt>
    <dgm:pt modelId="{BABEB825-9DD7-4B58-BE69-0DC98DD4C163}" type="pres">
      <dgm:prSet presAssocID="{8C142C0F-FDD2-4D90-9281-CCC1CF6370F4}" presName="sibTrans" presStyleLbl="sibTrans2D1" presStyleIdx="1" presStyleCnt="3"/>
      <dgm:spPr/>
      <dgm:t>
        <a:bodyPr/>
        <a:lstStyle/>
        <a:p>
          <a:endParaRPr lang="en-US"/>
        </a:p>
      </dgm:t>
    </dgm:pt>
    <dgm:pt modelId="{5190AC4D-C860-4F44-9D35-CE7A3DEC1BF8}" type="pres">
      <dgm:prSet presAssocID="{1BC423D9-E40E-41CC-9757-2F5460ED96A2}" presName="node" presStyleLbl="node1" presStyleIdx="2" presStyleCnt="3">
        <dgm:presLayoutVars>
          <dgm:bulletEnabled val="1"/>
        </dgm:presLayoutVars>
      </dgm:prSet>
      <dgm:spPr/>
      <dgm:t>
        <a:bodyPr/>
        <a:lstStyle/>
        <a:p>
          <a:endParaRPr lang="en-US"/>
        </a:p>
      </dgm:t>
    </dgm:pt>
    <dgm:pt modelId="{3BC16AD4-6455-4266-80FB-DCB8B06D468B}" type="pres">
      <dgm:prSet presAssocID="{1BC423D9-E40E-41CC-9757-2F5460ED96A2}" presName="dummy" presStyleCnt="0"/>
      <dgm:spPr/>
    </dgm:pt>
    <dgm:pt modelId="{F9471387-48A6-42CD-9DC3-93952058155A}" type="pres">
      <dgm:prSet presAssocID="{F1AB138F-96A6-4D67-807D-0F1FCA294F3F}" presName="sibTrans" presStyleLbl="sibTrans2D1" presStyleIdx="2" presStyleCnt="3"/>
      <dgm:spPr/>
      <dgm:t>
        <a:bodyPr/>
        <a:lstStyle/>
        <a:p>
          <a:endParaRPr lang="en-US"/>
        </a:p>
      </dgm:t>
    </dgm:pt>
  </dgm:ptLst>
  <dgm:cxnLst>
    <dgm:cxn modelId="{80AEC09A-464D-4FF2-A7A2-860C8B4C2FE7}" type="presOf" srcId="{1BC423D9-E40E-41CC-9757-2F5460ED96A2}" destId="{5190AC4D-C860-4F44-9D35-CE7A3DEC1BF8}" srcOrd="0" destOrd="0" presId="urn:microsoft.com/office/officeart/2005/8/layout/radial6"/>
    <dgm:cxn modelId="{FCA1F816-C91C-4045-8B95-F0C895CDC2E5}" srcId="{41544ED8-1236-44FE-BEAE-EB31B675CB99}" destId="{3AFC1CF6-AE95-49DC-8B0B-EF679E82FE2C}" srcOrd="0" destOrd="0" parTransId="{831D1E6C-7B32-4BC2-B422-5980DF46278B}" sibTransId="{DCB3D7AE-942A-450A-A76C-954244104A2B}"/>
    <dgm:cxn modelId="{1E035712-A3D7-4C0B-8435-77F867632063}" srcId="{41544ED8-1236-44FE-BEAE-EB31B675CB99}" destId="{1BC423D9-E40E-41CC-9757-2F5460ED96A2}" srcOrd="2" destOrd="0" parTransId="{8022C151-6CC6-4891-A6B2-20EBAF285DB0}" sibTransId="{F1AB138F-96A6-4D67-807D-0F1FCA294F3F}"/>
    <dgm:cxn modelId="{F626E9B6-041A-407D-B22F-10825424579C}" type="presOf" srcId="{DCB3D7AE-942A-450A-A76C-954244104A2B}" destId="{486E3106-723D-47C4-A1ED-D515B7B5599D}" srcOrd="0" destOrd="0" presId="urn:microsoft.com/office/officeart/2005/8/layout/radial6"/>
    <dgm:cxn modelId="{06D81D44-3186-41AA-B0CA-470DC64CB08E}" type="presOf" srcId="{F1AB138F-96A6-4D67-807D-0F1FCA294F3F}" destId="{F9471387-48A6-42CD-9DC3-93952058155A}" srcOrd="0" destOrd="0" presId="urn:microsoft.com/office/officeart/2005/8/layout/radial6"/>
    <dgm:cxn modelId="{9D13C379-0D9E-4E76-9416-7CB5C11EB731}" type="presOf" srcId="{D60A28F4-EEA4-4E84-A2CC-D1AE0FEE0CBE}" destId="{77FC12BD-A19B-4F39-B018-F062607799D0}" srcOrd="0" destOrd="0" presId="urn:microsoft.com/office/officeart/2005/8/layout/radial6"/>
    <dgm:cxn modelId="{C2524331-404E-4943-B9E7-E7F12C1F5862}" type="presOf" srcId="{9F5B4690-E5C6-46C3-8EF2-C4E0078A29C8}" destId="{29ADA0C6-957C-443B-91BD-BC75052979D0}" srcOrd="0" destOrd="0" presId="urn:microsoft.com/office/officeart/2005/8/layout/radial6"/>
    <dgm:cxn modelId="{81859DC3-A289-48B7-8A1A-79472E7F6F96}" type="presOf" srcId="{41544ED8-1236-44FE-BEAE-EB31B675CB99}" destId="{4E099164-B497-4A1C-A4C6-82ACAEE32EE0}" srcOrd="0" destOrd="0" presId="urn:microsoft.com/office/officeart/2005/8/layout/radial6"/>
    <dgm:cxn modelId="{2BBE42D8-FE8B-4E81-ABE6-3F1134A0CF2D}" srcId="{41544ED8-1236-44FE-BEAE-EB31B675CB99}" destId="{D60A28F4-EEA4-4E84-A2CC-D1AE0FEE0CBE}" srcOrd="1" destOrd="0" parTransId="{60668E15-6AC8-4A5C-88A0-68D76EB32F6A}" sibTransId="{8C142C0F-FDD2-4D90-9281-CCC1CF6370F4}"/>
    <dgm:cxn modelId="{74E61726-54D6-45E6-9FFD-05CB0824383E}" srcId="{9F5B4690-E5C6-46C3-8EF2-C4E0078A29C8}" destId="{41544ED8-1236-44FE-BEAE-EB31B675CB99}" srcOrd="0" destOrd="0" parTransId="{FD48DAE8-C65E-4F8A-96AB-69FC45BB1F31}" sibTransId="{BDAA1D31-23DB-4658-BD82-7D4A8D3EC3F5}"/>
    <dgm:cxn modelId="{66F2A7A9-B414-4265-B9BA-416F9D2A3F6B}" type="presOf" srcId="{3AFC1CF6-AE95-49DC-8B0B-EF679E82FE2C}" destId="{6CD78F77-79E8-49EA-B81D-ECB756208F24}" srcOrd="0" destOrd="0" presId="urn:microsoft.com/office/officeart/2005/8/layout/radial6"/>
    <dgm:cxn modelId="{E89D70CC-C694-4AB0-BB7D-7BFDE1E2E83E}" type="presOf" srcId="{8C142C0F-FDD2-4D90-9281-CCC1CF6370F4}" destId="{BABEB825-9DD7-4B58-BE69-0DC98DD4C163}" srcOrd="0" destOrd="0" presId="urn:microsoft.com/office/officeart/2005/8/layout/radial6"/>
    <dgm:cxn modelId="{DB0ADA1B-A544-402D-98BE-F28472B11943}" type="presParOf" srcId="{29ADA0C6-957C-443B-91BD-BC75052979D0}" destId="{4E099164-B497-4A1C-A4C6-82ACAEE32EE0}" srcOrd="0" destOrd="0" presId="urn:microsoft.com/office/officeart/2005/8/layout/radial6"/>
    <dgm:cxn modelId="{7D21CB84-698D-4B5F-9E40-88598F4E06D4}" type="presParOf" srcId="{29ADA0C6-957C-443B-91BD-BC75052979D0}" destId="{6CD78F77-79E8-49EA-B81D-ECB756208F24}" srcOrd="1" destOrd="0" presId="urn:microsoft.com/office/officeart/2005/8/layout/radial6"/>
    <dgm:cxn modelId="{C249F85F-9EA2-4993-A757-2016E8D0BBFA}" type="presParOf" srcId="{29ADA0C6-957C-443B-91BD-BC75052979D0}" destId="{255E10E9-0546-400E-8D98-FFAE9FD6C254}" srcOrd="2" destOrd="0" presId="urn:microsoft.com/office/officeart/2005/8/layout/radial6"/>
    <dgm:cxn modelId="{A9C69A3B-6FBA-4C75-B5CA-0A17107A1AC5}" type="presParOf" srcId="{29ADA0C6-957C-443B-91BD-BC75052979D0}" destId="{486E3106-723D-47C4-A1ED-D515B7B5599D}" srcOrd="3" destOrd="0" presId="urn:microsoft.com/office/officeart/2005/8/layout/radial6"/>
    <dgm:cxn modelId="{2175C1E3-250B-4ED1-A7BA-BB23EB99E293}" type="presParOf" srcId="{29ADA0C6-957C-443B-91BD-BC75052979D0}" destId="{77FC12BD-A19B-4F39-B018-F062607799D0}" srcOrd="4" destOrd="0" presId="urn:microsoft.com/office/officeart/2005/8/layout/radial6"/>
    <dgm:cxn modelId="{3CE3C0B5-CE5F-4E94-A77A-AEE58F76FA7D}" type="presParOf" srcId="{29ADA0C6-957C-443B-91BD-BC75052979D0}" destId="{4D4ACC5D-D7FD-4464-9E10-3E9E37EFBE69}" srcOrd="5" destOrd="0" presId="urn:microsoft.com/office/officeart/2005/8/layout/radial6"/>
    <dgm:cxn modelId="{CCCAC225-40D6-4002-8B20-2FDA2656FC79}" type="presParOf" srcId="{29ADA0C6-957C-443B-91BD-BC75052979D0}" destId="{BABEB825-9DD7-4B58-BE69-0DC98DD4C163}" srcOrd="6" destOrd="0" presId="urn:microsoft.com/office/officeart/2005/8/layout/radial6"/>
    <dgm:cxn modelId="{E2D64EC7-B6E9-4086-8831-E84192AAC0D0}" type="presParOf" srcId="{29ADA0C6-957C-443B-91BD-BC75052979D0}" destId="{5190AC4D-C860-4F44-9D35-CE7A3DEC1BF8}" srcOrd="7" destOrd="0" presId="urn:microsoft.com/office/officeart/2005/8/layout/radial6"/>
    <dgm:cxn modelId="{931F2B6B-C50B-4294-A78F-67F461ED953D}" type="presParOf" srcId="{29ADA0C6-957C-443B-91BD-BC75052979D0}" destId="{3BC16AD4-6455-4266-80FB-DCB8B06D468B}" srcOrd="8" destOrd="0" presId="urn:microsoft.com/office/officeart/2005/8/layout/radial6"/>
    <dgm:cxn modelId="{747CB912-8574-4744-A23A-B0C5949BBDA8}" type="presParOf" srcId="{29ADA0C6-957C-443B-91BD-BC75052979D0}" destId="{F9471387-48A6-42CD-9DC3-93952058155A}" srcOrd="9" destOrd="0" presId="urn:microsoft.com/office/officeart/2005/8/layout/radial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9F5B4690-E5C6-46C3-8EF2-C4E0078A29C8}"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US"/>
        </a:p>
      </dgm:t>
    </dgm:pt>
    <dgm:pt modelId="{41544ED8-1236-44FE-BEAE-EB31B675CB99}">
      <dgm:prSet custT="1"/>
      <dgm:spPr>
        <a:solidFill>
          <a:schemeClr val="bg1">
            <a:lumMod val="75000"/>
          </a:schemeClr>
        </a:solidFill>
      </dgm:spPr>
      <dgm:t>
        <a:bodyPr/>
        <a:lstStyle/>
        <a:p>
          <a:r>
            <a:rPr lang="en-US" sz="400" dirty="0"/>
            <a:t>National </a:t>
          </a:r>
          <a:r>
            <a:rPr lang="en-US" sz="400" dirty="0" smtClean="0"/>
            <a:t>challenges</a:t>
          </a:r>
          <a:endParaRPr lang="en-US" sz="400" dirty="0"/>
        </a:p>
      </dgm:t>
    </dgm:pt>
    <dgm:pt modelId="{FD48DAE8-C65E-4F8A-96AB-69FC45BB1F31}" type="parTrans" cxnId="{74E61726-54D6-45E6-9FFD-05CB0824383E}">
      <dgm:prSet/>
      <dgm:spPr/>
      <dgm:t>
        <a:bodyPr/>
        <a:lstStyle/>
        <a:p>
          <a:endParaRPr lang="en-US"/>
        </a:p>
      </dgm:t>
    </dgm:pt>
    <dgm:pt modelId="{BDAA1D31-23DB-4658-BD82-7D4A8D3EC3F5}" type="sibTrans" cxnId="{74E61726-54D6-45E6-9FFD-05CB0824383E}">
      <dgm:prSet/>
      <dgm:spPr/>
      <dgm:t>
        <a:bodyPr/>
        <a:lstStyle/>
        <a:p>
          <a:endParaRPr lang="en-US"/>
        </a:p>
      </dgm:t>
    </dgm:pt>
    <dgm:pt modelId="{D60A28F4-EEA4-4E84-A2CC-D1AE0FEE0CBE}">
      <dgm:prSet custT="1"/>
      <dgm:spPr/>
      <dgm:t>
        <a:bodyPr/>
        <a:lstStyle/>
        <a:p>
          <a:r>
            <a:rPr lang="en-US" sz="300" dirty="0"/>
            <a:t>Causes of child labor </a:t>
          </a:r>
        </a:p>
      </dgm:t>
    </dgm:pt>
    <dgm:pt modelId="{60668E15-6AC8-4A5C-88A0-68D76EB32F6A}" type="parTrans" cxnId="{2BBE42D8-FE8B-4E81-ABE6-3F1134A0CF2D}">
      <dgm:prSet/>
      <dgm:spPr/>
      <dgm:t>
        <a:bodyPr/>
        <a:lstStyle/>
        <a:p>
          <a:endParaRPr lang="en-US"/>
        </a:p>
      </dgm:t>
    </dgm:pt>
    <dgm:pt modelId="{8C142C0F-FDD2-4D90-9281-CCC1CF6370F4}" type="sibTrans" cxnId="{2BBE42D8-FE8B-4E81-ABE6-3F1134A0CF2D}">
      <dgm:prSet/>
      <dgm:spPr/>
      <dgm:t>
        <a:bodyPr/>
        <a:lstStyle/>
        <a:p>
          <a:endParaRPr lang="en-US"/>
        </a:p>
      </dgm:t>
    </dgm:pt>
    <dgm:pt modelId="{1BC423D9-E40E-41CC-9757-2F5460ED96A2}">
      <dgm:prSet custT="1"/>
      <dgm:spPr>
        <a:solidFill>
          <a:schemeClr val="bg1">
            <a:lumMod val="75000"/>
          </a:schemeClr>
        </a:solidFill>
      </dgm:spPr>
      <dgm:t>
        <a:bodyPr/>
        <a:lstStyle/>
        <a:p>
          <a:r>
            <a:rPr lang="en-US" sz="300" dirty="0"/>
            <a:t>The effects of child labor</a:t>
          </a:r>
        </a:p>
      </dgm:t>
    </dgm:pt>
    <dgm:pt modelId="{8022C151-6CC6-4891-A6B2-20EBAF285DB0}" type="parTrans" cxnId="{1E035712-A3D7-4C0B-8435-77F867632063}">
      <dgm:prSet/>
      <dgm:spPr/>
      <dgm:t>
        <a:bodyPr/>
        <a:lstStyle/>
        <a:p>
          <a:endParaRPr lang="en-US"/>
        </a:p>
      </dgm:t>
    </dgm:pt>
    <dgm:pt modelId="{F1AB138F-96A6-4D67-807D-0F1FCA294F3F}" type="sibTrans" cxnId="{1E035712-A3D7-4C0B-8435-77F867632063}">
      <dgm:prSet/>
      <dgm:spPr/>
      <dgm:t>
        <a:bodyPr/>
        <a:lstStyle/>
        <a:p>
          <a:endParaRPr lang="en-US"/>
        </a:p>
      </dgm:t>
    </dgm:pt>
    <dgm:pt modelId="{3AFC1CF6-AE95-49DC-8B0B-EF679E82FE2C}">
      <dgm:prSet custT="1"/>
      <dgm:spPr>
        <a:solidFill>
          <a:schemeClr val="bg1">
            <a:lumMod val="75000"/>
          </a:schemeClr>
        </a:solidFill>
      </dgm:spPr>
      <dgm:t>
        <a:bodyPr/>
        <a:lstStyle/>
        <a:p>
          <a:r>
            <a:rPr lang="en-US" sz="300" dirty="0" smtClean="0"/>
            <a:t>Characteristics of child labor </a:t>
          </a:r>
          <a:endParaRPr lang="en-US" sz="300" dirty="0"/>
        </a:p>
      </dgm:t>
    </dgm:pt>
    <dgm:pt modelId="{831D1E6C-7B32-4BC2-B422-5980DF46278B}" type="parTrans" cxnId="{FCA1F816-C91C-4045-8B95-F0C895CDC2E5}">
      <dgm:prSet/>
      <dgm:spPr/>
      <dgm:t>
        <a:bodyPr/>
        <a:lstStyle/>
        <a:p>
          <a:endParaRPr lang="en-US"/>
        </a:p>
      </dgm:t>
    </dgm:pt>
    <dgm:pt modelId="{DCB3D7AE-942A-450A-A76C-954244104A2B}" type="sibTrans" cxnId="{FCA1F816-C91C-4045-8B95-F0C895CDC2E5}">
      <dgm:prSet/>
      <dgm:spPr/>
      <dgm:t>
        <a:bodyPr/>
        <a:lstStyle/>
        <a:p>
          <a:endParaRPr lang="en-US"/>
        </a:p>
      </dgm:t>
    </dgm:pt>
    <dgm:pt modelId="{29ADA0C6-957C-443B-91BD-BC75052979D0}" type="pres">
      <dgm:prSet presAssocID="{9F5B4690-E5C6-46C3-8EF2-C4E0078A29C8}" presName="Name0" presStyleCnt="0">
        <dgm:presLayoutVars>
          <dgm:chMax val="1"/>
          <dgm:dir/>
          <dgm:animLvl val="ctr"/>
          <dgm:resizeHandles val="exact"/>
        </dgm:presLayoutVars>
      </dgm:prSet>
      <dgm:spPr/>
      <dgm:t>
        <a:bodyPr/>
        <a:lstStyle/>
        <a:p>
          <a:endParaRPr lang="en-US"/>
        </a:p>
      </dgm:t>
    </dgm:pt>
    <dgm:pt modelId="{4E099164-B497-4A1C-A4C6-82ACAEE32EE0}" type="pres">
      <dgm:prSet presAssocID="{41544ED8-1236-44FE-BEAE-EB31B675CB99}" presName="centerShape" presStyleLbl="node0" presStyleIdx="0" presStyleCnt="1"/>
      <dgm:spPr/>
      <dgm:t>
        <a:bodyPr/>
        <a:lstStyle/>
        <a:p>
          <a:endParaRPr lang="en-US"/>
        </a:p>
      </dgm:t>
    </dgm:pt>
    <dgm:pt modelId="{6CD78F77-79E8-49EA-B81D-ECB756208F24}" type="pres">
      <dgm:prSet presAssocID="{3AFC1CF6-AE95-49DC-8B0B-EF679E82FE2C}" presName="node" presStyleLbl="node1" presStyleIdx="0" presStyleCnt="3">
        <dgm:presLayoutVars>
          <dgm:bulletEnabled val="1"/>
        </dgm:presLayoutVars>
      </dgm:prSet>
      <dgm:spPr/>
      <dgm:t>
        <a:bodyPr/>
        <a:lstStyle/>
        <a:p>
          <a:endParaRPr lang="en-US"/>
        </a:p>
      </dgm:t>
    </dgm:pt>
    <dgm:pt modelId="{255E10E9-0546-400E-8D98-FFAE9FD6C254}" type="pres">
      <dgm:prSet presAssocID="{3AFC1CF6-AE95-49DC-8B0B-EF679E82FE2C}" presName="dummy" presStyleCnt="0"/>
      <dgm:spPr/>
    </dgm:pt>
    <dgm:pt modelId="{486E3106-723D-47C4-A1ED-D515B7B5599D}" type="pres">
      <dgm:prSet presAssocID="{DCB3D7AE-942A-450A-A76C-954244104A2B}" presName="sibTrans" presStyleLbl="sibTrans2D1" presStyleIdx="0" presStyleCnt="3"/>
      <dgm:spPr/>
      <dgm:t>
        <a:bodyPr/>
        <a:lstStyle/>
        <a:p>
          <a:endParaRPr lang="en-US"/>
        </a:p>
      </dgm:t>
    </dgm:pt>
    <dgm:pt modelId="{77FC12BD-A19B-4F39-B018-F062607799D0}" type="pres">
      <dgm:prSet presAssocID="{D60A28F4-EEA4-4E84-A2CC-D1AE0FEE0CBE}" presName="node" presStyleLbl="node1" presStyleIdx="1" presStyleCnt="3">
        <dgm:presLayoutVars>
          <dgm:bulletEnabled val="1"/>
        </dgm:presLayoutVars>
      </dgm:prSet>
      <dgm:spPr/>
      <dgm:t>
        <a:bodyPr/>
        <a:lstStyle/>
        <a:p>
          <a:endParaRPr lang="en-US"/>
        </a:p>
      </dgm:t>
    </dgm:pt>
    <dgm:pt modelId="{4D4ACC5D-D7FD-4464-9E10-3E9E37EFBE69}" type="pres">
      <dgm:prSet presAssocID="{D60A28F4-EEA4-4E84-A2CC-D1AE0FEE0CBE}" presName="dummy" presStyleCnt="0"/>
      <dgm:spPr/>
    </dgm:pt>
    <dgm:pt modelId="{BABEB825-9DD7-4B58-BE69-0DC98DD4C163}" type="pres">
      <dgm:prSet presAssocID="{8C142C0F-FDD2-4D90-9281-CCC1CF6370F4}" presName="sibTrans" presStyleLbl="sibTrans2D1" presStyleIdx="1" presStyleCnt="3"/>
      <dgm:spPr/>
      <dgm:t>
        <a:bodyPr/>
        <a:lstStyle/>
        <a:p>
          <a:endParaRPr lang="en-US"/>
        </a:p>
      </dgm:t>
    </dgm:pt>
    <dgm:pt modelId="{5190AC4D-C860-4F44-9D35-CE7A3DEC1BF8}" type="pres">
      <dgm:prSet presAssocID="{1BC423D9-E40E-41CC-9757-2F5460ED96A2}" presName="node" presStyleLbl="node1" presStyleIdx="2" presStyleCnt="3">
        <dgm:presLayoutVars>
          <dgm:bulletEnabled val="1"/>
        </dgm:presLayoutVars>
      </dgm:prSet>
      <dgm:spPr/>
      <dgm:t>
        <a:bodyPr/>
        <a:lstStyle/>
        <a:p>
          <a:endParaRPr lang="en-US"/>
        </a:p>
      </dgm:t>
    </dgm:pt>
    <dgm:pt modelId="{3BC16AD4-6455-4266-80FB-DCB8B06D468B}" type="pres">
      <dgm:prSet presAssocID="{1BC423D9-E40E-41CC-9757-2F5460ED96A2}" presName="dummy" presStyleCnt="0"/>
      <dgm:spPr/>
    </dgm:pt>
    <dgm:pt modelId="{F9471387-48A6-42CD-9DC3-93952058155A}" type="pres">
      <dgm:prSet presAssocID="{F1AB138F-96A6-4D67-807D-0F1FCA294F3F}" presName="sibTrans" presStyleLbl="sibTrans2D1" presStyleIdx="2" presStyleCnt="3"/>
      <dgm:spPr/>
      <dgm:t>
        <a:bodyPr/>
        <a:lstStyle/>
        <a:p>
          <a:endParaRPr lang="en-US"/>
        </a:p>
      </dgm:t>
    </dgm:pt>
  </dgm:ptLst>
  <dgm:cxnLst>
    <dgm:cxn modelId="{FCA1F816-C91C-4045-8B95-F0C895CDC2E5}" srcId="{41544ED8-1236-44FE-BEAE-EB31B675CB99}" destId="{3AFC1CF6-AE95-49DC-8B0B-EF679E82FE2C}" srcOrd="0" destOrd="0" parTransId="{831D1E6C-7B32-4BC2-B422-5980DF46278B}" sibTransId="{DCB3D7AE-942A-450A-A76C-954244104A2B}"/>
    <dgm:cxn modelId="{1E035712-A3D7-4C0B-8435-77F867632063}" srcId="{41544ED8-1236-44FE-BEAE-EB31B675CB99}" destId="{1BC423D9-E40E-41CC-9757-2F5460ED96A2}" srcOrd="2" destOrd="0" parTransId="{8022C151-6CC6-4891-A6B2-20EBAF285DB0}" sibTransId="{F1AB138F-96A6-4D67-807D-0F1FCA294F3F}"/>
    <dgm:cxn modelId="{C1BA32AF-45CE-457B-8B63-14B98F1A8350}" type="presOf" srcId="{8C142C0F-FDD2-4D90-9281-CCC1CF6370F4}" destId="{BABEB825-9DD7-4B58-BE69-0DC98DD4C163}" srcOrd="0" destOrd="0" presId="urn:microsoft.com/office/officeart/2005/8/layout/radial6"/>
    <dgm:cxn modelId="{A8236608-EB38-4565-AF19-ADA2B75CF371}" type="presOf" srcId="{9F5B4690-E5C6-46C3-8EF2-C4E0078A29C8}" destId="{29ADA0C6-957C-443B-91BD-BC75052979D0}" srcOrd="0" destOrd="0" presId="urn:microsoft.com/office/officeart/2005/8/layout/radial6"/>
    <dgm:cxn modelId="{D5B2D416-34AC-471D-AF0F-0B116C3CF8DF}" type="presOf" srcId="{41544ED8-1236-44FE-BEAE-EB31B675CB99}" destId="{4E099164-B497-4A1C-A4C6-82ACAEE32EE0}" srcOrd="0" destOrd="0" presId="urn:microsoft.com/office/officeart/2005/8/layout/radial6"/>
    <dgm:cxn modelId="{2BBE42D8-FE8B-4E81-ABE6-3F1134A0CF2D}" srcId="{41544ED8-1236-44FE-BEAE-EB31B675CB99}" destId="{D60A28F4-EEA4-4E84-A2CC-D1AE0FEE0CBE}" srcOrd="1" destOrd="0" parTransId="{60668E15-6AC8-4A5C-88A0-68D76EB32F6A}" sibTransId="{8C142C0F-FDD2-4D90-9281-CCC1CF6370F4}"/>
    <dgm:cxn modelId="{74E61726-54D6-45E6-9FFD-05CB0824383E}" srcId="{9F5B4690-E5C6-46C3-8EF2-C4E0078A29C8}" destId="{41544ED8-1236-44FE-BEAE-EB31B675CB99}" srcOrd="0" destOrd="0" parTransId="{FD48DAE8-C65E-4F8A-96AB-69FC45BB1F31}" sibTransId="{BDAA1D31-23DB-4658-BD82-7D4A8D3EC3F5}"/>
    <dgm:cxn modelId="{398C6D0C-BCC8-4446-AE6D-2A6794B6ED69}" type="presOf" srcId="{DCB3D7AE-942A-450A-A76C-954244104A2B}" destId="{486E3106-723D-47C4-A1ED-D515B7B5599D}" srcOrd="0" destOrd="0" presId="urn:microsoft.com/office/officeart/2005/8/layout/radial6"/>
    <dgm:cxn modelId="{6E58E84B-8ACA-4D3C-8BC6-C80C8649E1E7}" type="presOf" srcId="{1BC423D9-E40E-41CC-9757-2F5460ED96A2}" destId="{5190AC4D-C860-4F44-9D35-CE7A3DEC1BF8}" srcOrd="0" destOrd="0" presId="urn:microsoft.com/office/officeart/2005/8/layout/radial6"/>
    <dgm:cxn modelId="{9ECD27D3-897E-4570-A34B-4538357504A1}" type="presOf" srcId="{D60A28F4-EEA4-4E84-A2CC-D1AE0FEE0CBE}" destId="{77FC12BD-A19B-4F39-B018-F062607799D0}" srcOrd="0" destOrd="0" presId="urn:microsoft.com/office/officeart/2005/8/layout/radial6"/>
    <dgm:cxn modelId="{D836366D-3466-409E-B497-8059DAA858AE}" type="presOf" srcId="{3AFC1CF6-AE95-49DC-8B0B-EF679E82FE2C}" destId="{6CD78F77-79E8-49EA-B81D-ECB756208F24}" srcOrd="0" destOrd="0" presId="urn:microsoft.com/office/officeart/2005/8/layout/radial6"/>
    <dgm:cxn modelId="{E6B19660-341E-4A76-8581-4819C77CAE94}" type="presOf" srcId="{F1AB138F-96A6-4D67-807D-0F1FCA294F3F}" destId="{F9471387-48A6-42CD-9DC3-93952058155A}" srcOrd="0" destOrd="0" presId="urn:microsoft.com/office/officeart/2005/8/layout/radial6"/>
    <dgm:cxn modelId="{24BE3C8D-D84C-446B-B066-ED52070A8F28}" type="presParOf" srcId="{29ADA0C6-957C-443B-91BD-BC75052979D0}" destId="{4E099164-B497-4A1C-A4C6-82ACAEE32EE0}" srcOrd="0" destOrd="0" presId="urn:microsoft.com/office/officeart/2005/8/layout/radial6"/>
    <dgm:cxn modelId="{A81CBAE5-F43E-4567-A095-E38B4F5DEA2C}" type="presParOf" srcId="{29ADA0C6-957C-443B-91BD-BC75052979D0}" destId="{6CD78F77-79E8-49EA-B81D-ECB756208F24}" srcOrd="1" destOrd="0" presId="urn:microsoft.com/office/officeart/2005/8/layout/radial6"/>
    <dgm:cxn modelId="{7C213E00-5BAC-4E32-9C0D-DB919A5E8344}" type="presParOf" srcId="{29ADA0C6-957C-443B-91BD-BC75052979D0}" destId="{255E10E9-0546-400E-8D98-FFAE9FD6C254}" srcOrd="2" destOrd="0" presId="urn:microsoft.com/office/officeart/2005/8/layout/radial6"/>
    <dgm:cxn modelId="{36F7C4F0-B662-45EB-8ACB-ABFBA360BBDE}" type="presParOf" srcId="{29ADA0C6-957C-443B-91BD-BC75052979D0}" destId="{486E3106-723D-47C4-A1ED-D515B7B5599D}" srcOrd="3" destOrd="0" presId="urn:microsoft.com/office/officeart/2005/8/layout/radial6"/>
    <dgm:cxn modelId="{61A4CC9C-FB41-41D9-9889-632765A9DD53}" type="presParOf" srcId="{29ADA0C6-957C-443B-91BD-BC75052979D0}" destId="{77FC12BD-A19B-4F39-B018-F062607799D0}" srcOrd="4" destOrd="0" presId="urn:microsoft.com/office/officeart/2005/8/layout/radial6"/>
    <dgm:cxn modelId="{9D24F32E-B2E8-446E-AD79-03C9BC0E5A57}" type="presParOf" srcId="{29ADA0C6-957C-443B-91BD-BC75052979D0}" destId="{4D4ACC5D-D7FD-4464-9E10-3E9E37EFBE69}" srcOrd="5" destOrd="0" presId="urn:microsoft.com/office/officeart/2005/8/layout/radial6"/>
    <dgm:cxn modelId="{F24C782D-E780-4191-9700-177C04CC6731}" type="presParOf" srcId="{29ADA0C6-957C-443B-91BD-BC75052979D0}" destId="{BABEB825-9DD7-4B58-BE69-0DC98DD4C163}" srcOrd="6" destOrd="0" presId="urn:microsoft.com/office/officeart/2005/8/layout/radial6"/>
    <dgm:cxn modelId="{60682DA1-2A1E-44CF-BDB3-AA5FF5E4871F}" type="presParOf" srcId="{29ADA0C6-957C-443B-91BD-BC75052979D0}" destId="{5190AC4D-C860-4F44-9D35-CE7A3DEC1BF8}" srcOrd="7" destOrd="0" presId="urn:microsoft.com/office/officeart/2005/8/layout/radial6"/>
    <dgm:cxn modelId="{B8143277-9E31-49F0-8306-8570A5E2F48B}" type="presParOf" srcId="{29ADA0C6-957C-443B-91BD-BC75052979D0}" destId="{3BC16AD4-6455-4266-80FB-DCB8B06D468B}" srcOrd="8" destOrd="0" presId="urn:microsoft.com/office/officeart/2005/8/layout/radial6"/>
    <dgm:cxn modelId="{9D9F92A0-F89F-40BB-9A47-71827BD5DA74}" type="presParOf" srcId="{29ADA0C6-957C-443B-91BD-BC75052979D0}" destId="{F9471387-48A6-42CD-9DC3-93952058155A}" srcOrd="9" destOrd="0" presId="urn:microsoft.com/office/officeart/2005/8/layout/radial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9F5B4690-E5C6-46C3-8EF2-C4E0078A29C8}"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US"/>
        </a:p>
      </dgm:t>
    </dgm:pt>
    <dgm:pt modelId="{41544ED8-1236-44FE-BEAE-EB31B675CB99}">
      <dgm:prSet custT="1"/>
      <dgm:spPr>
        <a:solidFill>
          <a:schemeClr val="bg1">
            <a:lumMod val="75000"/>
          </a:schemeClr>
        </a:solidFill>
      </dgm:spPr>
      <dgm:t>
        <a:bodyPr/>
        <a:lstStyle/>
        <a:p>
          <a:r>
            <a:rPr lang="en-US" sz="400" dirty="0"/>
            <a:t>National </a:t>
          </a:r>
          <a:r>
            <a:rPr lang="en-US" sz="400" dirty="0" smtClean="0"/>
            <a:t>challenges</a:t>
          </a:r>
          <a:endParaRPr lang="en-US" sz="400" dirty="0"/>
        </a:p>
      </dgm:t>
    </dgm:pt>
    <dgm:pt modelId="{FD48DAE8-C65E-4F8A-96AB-69FC45BB1F31}" type="parTrans" cxnId="{74E61726-54D6-45E6-9FFD-05CB0824383E}">
      <dgm:prSet/>
      <dgm:spPr/>
      <dgm:t>
        <a:bodyPr/>
        <a:lstStyle/>
        <a:p>
          <a:endParaRPr lang="en-US"/>
        </a:p>
      </dgm:t>
    </dgm:pt>
    <dgm:pt modelId="{BDAA1D31-23DB-4658-BD82-7D4A8D3EC3F5}" type="sibTrans" cxnId="{74E61726-54D6-45E6-9FFD-05CB0824383E}">
      <dgm:prSet/>
      <dgm:spPr/>
      <dgm:t>
        <a:bodyPr/>
        <a:lstStyle/>
        <a:p>
          <a:endParaRPr lang="en-US"/>
        </a:p>
      </dgm:t>
    </dgm:pt>
    <dgm:pt modelId="{D60A28F4-EEA4-4E84-A2CC-D1AE0FEE0CBE}">
      <dgm:prSet custT="1"/>
      <dgm:spPr/>
      <dgm:t>
        <a:bodyPr/>
        <a:lstStyle/>
        <a:p>
          <a:r>
            <a:rPr lang="en-US" sz="300" dirty="0"/>
            <a:t>Causes of child labor </a:t>
          </a:r>
        </a:p>
      </dgm:t>
    </dgm:pt>
    <dgm:pt modelId="{60668E15-6AC8-4A5C-88A0-68D76EB32F6A}" type="parTrans" cxnId="{2BBE42D8-FE8B-4E81-ABE6-3F1134A0CF2D}">
      <dgm:prSet/>
      <dgm:spPr/>
      <dgm:t>
        <a:bodyPr/>
        <a:lstStyle/>
        <a:p>
          <a:endParaRPr lang="en-US"/>
        </a:p>
      </dgm:t>
    </dgm:pt>
    <dgm:pt modelId="{8C142C0F-FDD2-4D90-9281-CCC1CF6370F4}" type="sibTrans" cxnId="{2BBE42D8-FE8B-4E81-ABE6-3F1134A0CF2D}">
      <dgm:prSet/>
      <dgm:spPr/>
      <dgm:t>
        <a:bodyPr/>
        <a:lstStyle/>
        <a:p>
          <a:endParaRPr lang="en-US"/>
        </a:p>
      </dgm:t>
    </dgm:pt>
    <dgm:pt modelId="{1BC423D9-E40E-41CC-9757-2F5460ED96A2}">
      <dgm:prSet custT="1"/>
      <dgm:spPr>
        <a:solidFill>
          <a:schemeClr val="bg1">
            <a:lumMod val="75000"/>
          </a:schemeClr>
        </a:solidFill>
      </dgm:spPr>
      <dgm:t>
        <a:bodyPr/>
        <a:lstStyle/>
        <a:p>
          <a:r>
            <a:rPr lang="en-US" sz="300" dirty="0"/>
            <a:t>The effects of child labor</a:t>
          </a:r>
        </a:p>
      </dgm:t>
    </dgm:pt>
    <dgm:pt modelId="{8022C151-6CC6-4891-A6B2-20EBAF285DB0}" type="parTrans" cxnId="{1E035712-A3D7-4C0B-8435-77F867632063}">
      <dgm:prSet/>
      <dgm:spPr/>
      <dgm:t>
        <a:bodyPr/>
        <a:lstStyle/>
        <a:p>
          <a:endParaRPr lang="en-US"/>
        </a:p>
      </dgm:t>
    </dgm:pt>
    <dgm:pt modelId="{F1AB138F-96A6-4D67-807D-0F1FCA294F3F}" type="sibTrans" cxnId="{1E035712-A3D7-4C0B-8435-77F867632063}">
      <dgm:prSet/>
      <dgm:spPr/>
      <dgm:t>
        <a:bodyPr/>
        <a:lstStyle/>
        <a:p>
          <a:endParaRPr lang="en-US"/>
        </a:p>
      </dgm:t>
    </dgm:pt>
    <dgm:pt modelId="{3AFC1CF6-AE95-49DC-8B0B-EF679E82FE2C}">
      <dgm:prSet custT="1"/>
      <dgm:spPr>
        <a:solidFill>
          <a:schemeClr val="bg1">
            <a:lumMod val="75000"/>
          </a:schemeClr>
        </a:solidFill>
      </dgm:spPr>
      <dgm:t>
        <a:bodyPr/>
        <a:lstStyle/>
        <a:p>
          <a:r>
            <a:rPr lang="en-US" sz="300" dirty="0" smtClean="0"/>
            <a:t>Characteristics of child labor </a:t>
          </a:r>
          <a:endParaRPr lang="en-US" sz="300" dirty="0"/>
        </a:p>
      </dgm:t>
    </dgm:pt>
    <dgm:pt modelId="{831D1E6C-7B32-4BC2-B422-5980DF46278B}" type="parTrans" cxnId="{FCA1F816-C91C-4045-8B95-F0C895CDC2E5}">
      <dgm:prSet/>
      <dgm:spPr/>
      <dgm:t>
        <a:bodyPr/>
        <a:lstStyle/>
        <a:p>
          <a:endParaRPr lang="en-US"/>
        </a:p>
      </dgm:t>
    </dgm:pt>
    <dgm:pt modelId="{DCB3D7AE-942A-450A-A76C-954244104A2B}" type="sibTrans" cxnId="{FCA1F816-C91C-4045-8B95-F0C895CDC2E5}">
      <dgm:prSet/>
      <dgm:spPr/>
      <dgm:t>
        <a:bodyPr/>
        <a:lstStyle/>
        <a:p>
          <a:endParaRPr lang="en-US"/>
        </a:p>
      </dgm:t>
    </dgm:pt>
    <dgm:pt modelId="{29ADA0C6-957C-443B-91BD-BC75052979D0}" type="pres">
      <dgm:prSet presAssocID="{9F5B4690-E5C6-46C3-8EF2-C4E0078A29C8}" presName="Name0" presStyleCnt="0">
        <dgm:presLayoutVars>
          <dgm:chMax val="1"/>
          <dgm:dir/>
          <dgm:animLvl val="ctr"/>
          <dgm:resizeHandles val="exact"/>
        </dgm:presLayoutVars>
      </dgm:prSet>
      <dgm:spPr/>
      <dgm:t>
        <a:bodyPr/>
        <a:lstStyle/>
        <a:p>
          <a:endParaRPr lang="en-US"/>
        </a:p>
      </dgm:t>
    </dgm:pt>
    <dgm:pt modelId="{4E099164-B497-4A1C-A4C6-82ACAEE32EE0}" type="pres">
      <dgm:prSet presAssocID="{41544ED8-1236-44FE-BEAE-EB31B675CB99}" presName="centerShape" presStyleLbl="node0" presStyleIdx="0" presStyleCnt="1"/>
      <dgm:spPr/>
      <dgm:t>
        <a:bodyPr/>
        <a:lstStyle/>
        <a:p>
          <a:endParaRPr lang="en-US"/>
        </a:p>
      </dgm:t>
    </dgm:pt>
    <dgm:pt modelId="{6CD78F77-79E8-49EA-B81D-ECB756208F24}" type="pres">
      <dgm:prSet presAssocID="{3AFC1CF6-AE95-49DC-8B0B-EF679E82FE2C}" presName="node" presStyleLbl="node1" presStyleIdx="0" presStyleCnt="3">
        <dgm:presLayoutVars>
          <dgm:bulletEnabled val="1"/>
        </dgm:presLayoutVars>
      </dgm:prSet>
      <dgm:spPr/>
      <dgm:t>
        <a:bodyPr/>
        <a:lstStyle/>
        <a:p>
          <a:endParaRPr lang="en-US"/>
        </a:p>
      </dgm:t>
    </dgm:pt>
    <dgm:pt modelId="{255E10E9-0546-400E-8D98-FFAE9FD6C254}" type="pres">
      <dgm:prSet presAssocID="{3AFC1CF6-AE95-49DC-8B0B-EF679E82FE2C}" presName="dummy" presStyleCnt="0"/>
      <dgm:spPr/>
    </dgm:pt>
    <dgm:pt modelId="{486E3106-723D-47C4-A1ED-D515B7B5599D}" type="pres">
      <dgm:prSet presAssocID="{DCB3D7AE-942A-450A-A76C-954244104A2B}" presName="sibTrans" presStyleLbl="sibTrans2D1" presStyleIdx="0" presStyleCnt="3"/>
      <dgm:spPr/>
      <dgm:t>
        <a:bodyPr/>
        <a:lstStyle/>
        <a:p>
          <a:endParaRPr lang="en-US"/>
        </a:p>
      </dgm:t>
    </dgm:pt>
    <dgm:pt modelId="{77FC12BD-A19B-4F39-B018-F062607799D0}" type="pres">
      <dgm:prSet presAssocID="{D60A28F4-EEA4-4E84-A2CC-D1AE0FEE0CBE}" presName="node" presStyleLbl="node1" presStyleIdx="1" presStyleCnt="3">
        <dgm:presLayoutVars>
          <dgm:bulletEnabled val="1"/>
        </dgm:presLayoutVars>
      </dgm:prSet>
      <dgm:spPr/>
      <dgm:t>
        <a:bodyPr/>
        <a:lstStyle/>
        <a:p>
          <a:endParaRPr lang="en-US"/>
        </a:p>
      </dgm:t>
    </dgm:pt>
    <dgm:pt modelId="{4D4ACC5D-D7FD-4464-9E10-3E9E37EFBE69}" type="pres">
      <dgm:prSet presAssocID="{D60A28F4-EEA4-4E84-A2CC-D1AE0FEE0CBE}" presName="dummy" presStyleCnt="0"/>
      <dgm:spPr/>
    </dgm:pt>
    <dgm:pt modelId="{BABEB825-9DD7-4B58-BE69-0DC98DD4C163}" type="pres">
      <dgm:prSet presAssocID="{8C142C0F-FDD2-4D90-9281-CCC1CF6370F4}" presName="sibTrans" presStyleLbl="sibTrans2D1" presStyleIdx="1" presStyleCnt="3"/>
      <dgm:spPr/>
      <dgm:t>
        <a:bodyPr/>
        <a:lstStyle/>
        <a:p>
          <a:endParaRPr lang="en-US"/>
        </a:p>
      </dgm:t>
    </dgm:pt>
    <dgm:pt modelId="{5190AC4D-C860-4F44-9D35-CE7A3DEC1BF8}" type="pres">
      <dgm:prSet presAssocID="{1BC423D9-E40E-41CC-9757-2F5460ED96A2}" presName="node" presStyleLbl="node1" presStyleIdx="2" presStyleCnt="3">
        <dgm:presLayoutVars>
          <dgm:bulletEnabled val="1"/>
        </dgm:presLayoutVars>
      </dgm:prSet>
      <dgm:spPr/>
      <dgm:t>
        <a:bodyPr/>
        <a:lstStyle/>
        <a:p>
          <a:endParaRPr lang="en-US"/>
        </a:p>
      </dgm:t>
    </dgm:pt>
    <dgm:pt modelId="{3BC16AD4-6455-4266-80FB-DCB8B06D468B}" type="pres">
      <dgm:prSet presAssocID="{1BC423D9-E40E-41CC-9757-2F5460ED96A2}" presName="dummy" presStyleCnt="0"/>
      <dgm:spPr/>
    </dgm:pt>
    <dgm:pt modelId="{F9471387-48A6-42CD-9DC3-93952058155A}" type="pres">
      <dgm:prSet presAssocID="{F1AB138F-96A6-4D67-807D-0F1FCA294F3F}" presName="sibTrans" presStyleLbl="sibTrans2D1" presStyleIdx="2" presStyleCnt="3"/>
      <dgm:spPr/>
      <dgm:t>
        <a:bodyPr/>
        <a:lstStyle/>
        <a:p>
          <a:endParaRPr lang="en-US"/>
        </a:p>
      </dgm:t>
    </dgm:pt>
  </dgm:ptLst>
  <dgm:cxnLst>
    <dgm:cxn modelId="{FFB80821-C331-4B3F-844B-91DC688B3E94}" type="presOf" srcId="{3AFC1CF6-AE95-49DC-8B0B-EF679E82FE2C}" destId="{6CD78F77-79E8-49EA-B81D-ECB756208F24}" srcOrd="0" destOrd="0" presId="urn:microsoft.com/office/officeart/2005/8/layout/radial6"/>
    <dgm:cxn modelId="{1E035712-A3D7-4C0B-8435-77F867632063}" srcId="{41544ED8-1236-44FE-BEAE-EB31B675CB99}" destId="{1BC423D9-E40E-41CC-9757-2F5460ED96A2}" srcOrd="2" destOrd="0" parTransId="{8022C151-6CC6-4891-A6B2-20EBAF285DB0}" sibTransId="{F1AB138F-96A6-4D67-807D-0F1FCA294F3F}"/>
    <dgm:cxn modelId="{FCA1F816-C91C-4045-8B95-F0C895CDC2E5}" srcId="{41544ED8-1236-44FE-BEAE-EB31B675CB99}" destId="{3AFC1CF6-AE95-49DC-8B0B-EF679E82FE2C}" srcOrd="0" destOrd="0" parTransId="{831D1E6C-7B32-4BC2-B422-5980DF46278B}" sibTransId="{DCB3D7AE-942A-450A-A76C-954244104A2B}"/>
    <dgm:cxn modelId="{77E65017-398E-4F5E-9307-EC425CB24450}" type="presOf" srcId="{41544ED8-1236-44FE-BEAE-EB31B675CB99}" destId="{4E099164-B497-4A1C-A4C6-82ACAEE32EE0}" srcOrd="0" destOrd="0" presId="urn:microsoft.com/office/officeart/2005/8/layout/radial6"/>
    <dgm:cxn modelId="{8A14B611-EFC7-4D3C-B6D3-B58389B3910A}" type="presOf" srcId="{8C142C0F-FDD2-4D90-9281-CCC1CF6370F4}" destId="{BABEB825-9DD7-4B58-BE69-0DC98DD4C163}" srcOrd="0" destOrd="0" presId="urn:microsoft.com/office/officeart/2005/8/layout/radial6"/>
    <dgm:cxn modelId="{4573C196-5D8A-402D-888D-72EC2A348D5D}" type="presOf" srcId="{1BC423D9-E40E-41CC-9757-2F5460ED96A2}" destId="{5190AC4D-C860-4F44-9D35-CE7A3DEC1BF8}" srcOrd="0" destOrd="0" presId="urn:microsoft.com/office/officeart/2005/8/layout/radial6"/>
    <dgm:cxn modelId="{E1222E6A-9FE7-417F-9701-52C0620EE11C}" type="presOf" srcId="{9F5B4690-E5C6-46C3-8EF2-C4E0078A29C8}" destId="{29ADA0C6-957C-443B-91BD-BC75052979D0}" srcOrd="0" destOrd="0" presId="urn:microsoft.com/office/officeart/2005/8/layout/radial6"/>
    <dgm:cxn modelId="{74E61726-54D6-45E6-9FFD-05CB0824383E}" srcId="{9F5B4690-E5C6-46C3-8EF2-C4E0078A29C8}" destId="{41544ED8-1236-44FE-BEAE-EB31B675CB99}" srcOrd="0" destOrd="0" parTransId="{FD48DAE8-C65E-4F8A-96AB-69FC45BB1F31}" sibTransId="{BDAA1D31-23DB-4658-BD82-7D4A8D3EC3F5}"/>
    <dgm:cxn modelId="{2BBE42D8-FE8B-4E81-ABE6-3F1134A0CF2D}" srcId="{41544ED8-1236-44FE-BEAE-EB31B675CB99}" destId="{D60A28F4-EEA4-4E84-A2CC-D1AE0FEE0CBE}" srcOrd="1" destOrd="0" parTransId="{60668E15-6AC8-4A5C-88A0-68D76EB32F6A}" sibTransId="{8C142C0F-FDD2-4D90-9281-CCC1CF6370F4}"/>
    <dgm:cxn modelId="{DE827A99-45BE-47C6-86C0-AD2007518E4C}" type="presOf" srcId="{F1AB138F-96A6-4D67-807D-0F1FCA294F3F}" destId="{F9471387-48A6-42CD-9DC3-93952058155A}" srcOrd="0" destOrd="0" presId="urn:microsoft.com/office/officeart/2005/8/layout/radial6"/>
    <dgm:cxn modelId="{AC745701-63AD-4A6B-A8A2-D497091C3BBF}" type="presOf" srcId="{DCB3D7AE-942A-450A-A76C-954244104A2B}" destId="{486E3106-723D-47C4-A1ED-D515B7B5599D}" srcOrd="0" destOrd="0" presId="urn:microsoft.com/office/officeart/2005/8/layout/radial6"/>
    <dgm:cxn modelId="{97ECFD78-F07D-4779-8894-632DDE3F94CC}" type="presOf" srcId="{D60A28F4-EEA4-4E84-A2CC-D1AE0FEE0CBE}" destId="{77FC12BD-A19B-4F39-B018-F062607799D0}" srcOrd="0" destOrd="0" presId="urn:microsoft.com/office/officeart/2005/8/layout/radial6"/>
    <dgm:cxn modelId="{85393BBC-4B4A-42B0-8DA1-64E8C7FCAE00}" type="presParOf" srcId="{29ADA0C6-957C-443B-91BD-BC75052979D0}" destId="{4E099164-B497-4A1C-A4C6-82ACAEE32EE0}" srcOrd="0" destOrd="0" presId="urn:microsoft.com/office/officeart/2005/8/layout/radial6"/>
    <dgm:cxn modelId="{DB375827-FDCD-4A29-BBB8-80EE325473DA}" type="presParOf" srcId="{29ADA0C6-957C-443B-91BD-BC75052979D0}" destId="{6CD78F77-79E8-49EA-B81D-ECB756208F24}" srcOrd="1" destOrd="0" presId="urn:microsoft.com/office/officeart/2005/8/layout/radial6"/>
    <dgm:cxn modelId="{D966A79C-3DD7-4655-9A50-B601512FA38C}" type="presParOf" srcId="{29ADA0C6-957C-443B-91BD-BC75052979D0}" destId="{255E10E9-0546-400E-8D98-FFAE9FD6C254}" srcOrd="2" destOrd="0" presId="urn:microsoft.com/office/officeart/2005/8/layout/radial6"/>
    <dgm:cxn modelId="{B9754A1D-F00A-4EF8-A34D-39DF18085F5F}" type="presParOf" srcId="{29ADA0C6-957C-443B-91BD-BC75052979D0}" destId="{486E3106-723D-47C4-A1ED-D515B7B5599D}" srcOrd="3" destOrd="0" presId="urn:microsoft.com/office/officeart/2005/8/layout/radial6"/>
    <dgm:cxn modelId="{59AE6C18-9AA8-41C4-9C2B-1A2C3EB7D330}" type="presParOf" srcId="{29ADA0C6-957C-443B-91BD-BC75052979D0}" destId="{77FC12BD-A19B-4F39-B018-F062607799D0}" srcOrd="4" destOrd="0" presId="urn:microsoft.com/office/officeart/2005/8/layout/radial6"/>
    <dgm:cxn modelId="{5E9DDF19-B4D5-48E9-B664-287CC36D0518}" type="presParOf" srcId="{29ADA0C6-957C-443B-91BD-BC75052979D0}" destId="{4D4ACC5D-D7FD-4464-9E10-3E9E37EFBE69}" srcOrd="5" destOrd="0" presId="urn:microsoft.com/office/officeart/2005/8/layout/radial6"/>
    <dgm:cxn modelId="{996670B1-F702-46E0-8C02-6ED9DB2029BF}" type="presParOf" srcId="{29ADA0C6-957C-443B-91BD-BC75052979D0}" destId="{BABEB825-9DD7-4B58-BE69-0DC98DD4C163}" srcOrd="6" destOrd="0" presId="urn:microsoft.com/office/officeart/2005/8/layout/radial6"/>
    <dgm:cxn modelId="{F931C307-A873-4C11-BCFE-4B5EB0888D90}" type="presParOf" srcId="{29ADA0C6-957C-443B-91BD-BC75052979D0}" destId="{5190AC4D-C860-4F44-9D35-CE7A3DEC1BF8}" srcOrd="7" destOrd="0" presId="urn:microsoft.com/office/officeart/2005/8/layout/radial6"/>
    <dgm:cxn modelId="{8D748FAF-2316-4AAE-B051-8255CF645948}" type="presParOf" srcId="{29ADA0C6-957C-443B-91BD-BC75052979D0}" destId="{3BC16AD4-6455-4266-80FB-DCB8B06D468B}" srcOrd="8" destOrd="0" presId="urn:microsoft.com/office/officeart/2005/8/layout/radial6"/>
    <dgm:cxn modelId="{40109155-FA5D-4F95-B7C8-FDB9E3B093AA}" type="presParOf" srcId="{29ADA0C6-957C-443B-91BD-BC75052979D0}" destId="{F9471387-48A6-42CD-9DC3-93952058155A}" srcOrd="9"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9F5B4690-E5C6-46C3-8EF2-C4E0078A29C8}"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US"/>
        </a:p>
      </dgm:t>
    </dgm:pt>
    <dgm:pt modelId="{41544ED8-1236-44FE-BEAE-EB31B675CB99}">
      <dgm:prSet custT="1"/>
      <dgm:spPr>
        <a:solidFill>
          <a:schemeClr val="bg1">
            <a:lumMod val="75000"/>
          </a:schemeClr>
        </a:solidFill>
      </dgm:spPr>
      <dgm:t>
        <a:bodyPr/>
        <a:lstStyle/>
        <a:p>
          <a:r>
            <a:rPr lang="en-US" sz="500" dirty="0"/>
            <a:t>National </a:t>
          </a:r>
          <a:r>
            <a:rPr lang="en-US" sz="500" dirty="0" smtClean="0"/>
            <a:t>challenges</a:t>
          </a:r>
          <a:endParaRPr lang="en-US" sz="500" dirty="0"/>
        </a:p>
      </dgm:t>
    </dgm:pt>
    <dgm:pt modelId="{FD48DAE8-C65E-4F8A-96AB-69FC45BB1F31}" type="parTrans" cxnId="{74E61726-54D6-45E6-9FFD-05CB0824383E}">
      <dgm:prSet/>
      <dgm:spPr/>
      <dgm:t>
        <a:bodyPr/>
        <a:lstStyle/>
        <a:p>
          <a:endParaRPr lang="en-US"/>
        </a:p>
      </dgm:t>
    </dgm:pt>
    <dgm:pt modelId="{BDAA1D31-23DB-4658-BD82-7D4A8D3EC3F5}" type="sibTrans" cxnId="{74E61726-54D6-45E6-9FFD-05CB0824383E}">
      <dgm:prSet/>
      <dgm:spPr/>
      <dgm:t>
        <a:bodyPr/>
        <a:lstStyle/>
        <a:p>
          <a:endParaRPr lang="en-US"/>
        </a:p>
      </dgm:t>
    </dgm:pt>
    <dgm:pt modelId="{D60A28F4-EEA4-4E84-A2CC-D1AE0FEE0CBE}">
      <dgm:prSet custT="1"/>
      <dgm:spPr>
        <a:solidFill>
          <a:schemeClr val="bg1">
            <a:lumMod val="75000"/>
          </a:schemeClr>
        </a:solidFill>
      </dgm:spPr>
      <dgm:t>
        <a:bodyPr/>
        <a:lstStyle/>
        <a:p>
          <a:r>
            <a:rPr lang="en-US" sz="300" dirty="0"/>
            <a:t>Causes of child labor </a:t>
          </a:r>
        </a:p>
      </dgm:t>
    </dgm:pt>
    <dgm:pt modelId="{60668E15-6AC8-4A5C-88A0-68D76EB32F6A}" type="parTrans" cxnId="{2BBE42D8-FE8B-4E81-ABE6-3F1134A0CF2D}">
      <dgm:prSet/>
      <dgm:spPr/>
      <dgm:t>
        <a:bodyPr/>
        <a:lstStyle/>
        <a:p>
          <a:endParaRPr lang="en-US"/>
        </a:p>
      </dgm:t>
    </dgm:pt>
    <dgm:pt modelId="{8C142C0F-FDD2-4D90-9281-CCC1CF6370F4}" type="sibTrans" cxnId="{2BBE42D8-FE8B-4E81-ABE6-3F1134A0CF2D}">
      <dgm:prSet/>
      <dgm:spPr/>
      <dgm:t>
        <a:bodyPr/>
        <a:lstStyle/>
        <a:p>
          <a:endParaRPr lang="en-US"/>
        </a:p>
      </dgm:t>
    </dgm:pt>
    <dgm:pt modelId="{1BC423D9-E40E-41CC-9757-2F5460ED96A2}">
      <dgm:prSet custT="1"/>
      <dgm:spPr/>
      <dgm:t>
        <a:bodyPr/>
        <a:lstStyle/>
        <a:p>
          <a:r>
            <a:rPr lang="en-US" sz="300" dirty="0"/>
            <a:t>The effects of child labor</a:t>
          </a:r>
        </a:p>
      </dgm:t>
    </dgm:pt>
    <dgm:pt modelId="{8022C151-6CC6-4891-A6B2-20EBAF285DB0}" type="parTrans" cxnId="{1E035712-A3D7-4C0B-8435-77F867632063}">
      <dgm:prSet/>
      <dgm:spPr/>
      <dgm:t>
        <a:bodyPr/>
        <a:lstStyle/>
        <a:p>
          <a:endParaRPr lang="en-US"/>
        </a:p>
      </dgm:t>
    </dgm:pt>
    <dgm:pt modelId="{F1AB138F-96A6-4D67-807D-0F1FCA294F3F}" type="sibTrans" cxnId="{1E035712-A3D7-4C0B-8435-77F867632063}">
      <dgm:prSet/>
      <dgm:spPr/>
      <dgm:t>
        <a:bodyPr/>
        <a:lstStyle/>
        <a:p>
          <a:endParaRPr lang="en-US"/>
        </a:p>
      </dgm:t>
    </dgm:pt>
    <dgm:pt modelId="{3AFC1CF6-AE95-49DC-8B0B-EF679E82FE2C}">
      <dgm:prSet custT="1"/>
      <dgm:spPr>
        <a:solidFill>
          <a:schemeClr val="bg1">
            <a:lumMod val="75000"/>
          </a:schemeClr>
        </a:solidFill>
      </dgm:spPr>
      <dgm:t>
        <a:bodyPr/>
        <a:lstStyle/>
        <a:p>
          <a:r>
            <a:rPr lang="en-US" sz="300" dirty="0" smtClean="0"/>
            <a:t>Characteristics of child labor </a:t>
          </a:r>
          <a:endParaRPr lang="en-US" sz="300" dirty="0"/>
        </a:p>
      </dgm:t>
    </dgm:pt>
    <dgm:pt modelId="{831D1E6C-7B32-4BC2-B422-5980DF46278B}" type="parTrans" cxnId="{FCA1F816-C91C-4045-8B95-F0C895CDC2E5}">
      <dgm:prSet/>
      <dgm:spPr/>
      <dgm:t>
        <a:bodyPr/>
        <a:lstStyle/>
        <a:p>
          <a:endParaRPr lang="en-US"/>
        </a:p>
      </dgm:t>
    </dgm:pt>
    <dgm:pt modelId="{DCB3D7AE-942A-450A-A76C-954244104A2B}" type="sibTrans" cxnId="{FCA1F816-C91C-4045-8B95-F0C895CDC2E5}">
      <dgm:prSet/>
      <dgm:spPr/>
      <dgm:t>
        <a:bodyPr/>
        <a:lstStyle/>
        <a:p>
          <a:endParaRPr lang="en-US"/>
        </a:p>
      </dgm:t>
    </dgm:pt>
    <dgm:pt modelId="{29ADA0C6-957C-443B-91BD-BC75052979D0}" type="pres">
      <dgm:prSet presAssocID="{9F5B4690-E5C6-46C3-8EF2-C4E0078A29C8}" presName="Name0" presStyleCnt="0">
        <dgm:presLayoutVars>
          <dgm:chMax val="1"/>
          <dgm:dir/>
          <dgm:animLvl val="ctr"/>
          <dgm:resizeHandles val="exact"/>
        </dgm:presLayoutVars>
      </dgm:prSet>
      <dgm:spPr/>
      <dgm:t>
        <a:bodyPr/>
        <a:lstStyle/>
        <a:p>
          <a:endParaRPr lang="en-US"/>
        </a:p>
      </dgm:t>
    </dgm:pt>
    <dgm:pt modelId="{4E099164-B497-4A1C-A4C6-82ACAEE32EE0}" type="pres">
      <dgm:prSet presAssocID="{41544ED8-1236-44FE-BEAE-EB31B675CB99}" presName="centerShape" presStyleLbl="node0" presStyleIdx="0" presStyleCnt="1"/>
      <dgm:spPr/>
      <dgm:t>
        <a:bodyPr/>
        <a:lstStyle/>
        <a:p>
          <a:endParaRPr lang="en-US"/>
        </a:p>
      </dgm:t>
    </dgm:pt>
    <dgm:pt modelId="{6CD78F77-79E8-49EA-B81D-ECB756208F24}" type="pres">
      <dgm:prSet presAssocID="{3AFC1CF6-AE95-49DC-8B0B-EF679E82FE2C}" presName="node" presStyleLbl="node1" presStyleIdx="0" presStyleCnt="3">
        <dgm:presLayoutVars>
          <dgm:bulletEnabled val="1"/>
        </dgm:presLayoutVars>
      </dgm:prSet>
      <dgm:spPr/>
      <dgm:t>
        <a:bodyPr/>
        <a:lstStyle/>
        <a:p>
          <a:endParaRPr lang="en-US"/>
        </a:p>
      </dgm:t>
    </dgm:pt>
    <dgm:pt modelId="{255E10E9-0546-400E-8D98-FFAE9FD6C254}" type="pres">
      <dgm:prSet presAssocID="{3AFC1CF6-AE95-49DC-8B0B-EF679E82FE2C}" presName="dummy" presStyleCnt="0"/>
      <dgm:spPr/>
    </dgm:pt>
    <dgm:pt modelId="{486E3106-723D-47C4-A1ED-D515B7B5599D}" type="pres">
      <dgm:prSet presAssocID="{DCB3D7AE-942A-450A-A76C-954244104A2B}" presName="sibTrans" presStyleLbl="sibTrans2D1" presStyleIdx="0" presStyleCnt="3"/>
      <dgm:spPr/>
      <dgm:t>
        <a:bodyPr/>
        <a:lstStyle/>
        <a:p>
          <a:endParaRPr lang="en-US"/>
        </a:p>
      </dgm:t>
    </dgm:pt>
    <dgm:pt modelId="{77FC12BD-A19B-4F39-B018-F062607799D0}" type="pres">
      <dgm:prSet presAssocID="{D60A28F4-EEA4-4E84-A2CC-D1AE0FEE0CBE}" presName="node" presStyleLbl="node1" presStyleIdx="1" presStyleCnt="3">
        <dgm:presLayoutVars>
          <dgm:bulletEnabled val="1"/>
        </dgm:presLayoutVars>
      </dgm:prSet>
      <dgm:spPr/>
      <dgm:t>
        <a:bodyPr/>
        <a:lstStyle/>
        <a:p>
          <a:endParaRPr lang="en-US"/>
        </a:p>
      </dgm:t>
    </dgm:pt>
    <dgm:pt modelId="{4D4ACC5D-D7FD-4464-9E10-3E9E37EFBE69}" type="pres">
      <dgm:prSet presAssocID="{D60A28F4-EEA4-4E84-A2CC-D1AE0FEE0CBE}" presName="dummy" presStyleCnt="0"/>
      <dgm:spPr/>
    </dgm:pt>
    <dgm:pt modelId="{BABEB825-9DD7-4B58-BE69-0DC98DD4C163}" type="pres">
      <dgm:prSet presAssocID="{8C142C0F-FDD2-4D90-9281-CCC1CF6370F4}" presName="sibTrans" presStyleLbl="sibTrans2D1" presStyleIdx="1" presStyleCnt="3"/>
      <dgm:spPr/>
      <dgm:t>
        <a:bodyPr/>
        <a:lstStyle/>
        <a:p>
          <a:endParaRPr lang="en-US"/>
        </a:p>
      </dgm:t>
    </dgm:pt>
    <dgm:pt modelId="{5190AC4D-C860-4F44-9D35-CE7A3DEC1BF8}" type="pres">
      <dgm:prSet presAssocID="{1BC423D9-E40E-41CC-9757-2F5460ED96A2}" presName="node" presStyleLbl="node1" presStyleIdx="2" presStyleCnt="3">
        <dgm:presLayoutVars>
          <dgm:bulletEnabled val="1"/>
        </dgm:presLayoutVars>
      </dgm:prSet>
      <dgm:spPr/>
      <dgm:t>
        <a:bodyPr/>
        <a:lstStyle/>
        <a:p>
          <a:endParaRPr lang="en-US"/>
        </a:p>
      </dgm:t>
    </dgm:pt>
    <dgm:pt modelId="{3BC16AD4-6455-4266-80FB-DCB8B06D468B}" type="pres">
      <dgm:prSet presAssocID="{1BC423D9-E40E-41CC-9757-2F5460ED96A2}" presName="dummy" presStyleCnt="0"/>
      <dgm:spPr/>
    </dgm:pt>
    <dgm:pt modelId="{F9471387-48A6-42CD-9DC3-93952058155A}" type="pres">
      <dgm:prSet presAssocID="{F1AB138F-96A6-4D67-807D-0F1FCA294F3F}" presName="sibTrans" presStyleLbl="sibTrans2D1" presStyleIdx="2" presStyleCnt="3"/>
      <dgm:spPr/>
      <dgm:t>
        <a:bodyPr/>
        <a:lstStyle/>
        <a:p>
          <a:endParaRPr lang="en-US"/>
        </a:p>
      </dgm:t>
    </dgm:pt>
  </dgm:ptLst>
  <dgm:cxnLst>
    <dgm:cxn modelId="{4C8731A7-5136-4E74-9EED-5319836E236A}" type="presOf" srcId="{1BC423D9-E40E-41CC-9757-2F5460ED96A2}" destId="{5190AC4D-C860-4F44-9D35-CE7A3DEC1BF8}" srcOrd="0" destOrd="0" presId="urn:microsoft.com/office/officeart/2005/8/layout/radial6"/>
    <dgm:cxn modelId="{F746325E-5144-4609-9C10-154D8DB05579}" type="presOf" srcId="{D60A28F4-EEA4-4E84-A2CC-D1AE0FEE0CBE}" destId="{77FC12BD-A19B-4F39-B018-F062607799D0}" srcOrd="0" destOrd="0" presId="urn:microsoft.com/office/officeart/2005/8/layout/radial6"/>
    <dgm:cxn modelId="{2BBE42D8-FE8B-4E81-ABE6-3F1134A0CF2D}" srcId="{41544ED8-1236-44FE-BEAE-EB31B675CB99}" destId="{D60A28F4-EEA4-4E84-A2CC-D1AE0FEE0CBE}" srcOrd="1" destOrd="0" parTransId="{60668E15-6AC8-4A5C-88A0-68D76EB32F6A}" sibTransId="{8C142C0F-FDD2-4D90-9281-CCC1CF6370F4}"/>
    <dgm:cxn modelId="{FE9AB4A5-1392-4DE8-84A7-730CA97C9EFF}" type="presOf" srcId="{8C142C0F-FDD2-4D90-9281-CCC1CF6370F4}" destId="{BABEB825-9DD7-4B58-BE69-0DC98DD4C163}" srcOrd="0" destOrd="0" presId="urn:microsoft.com/office/officeart/2005/8/layout/radial6"/>
    <dgm:cxn modelId="{FCA1F816-C91C-4045-8B95-F0C895CDC2E5}" srcId="{41544ED8-1236-44FE-BEAE-EB31B675CB99}" destId="{3AFC1CF6-AE95-49DC-8B0B-EF679E82FE2C}" srcOrd="0" destOrd="0" parTransId="{831D1E6C-7B32-4BC2-B422-5980DF46278B}" sibTransId="{DCB3D7AE-942A-450A-A76C-954244104A2B}"/>
    <dgm:cxn modelId="{74E61726-54D6-45E6-9FFD-05CB0824383E}" srcId="{9F5B4690-E5C6-46C3-8EF2-C4E0078A29C8}" destId="{41544ED8-1236-44FE-BEAE-EB31B675CB99}" srcOrd="0" destOrd="0" parTransId="{FD48DAE8-C65E-4F8A-96AB-69FC45BB1F31}" sibTransId="{BDAA1D31-23DB-4658-BD82-7D4A8D3EC3F5}"/>
    <dgm:cxn modelId="{A857097E-1238-455A-8516-D44F18B3588A}" type="presOf" srcId="{9F5B4690-E5C6-46C3-8EF2-C4E0078A29C8}" destId="{29ADA0C6-957C-443B-91BD-BC75052979D0}" srcOrd="0" destOrd="0" presId="urn:microsoft.com/office/officeart/2005/8/layout/radial6"/>
    <dgm:cxn modelId="{8F31906D-6911-4261-9DE5-30DAC1572D2E}" type="presOf" srcId="{F1AB138F-96A6-4D67-807D-0F1FCA294F3F}" destId="{F9471387-48A6-42CD-9DC3-93952058155A}" srcOrd="0" destOrd="0" presId="urn:microsoft.com/office/officeart/2005/8/layout/radial6"/>
    <dgm:cxn modelId="{F1C2B465-1008-4321-BFC4-7D3294C7C41C}" type="presOf" srcId="{41544ED8-1236-44FE-BEAE-EB31B675CB99}" destId="{4E099164-B497-4A1C-A4C6-82ACAEE32EE0}" srcOrd="0" destOrd="0" presId="urn:microsoft.com/office/officeart/2005/8/layout/radial6"/>
    <dgm:cxn modelId="{C1DC3973-D0B0-443F-87F1-FC25798B57EB}" type="presOf" srcId="{DCB3D7AE-942A-450A-A76C-954244104A2B}" destId="{486E3106-723D-47C4-A1ED-D515B7B5599D}" srcOrd="0" destOrd="0" presId="urn:microsoft.com/office/officeart/2005/8/layout/radial6"/>
    <dgm:cxn modelId="{1E035712-A3D7-4C0B-8435-77F867632063}" srcId="{41544ED8-1236-44FE-BEAE-EB31B675CB99}" destId="{1BC423D9-E40E-41CC-9757-2F5460ED96A2}" srcOrd="2" destOrd="0" parTransId="{8022C151-6CC6-4891-A6B2-20EBAF285DB0}" sibTransId="{F1AB138F-96A6-4D67-807D-0F1FCA294F3F}"/>
    <dgm:cxn modelId="{CB403383-5ED3-4B5D-BCB3-FBE227BA2724}" type="presOf" srcId="{3AFC1CF6-AE95-49DC-8B0B-EF679E82FE2C}" destId="{6CD78F77-79E8-49EA-B81D-ECB756208F24}" srcOrd="0" destOrd="0" presId="urn:microsoft.com/office/officeart/2005/8/layout/radial6"/>
    <dgm:cxn modelId="{C08D9B69-455A-4297-90B1-09D5DD222024}" type="presParOf" srcId="{29ADA0C6-957C-443B-91BD-BC75052979D0}" destId="{4E099164-B497-4A1C-A4C6-82ACAEE32EE0}" srcOrd="0" destOrd="0" presId="urn:microsoft.com/office/officeart/2005/8/layout/radial6"/>
    <dgm:cxn modelId="{DA228DA8-6E94-45AE-B7E8-B623EDE32692}" type="presParOf" srcId="{29ADA0C6-957C-443B-91BD-BC75052979D0}" destId="{6CD78F77-79E8-49EA-B81D-ECB756208F24}" srcOrd="1" destOrd="0" presId="urn:microsoft.com/office/officeart/2005/8/layout/radial6"/>
    <dgm:cxn modelId="{07DC0930-159B-4321-8F78-9CF974C72750}" type="presParOf" srcId="{29ADA0C6-957C-443B-91BD-BC75052979D0}" destId="{255E10E9-0546-400E-8D98-FFAE9FD6C254}" srcOrd="2" destOrd="0" presId="urn:microsoft.com/office/officeart/2005/8/layout/radial6"/>
    <dgm:cxn modelId="{F6191AB7-7B4A-47ED-8710-BF13BEDB8391}" type="presParOf" srcId="{29ADA0C6-957C-443B-91BD-BC75052979D0}" destId="{486E3106-723D-47C4-A1ED-D515B7B5599D}" srcOrd="3" destOrd="0" presId="urn:microsoft.com/office/officeart/2005/8/layout/radial6"/>
    <dgm:cxn modelId="{1ECF4052-A71D-40EC-A4B8-B77B26BEEB25}" type="presParOf" srcId="{29ADA0C6-957C-443B-91BD-BC75052979D0}" destId="{77FC12BD-A19B-4F39-B018-F062607799D0}" srcOrd="4" destOrd="0" presId="urn:microsoft.com/office/officeart/2005/8/layout/radial6"/>
    <dgm:cxn modelId="{023BB258-BAA0-4B2B-8EE4-EA91C14838E5}" type="presParOf" srcId="{29ADA0C6-957C-443B-91BD-BC75052979D0}" destId="{4D4ACC5D-D7FD-4464-9E10-3E9E37EFBE69}" srcOrd="5" destOrd="0" presId="urn:microsoft.com/office/officeart/2005/8/layout/radial6"/>
    <dgm:cxn modelId="{49D29627-05B9-4B04-A163-2357B49123AF}" type="presParOf" srcId="{29ADA0C6-957C-443B-91BD-BC75052979D0}" destId="{BABEB825-9DD7-4B58-BE69-0DC98DD4C163}" srcOrd="6" destOrd="0" presId="urn:microsoft.com/office/officeart/2005/8/layout/radial6"/>
    <dgm:cxn modelId="{B8D8BC93-DC6F-4532-B241-CF7EEC0C176F}" type="presParOf" srcId="{29ADA0C6-957C-443B-91BD-BC75052979D0}" destId="{5190AC4D-C860-4F44-9D35-CE7A3DEC1BF8}" srcOrd="7" destOrd="0" presId="urn:microsoft.com/office/officeart/2005/8/layout/radial6"/>
    <dgm:cxn modelId="{FF3320E9-B098-496B-A760-8FA6EFDAB0E6}" type="presParOf" srcId="{29ADA0C6-957C-443B-91BD-BC75052979D0}" destId="{3BC16AD4-6455-4266-80FB-DCB8B06D468B}" srcOrd="8" destOrd="0" presId="urn:microsoft.com/office/officeart/2005/8/layout/radial6"/>
    <dgm:cxn modelId="{8951FC09-BB13-499C-9B94-A23D3B587137}" type="presParOf" srcId="{29ADA0C6-957C-443B-91BD-BC75052979D0}" destId="{F9471387-48A6-42CD-9DC3-93952058155A}" srcOrd="9"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9F5B4690-E5C6-46C3-8EF2-C4E0078A29C8}"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US"/>
        </a:p>
      </dgm:t>
    </dgm:pt>
    <dgm:pt modelId="{41544ED8-1236-44FE-BEAE-EB31B675CB99}">
      <dgm:prSet custT="1"/>
      <dgm:spPr>
        <a:solidFill>
          <a:schemeClr val="bg1">
            <a:lumMod val="75000"/>
          </a:schemeClr>
        </a:solidFill>
      </dgm:spPr>
      <dgm:t>
        <a:bodyPr/>
        <a:lstStyle/>
        <a:p>
          <a:r>
            <a:rPr lang="en-US" sz="500" dirty="0"/>
            <a:t>National </a:t>
          </a:r>
          <a:r>
            <a:rPr lang="en-US" sz="500" dirty="0" smtClean="0"/>
            <a:t>challenges</a:t>
          </a:r>
          <a:endParaRPr lang="en-US" sz="500" dirty="0"/>
        </a:p>
      </dgm:t>
    </dgm:pt>
    <dgm:pt modelId="{FD48DAE8-C65E-4F8A-96AB-69FC45BB1F31}" type="parTrans" cxnId="{74E61726-54D6-45E6-9FFD-05CB0824383E}">
      <dgm:prSet/>
      <dgm:spPr/>
      <dgm:t>
        <a:bodyPr/>
        <a:lstStyle/>
        <a:p>
          <a:endParaRPr lang="en-US"/>
        </a:p>
      </dgm:t>
    </dgm:pt>
    <dgm:pt modelId="{BDAA1D31-23DB-4658-BD82-7D4A8D3EC3F5}" type="sibTrans" cxnId="{74E61726-54D6-45E6-9FFD-05CB0824383E}">
      <dgm:prSet/>
      <dgm:spPr/>
      <dgm:t>
        <a:bodyPr/>
        <a:lstStyle/>
        <a:p>
          <a:endParaRPr lang="en-US"/>
        </a:p>
      </dgm:t>
    </dgm:pt>
    <dgm:pt modelId="{D60A28F4-EEA4-4E84-A2CC-D1AE0FEE0CBE}">
      <dgm:prSet custT="1"/>
      <dgm:spPr>
        <a:solidFill>
          <a:schemeClr val="bg1">
            <a:lumMod val="75000"/>
          </a:schemeClr>
        </a:solidFill>
      </dgm:spPr>
      <dgm:t>
        <a:bodyPr/>
        <a:lstStyle/>
        <a:p>
          <a:r>
            <a:rPr lang="en-US" sz="300" dirty="0"/>
            <a:t>Causes of child labor </a:t>
          </a:r>
        </a:p>
      </dgm:t>
    </dgm:pt>
    <dgm:pt modelId="{60668E15-6AC8-4A5C-88A0-68D76EB32F6A}" type="parTrans" cxnId="{2BBE42D8-FE8B-4E81-ABE6-3F1134A0CF2D}">
      <dgm:prSet/>
      <dgm:spPr/>
      <dgm:t>
        <a:bodyPr/>
        <a:lstStyle/>
        <a:p>
          <a:endParaRPr lang="en-US"/>
        </a:p>
      </dgm:t>
    </dgm:pt>
    <dgm:pt modelId="{8C142C0F-FDD2-4D90-9281-CCC1CF6370F4}" type="sibTrans" cxnId="{2BBE42D8-FE8B-4E81-ABE6-3F1134A0CF2D}">
      <dgm:prSet/>
      <dgm:spPr/>
      <dgm:t>
        <a:bodyPr/>
        <a:lstStyle/>
        <a:p>
          <a:endParaRPr lang="en-US"/>
        </a:p>
      </dgm:t>
    </dgm:pt>
    <dgm:pt modelId="{1BC423D9-E40E-41CC-9757-2F5460ED96A2}">
      <dgm:prSet custT="1"/>
      <dgm:spPr/>
      <dgm:t>
        <a:bodyPr/>
        <a:lstStyle/>
        <a:p>
          <a:r>
            <a:rPr lang="en-US" sz="300" dirty="0"/>
            <a:t>The effects of child labor</a:t>
          </a:r>
        </a:p>
      </dgm:t>
    </dgm:pt>
    <dgm:pt modelId="{8022C151-6CC6-4891-A6B2-20EBAF285DB0}" type="parTrans" cxnId="{1E035712-A3D7-4C0B-8435-77F867632063}">
      <dgm:prSet/>
      <dgm:spPr/>
      <dgm:t>
        <a:bodyPr/>
        <a:lstStyle/>
        <a:p>
          <a:endParaRPr lang="en-US"/>
        </a:p>
      </dgm:t>
    </dgm:pt>
    <dgm:pt modelId="{F1AB138F-96A6-4D67-807D-0F1FCA294F3F}" type="sibTrans" cxnId="{1E035712-A3D7-4C0B-8435-77F867632063}">
      <dgm:prSet/>
      <dgm:spPr/>
      <dgm:t>
        <a:bodyPr/>
        <a:lstStyle/>
        <a:p>
          <a:endParaRPr lang="en-US"/>
        </a:p>
      </dgm:t>
    </dgm:pt>
    <dgm:pt modelId="{3AFC1CF6-AE95-49DC-8B0B-EF679E82FE2C}">
      <dgm:prSet custT="1"/>
      <dgm:spPr>
        <a:solidFill>
          <a:schemeClr val="bg1">
            <a:lumMod val="75000"/>
          </a:schemeClr>
        </a:solidFill>
      </dgm:spPr>
      <dgm:t>
        <a:bodyPr/>
        <a:lstStyle/>
        <a:p>
          <a:r>
            <a:rPr lang="en-US" sz="300" dirty="0" smtClean="0"/>
            <a:t>Characteristics of child labor </a:t>
          </a:r>
          <a:endParaRPr lang="en-US" sz="300" dirty="0"/>
        </a:p>
      </dgm:t>
    </dgm:pt>
    <dgm:pt modelId="{831D1E6C-7B32-4BC2-B422-5980DF46278B}" type="parTrans" cxnId="{FCA1F816-C91C-4045-8B95-F0C895CDC2E5}">
      <dgm:prSet/>
      <dgm:spPr/>
      <dgm:t>
        <a:bodyPr/>
        <a:lstStyle/>
        <a:p>
          <a:endParaRPr lang="en-US"/>
        </a:p>
      </dgm:t>
    </dgm:pt>
    <dgm:pt modelId="{DCB3D7AE-942A-450A-A76C-954244104A2B}" type="sibTrans" cxnId="{FCA1F816-C91C-4045-8B95-F0C895CDC2E5}">
      <dgm:prSet/>
      <dgm:spPr/>
      <dgm:t>
        <a:bodyPr/>
        <a:lstStyle/>
        <a:p>
          <a:endParaRPr lang="en-US"/>
        </a:p>
      </dgm:t>
    </dgm:pt>
    <dgm:pt modelId="{29ADA0C6-957C-443B-91BD-BC75052979D0}" type="pres">
      <dgm:prSet presAssocID="{9F5B4690-E5C6-46C3-8EF2-C4E0078A29C8}" presName="Name0" presStyleCnt="0">
        <dgm:presLayoutVars>
          <dgm:chMax val="1"/>
          <dgm:dir/>
          <dgm:animLvl val="ctr"/>
          <dgm:resizeHandles val="exact"/>
        </dgm:presLayoutVars>
      </dgm:prSet>
      <dgm:spPr/>
      <dgm:t>
        <a:bodyPr/>
        <a:lstStyle/>
        <a:p>
          <a:endParaRPr lang="en-US"/>
        </a:p>
      </dgm:t>
    </dgm:pt>
    <dgm:pt modelId="{4E099164-B497-4A1C-A4C6-82ACAEE32EE0}" type="pres">
      <dgm:prSet presAssocID="{41544ED8-1236-44FE-BEAE-EB31B675CB99}" presName="centerShape" presStyleLbl="node0" presStyleIdx="0" presStyleCnt="1"/>
      <dgm:spPr/>
      <dgm:t>
        <a:bodyPr/>
        <a:lstStyle/>
        <a:p>
          <a:endParaRPr lang="en-US"/>
        </a:p>
      </dgm:t>
    </dgm:pt>
    <dgm:pt modelId="{6CD78F77-79E8-49EA-B81D-ECB756208F24}" type="pres">
      <dgm:prSet presAssocID="{3AFC1CF6-AE95-49DC-8B0B-EF679E82FE2C}" presName="node" presStyleLbl="node1" presStyleIdx="0" presStyleCnt="3">
        <dgm:presLayoutVars>
          <dgm:bulletEnabled val="1"/>
        </dgm:presLayoutVars>
      </dgm:prSet>
      <dgm:spPr/>
      <dgm:t>
        <a:bodyPr/>
        <a:lstStyle/>
        <a:p>
          <a:endParaRPr lang="en-US"/>
        </a:p>
      </dgm:t>
    </dgm:pt>
    <dgm:pt modelId="{255E10E9-0546-400E-8D98-FFAE9FD6C254}" type="pres">
      <dgm:prSet presAssocID="{3AFC1CF6-AE95-49DC-8B0B-EF679E82FE2C}" presName="dummy" presStyleCnt="0"/>
      <dgm:spPr/>
    </dgm:pt>
    <dgm:pt modelId="{486E3106-723D-47C4-A1ED-D515B7B5599D}" type="pres">
      <dgm:prSet presAssocID="{DCB3D7AE-942A-450A-A76C-954244104A2B}" presName="sibTrans" presStyleLbl="sibTrans2D1" presStyleIdx="0" presStyleCnt="3"/>
      <dgm:spPr/>
      <dgm:t>
        <a:bodyPr/>
        <a:lstStyle/>
        <a:p>
          <a:endParaRPr lang="en-US"/>
        </a:p>
      </dgm:t>
    </dgm:pt>
    <dgm:pt modelId="{77FC12BD-A19B-4F39-B018-F062607799D0}" type="pres">
      <dgm:prSet presAssocID="{D60A28F4-EEA4-4E84-A2CC-D1AE0FEE0CBE}" presName="node" presStyleLbl="node1" presStyleIdx="1" presStyleCnt="3">
        <dgm:presLayoutVars>
          <dgm:bulletEnabled val="1"/>
        </dgm:presLayoutVars>
      </dgm:prSet>
      <dgm:spPr/>
      <dgm:t>
        <a:bodyPr/>
        <a:lstStyle/>
        <a:p>
          <a:endParaRPr lang="en-US"/>
        </a:p>
      </dgm:t>
    </dgm:pt>
    <dgm:pt modelId="{4D4ACC5D-D7FD-4464-9E10-3E9E37EFBE69}" type="pres">
      <dgm:prSet presAssocID="{D60A28F4-EEA4-4E84-A2CC-D1AE0FEE0CBE}" presName="dummy" presStyleCnt="0"/>
      <dgm:spPr/>
    </dgm:pt>
    <dgm:pt modelId="{BABEB825-9DD7-4B58-BE69-0DC98DD4C163}" type="pres">
      <dgm:prSet presAssocID="{8C142C0F-FDD2-4D90-9281-CCC1CF6370F4}" presName="sibTrans" presStyleLbl="sibTrans2D1" presStyleIdx="1" presStyleCnt="3"/>
      <dgm:spPr/>
      <dgm:t>
        <a:bodyPr/>
        <a:lstStyle/>
        <a:p>
          <a:endParaRPr lang="en-US"/>
        </a:p>
      </dgm:t>
    </dgm:pt>
    <dgm:pt modelId="{5190AC4D-C860-4F44-9D35-CE7A3DEC1BF8}" type="pres">
      <dgm:prSet presAssocID="{1BC423D9-E40E-41CC-9757-2F5460ED96A2}" presName="node" presStyleLbl="node1" presStyleIdx="2" presStyleCnt="3">
        <dgm:presLayoutVars>
          <dgm:bulletEnabled val="1"/>
        </dgm:presLayoutVars>
      </dgm:prSet>
      <dgm:spPr/>
      <dgm:t>
        <a:bodyPr/>
        <a:lstStyle/>
        <a:p>
          <a:endParaRPr lang="en-US"/>
        </a:p>
      </dgm:t>
    </dgm:pt>
    <dgm:pt modelId="{3BC16AD4-6455-4266-80FB-DCB8B06D468B}" type="pres">
      <dgm:prSet presAssocID="{1BC423D9-E40E-41CC-9757-2F5460ED96A2}" presName="dummy" presStyleCnt="0"/>
      <dgm:spPr/>
    </dgm:pt>
    <dgm:pt modelId="{F9471387-48A6-42CD-9DC3-93952058155A}" type="pres">
      <dgm:prSet presAssocID="{F1AB138F-96A6-4D67-807D-0F1FCA294F3F}" presName="sibTrans" presStyleLbl="sibTrans2D1" presStyleIdx="2" presStyleCnt="3"/>
      <dgm:spPr/>
      <dgm:t>
        <a:bodyPr/>
        <a:lstStyle/>
        <a:p>
          <a:endParaRPr lang="en-US"/>
        </a:p>
      </dgm:t>
    </dgm:pt>
  </dgm:ptLst>
  <dgm:cxnLst>
    <dgm:cxn modelId="{9AF83FC4-3818-41FE-8B48-0C90B1DE65CB}" type="presOf" srcId="{F1AB138F-96A6-4D67-807D-0F1FCA294F3F}" destId="{F9471387-48A6-42CD-9DC3-93952058155A}" srcOrd="0" destOrd="0" presId="urn:microsoft.com/office/officeart/2005/8/layout/radial6"/>
    <dgm:cxn modelId="{FCA1F816-C91C-4045-8B95-F0C895CDC2E5}" srcId="{41544ED8-1236-44FE-BEAE-EB31B675CB99}" destId="{3AFC1CF6-AE95-49DC-8B0B-EF679E82FE2C}" srcOrd="0" destOrd="0" parTransId="{831D1E6C-7B32-4BC2-B422-5980DF46278B}" sibTransId="{DCB3D7AE-942A-450A-A76C-954244104A2B}"/>
    <dgm:cxn modelId="{1E035712-A3D7-4C0B-8435-77F867632063}" srcId="{41544ED8-1236-44FE-BEAE-EB31B675CB99}" destId="{1BC423D9-E40E-41CC-9757-2F5460ED96A2}" srcOrd="2" destOrd="0" parTransId="{8022C151-6CC6-4891-A6B2-20EBAF285DB0}" sibTransId="{F1AB138F-96A6-4D67-807D-0F1FCA294F3F}"/>
    <dgm:cxn modelId="{661A355A-C71D-41EE-B3E5-8CD0FCEABFBE}" type="presOf" srcId="{D60A28F4-EEA4-4E84-A2CC-D1AE0FEE0CBE}" destId="{77FC12BD-A19B-4F39-B018-F062607799D0}" srcOrd="0" destOrd="0" presId="urn:microsoft.com/office/officeart/2005/8/layout/radial6"/>
    <dgm:cxn modelId="{E6FA7937-1D0A-451D-A16D-B02B6848B2B8}" type="presOf" srcId="{3AFC1CF6-AE95-49DC-8B0B-EF679E82FE2C}" destId="{6CD78F77-79E8-49EA-B81D-ECB756208F24}" srcOrd="0" destOrd="0" presId="urn:microsoft.com/office/officeart/2005/8/layout/radial6"/>
    <dgm:cxn modelId="{91B65D45-A917-4C77-B46E-B0EFE918308B}" type="presOf" srcId="{9F5B4690-E5C6-46C3-8EF2-C4E0078A29C8}" destId="{29ADA0C6-957C-443B-91BD-BC75052979D0}" srcOrd="0" destOrd="0" presId="urn:microsoft.com/office/officeart/2005/8/layout/radial6"/>
    <dgm:cxn modelId="{5CC6D7D4-02C0-46F5-9BC4-DCB941B3CC5C}" type="presOf" srcId="{41544ED8-1236-44FE-BEAE-EB31B675CB99}" destId="{4E099164-B497-4A1C-A4C6-82ACAEE32EE0}" srcOrd="0" destOrd="0" presId="urn:microsoft.com/office/officeart/2005/8/layout/radial6"/>
    <dgm:cxn modelId="{2BBE42D8-FE8B-4E81-ABE6-3F1134A0CF2D}" srcId="{41544ED8-1236-44FE-BEAE-EB31B675CB99}" destId="{D60A28F4-EEA4-4E84-A2CC-D1AE0FEE0CBE}" srcOrd="1" destOrd="0" parTransId="{60668E15-6AC8-4A5C-88A0-68D76EB32F6A}" sibTransId="{8C142C0F-FDD2-4D90-9281-CCC1CF6370F4}"/>
    <dgm:cxn modelId="{74E61726-54D6-45E6-9FFD-05CB0824383E}" srcId="{9F5B4690-E5C6-46C3-8EF2-C4E0078A29C8}" destId="{41544ED8-1236-44FE-BEAE-EB31B675CB99}" srcOrd="0" destOrd="0" parTransId="{FD48DAE8-C65E-4F8A-96AB-69FC45BB1F31}" sibTransId="{BDAA1D31-23DB-4658-BD82-7D4A8D3EC3F5}"/>
    <dgm:cxn modelId="{863F6846-A800-40DA-8C57-0C31C9DCB1DD}" type="presOf" srcId="{8C142C0F-FDD2-4D90-9281-CCC1CF6370F4}" destId="{BABEB825-9DD7-4B58-BE69-0DC98DD4C163}" srcOrd="0" destOrd="0" presId="urn:microsoft.com/office/officeart/2005/8/layout/radial6"/>
    <dgm:cxn modelId="{AEFCAE22-0805-45F6-8666-B5ED60FE51A2}" type="presOf" srcId="{DCB3D7AE-942A-450A-A76C-954244104A2B}" destId="{486E3106-723D-47C4-A1ED-D515B7B5599D}" srcOrd="0" destOrd="0" presId="urn:microsoft.com/office/officeart/2005/8/layout/radial6"/>
    <dgm:cxn modelId="{B5C094F3-172E-46C1-A395-D319A6E5F71A}" type="presOf" srcId="{1BC423D9-E40E-41CC-9757-2F5460ED96A2}" destId="{5190AC4D-C860-4F44-9D35-CE7A3DEC1BF8}" srcOrd="0" destOrd="0" presId="urn:microsoft.com/office/officeart/2005/8/layout/radial6"/>
    <dgm:cxn modelId="{928D47FA-8140-4E91-B879-96E944E8D525}" type="presParOf" srcId="{29ADA0C6-957C-443B-91BD-BC75052979D0}" destId="{4E099164-B497-4A1C-A4C6-82ACAEE32EE0}" srcOrd="0" destOrd="0" presId="urn:microsoft.com/office/officeart/2005/8/layout/radial6"/>
    <dgm:cxn modelId="{A71CA227-5A73-460F-A8E9-F8CE16EE859B}" type="presParOf" srcId="{29ADA0C6-957C-443B-91BD-BC75052979D0}" destId="{6CD78F77-79E8-49EA-B81D-ECB756208F24}" srcOrd="1" destOrd="0" presId="urn:microsoft.com/office/officeart/2005/8/layout/radial6"/>
    <dgm:cxn modelId="{6FF33FB0-8007-46BC-940E-0292417D5158}" type="presParOf" srcId="{29ADA0C6-957C-443B-91BD-BC75052979D0}" destId="{255E10E9-0546-400E-8D98-FFAE9FD6C254}" srcOrd="2" destOrd="0" presId="urn:microsoft.com/office/officeart/2005/8/layout/radial6"/>
    <dgm:cxn modelId="{7DC28A8C-A14F-4650-9C93-A0A3F84F55FC}" type="presParOf" srcId="{29ADA0C6-957C-443B-91BD-BC75052979D0}" destId="{486E3106-723D-47C4-A1ED-D515B7B5599D}" srcOrd="3" destOrd="0" presId="urn:microsoft.com/office/officeart/2005/8/layout/radial6"/>
    <dgm:cxn modelId="{E74DD583-5F2B-4F04-8205-833CE260EF44}" type="presParOf" srcId="{29ADA0C6-957C-443B-91BD-BC75052979D0}" destId="{77FC12BD-A19B-4F39-B018-F062607799D0}" srcOrd="4" destOrd="0" presId="urn:microsoft.com/office/officeart/2005/8/layout/radial6"/>
    <dgm:cxn modelId="{939BB0B9-2F24-4898-AAAE-14869FE43A67}" type="presParOf" srcId="{29ADA0C6-957C-443B-91BD-BC75052979D0}" destId="{4D4ACC5D-D7FD-4464-9E10-3E9E37EFBE69}" srcOrd="5" destOrd="0" presId="urn:microsoft.com/office/officeart/2005/8/layout/radial6"/>
    <dgm:cxn modelId="{23A04CE9-36A5-47C8-8E72-D4E0444D8A72}" type="presParOf" srcId="{29ADA0C6-957C-443B-91BD-BC75052979D0}" destId="{BABEB825-9DD7-4B58-BE69-0DC98DD4C163}" srcOrd="6" destOrd="0" presId="urn:microsoft.com/office/officeart/2005/8/layout/radial6"/>
    <dgm:cxn modelId="{732EE7E0-5C5C-4601-8D4A-E4AA52BC1CD2}" type="presParOf" srcId="{29ADA0C6-957C-443B-91BD-BC75052979D0}" destId="{5190AC4D-C860-4F44-9D35-CE7A3DEC1BF8}" srcOrd="7" destOrd="0" presId="urn:microsoft.com/office/officeart/2005/8/layout/radial6"/>
    <dgm:cxn modelId="{3286ADB7-7879-4428-AE7F-FC209F4CE872}" type="presParOf" srcId="{29ADA0C6-957C-443B-91BD-BC75052979D0}" destId="{3BC16AD4-6455-4266-80FB-DCB8B06D468B}" srcOrd="8" destOrd="0" presId="urn:microsoft.com/office/officeart/2005/8/layout/radial6"/>
    <dgm:cxn modelId="{1DDD1CE5-E681-49EB-A97F-DA0D8A149E2B}" type="presParOf" srcId="{29ADA0C6-957C-443B-91BD-BC75052979D0}" destId="{F9471387-48A6-42CD-9DC3-93952058155A}" srcOrd="9"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9F5B4690-E5C6-46C3-8EF2-C4E0078A29C8}"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US"/>
        </a:p>
      </dgm:t>
    </dgm:pt>
    <dgm:pt modelId="{41544ED8-1236-44FE-BEAE-EB31B675CB99}">
      <dgm:prSet custT="1"/>
      <dgm:spPr>
        <a:solidFill>
          <a:schemeClr val="bg1">
            <a:lumMod val="75000"/>
          </a:schemeClr>
        </a:solidFill>
      </dgm:spPr>
      <dgm:t>
        <a:bodyPr/>
        <a:lstStyle/>
        <a:p>
          <a:r>
            <a:rPr lang="en-US" sz="500" dirty="0"/>
            <a:t>National </a:t>
          </a:r>
          <a:r>
            <a:rPr lang="en-US" sz="500" dirty="0" smtClean="0"/>
            <a:t>challenges</a:t>
          </a:r>
          <a:endParaRPr lang="en-US" sz="500" dirty="0"/>
        </a:p>
      </dgm:t>
    </dgm:pt>
    <dgm:pt modelId="{FD48DAE8-C65E-4F8A-96AB-69FC45BB1F31}" type="parTrans" cxnId="{74E61726-54D6-45E6-9FFD-05CB0824383E}">
      <dgm:prSet/>
      <dgm:spPr/>
      <dgm:t>
        <a:bodyPr/>
        <a:lstStyle/>
        <a:p>
          <a:endParaRPr lang="en-US"/>
        </a:p>
      </dgm:t>
    </dgm:pt>
    <dgm:pt modelId="{BDAA1D31-23DB-4658-BD82-7D4A8D3EC3F5}" type="sibTrans" cxnId="{74E61726-54D6-45E6-9FFD-05CB0824383E}">
      <dgm:prSet/>
      <dgm:spPr/>
      <dgm:t>
        <a:bodyPr/>
        <a:lstStyle/>
        <a:p>
          <a:endParaRPr lang="en-US"/>
        </a:p>
      </dgm:t>
    </dgm:pt>
    <dgm:pt modelId="{D60A28F4-EEA4-4E84-A2CC-D1AE0FEE0CBE}">
      <dgm:prSet custT="1"/>
      <dgm:spPr>
        <a:solidFill>
          <a:schemeClr val="bg1">
            <a:lumMod val="75000"/>
          </a:schemeClr>
        </a:solidFill>
      </dgm:spPr>
      <dgm:t>
        <a:bodyPr/>
        <a:lstStyle/>
        <a:p>
          <a:r>
            <a:rPr lang="en-US" sz="300" dirty="0"/>
            <a:t>Causes of child labor </a:t>
          </a:r>
        </a:p>
      </dgm:t>
    </dgm:pt>
    <dgm:pt modelId="{60668E15-6AC8-4A5C-88A0-68D76EB32F6A}" type="parTrans" cxnId="{2BBE42D8-FE8B-4E81-ABE6-3F1134A0CF2D}">
      <dgm:prSet/>
      <dgm:spPr/>
      <dgm:t>
        <a:bodyPr/>
        <a:lstStyle/>
        <a:p>
          <a:endParaRPr lang="en-US"/>
        </a:p>
      </dgm:t>
    </dgm:pt>
    <dgm:pt modelId="{8C142C0F-FDD2-4D90-9281-CCC1CF6370F4}" type="sibTrans" cxnId="{2BBE42D8-FE8B-4E81-ABE6-3F1134A0CF2D}">
      <dgm:prSet/>
      <dgm:spPr/>
      <dgm:t>
        <a:bodyPr/>
        <a:lstStyle/>
        <a:p>
          <a:endParaRPr lang="en-US"/>
        </a:p>
      </dgm:t>
    </dgm:pt>
    <dgm:pt modelId="{1BC423D9-E40E-41CC-9757-2F5460ED96A2}">
      <dgm:prSet custT="1"/>
      <dgm:spPr/>
      <dgm:t>
        <a:bodyPr/>
        <a:lstStyle/>
        <a:p>
          <a:r>
            <a:rPr lang="en-US" sz="300" dirty="0"/>
            <a:t>The effects of child labor</a:t>
          </a:r>
        </a:p>
      </dgm:t>
    </dgm:pt>
    <dgm:pt modelId="{8022C151-6CC6-4891-A6B2-20EBAF285DB0}" type="parTrans" cxnId="{1E035712-A3D7-4C0B-8435-77F867632063}">
      <dgm:prSet/>
      <dgm:spPr/>
      <dgm:t>
        <a:bodyPr/>
        <a:lstStyle/>
        <a:p>
          <a:endParaRPr lang="en-US"/>
        </a:p>
      </dgm:t>
    </dgm:pt>
    <dgm:pt modelId="{F1AB138F-96A6-4D67-807D-0F1FCA294F3F}" type="sibTrans" cxnId="{1E035712-A3D7-4C0B-8435-77F867632063}">
      <dgm:prSet/>
      <dgm:spPr/>
      <dgm:t>
        <a:bodyPr/>
        <a:lstStyle/>
        <a:p>
          <a:endParaRPr lang="en-US"/>
        </a:p>
      </dgm:t>
    </dgm:pt>
    <dgm:pt modelId="{3AFC1CF6-AE95-49DC-8B0B-EF679E82FE2C}">
      <dgm:prSet custT="1"/>
      <dgm:spPr>
        <a:solidFill>
          <a:schemeClr val="bg1">
            <a:lumMod val="75000"/>
          </a:schemeClr>
        </a:solidFill>
      </dgm:spPr>
      <dgm:t>
        <a:bodyPr/>
        <a:lstStyle/>
        <a:p>
          <a:r>
            <a:rPr lang="en-US" sz="300" dirty="0" smtClean="0"/>
            <a:t>Characteristics of child labor </a:t>
          </a:r>
          <a:endParaRPr lang="en-US" sz="300" dirty="0"/>
        </a:p>
      </dgm:t>
    </dgm:pt>
    <dgm:pt modelId="{831D1E6C-7B32-4BC2-B422-5980DF46278B}" type="parTrans" cxnId="{FCA1F816-C91C-4045-8B95-F0C895CDC2E5}">
      <dgm:prSet/>
      <dgm:spPr/>
      <dgm:t>
        <a:bodyPr/>
        <a:lstStyle/>
        <a:p>
          <a:endParaRPr lang="en-US"/>
        </a:p>
      </dgm:t>
    </dgm:pt>
    <dgm:pt modelId="{DCB3D7AE-942A-450A-A76C-954244104A2B}" type="sibTrans" cxnId="{FCA1F816-C91C-4045-8B95-F0C895CDC2E5}">
      <dgm:prSet/>
      <dgm:spPr/>
      <dgm:t>
        <a:bodyPr/>
        <a:lstStyle/>
        <a:p>
          <a:endParaRPr lang="en-US"/>
        </a:p>
      </dgm:t>
    </dgm:pt>
    <dgm:pt modelId="{29ADA0C6-957C-443B-91BD-BC75052979D0}" type="pres">
      <dgm:prSet presAssocID="{9F5B4690-E5C6-46C3-8EF2-C4E0078A29C8}" presName="Name0" presStyleCnt="0">
        <dgm:presLayoutVars>
          <dgm:chMax val="1"/>
          <dgm:dir/>
          <dgm:animLvl val="ctr"/>
          <dgm:resizeHandles val="exact"/>
        </dgm:presLayoutVars>
      </dgm:prSet>
      <dgm:spPr/>
      <dgm:t>
        <a:bodyPr/>
        <a:lstStyle/>
        <a:p>
          <a:endParaRPr lang="en-US"/>
        </a:p>
      </dgm:t>
    </dgm:pt>
    <dgm:pt modelId="{4E099164-B497-4A1C-A4C6-82ACAEE32EE0}" type="pres">
      <dgm:prSet presAssocID="{41544ED8-1236-44FE-BEAE-EB31B675CB99}" presName="centerShape" presStyleLbl="node0" presStyleIdx="0" presStyleCnt="1"/>
      <dgm:spPr/>
      <dgm:t>
        <a:bodyPr/>
        <a:lstStyle/>
        <a:p>
          <a:endParaRPr lang="en-US"/>
        </a:p>
      </dgm:t>
    </dgm:pt>
    <dgm:pt modelId="{6CD78F77-79E8-49EA-B81D-ECB756208F24}" type="pres">
      <dgm:prSet presAssocID="{3AFC1CF6-AE95-49DC-8B0B-EF679E82FE2C}" presName="node" presStyleLbl="node1" presStyleIdx="0" presStyleCnt="3">
        <dgm:presLayoutVars>
          <dgm:bulletEnabled val="1"/>
        </dgm:presLayoutVars>
      </dgm:prSet>
      <dgm:spPr/>
      <dgm:t>
        <a:bodyPr/>
        <a:lstStyle/>
        <a:p>
          <a:endParaRPr lang="en-US"/>
        </a:p>
      </dgm:t>
    </dgm:pt>
    <dgm:pt modelId="{255E10E9-0546-400E-8D98-FFAE9FD6C254}" type="pres">
      <dgm:prSet presAssocID="{3AFC1CF6-AE95-49DC-8B0B-EF679E82FE2C}" presName="dummy" presStyleCnt="0"/>
      <dgm:spPr/>
    </dgm:pt>
    <dgm:pt modelId="{486E3106-723D-47C4-A1ED-D515B7B5599D}" type="pres">
      <dgm:prSet presAssocID="{DCB3D7AE-942A-450A-A76C-954244104A2B}" presName="sibTrans" presStyleLbl="sibTrans2D1" presStyleIdx="0" presStyleCnt="3"/>
      <dgm:spPr/>
      <dgm:t>
        <a:bodyPr/>
        <a:lstStyle/>
        <a:p>
          <a:endParaRPr lang="en-US"/>
        </a:p>
      </dgm:t>
    </dgm:pt>
    <dgm:pt modelId="{77FC12BD-A19B-4F39-B018-F062607799D0}" type="pres">
      <dgm:prSet presAssocID="{D60A28F4-EEA4-4E84-A2CC-D1AE0FEE0CBE}" presName="node" presStyleLbl="node1" presStyleIdx="1" presStyleCnt="3">
        <dgm:presLayoutVars>
          <dgm:bulletEnabled val="1"/>
        </dgm:presLayoutVars>
      </dgm:prSet>
      <dgm:spPr/>
      <dgm:t>
        <a:bodyPr/>
        <a:lstStyle/>
        <a:p>
          <a:endParaRPr lang="en-US"/>
        </a:p>
      </dgm:t>
    </dgm:pt>
    <dgm:pt modelId="{4D4ACC5D-D7FD-4464-9E10-3E9E37EFBE69}" type="pres">
      <dgm:prSet presAssocID="{D60A28F4-EEA4-4E84-A2CC-D1AE0FEE0CBE}" presName="dummy" presStyleCnt="0"/>
      <dgm:spPr/>
    </dgm:pt>
    <dgm:pt modelId="{BABEB825-9DD7-4B58-BE69-0DC98DD4C163}" type="pres">
      <dgm:prSet presAssocID="{8C142C0F-FDD2-4D90-9281-CCC1CF6370F4}" presName="sibTrans" presStyleLbl="sibTrans2D1" presStyleIdx="1" presStyleCnt="3"/>
      <dgm:spPr/>
      <dgm:t>
        <a:bodyPr/>
        <a:lstStyle/>
        <a:p>
          <a:endParaRPr lang="en-US"/>
        </a:p>
      </dgm:t>
    </dgm:pt>
    <dgm:pt modelId="{5190AC4D-C860-4F44-9D35-CE7A3DEC1BF8}" type="pres">
      <dgm:prSet presAssocID="{1BC423D9-E40E-41CC-9757-2F5460ED96A2}" presName="node" presStyleLbl="node1" presStyleIdx="2" presStyleCnt="3">
        <dgm:presLayoutVars>
          <dgm:bulletEnabled val="1"/>
        </dgm:presLayoutVars>
      </dgm:prSet>
      <dgm:spPr/>
      <dgm:t>
        <a:bodyPr/>
        <a:lstStyle/>
        <a:p>
          <a:endParaRPr lang="en-US"/>
        </a:p>
      </dgm:t>
    </dgm:pt>
    <dgm:pt modelId="{3BC16AD4-6455-4266-80FB-DCB8B06D468B}" type="pres">
      <dgm:prSet presAssocID="{1BC423D9-E40E-41CC-9757-2F5460ED96A2}" presName="dummy" presStyleCnt="0"/>
      <dgm:spPr/>
    </dgm:pt>
    <dgm:pt modelId="{F9471387-48A6-42CD-9DC3-93952058155A}" type="pres">
      <dgm:prSet presAssocID="{F1AB138F-96A6-4D67-807D-0F1FCA294F3F}" presName="sibTrans" presStyleLbl="sibTrans2D1" presStyleIdx="2" presStyleCnt="3"/>
      <dgm:spPr/>
      <dgm:t>
        <a:bodyPr/>
        <a:lstStyle/>
        <a:p>
          <a:endParaRPr lang="en-US"/>
        </a:p>
      </dgm:t>
    </dgm:pt>
  </dgm:ptLst>
  <dgm:cxnLst>
    <dgm:cxn modelId="{FCA1F816-C91C-4045-8B95-F0C895CDC2E5}" srcId="{41544ED8-1236-44FE-BEAE-EB31B675CB99}" destId="{3AFC1CF6-AE95-49DC-8B0B-EF679E82FE2C}" srcOrd="0" destOrd="0" parTransId="{831D1E6C-7B32-4BC2-B422-5980DF46278B}" sibTransId="{DCB3D7AE-942A-450A-A76C-954244104A2B}"/>
    <dgm:cxn modelId="{1E035712-A3D7-4C0B-8435-77F867632063}" srcId="{41544ED8-1236-44FE-BEAE-EB31B675CB99}" destId="{1BC423D9-E40E-41CC-9757-2F5460ED96A2}" srcOrd="2" destOrd="0" parTransId="{8022C151-6CC6-4891-A6B2-20EBAF285DB0}" sibTransId="{F1AB138F-96A6-4D67-807D-0F1FCA294F3F}"/>
    <dgm:cxn modelId="{26A43515-89F9-4CF2-A1D7-3C457E7AA399}" type="presOf" srcId="{D60A28F4-EEA4-4E84-A2CC-D1AE0FEE0CBE}" destId="{77FC12BD-A19B-4F39-B018-F062607799D0}" srcOrd="0" destOrd="0" presId="urn:microsoft.com/office/officeart/2005/8/layout/radial6"/>
    <dgm:cxn modelId="{46642C2E-BFF7-4343-96D5-568E773EBC78}" type="presOf" srcId="{41544ED8-1236-44FE-BEAE-EB31B675CB99}" destId="{4E099164-B497-4A1C-A4C6-82ACAEE32EE0}" srcOrd="0" destOrd="0" presId="urn:microsoft.com/office/officeart/2005/8/layout/radial6"/>
    <dgm:cxn modelId="{5F934BAC-5CAA-4102-B420-579661353C82}" type="presOf" srcId="{9F5B4690-E5C6-46C3-8EF2-C4E0078A29C8}" destId="{29ADA0C6-957C-443B-91BD-BC75052979D0}" srcOrd="0" destOrd="0" presId="urn:microsoft.com/office/officeart/2005/8/layout/radial6"/>
    <dgm:cxn modelId="{D2C34298-4A2B-45ED-BD89-5B79C6545836}" type="presOf" srcId="{8C142C0F-FDD2-4D90-9281-CCC1CF6370F4}" destId="{BABEB825-9DD7-4B58-BE69-0DC98DD4C163}" srcOrd="0" destOrd="0" presId="urn:microsoft.com/office/officeart/2005/8/layout/radial6"/>
    <dgm:cxn modelId="{9EC9E756-20D5-4FDE-8A0F-8DB9B207974D}" type="presOf" srcId="{DCB3D7AE-942A-450A-A76C-954244104A2B}" destId="{486E3106-723D-47C4-A1ED-D515B7B5599D}" srcOrd="0" destOrd="0" presId="urn:microsoft.com/office/officeart/2005/8/layout/radial6"/>
    <dgm:cxn modelId="{3ED13200-957F-4CB1-ACB3-069446DC4A4F}" type="presOf" srcId="{3AFC1CF6-AE95-49DC-8B0B-EF679E82FE2C}" destId="{6CD78F77-79E8-49EA-B81D-ECB756208F24}" srcOrd="0" destOrd="0" presId="urn:microsoft.com/office/officeart/2005/8/layout/radial6"/>
    <dgm:cxn modelId="{7E67B627-A888-420C-9EF7-515E94C6AD3D}" type="presOf" srcId="{1BC423D9-E40E-41CC-9757-2F5460ED96A2}" destId="{5190AC4D-C860-4F44-9D35-CE7A3DEC1BF8}" srcOrd="0" destOrd="0" presId="urn:microsoft.com/office/officeart/2005/8/layout/radial6"/>
    <dgm:cxn modelId="{2BBE42D8-FE8B-4E81-ABE6-3F1134A0CF2D}" srcId="{41544ED8-1236-44FE-BEAE-EB31B675CB99}" destId="{D60A28F4-EEA4-4E84-A2CC-D1AE0FEE0CBE}" srcOrd="1" destOrd="0" parTransId="{60668E15-6AC8-4A5C-88A0-68D76EB32F6A}" sibTransId="{8C142C0F-FDD2-4D90-9281-CCC1CF6370F4}"/>
    <dgm:cxn modelId="{74E61726-54D6-45E6-9FFD-05CB0824383E}" srcId="{9F5B4690-E5C6-46C3-8EF2-C4E0078A29C8}" destId="{41544ED8-1236-44FE-BEAE-EB31B675CB99}" srcOrd="0" destOrd="0" parTransId="{FD48DAE8-C65E-4F8A-96AB-69FC45BB1F31}" sibTransId="{BDAA1D31-23DB-4658-BD82-7D4A8D3EC3F5}"/>
    <dgm:cxn modelId="{2C643557-9103-459A-AE13-21E1769047CF}" type="presOf" srcId="{F1AB138F-96A6-4D67-807D-0F1FCA294F3F}" destId="{F9471387-48A6-42CD-9DC3-93952058155A}" srcOrd="0" destOrd="0" presId="urn:microsoft.com/office/officeart/2005/8/layout/radial6"/>
    <dgm:cxn modelId="{07738876-EDAA-4EA2-B37E-2684086D78E6}" type="presParOf" srcId="{29ADA0C6-957C-443B-91BD-BC75052979D0}" destId="{4E099164-B497-4A1C-A4C6-82ACAEE32EE0}" srcOrd="0" destOrd="0" presId="urn:microsoft.com/office/officeart/2005/8/layout/radial6"/>
    <dgm:cxn modelId="{186C26B3-4228-4AC7-973A-955873BBF057}" type="presParOf" srcId="{29ADA0C6-957C-443B-91BD-BC75052979D0}" destId="{6CD78F77-79E8-49EA-B81D-ECB756208F24}" srcOrd="1" destOrd="0" presId="urn:microsoft.com/office/officeart/2005/8/layout/radial6"/>
    <dgm:cxn modelId="{70EFFF8C-7EA7-4A4B-8AA2-D396B2998AB8}" type="presParOf" srcId="{29ADA0C6-957C-443B-91BD-BC75052979D0}" destId="{255E10E9-0546-400E-8D98-FFAE9FD6C254}" srcOrd="2" destOrd="0" presId="urn:microsoft.com/office/officeart/2005/8/layout/radial6"/>
    <dgm:cxn modelId="{3D4DFAF7-F713-4F03-9052-992139B3BA9C}" type="presParOf" srcId="{29ADA0C6-957C-443B-91BD-BC75052979D0}" destId="{486E3106-723D-47C4-A1ED-D515B7B5599D}" srcOrd="3" destOrd="0" presId="urn:microsoft.com/office/officeart/2005/8/layout/radial6"/>
    <dgm:cxn modelId="{830B0720-FCF4-4047-9866-33485BCA97EE}" type="presParOf" srcId="{29ADA0C6-957C-443B-91BD-BC75052979D0}" destId="{77FC12BD-A19B-4F39-B018-F062607799D0}" srcOrd="4" destOrd="0" presId="urn:microsoft.com/office/officeart/2005/8/layout/radial6"/>
    <dgm:cxn modelId="{41639CC2-57C5-4940-A0C1-2E133EE56367}" type="presParOf" srcId="{29ADA0C6-957C-443B-91BD-BC75052979D0}" destId="{4D4ACC5D-D7FD-4464-9E10-3E9E37EFBE69}" srcOrd="5" destOrd="0" presId="urn:microsoft.com/office/officeart/2005/8/layout/radial6"/>
    <dgm:cxn modelId="{AE389A63-7098-43CB-AC1B-4F9E2B535412}" type="presParOf" srcId="{29ADA0C6-957C-443B-91BD-BC75052979D0}" destId="{BABEB825-9DD7-4B58-BE69-0DC98DD4C163}" srcOrd="6" destOrd="0" presId="urn:microsoft.com/office/officeart/2005/8/layout/radial6"/>
    <dgm:cxn modelId="{0C5962CF-6358-4D15-8281-D91A5937816D}" type="presParOf" srcId="{29ADA0C6-957C-443B-91BD-BC75052979D0}" destId="{5190AC4D-C860-4F44-9D35-CE7A3DEC1BF8}" srcOrd="7" destOrd="0" presId="urn:microsoft.com/office/officeart/2005/8/layout/radial6"/>
    <dgm:cxn modelId="{0B673B39-BA1C-43A3-949B-361E9D7F9A48}" type="presParOf" srcId="{29ADA0C6-957C-443B-91BD-BC75052979D0}" destId="{3BC16AD4-6455-4266-80FB-DCB8B06D468B}" srcOrd="8" destOrd="0" presId="urn:microsoft.com/office/officeart/2005/8/layout/radial6"/>
    <dgm:cxn modelId="{2CE42BDC-0DE3-4C09-BF18-2278916FD471}" type="presParOf" srcId="{29ADA0C6-957C-443B-91BD-BC75052979D0}" destId="{F9471387-48A6-42CD-9DC3-93952058155A}" srcOrd="9"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9F5B4690-E5C6-46C3-8EF2-C4E0078A29C8}"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US"/>
        </a:p>
      </dgm:t>
    </dgm:pt>
    <dgm:pt modelId="{41544ED8-1236-44FE-BEAE-EB31B675CB99}">
      <dgm:prSet custT="1"/>
      <dgm:spPr>
        <a:solidFill>
          <a:schemeClr val="bg1">
            <a:lumMod val="75000"/>
          </a:schemeClr>
        </a:solidFill>
      </dgm:spPr>
      <dgm:t>
        <a:bodyPr/>
        <a:lstStyle/>
        <a:p>
          <a:r>
            <a:rPr lang="en-US" sz="500" dirty="0"/>
            <a:t>National </a:t>
          </a:r>
          <a:r>
            <a:rPr lang="en-US" sz="500" dirty="0" smtClean="0"/>
            <a:t>challenges</a:t>
          </a:r>
          <a:endParaRPr lang="en-US" sz="500" dirty="0"/>
        </a:p>
      </dgm:t>
    </dgm:pt>
    <dgm:pt modelId="{FD48DAE8-C65E-4F8A-96AB-69FC45BB1F31}" type="parTrans" cxnId="{74E61726-54D6-45E6-9FFD-05CB0824383E}">
      <dgm:prSet/>
      <dgm:spPr/>
      <dgm:t>
        <a:bodyPr/>
        <a:lstStyle/>
        <a:p>
          <a:endParaRPr lang="en-US"/>
        </a:p>
      </dgm:t>
    </dgm:pt>
    <dgm:pt modelId="{BDAA1D31-23DB-4658-BD82-7D4A8D3EC3F5}" type="sibTrans" cxnId="{74E61726-54D6-45E6-9FFD-05CB0824383E}">
      <dgm:prSet/>
      <dgm:spPr/>
      <dgm:t>
        <a:bodyPr/>
        <a:lstStyle/>
        <a:p>
          <a:endParaRPr lang="en-US"/>
        </a:p>
      </dgm:t>
    </dgm:pt>
    <dgm:pt modelId="{D60A28F4-EEA4-4E84-A2CC-D1AE0FEE0CBE}">
      <dgm:prSet custT="1"/>
      <dgm:spPr>
        <a:solidFill>
          <a:schemeClr val="bg1">
            <a:lumMod val="75000"/>
          </a:schemeClr>
        </a:solidFill>
      </dgm:spPr>
      <dgm:t>
        <a:bodyPr/>
        <a:lstStyle/>
        <a:p>
          <a:r>
            <a:rPr lang="en-US" sz="300" dirty="0"/>
            <a:t>Causes of child labor </a:t>
          </a:r>
        </a:p>
      </dgm:t>
    </dgm:pt>
    <dgm:pt modelId="{60668E15-6AC8-4A5C-88A0-68D76EB32F6A}" type="parTrans" cxnId="{2BBE42D8-FE8B-4E81-ABE6-3F1134A0CF2D}">
      <dgm:prSet/>
      <dgm:spPr/>
      <dgm:t>
        <a:bodyPr/>
        <a:lstStyle/>
        <a:p>
          <a:endParaRPr lang="en-US"/>
        </a:p>
      </dgm:t>
    </dgm:pt>
    <dgm:pt modelId="{8C142C0F-FDD2-4D90-9281-CCC1CF6370F4}" type="sibTrans" cxnId="{2BBE42D8-FE8B-4E81-ABE6-3F1134A0CF2D}">
      <dgm:prSet/>
      <dgm:spPr/>
      <dgm:t>
        <a:bodyPr/>
        <a:lstStyle/>
        <a:p>
          <a:endParaRPr lang="en-US"/>
        </a:p>
      </dgm:t>
    </dgm:pt>
    <dgm:pt modelId="{1BC423D9-E40E-41CC-9757-2F5460ED96A2}">
      <dgm:prSet custT="1"/>
      <dgm:spPr/>
      <dgm:t>
        <a:bodyPr/>
        <a:lstStyle/>
        <a:p>
          <a:r>
            <a:rPr lang="en-US" sz="300" dirty="0"/>
            <a:t>The effects of child labor</a:t>
          </a:r>
        </a:p>
      </dgm:t>
    </dgm:pt>
    <dgm:pt modelId="{8022C151-6CC6-4891-A6B2-20EBAF285DB0}" type="parTrans" cxnId="{1E035712-A3D7-4C0B-8435-77F867632063}">
      <dgm:prSet/>
      <dgm:spPr/>
      <dgm:t>
        <a:bodyPr/>
        <a:lstStyle/>
        <a:p>
          <a:endParaRPr lang="en-US"/>
        </a:p>
      </dgm:t>
    </dgm:pt>
    <dgm:pt modelId="{F1AB138F-96A6-4D67-807D-0F1FCA294F3F}" type="sibTrans" cxnId="{1E035712-A3D7-4C0B-8435-77F867632063}">
      <dgm:prSet/>
      <dgm:spPr/>
      <dgm:t>
        <a:bodyPr/>
        <a:lstStyle/>
        <a:p>
          <a:endParaRPr lang="en-US"/>
        </a:p>
      </dgm:t>
    </dgm:pt>
    <dgm:pt modelId="{3AFC1CF6-AE95-49DC-8B0B-EF679E82FE2C}">
      <dgm:prSet custT="1"/>
      <dgm:spPr>
        <a:solidFill>
          <a:schemeClr val="bg1">
            <a:lumMod val="75000"/>
          </a:schemeClr>
        </a:solidFill>
      </dgm:spPr>
      <dgm:t>
        <a:bodyPr/>
        <a:lstStyle/>
        <a:p>
          <a:r>
            <a:rPr lang="en-US" sz="300" dirty="0" smtClean="0"/>
            <a:t>Characteristics of child labor </a:t>
          </a:r>
          <a:endParaRPr lang="en-US" sz="300" dirty="0"/>
        </a:p>
      </dgm:t>
    </dgm:pt>
    <dgm:pt modelId="{831D1E6C-7B32-4BC2-B422-5980DF46278B}" type="parTrans" cxnId="{FCA1F816-C91C-4045-8B95-F0C895CDC2E5}">
      <dgm:prSet/>
      <dgm:spPr/>
      <dgm:t>
        <a:bodyPr/>
        <a:lstStyle/>
        <a:p>
          <a:endParaRPr lang="en-US"/>
        </a:p>
      </dgm:t>
    </dgm:pt>
    <dgm:pt modelId="{DCB3D7AE-942A-450A-A76C-954244104A2B}" type="sibTrans" cxnId="{FCA1F816-C91C-4045-8B95-F0C895CDC2E5}">
      <dgm:prSet/>
      <dgm:spPr/>
      <dgm:t>
        <a:bodyPr/>
        <a:lstStyle/>
        <a:p>
          <a:endParaRPr lang="en-US"/>
        </a:p>
      </dgm:t>
    </dgm:pt>
    <dgm:pt modelId="{29ADA0C6-957C-443B-91BD-BC75052979D0}" type="pres">
      <dgm:prSet presAssocID="{9F5B4690-E5C6-46C3-8EF2-C4E0078A29C8}" presName="Name0" presStyleCnt="0">
        <dgm:presLayoutVars>
          <dgm:chMax val="1"/>
          <dgm:dir/>
          <dgm:animLvl val="ctr"/>
          <dgm:resizeHandles val="exact"/>
        </dgm:presLayoutVars>
      </dgm:prSet>
      <dgm:spPr/>
      <dgm:t>
        <a:bodyPr/>
        <a:lstStyle/>
        <a:p>
          <a:endParaRPr lang="en-US"/>
        </a:p>
      </dgm:t>
    </dgm:pt>
    <dgm:pt modelId="{4E099164-B497-4A1C-A4C6-82ACAEE32EE0}" type="pres">
      <dgm:prSet presAssocID="{41544ED8-1236-44FE-BEAE-EB31B675CB99}" presName="centerShape" presStyleLbl="node0" presStyleIdx="0" presStyleCnt="1"/>
      <dgm:spPr/>
      <dgm:t>
        <a:bodyPr/>
        <a:lstStyle/>
        <a:p>
          <a:endParaRPr lang="en-US"/>
        </a:p>
      </dgm:t>
    </dgm:pt>
    <dgm:pt modelId="{6CD78F77-79E8-49EA-B81D-ECB756208F24}" type="pres">
      <dgm:prSet presAssocID="{3AFC1CF6-AE95-49DC-8B0B-EF679E82FE2C}" presName="node" presStyleLbl="node1" presStyleIdx="0" presStyleCnt="3">
        <dgm:presLayoutVars>
          <dgm:bulletEnabled val="1"/>
        </dgm:presLayoutVars>
      </dgm:prSet>
      <dgm:spPr/>
      <dgm:t>
        <a:bodyPr/>
        <a:lstStyle/>
        <a:p>
          <a:endParaRPr lang="en-US"/>
        </a:p>
      </dgm:t>
    </dgm:pt>
    <dgm:pt modelId="{255E10E9-0546-400E-8D98-FFAE9FD6C254}" type="pres">
      <dgm:prSet presAssocID="{3AFC1CF6-AE95-49DC-8B0B-EF679E82FE2C}" presName="dummy" presStyleCnt="0"/>
      <dgm:spPr/>
    </dgm:pt>
    <dgm:pt modelId="{486E3106-723D-47C4-A1ED-D515B7B5599D}" type="pres">
      <dgm:prSet presAssocID="{DCB3D7AE-942A-450A-A76C-954244104A2B}" presName="sibTrans" presStyleLbl="sibTrans2D1" presStyleIdx="0" presStyleCnt="3"/>
      <dgm:spPr/>
      <dgm:t>
        <a:bodyPr/>
        <a:lstStyle/>
        <a:p>
          <a:endParaRPr lang="en-US"/>
        </a:p>
      </dgm:t>
    </dgm:pt>
    <dgm:pt modelId="{77FC12BD-A19B-4F39-B018-F062607799D0}" type="pres">
      <dgm:prSet presAssocID="{D60A28F4-EEA4-4E84-A2CC-D1AE0FEE0CBE}" presName="node" presStyleLbl="node1" presStyleIdx="1" presStyleCnt="3">
        <dgm:presLayoutVars>
          <dgm:bulletEnabled val="1"/>
        </dgm:presLayoutVars>
      </dgm:prSet>
      <dgm:spPr/>
      <dgm:t>
        <a:bodyPr/>
        <a:lstStyle/>
        <a:p>
          <a:endParaRPr lang="en-US"/>
        </a:p>
      </dgm:t>
    </dgm:pt>
    <dgm:pt modelId="{4D4ACC5D-D7FD-4464-9E10-3E9E37EFBE69}" type="pres">
      <dgm:prSet presAssocID="{D60A28F4-EEA4-4E84-A2CC-D1AE0FEE0CBE}" presName="dummy" presStyleCnt="0"/>
      <dgm:spPr/>
    </dgm:pt>
    <dgm:pt modelId="{BABEB825-9DD7-4B58-BE69-0DC98DD4C163}" type="pres">
      <dgm:prSet presAssocID="{8C142C0F-FDD2-4D90-9281-CCC1CF6370F4}" presName="sibTrans" presStyleLbl="sibTrans2D1" presStyleIdx="1" presStyleCnt="3"/>
      <dgm:spPr/>
      <dgm:t>
        <a:bodyPr/>
        <a:lstStyle/>
        <a:p>
          <a:endParaRPr lang="en-US"/>
        </a:p>
      </dgm:t>
    </dgm:pt>
    <dgm:pt modelId="{5190AC4D-C860-4F44-9D35-CE7A3DEC1BF8}" type="pres">
      <dgm:prSet presAssocID="{1BC423D9-E40E-41CC-9757-2F5460ED96A2}" presName="node" presStyleLbl="node1" presStyleIdx="2" presStyleCnt="3">
        <dgm:presLayoutVars>
          <dgm:bulletEnabled val="1"/>
        </dgm:presLayoutVars>
      </dgm:prSet>
      <dgm:spPr/>
      <dgm:t>
        <a:bodyPr/>
        <a:lstStyle/>
        <a:p>
          <a:endParaRPr lang="en-US"/>
        </a:p>
      </dgm:t>
    </dgm:pt>
    <dgm:pt modelId="{3BC16AD4-6455-4266-80FB-DCB8B06D468B}" type="pres">
      <dgm:prSet presAssocID="{1BC423D9-E40E-41CC-9757-2F5460ED96A2}" presName="dummy" presStyleCnt="0"/>
      <dgm:spPr/>
    </dgm:pt>
    <dgm:pt modelId="{F9471387-48A6-42CD-9DC3-93952058155A}" type="pres">
      <dgm:prSet presAssocID="{F1AB138F-96A6-4D67-807D-0F1FCA294F3F}" presName="sibTrans" presStyleLbl="sibTrans2D1" presStyleIdx="2" presStyleCnt="3"/>
      <dgm:spPr/>
      <dgm:t>
        <a:bodyPr/>
        <a:lstStyle/>
        <a:p>
          <a:endParaRPr lang="en-US"/>
        </a:p>
      </dgm:t>
    </dgm:pt>
  </dgm:ptLst>
  <dgm:cxnLst>
    <dgm:cxn modelId="{9C7DBB51-EDDA-41C5-A890-8B844F5EEE2F}" type="presOf" srcId="{1BC423D9-E40E-41CC-9757-2F5460ED96A2}" destId="{5190AC4D-C860-4F44-9D35-CE7A3DEC1BF8}" srcOrd="0" destOrd="0" presId="urn:microsoft.com/office/officeart/2005/8/layout/radial6"/>
    <dgm:cxn modelId="{51C10CB0-7D3B-4BEF-87C7-9D5D06670B61}" type="presOf" srcId="{DCB3D7AE-942A-450A-A76C-954244104A2B}" destId="{486E3106-723D-47C4-A1ED-D515B7B5599D}" srcOrd="0" destOrd="0" presId="urn:microsoft.com/office/officeart/2005/8/layout/radial6"/>
    <dgm:cxn modelId="{2A3385EE-BB78-4060-9044-0DF52EBDC1F7}" type="presOf" srcId="{F1AB138F-96A6-4D67-807D-0F1FCA294F3F}" destId="{F9471387-48A6-42CD-9DC3-93952058155A}" srcOrd="0" destOrd="0" presId="urn:microsoft.com/office/officeart/2005/8/layout/radial6"/>
    <dgm:cxn modelId="{FCA1F816-C91C-4045-8B95-F0C895CDC2E5}" srcId="{41544ED8-1236-44FE-BEAE-EB31B675CB99}" destId="{3AFC1CF6-AE95-49DC-8B0B-EF679E82FE2C}" srcOrd="0" destOrd="0" parTransId="{831D1E6C-7B32-4BC2-B422-5980DF46278B}" sibTransId="{DCB3D7AE-942A-450A-A76C-954244104A2B}"/>
    <dgm:cxn modelId="{4E9B448F-A895-41A0-B57A-9E0BF65F2164}" type="presOf" srcId="{3AFC1CF6-AE95-49DC-8B0B-EF679E82FE2C}" destId="{6CD78F77-79E8-49EA-B81D-ECB756208F24}" srcOrd="0" destOrd="0" presId="urn:microsoft.com/office/officeart/2005/8/layout/radial6"/>
    <dgm:cxn modelId="{44D5E1B0-2D76-420D-A775-8A3FEA914217}" type="presOf" srcId="{8C142C0F-FDD2-4D90-9281-CCC1CF6370F4}" destId="{BABEB825-9DD7-4B58-BE69-0DC98DD4C163}" srcOrd="0" destOrd="0" presId="urn:microsoft.com/office/officeart/2005/8/layout/radial6"/>
    <dgm:cxn modelId="{F42F3A52-DAFA-42BC-A5D7-4FC7C61A8695}" type="presOf" srcId="{D60A28F4-EEA4-4E84-A2CC-D1AE0FEE0CBE}" destId="{77FC12BD-A19B-4F39-B018-F062607799D0}" srcOrd="0" destOrd="0" presId="urn:microsoft.com/office/officeart/2005/8/layout/radial6"/>
    <dgm:cxn modelId="{1E035712-A3D7-4C0B-8435-77F867632063}" srcId="{41544ED8-1236-44FE-BEAE-EB31B675CB99}" destId="{1BC423D9-E40E-41CC-9757-2F5460ED96A2}" srcOrd="2" destOrd="0" parTransId="{8022C151-6CC6-4891-A6B2-20EBAF285DB0}" sibTransId="{F1AB138F-96A6-4D67-807D-0F1FCA294F3F}"/>
    <dgm:cxn modelId="{74E61726-54D6-45E6-9FFD-05CB0824383E}" srcId="{9F5B4690-E5C6-46C3-8EF2-C4E0078A29C8}" destId="{41544ED8-1236-44FE-BEAE-EB31B675CB99}" srcOrd="0" destOrd="0" parTransId="{FD48DAE8-C65E-4F8A-96AB-69FC45BB1F31}" sibTransId="{BDAA1D31-23DB-4658-BD82-7D4A8D3EC3F5}"/>
    <dgm:cxn modelId="{2BBE42D8-FE8B-4E81-ABE6-3F1134A0CF2D}" srcId="{41544ED8-1236-44FE-BEAE-EB31B675CB99}" destId="{D60A28F4-EEA4-4E84-A2CC-D1AE0FEE0CBE}" srcOrd="1" destOrd="0" parTransId="{60668E15-6AC8-4A5C-88A0-68D76EB32F6A}" sibTransId="{8C142C0F-FDD2-4D90-9281-CCC1CF6370F4}"/>
    <dgm:cxn modelId="{7D461B5F-2FF0-492F-AF54-5BA6C1B552DB}" type="presOf" srcId="{41544ED8-1236-44FE-BEAE-EB31B675CB99}" destId="{4E099164-B497-4A1C-A4C6-82ACAEE32EE0}" srcOrd="0" destOrd="0" presId="urn:microsoft.com/office/officeart/2005/8/layout/radial6"/>
    <dgm:cxn modelId="{6BFA9D0F-B1D2-4FD9-9586-8018B0DE2CD9}" type="presOf" srcId="{9F5B4690-E5C6-46C3-8EF2-C4E0078A29C8}" destId="{29ADA0C6-957C-443B-91BD-BC75052979D0}" srcOrd="0" destOrd="0" presId="urn:microsoft.com/office/officeart/2005/8/layout/radial6"/>
    <dgm:cxn modelId="{EC7EC505-FA76-4733-9419-F01C3622E068}" type="presParOf" srcId="{29ADA0C6-957C-443B-91BD-BC75052979D0}" destId="{4E099164-B497-4A1C-A4C6-82ACAEE32EE0}" srcOrd="0" destOrd="0" presId="urn:microsoft.com/office/officeart/2005/8/layout/radial6"/>
    <dgm:cxn modelId="{56C74370-7DB6-4121-AA58-5CE273246416}" type="presParOf" srcId="{29ADA0C6-957C-443B-91BD-BC75052979D0}" destId="{6CD78F77-79E8-49EA-B81D-ECB756208F24}" srcOrd="1" destOrd="0" presId="urn:microsoft.com/office/officeart/2005/8/layout/radial6"/>
    <dgm:cxn modelId="{138FAD5D-80D2-47F0-95F2-6101501D3CDD}" type="presParOf" srcId="{29ADA0C6-957C-443B-91BD-BC75052979D0}" destId="{255E10E9-0546-400E-8D98-FFAE9FD6C254}" srcOrd="2" destOrd="0" presId="urn:microsoft.com/office/officeart/2005/8/layout/radial6"/>
    <dgm:cxn modelId="{4901EE59-C178-4A06-9132-7FFB37D84649}" type="presParOf" srcId="{29ADA0C6-957C-443B-91BD-BC75052979D0}" destId="{486E3106-723D-47C4-A1ED-D515B7B5599D}" srcOrd="3" destOrd="0" presId="urn:microsoft.com/office/officeart/2005/8/layout/radial6"/>
    <dgm:cxn modelId="{9899BCF6-8A44-4904-9805-6183971C5E1E}" type="presParOf" srcId="{29ADA0C6-957C-443B-91BD-BC75052979D0}" destId="{77FC12BD-A19B-4F39-B018-F062607799D0}" srcOrd="4" destOrd="0" presId="urn:microsoft.com/office/officeart/2005/8/layout/radial6"/>
    <dgm:cxn modelId="{F9E9C9AC-B19F-4E05-818B-0D3FC6E36D64}" type="presParOf" srcId="{29ADA0C6-957C-443B-91BD-BC75052979D0}" destId="{4D4ACC5D-D7FD-4464-9E10-3E9E37EFBE69}" srcOrd="5" destOrd="0" presId="urn:microsoft.com/office/officeart/2005/8/layout/radial6"/>
    <dgm:cxn modelId="{EDF9A02D-EF42-491E-844E-35C3FE641501}" type="presParOf" srcId="{29ADA0C6-957C-443B-91BD-BC75052979D0}" destId="{BABEB825-9DD7-4B58-BE69-0DC98DD4C163}" srcOrd="6" destOrd="0" presId="urn:microsoft.com/office/officeart/2005/8/layout/radial6"/>
    <dgm:cxn modelId="{4327EA57-402E-473F-840B-19F8D3189ED4}" type="presParOf" srcId="{29ADA0C6-957C-443B-91BD-BC75052979D0}" destId="{5190AC4D-C860-4F44-9D35-CE7A3DEC1BF8}" srcOrd="7" destOrd="0" presId="urn:microsoft.com/office/officeart/2005/8/layout/radial6"/>
    <dgm:cxn modelId="{D7EBB7FE-03CF-40FE-985D-EC949F79A1CB}" type="presParOf" srcId="{29ADA0C6-957C-443B-91BD-BC75052979D0}" destId="{3BC16AD4-6455-4266-80FB-DCB8B06D468B}" srcOrd="8" destOrd="0" presId="urn:microsoft.com/office/officeart/2005/8/layout/radial6"/>
    <dgm:cxn modelId="{7A649BFC-CA3F-4E0D-A559-24B7C5C22FCE}" type="presParOf" srcId="{29ADA0C6-957C-443B-91BD-BC75052979D0}" destId="{F9471387-48A6-42CD-9DC3-93952058155A}" srcOrd="9"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9F5B4690-E5C6-46C3-8EF2-C4E0078A29C8}"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US"/>
        </a:p>
      </dgm:t>
    </dgm:pt>
    <dgm:pt modelId="{41544ED8-1236-44FE-BEAE-EB31B675CB99}">
      <dgm:prSet custT="1"/>
      <dgm:spPr>
        <a:solidFill>
          <a:schemeClr val="bg1">
            <a:lumMod val="75000"/>
          </a:schemeClr>
        </a:solidFill>
      </dgm:spPr>
      <dgm:t>
        <a:bodyPr/>
        <a:lstStyle/>
        <a:p>
          <a:r>
            <a:rPr lang="en-US" sz="500" dirty="0"/>
            <a:t>National </a:t>
          </a:r>
          <a:r>
            <a:rPr lang="en-US" sz="500" dirty="0" smtClean="0"/>
            <a:t>challenges</a:t>
          </a:r>
          <a:endParaRPr lang="en-US" sz="500" dirty="0"/>
        </a:p>
      </dgm:t>
    </dgm:pt>
    <dgm:pt modelId="{FD48DAE8-C65E-4F8A-96AB-69FC45BB1F31}" type="parTrans" cxnId="{74E61726-54D6-45E6-9FFD-05CB0824383E}">
      <dgm:prSet/>
      <dgm:spPr/>
      <dgm:t>
        <a:bodyPr/>
        <a:lstStyle/>
        <a:p>
          <a:endParaRPr lang="en-US"/>
        </a:p>
      </dgm:t>
    </dgm:pt>
    <dgm:pt modelId="{BDAA1D31-23DB-4658-BD82-7D4A8D3EC3F5}" type="sibTrans" cxnId="{74E61726-54D6-45E6-9FFD-05CB0824383E}">
      <dgm:prSet/>
      <dgm:spPr/>
      <dgm:t>
        <a:bodyPr/>
        <a:lstStyle/>
        <a:p>
          <a:endParaRPr lang="en-US"/>
        </a:p>
      </dgm:t>
    </dgm:pt>
    <dgm:pt modelId="{D60A28F4-EEA4-4E84-A2CC-D1AE0FEE0CBE}">
      <dgm:prSet custT="1"/>
      <dgm:spPr>
        <a:solidFill>
          <a:schemeClr val="bg1">
            <a:lumMod val="75000"/>
          </a:schemeClr>
        </a:solidFill>
      </dgm:spPr>
      <dgm:t>
        <a:bodyPr/>
        <a:lstStyle/>
        <a:p>
          <a:r>
            <a:rPr lang="en-US" sz="300" dirty="0"/>
            <a:t>Causes of child labor </a:t>
          </a:r>
        </a:p>
      </dgm:t>
    </dgm:pt>
    <dgm:pt modelId="{60668E15-6AC8-4A5C-88A0-68D76EB32F6A}" type="parTrans" cxnId="{2BBE42D8-FE8B-4E81-ABE6-3F1134A0CF2D}">
      <dgm:prSet/>
      <dgm:spPr/>
      <dgm:t>
        <a:bodyPr/>
        <a:lstStyle/>
        <a:p>
          <a:endParaRPr lang="en-US"/>
        </a:p>
      </dgm:t>
    </dgm:pt>
    <dgm:pt modelId="{8C142C0F-FDD2-4D90-9281-CCC1CF6370F4}" type="sibTrans" cxnId="{2BBE42D8-FE8B-4E81-ABE6-3F1134A0CF2D}">
      <dgm:prSet/>
      <dgm:spPr/>
      <dgm:t>
        <a:bodyPr/>
        <a:lstStyle/>
        <a:p>
          <a:endParaRPr lang="en-US"/>
        </a:p>
      </dgm:t>
    </dgm:pt>
    <dgm:pt modelId="{1BC423D9-E40E-41CC-9757-2F5460ED96A2}">
      <dgm:prSet custT="1"/>
      <dgm:spPr/>
      <dgm:t>
        <a:bodyPr/>
        <a:lstStyle/>
        <a:p>
          <a:r>
            <a:rPr lang="en-US" sz="300" dirty="0"/>
            <a:t>The effects of child labor</a:t>
          </a:r>
        </a:p>
      </dgm:t>
    </dgm:pt>
    <dgm:pt modelId="{8022C151-6CC6-4891-A6B2-20EBAF285DB0}" type="parTrans" cxnId="{1E035712-A3D7-4C0B-8435-77F867632063}">
      <dgm:prSet/>
      <dgm:spPr/>
      <dgm:t>
        <a:bodyPr/>
        <a:lstStyle/>
        <a:p>
          <a:endParaRPr lang="en-US"/>
        </a:p>
      </dgm:t>
    </dgm:pt>
    <dgm:pt modelId="{F1AB138F-96A6-4D67-807D-0F1FCA294F3F}" type="sibTrans" cxnId="{1E035712-A3D7-4C0B-8435-77F867632063}">
      <dgm:prSet/>
      <dgm:spPr/>
      <dgm:t>
        <a:bodyPr/>
        <a:lstStyle/>
        <a:p>
          <a:endParaRPr lang="en-US"/>
        </a:p>
      </dgm:t>
    </dgm:pt>
    <dgm:pt modelId="{3AFC1CF6-AE95-49DC-8B0B-EF679E82FE2C}">
      <dgm:prSet custT="1"/>
      <dgm:spPr>
        <a:solidFill>
          <a:schemeClr val="bg1">
            <a:lumMod val="75000"/>
          </a:schemeClr>
        </a:solidFill>
      </dgm:spPr>
      <dgm:t>
        <a:bodyPr/>
        <a:lstStyle/>
        <a:p>
          <a:r>
            <a:rPr lang="en-US" sz="300" dirty="0" smtClean="0"/>
            <a:t>Characteristics of child labor </a:t>
          </a:r>
          <a:endParaRPr lang="en-US" sz="300" dirty="0"/>
        </a:p>
      </dgm:t>
    </dgm:pt>
    <dgm:pt modelId="{831D1E6C-7B32-4BC2-B422-5980DF46278B}" type="parTrans" cxnId="{FCA1F816-C91C-4045-8B95-F0C895CDC2E5}">
      <dgm:prSet/>
      <dgm:spPr/>
      <dgm:t>
        <a:bodyPr/>
        <a:lstStyle/>
        <a:p>
          <a:endParaRPr lang="en-US"/>
        </a:p>
      </dgm:t>
    </dgm:pt>
    <dgm:pt modelId="{DCB3D7AE-942A-450A-A76C-954244104A2B}" type="sibTrans" cxnId="{FCA1F816-C91C-4045-8B95-F0C895CDC2E5}">
      <dgm:prSet/>
      <dgm:spPr/>
      <dgm:t>
        <a:bodyPr/>
        <a:lstStyle/>
        <a:p>
          <a:endParaRPr lang="en-US"/>
        </a:p>
      </dgm:t>
    </dgm:pt>
    <dgm:pt modelId="{29ADA0C6-957C-443B-91BD-BC75052979D0}" type="pres">
      <dgm:prSet presAssocID="{9F5B4690-E5C6-46C3-8EF2-C4E0078A29C8}" presName="Name0" presStyleCnt="0">
        <dgm:presLayoutVars>
          <dgm:chMax val="1"/>
          <dgm:dir/>
          <dgm:animLvl val="ctr"/>
          <dgm:resizeHandles val="exact"/>
        </dgm:presLayoutVars>
      </dgm:prSet>
      <dgm:spPr/>
      <dgm:t>
        <a:bodyPr/>
        <a:lstStyle/>
        <a:p>
          <a:endParaRPr lang="en-US"/>
        </a:p>
      </dgm:t>
    </dgm:pt>
    <dgm:pt modelId="{4E099164-B497-4A1C-A4C6-82ACAEE32EE0}" type="pres">
      <dgm:prSet presAssocID="{41544ED8-1236-44FE-BEAE-EB31B675CB99}" presName="centerShape" presStyleLbl="node0" presStyleIdx="0" presStyleCnt="1"/>
      <dgm:spPr/>
      <dgm:t>
        <a:bodyPr/>
        <a:lstStyle/>
        <a:p>
          <a:endParaRPr lang="en-US"/>
        </a:p>
      </dgm:t>
    </dgm:pt>
    <dgm:pt modelId="{6CD78F77-79E8-49EA-B81D-ECB756208F24}" type="pres">
      <dgm:prSet presAssocID="{3AFC1CF6-AE95-49DC-8B0B-EF679E82FE2C}" presName="node" presStyleLbl="node1" presStyleIdx="0" presStyleCnt="3">
        <dgm:presLayoutVars>
          <dgm:bulletEnabled val="1"/>
        </dgm:presLayoutVars>
      </dgm:prSet>
      <dgm:spPr/>
      <dgm:t>
        <a:bodyPr/>
        <a:lstStyle/>
        <a:p>
          <a:endParaRPr lang="en-US"/>
        </a:p>
      </dgm:t>
    </dgm:pt>
    <dgm:pt modelId="{255E10E9-0546-400E-8D98-FFAE9FD6C254}" type="pres">
      <dgm:prSet presAssocID="{3AFC1CF6-AE95-49DC-8B0B-EF679E82FE2C}" presName="dummy" presStyleCnt="0"/>
      <dgm:spPr/>
    </dgm:pt>
    <dgm:pt modelId="{486E3106-723D-47C4-A1ED-D515B7B5599D}" type="pres">
      <dgm:prSet presAssocID="{DCB3D7AE-942A-450A-A76C-954244104A2B}" presName="sibTrans" presStyleLbl="sibTrans2D1" presStyleIdx="0" presStyleCnt="3"/>
      <dgm:spPr/>
      <dgm:t>
        <a:bodyPr/>
        <a:lstStyle/>
        <a:p>
          <a:endParaRPr lang="en-US"/>
        </a:p>
      </dgm:t>
    </dgm:pt>
    <dgm:pt modelId="{77FC12BD-A19B-4F39-B018-F062607799D0}" type="pres">
      <dgm:prSet presAssocID="{D60A28F4-EEA4-4E84-A2CC-D1AE0FEE0CBE}" presName="node" presStyleLbl="node1" presStyleIdx="1" presStyleCnt="3">
        <dgm:presLayoutVars>
          <dgm:bulletEnabled val="1"/>
        </dgm:presLayoutVars>
      </dgm:prSet>
      <dgm:spPr/>
      <dgm:t>
        <a:bodyPr/>
        <a:lstStyle/>
        <a:p>
          <a:endParaRPr lang="en-US"/>
        </a:p>
      </dgm:t>
    </dgm:pt>
    <dgm:pt modelId="{4D4ACC5D-D7FD-4464-9E10-3E9E37EFBE69}" type="pres">
      <dgm:prSet presAssocID="{D60A28F4-EEA4-4E84-A2CC-D1AE0FEE0CBE}" presName="dummy" presStyleCnt="0"/>
      <dgm:spPr/>
    </dgm:pt>
    <dgm:pt modelId="{BABEB825-9DD7-4B58-BE69-0DC98DD4C163}" type="pres">
      <dgm:prSet presAssocID="{8C142C0F-FDD2-4D90-9281-CCC1CF6370F4}" presName="sibTrans" presStyleLbl="sibTrans2D1" presStyleIdx="1" presStyleCnt="3"/>
      <dgm:spPr/>
      <dgm:t>
        <a:bodyPr/>
        <a:lstStyle/>
        <a:p>
          <a:endParaRPr lang="en-US"/>
        </a:p>
      </dgm:t>
    </dgm:pt>
    <dgm:pt modelId="{5190AC4D-C860-4F44-9D35-CE7A3DEC1BF8}" type="pres">
      <dgm:prSet presAssocID="{1BC423D9-E40E-41CC-9757-2F5460ED96A2}" presName="node" presStyleLbl="node1" presStyleIdx="2" presStyleCnt="3">
        <dgm:presLayoutVars>
          <dgm:bulletEnabled val="1"/>
        </dgm:presLayoutVars>
      </dgm:prSet>
      <dgm:spPr/>
      <dgm:t>
        <a:bodyPr/>
        <a:lstStyle/>
        <a:p>
          <a:endParaRPr lang="en-US"/>
        </a:p>
      </dgm:t>
    </dgm:pt>
    <dgm:pt modelId="{3BC16AD4-6455-4266-80FB-DCB8B06D468B}" type="pres">
      <dgm:prSet presAssocID="{1BC423D9-E40E-41CC-9757-2F5460ED96A2}" presName="dummy" presStyleCnt="0"/>
      <dgm:spPr/>
    </dgm:pt>
    <dgm:pt modelId="{F9471387-48A6-42CD-9DC3-93952058155A}" type="pres">
      <dgm:prSet presAssocID="{F1AB138F-96A6-4D67-807D-0F1FCA294F3F}" presName="sibTrans" presStyleLbl="sibTrans2D1" presStyleIdx="2" presStyleCnt="3"/>
      <dgm:spPr/>
      <dgm:t>
        <a:bodyPr/>
        <a:lstStyle/>
        <a:p>
          <a:endParaRPr lang="en-US"/>
        </a:p>
      </dgm:t>
    </dgm:pt>
  </dgm:ptLst>
  <dgm:cxnLst>
    <dgm:cxn modelId="{B1594071-1AD5-46C1-A443-0A2D5C722970}" type="presOf" srcId="{9F5B4690-E5C6-46C3-8EF2-C4E0078A29C8}" destId="{29ADA0C6-957C-443B-91BD-BC75052979D0}" srcOrd="0" destOrd="0" presId="urn:microsoft.com/office/officeart/2005/8/layout/radial6"/>
    <dgm:cxn modelId="{FCA1F816-C91C-4045-8B95-F0C895CDC2E5}" srcId="{41544ED8-1236-44FE-BEAE-EB31B675CB99}" destId="{3AFC1CF6-AE95-49DC-8B0B-EF679E82FE2C}" srcOrd="0" destOrd="0" parTransId="{831D1E6C-7B32-4BC2-B422-5980DF46278B}" sibTransId="{DCB3D7AE-942A-450A-A76C-954244104A2B}"/>
    <dgm:cxn modelId="{1E035712-A3D7-4C0B-8435-77F867632063}" srcId="{41544ED8-1236-44FE-BEAE-EB31B675CB99}" destId="{1BC423D9-E40E-41CC-9757-2F5460ED96A2}" srcOrd="2" destOrd="0" parTransId="{8022C151-6CC6-4891-A6B2-20EBAF285DB0}" sibTransId="{F1AB138F-96A6-4D67-807D-0F1FCA294F3F}"/>
    <dgm:cxn modelId="{3D8B327B-F643-41F4-832E-34372365EC40}" type="presOf" srcId="{41544ED8-1236-44FE-BEAE-EB31B675CB99}" destId="{4E099164-B497-4A1C-A4C6-82ACAEE32EE0}" srcOrd="0" destOrd="0" presId="urn:microsoft.com/office/officeart/2005/8/layout/radial6"/>
    <dgm:cxn modelId="{AD20E9DF-091C-4331-A330-CDC3F015E591}" type="presOf" srcId="{F1AB138F-96A6-4D67-807D-0F1FCA294F3F}" destId="{F9471387-48A6-42CD-9DC3-93952058155A}" srcOrd="0" destOrd="0" presId="urn:microsoft.com/office/officeart/2005/8/layout/radial6"/>
    <dgm:cxn modelId="{A5833AED-37AA-47D7-8959-C65B3063DDDE}" type="presOf" srcId="{DCB3D7AE-942A-450A-A76C-954244104A2B}" destId="{486E3106-723D-47C4-A1ED-D515B7B5599D}" srcOrd="0" destOrd="0" presId="urn:microsoft.com/office/officeart/2005/8/layout/radial6"/>
    <dgm:cxn modelId="{136AC28A-9B33-4D1B-BD4A-BA2DA968A5F8}" type="presOf" srcId="{D60A28F4-EEA4-4E84-A2CC-D1AE0FEE0CBE}" destId="{77FC12BD-A19B-4F39-B018-F062607799D0}" srcOrd="0" destOrd="0" presId="urn:microsoft.com/office/officeart/2005/8/layout/radial6"/>
    <dgm:cxn modelId="{2BBE42D8-FE8B-4E81-ABE6-3F1134A0CF2D}" srcId="{41544ED8-1236-44FE-BEAE-EB31B675CB99}" destId="{D60A28F4-EEA4-4E84-A2CC-D1AE0FEE0CBE}" srcOrd="1" destOrd="0" parTransId="{60668E15-6AC8-4A5C-88A0-68D76EB32F6A}" sibTransId="{8C142C0F-FDD2-4D90-9281-CCC1CF6370F4}"/>
    <dgm:cxn modelId="{74E61726-54D6-45E6-9FFD-05CB0824383E}" srcId="{9F5B4690-E5C6-46C3-8EF2-C4E0078A29C8}" destId="{41544ED8-1236-44FE-BEAE-EB31B675CB99}" srcOrd="0" destOrd="0" parTransId="{FD48DAE8-C65E-4F8A-96AB-69FC45BB1F31}" sibTransId="{BDAA1D31-23DB-4658-BD82-7D4A8D3EC3F5}"/>
    <dgm:cxn modelId="{0D0BCA69-8E82-4DCF-9A5D-311FA84A3A2F}" type="presOf" srcId="{1BC423D9-E40E-41CC-9757-2F5460ED96A2}" destId="{5190AC4D-C860-4F44-9D35-CE7A3DEC1BF8}" srcOrd="0" destOrd="0" presId="urn:microsoft.com/office/officeart/2005/8/layout/radial6"/>
    <dgm:cxn modelId="{3B1AF5CE-6216-4887-B4F8-3E92537FF234}" type="presOf" srcId="{8C142C0F-FDD2-4D90-9281-CCC1CF6370F4}" destId="{BABEB825-9DD7-4B58-BE69-0DC98DD4C163}" srcOrd="0" destOrd="0" presId="urn:microsoft.com/office/officeart/2005/8/layout/radial6"/>
    <dgm:cxn modelId="{CCC98B1B-E0E0-48BF-B6B6-8309289DB09F}" type="presOf" srcId="{3AFC1CF6-AE95-49DC-8B0B-EF679E82FE2C}" destId="{6CD78F77-79E8-49EA-B81D-ECB756208F24}" srcOrd="0" destOrd="0" presId="urn:microsoft.com/office/officeart/2005/8/layout/radial6"/>
    <dgm:cxn modelId="{2D3D9BC8-F201-4C0E-BFF2-A4E798C7AFCD}" type="presParOf" srcId="{29ADA0C6-957C-443B-91BD-BC75052979D0}" destId="{4E099164-B497-4A1C-A4C6-82ACAEE32EE0}" srcOrd="0" destOrd="0" presId="urn:microsoft.com/office/officeart/2005/8/layout/radial6"/>
    <dgm:cxn modelId="{21F9BC07-DC96-4A89-B453-027AD314646F}" type="presParOf" srcId="{29ADA0C6-957C-443B-91BD-BC75052979D0}" destId="{6CD78F77-79E8-49EA-B81D-ECB756208F24}" srcOrd="1" destOrd="0" presId="urn:microsoft.com/office/officeart/2005/8/layout/radial6"/>
    <dgm:cxn modelId="{6A333B7B-8789-4CB7-B1EB-9B8A45F8EF3B}" type="presParOf" srcId="{29ADA0C6-957C-443B-91BD-BC75052979D0}" destId="{255E10E9-0546-400E-8D98-FFAE9FD6C254}" srcOrd="2" destOrd="0" presId="urn:microsoft.com/office/officeart/2005/8/layout/radial6"/>
    <dgm:cxn modelId="{AE03EA55-30F5-4D7F-8F7C-C7375E9ABA75}" type="presParOf" srcId="{29ADA0C6-957C-443B-91BD-BC75052979D0}" destId="{486E3106-723D-47C4-A1ED-D515B7B5599D}" srcOrd="3" destOrd="0" presId="urn:microsoft.com/office/officeart/2005/8/layout/radial6"/>
    <dgm:cxn modelId="{EFE2C701-3231-4362-9B4A-806B6DC647EB}" type="presParOf" srcId="{29ADA0C6-957C-443B-91BD-BC75052979D0}" destId="{77FC12BD-A19B-4F39-B018-F062607799D0}" srcOrd="4" destOrd="0" presId="urn:microsoft.com/office/officeart/2005/8/layout/radial6"/>
    <dgm:cxn modelId="{B1B108C3-D891-4D9A-8644-77486B33D02A}" type="presParOf" srcId="{29ADA0C6-957C-443B-91BD-BC75052979D0}" destId="{4D4ACC5D-D7FD-4464-9E10-3E9E37EFBE69}" srcOrd="5" destOrd="0" presId="urn:microsoft.com/office/officeart/2005/8/layout/radial6"/>
    <dgm:cxn modelId="{2AD5291C-92D4-47D5-86B7-06672A471CE1}" type="presParOf" srcId="{29ADA0C6-957C-443B-91BD-BC75052979D0}" destId="{BABEB825-9DD7-4B58-BE69-0DC98DD4C163}" srcOrd="6" destOrd="0" presId="urn:microsoft.com/office/officeart/2005/8/layout/radial6"/>
    <dgm:cxn modelId="{4B1A1B37-12C7-4137-944E-794E89D411FF}" type="presParOf" srcId="{29ADA0C6-957C-443B-91BD-BC75052979D0}" destId="{5190AC4D-C860-4F44-9D35-CE7A3DEC1BF8}" srcOrd="7" destOrd="0" presId="urn:microsoft.com/office/officeart/2005/8/layout/radial6"/>
    <dgm:cxn modelId="{0650C975-160B-40D7-BFC2-E93B4ACE3359}" type="presParOf" srcId="{29ADA0C6-957C-443B-91BD-BC75052979D0}" destId="{3BC16AD4-6455-4266-80FB-DCB8B06D468B}" srcOrd="8" destOrd="0" presId="urn:microsoft.com/office/officeart/2005/8/layout/radial6"/>
    <dgm:cxn modelId="{D296C355-826C-45C5-A19D-F6A49DBFC9F5}" type="presParOf" srcId="{29ADA0C6-957C-443B-91BD-BC75052979D0}" destId="{F9471387-48A6-42CD-9DC3-93952058155A}" srcOrd="9"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9F5B4690-E5C6-46C3-8EF2-C4E0078A29C8}"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US"/>
        </a:p>
      </dgm:t>
    </dgm:pt>
    <dgm:pt modelId="{41544ED8-1236-44FE-BEAE-EB31B675CB99}">
      <dgm:prSet custT="1"/>
      <dgm:spPr>
        <a:solidFill>
          <a:schemeClr val="bg1">
            <a:lumMod val="75000"/>
          </a:schemeClr>
        </a:solidFill>
      </dgm:spPr>
      <dgm:t>
        <a:bodyPr/>
        <a:lstStyle/>
        <a:p>
          <a:r>
            <a:rPr lang="en-US" sz="500" dirty="0"/>
            <a:t>National </a:t>
          </a:r>
          <a:r>
            <a:rPr lang="en-US" sz="500" dirty="0" smtClean="0"/>
            <a:t>challenges</a:t>
          </a:r>
          <a:endParaRPr lang="en-US" sz="500" dirty="0"/>
        </a:p>
      </dgm:t>
    </dgm:pt>
    <dgm:pt modelId="{FD48DAE8-C65E-4F8A-96AB-69FC45BB1F31}" type="parTrans" cxnId="{74E61726-54D6-45E6-9FFD-05CB0824383E}">
      <dgm:prSet/>
      <dgm:spPr/>
      <dgm:t>
        <a:bodyPr/>
        <a:lstStyle/>
        <a:p>
          <a:endParaRPr lang="en-US"/>
        </a:p>
      </dgm:t>
    </dgm:pt>
    <dgm:pt modelId="{BDAA1D31-23DB-4658-BD82-7D4A8D3EC3F5}" type="sibTrans" cxnId="{74E61726-54D6-45E6-9FFD-05CB0824383E}">
      <dgm:prSet/>
      <dgm:spPr/>
      <dgm:t>
        <a:bodyPr/>
        <a:lstStyle/>
        <a:p>
          <a:endParaRPr lang="en-US"/>
        </a:p>
      </dgm:t>
    </dgm:pt>
    <dgm:pt modelId="{D60A28F4-EEA4-4E84-A2CC-D1AE0FEE0CBE}">
      <dgm:prSet custT="1"/>
      <dgm:spPr>
        <a:solidFill>
          <a:schemeClr val="bg1">
            <a:lumMod val="75000"/>
          </a:schemeClr>
        </a:solidFill>
      </dgm:spPr>
      <dgm:t>
        <a:bodyPr/>
        <a:lstStyle/>
        <a:p>
          <a:r>
            <a:rPr lang="en-US" sz="300" dirty="0"/>
            <a:t>Causes of child labor </a:t>
          </a:r>
        </a:p>
      </dgm:t>
    </dgm:pt>
    <dgm:pt modelId="{60668E15-6AC8-4A5C-88A0-68D76EB32F6A}" type="parTrans" cxnId="{2BBE42D8-FE8B-4E81-ABE6-3F1134A0CF2D}">
      <dgm:prSet/>
      <dgm:spPr/>
      <dgm:t>
        <a:bodyPr/>
        <a:lstStyle/>
        <a:p>
          <a:endParaRPr lang="en-US"/>
        </a:p>
      </dgm:t>
    </dgm:pt>
    <dgm:pt modelId="{8C142C0F-FDD2-4D90-9281-CCC1CF6370F4}" type="sibTrans" cxnId="{2BBE42D8-FE8B-4E81-ABE6-3F1134A0CF2D}">
      <dgm:prSet/>
      <dgm:spPr/>
      <dgm:t>
        <a:bodyPr/>
        <a:lstStyle/>
        <a:p>
          <a:endParaRPr lang="en-US"/>
        </a:p>
      </dgm:t>
    </dgm:pt>
    <dgm:pt modelId="{1BC423D9-E40E-41CC-9757-2F5460ED96A2}">
      <dgm:prSet custT="1"/>
      <dgm:spPr/>
      <dgm:t>
        <a:bodyPr/>
        <a:lstStyle/>
        <a:p>
          <a:r>
            <a:rPr lang="en-US" sz="300" dirty="0"/>
            <a:t>The effects of child labor</a:t>
          </a:r>
        </a:p>
      </dgm:t>
    </dgm:pt>
    <dgm:pt modelId="{8022C151-6CC6-4891-A6B2-20EBAF285DB0}" type="parTrans" cxnId="{1E035712-A3D7-4C0B-8435-77F867632063}">
      <dgm:prSet/>
      <dgm:spPr/>
      <dgm:t>
        <a:bodyPr/>
        <a:lstStyle/>
        <a:p>
          <a:endParaRPr lang="en-US"/>
        </a:p>
      </dgm:t>
    </dgm:pt>
    <dgm:pt modelId="{F1AB138F-96A6-4D67-807D-0F1FCA294F3F}" type="sibTrans" cxnId="{1E035712-A3D7-4C0B-8435-77F867632063}">
      <dgm:prSet/>
      <dgm:spPr/>
      <dgm:t>
        <a:bodyPr/>
        <a:lstStyle/>
        <a:p>
          <a:endParaRPr lang="en-US"/>
        </a:p>
      </dgm:t>
    </dgm:pt>
    <dgm:pt modelId="{3AFC1CF6-AE95-49DC-8B0B-EF679E82FE2C}">
      <dgm:prSet custT="1"/>
      <dgm:spPr>
        <a:solidFill>
          <a:schemeClr val="bg1">
            <a:lumMod val="75000"/>
          </a:schemeClr>
        </a:solidFill>
      </dgm:spPr>
      <dgm:t>
        <a:bodyPr/>
        <a:lstStyle/>
        <a:p>
          <a:r>
            <a:rPr lang="en-US" sz="300" dirty="0" smtClean="0"/>
            <a:t>Characteristics of child labor </a:t>
          </a:r>
          <a:endParaRPr lang="en-US" sz="300" dirty="0"/>
        </a:p>
      </dgm:t>
    </dgm:pt>
    <dgm:pt modelId="{831D1E6C-7B32-4BC2-B422-5980DF46278B}" type="parTrans" cxnId="{FCA1F816-C91C-4045-8B95-F0C895CDC2E5}">
      <dgm:prSet/>
      <dgm:spPr/>
      <dgm:t>
        <a:bodyPr/>
        <a:lstStyle/>
        <a:p>
          <a:endParaRPr lang="en-US"/>
        </a:p>
      </dgm:t>
    </dgm:pt>
    <dgm:pt modelId="{DCB3D7AE-942A-450A-A76C-954244104A2B}" type="sibTrans" cxnId="{FCA1F816-C91C-4045-8B95-F0C895CDC2E5}">
      <dgm:prSet/>
      <dgm:spPr/>
      <dgm:t>
        <a:bodyPr/>
        <a:lstStyle/>
        <a:p>
          <a:endParaRPr lang="en-US"/>
        </a:p>
      </dgm:t>
    </dgm:pt>
    <dgm:pt modelId="{29ADA0C6-957C-443B-91BD-BC75052979D0}" type="pres">
      <dgm:prSet presAssocID="{9F5B4690-E5C6-46C3-8EF2-C4E0078A29C8}" presName="Name0" presStyleCnt="0">
        <dgm:presLayoutVars>
          <dgm:chMax val="1"/>
          <dgm:dir/>
          <dgm:animLvl val="ctr"/>
          <dgm:resizeHandles val="exact"/>
        </dgm:presLayoutVars>
      </dgm:prSet>
      <dgm:spPr/>
      <dgm:t>
        <a:bodyPr/>
        <a:lstStyle/>
        <a:p>
          <a:endParaRPr lang="en-US"/>
        </a:p>
      </dgm:t>
    </dgm:pt>
    <dgm:pt modelId="{4E099164-B497-4A1C-A4C6-82ACAEE32EE0}" type="pres">
      <dgm:prSet presAssocID="{41544ED8-1236-44FE-BEAE-EB31B675CB99}" presName="centerShape" presStyleLbl="node0" presStyleIdx="0" presStyleCnt="1"/>
      <dgm:spPr/>
      <dgm:t>
        <a:bodyPr/>
        <a:lstStyle/>
        <a:p>
          <a:endParaRPr lang="en-US"/>
        </a:p>
      </dgm:t>
    </dgm:pt>
    <dgm:pt modelId="{6CD78F77-79E8-49EA-B81D-ECB756208F24}" type="pres">
      <dgm:prSet presAssocID="{3AFC1CF6-AE95-49DC-8B0B-EF679E82FE2C}" presName="node" presStyleLbl="node1" presStyleIdx="0" presStyleCnt="3">
        <dgm:presLayoutVars>
          <dgm:bulletEnabled val="1"/>
        </dgm:presLayoutVars>
      </dgm:prSet>
      <dgm:spPr/>
      <dgm:t>
        <a:bodyPr/>
        <a:lstStyle/>
        <a:p>
          <a:endParaRPr lang="en-US"/>
        </a:p>
      </dgm:t>
    </dgm:pt>
    <dgm:pt modelId="{255E10E9-0546-400E-8D98-FFAE9FD6C254}" type="pres">
      <dgm:prSet presAssocID="{3AFC1CF6-AE95-49DC-8B0B-EF679E82FE2C}" presName="dummy" presStyleCnt="0"/>
      <dgm:spPr/>
    </dgm:pt>
    <dgm:pt modelId="{486E3106-723D-47C4-A1ED-D515B7B5599D}" type="pres">
      <dgm:prSet presAssocID="{DCB3D7AE-942A-450A-A76C-954244104A2B}" presName="sibTrans" presStyleLbl="sibTrans2D1" presStyleIdx="0" presStyleCnt="3"/>
      <dgm:spPr/>
      <dgm:t>
        <a:bodyPr/>
        <a:lstStyle/>
        <a:p>
          <a:endParaRPr lang="en-US"/>
        </a:p>
      </dgm:t>
    </dgm:pt>
    <dgm:pt modelId="{77FC12BD-A19B-4F39-B018-F062607799D0}" type="pres">
      <dgm:prSet presAssocID="{D60A28F4-EEA4-4E84-A2CC-D1AE0FEE0CBE}" presName="node" presStyleLbl="node1" presStyleIdx="1" presStyleCnt="3">
        <dgm:presLayoutVars>
          <dgm:bulletEnabled val="1"/>
        </dgm:presLayoutVars>
      </dgm:prSet>
      <dgm:spPr/>
      <dgm:t>
        <a:bodyPr/>
        <a:lstStyle/>
        <a:p>
          <a:endParaRPr lang="en-US"/>
        </a:p>
      </dgm:t>
    </dgm:pt>
    <dgm:pt modelId="{4D4ACC5D-D7FD-4464-9E10-3E9E37EFBE69}" type="pres">
      <dgm:prSet presAssocID="{D60A28F4-EEA4-4E84-A2CC-D1AE0FEE0CBE}" presName="dummy" presStyleCnt="0"/>
      <dgm:spPr/>
    </dgm:pt>
    <dgm:pt modelId="{BABEB825-9DD7-4B58-BE69-0DC98DD4C163}" type="pres">
      <dgm:prSet presAssocID="{8C142C0F-FDD2-4D90-9281-CCC1CF6370F4}" presName="sibTrans" presStyleLbl="sibTrans2D1" presStyleIdx="1" presStyleCnt="3"/>
      <dgm:spPr/>
      <dgm:t>
        <a:bodyPr/>
        <a:lstStyle/>
        <a:p>
          <a:endParaRPr lang="en-US"/>
        </a:p>
      </dgm:t>
    </dgm:pt>
    <dgm:pt modelId="{5190AC4D-C860-4F44-9D35-CE7A3DEC1BF8}" type="pres">
      <dgm:prSet presAssocID="{1BC423D9-E40E-41CC-9757-2F5460ED96A2}" presName="node" presStyleLbl="node1" presStyleIdx="2" presStyleCnt="3">
        <dgm:presLayoutVars>
          <dgm:bulletEnabled val="1"/>
        </dgm:presLayoutVars>
      </dgm:prSet>
      <dgm:spPr/>
      <dgm:t>
        <a:bodyPr/>
        <a:lstStyle/>
        <a:p>
          <a:endParaRPr lang="en-US"/>
        </a:p>
      </dgm:t>
    </dgm:pt>
    <dgm:pt modelId="{3BC16AD4-6455-4266-80FB-DCB8B06D468B}" type="pres">
      <dgm:prSet presAssocID="{1BC423D9-E40E-41CC-9757-2F5460ED96A2}" presName="dummy" presStyleCnt="0"/>
      <dgm:spPr/>
    </dgm:pt>
    <dgm:pt modelId="{F9471387-48A6-42CD-9DC3-93952058155A}" type="pres">
      <dgm:prSet presAssocID="{F1AB138F-96A6-4D67-807D-0F1FCA294F3F}" presName="sibTrans" presStyleLbl="sibTrans2D1" presStyleIdx="2" presStyleCnt="3"/>
      <dgm:spPr/>
      <dgm:t>
        <a:bodyPr/>
        <a:lstStyle/>
        <a:p>
          <a:endParaRPr lang="en-US"/>
        </a:p>
      </dgm:t>
    </dgm:pt>
  </dgm:ptLst>
  <dgm:cxnLst>
    <dgm:cxn modelId="{075B0C94-843C-42D9-A626-8933D6181697}" type="presOf" srcId="{1BC423D9-E40E-41CC-9757-2F5460ED96A2}" destId="{5190AC4D-C860-4F44-9D35-CE7A3DEC1BF8}" srcOrd="0" destOrd="0" presId="urn:microsoft.com/office/officeart/2005/8/layout/radial6"/>
    <dgm:cxn modelId="{FCA1F816-C91C-4045-8B95-F0C895CDC2E5}" srcId="{41544ED8-1236-44FE-BEAE-EB31B675CB99}" destId="{3AFC1CF6-AE95-49DC-8B0B-EF679E82FE2C}" srcOrd="0" destOrd="0" parTransId="{831D1E6C-7B32-4BC2-B422-5980DF46278B}" sibTransId="{DCB3D7AE-942A-450A-A76C-954244104A2B}"/>
    <dgm:cxn modelId="{1E035712-A3D7-4C0B-8435-77F867632063}" srcId="{41544ED8-1236-44FE-BEAE-EB31B675CB99}" destId="{1BC423D9-E40E-41CC-9757-2F5460ED96A2}" srcOrd="2" destOrd="0" parTransId="{8022C151-6CC6-4891-A6B2-20EBAF285DB0}" sibTransId="{F1AB138F-96A6-4D67-807D-0F1FCA294F3F}"/>
    <dgm:cxn modelId="{1EB2C819-0CE8-4708-8F2B-76A447C9474E}" type="presOf" srcId="{DCB3D7AE-942A-450A-A76C-954244104A2B}" destId="{486E3106-723D-47C4-A1ED-D515B7B5599D}" srcOrd="0" destOrd="0" presId="urn:microsoft.com/office/officeart/2005/8/layout/radial6"/>
    <dgm:cxn modelId="{7307CE1B-0858-4526-90F9-655A0AB0257F}" type="presOf" srcId="{F1AB138F-96A6-4D67-807D-0F1FCA294F3F}" destId="{F9471387-48A6-42CD-9DC3-93952058155A}" srcOrd="0" destOrd="0" presId="urn:microsoft.com/office/officeart/2005/8/layout/radial6"/>
    <dgm:cxn modelId="{2FFB3AC4-D184-4921-BD89-BF13AD717F5A}" type="presOf" srcId="{8C142C0F-FDD2-4D90-9281-CCC1CF6370F4}" destId="{BABEB825-9DD7-4B58-BE69-0DC98DD4C163}" srcOrd="0" destOrd="0" presId="urn:microsoft.com/office/officeart/2005/8/layout/radial6"/>
    <dgm:cxn modelId="{803BE872-6BF9-4F67-8C71-B0EB5B59CDCD}" type="presOf" srcId="{9F5B4690-E5C6-46C3-8EF2-C4E0078A29C8}" destId="{29ADA0C6-957C-443B-91BD-BC75052979D0}" srcOrd="0" destOrd="0" presId="urn:microsoft.com/office/officeart/2005/8/layout/radial6"/>
    <dgm:cxn modelId="{77699A5D-9778-4185-A3C0-BBFF8093CC98}" type="presOf" srcId="{D60A28F4-EEA4-4E84-A2CC-D1AE0FEE0CBE}" destId="{77FC12BD-A19B-4F39-B018-F062607799D0}" srcOrd="0" destOrd="0" presId="urn:microsoft.com/office/officeart/2005/8/layout/radial6"/>
    <dgm:cxn modelId="{74E61726-54D6-45E6-9FFD-05CB0824383E}" srcId="{9F5B4690-E5C6-46C3-8EF2-C4E0078A29C8}" destId="{41544ED8-1236-44FE-BEAE-EB31B675CB99}" srcOrd="0" destOrd="0" parTransId="{FD48DAE8-C65E-4F8A-96AB-69FC45BB1F31}" sibTransId="{BDAA1D31-23DB-4658-BD82-7D4A8D3EC3F5}"/>
    <dgm:cxn modelId="{2BBE42D8-FE8B-4E81-ABE6-3F1134A0CF2D}" srcId="{41544ED8-1236-44FE-BEAE-EB31B675CB99}" destId="{D60A28F4-EEA4-4E84-A2CC-D1AE0FEE0CBE}" srcOrd="1" destOrd="0" parTransId="{60668E15-6AC8-4A5C-88A0-68D76EB32F6A}" sibTransId="{8C142C0F-FDD2-4D90-9281-CCC1CF6370F4}"/>
    <dgm:cxn modelId="{73CEE7C9-EE1B-493F-8E91-386B6451CB89}" type="presOf" srcId="{41544ED8-1236-44FE-BEAE-EB31B675CB99}" destId="{4E099164-B497-4A1C-A4C6-82ACAEE32EE0}" srcOrd="0" destOrd="0" presId="urn:microsoft.com/office/officeart/2005/8/layout/radial6"/>
    <dgm:cxn modelId="{5C2AB23E-43FE-4C4D-B69E-BA163DCAE500}" type="presOf" srcId="{3AFC1CF6-AE95-49DC-8B0B-EF679E82FE2C}" destId="{6CD78F77-79E8-49EA-B81D-ECB756208F24}" srcOrd="0" destOrd="0" presId="urn:microsoft.com/office/officeart/2005/8/layout/radial6"/>
    <dgm:cxn modelId="{00750948-C249-42C9-B6C4-E5E4DCB5FCFE}" type="presParOf" srcId="{29ADA0C6-957C-443B-91BD-BC75052979D0}" destId="{4E099164-B497-4A1C-A4C6-82ACAEE32EE0}" srcOrd="0" destOrd="0" presId="urn:microsoft.com/office/officeart/2005/8/layout/radial6"/>
    <dgm:cxn modelId="{6E0B818B-1D74-49AB-8975-4D1485EC9AF2}" type="presParOf" srcId="{29ADA0C6-957C-443B-91BD-BC75052979D0}" destId="{6CD78F77-79E8-49EA-B81D-ECB756208F24}" srcOrd="1" destOrd="0" presId="urn:microsoft.com/office/officeart/2005/8/layout/radial6"/>
    <dgm:cxn modelId="{496E5BF2-7343-4408-8621-EED988880649}" type="presParOf" srcId="{29ADA0C6-957C-443B-91BD-BC75052979D0}" destId="{255E10E9-0546-400E-8D98-FFAE9FD6C254}" srcOrd="2" destOrd="0" presId="urn:microsoft.com/office/officeart/2005/8/layout/radial6"/>
    <dgm:cxn modelId="{930B0F50-2380-4532-A3AA-8CBC91FD04B3}" type="presParOf" srcId="{29ADA0C6-957C-443B-91BD-BC75052979D0}" destId="{486E3106-723D-47C4-A1ED-D515B7B5599D}" srcOrd="3" destOrd="0" presId="urn:microsoft.com/office/officeart/2005/8/layout/radial6"/>
    <dgm:cxn modelId="{1ECF3774-08BA-4AC2-A7F6-697C145A19F2}" type="presParOf" srcId="{29ADA0C6-957C-443B-91BD-BC75052979D0}" destId="{77FC12BD-A19B-4F39-B018-F062607799D0}" srcOrd="4" destOrd="0" presId="urn:microsoft.com/office/officeart/2005/8/layout/radial6"/>
    <dgm:cxn modelId="{39572617-DC56-4544-B915-62F1CF1C396E}" type="presParOf" srcId="{29ADA0C6-957C-443B-91BD-BC75052979D0}" destId="{4D4ACC5D-D7FD-4464-9E10-3E9E37EFBE69}" srcOrd="5" destOrd="0" presId="urn:microsoft.com/office/officeart/2005/8/layout/radial6"/>
    <dgm:cxn modelId="{1A1E9E67-2387-4B13-A5DB-0D6EFA1FEEF8}" type="presParOf" srcId="{29ADA0C6-957C-443B-91BD-BC75052979D0}" destId="{BABEB825-9DD7-4B58-BE69-0DC98DD4C163}" srcOrd="6" destOrd="0" presId="urn:microsoft.com/office/officeart/2005/8/layout/radial6"/>
    <dgm:cxn modelId="{346F8469-8E14-414C-907E-64D5B75076B8}" type="presParOf" srcId="{29ADA0C6-957C-443B-91BD-BC75052979D0}" destId="{5190AC4D-C860-4F44-9D35-CE7A3DEC1BF8}" srcOrd="7" destOrd="0" presId="urn:microsoft.com/office/officeart/2005/8/layout/radial6"/>
    <dgm:cxn modelId="{1DCA6DFF-2446-4838-8C19-93617BFD2FC9}" type="presParOf" srcId="{29ADA0C6-957C-443B-91BD-BC75052979D0}" destId="{3BC16AD4-6455-4266-80FB-DCB8B06D468B}" srcOrd="8" destOrd="0" presId="urn:microsoft.com/office/officeart/2005/8/layout/radial6"/>
    <dgm:cxn modelId="{827B259F-3E5E-4BC7-89B0-14887F1DA265}" type="presParOf" srcId="{29ADA0C6-957C-443B-91BD-BC75052979D0}" destId="{F9471387-48A6-42CD-9DC3-93952058155A}" srcOrd="9"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9F5B4690-E5C6-46C3-8EF2-C4E0078A29C8}"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US"/>
        </a:p>
      </dgm:t>
    </dgm:pt>
    <dgm:pt modelId="{41544ED8-1236-44FE-BEAE-EB31B675CB99}">
      <dgm:prSet custT="1"/>
      <dgm:spPr>
        <a:solidFill>
          <a:schemeClr val="bg1">
            <a:lumMod val="75000"/>
          </a:schemeClr>
        </a:solidFill>
      </dgm:spPr>
      <dgm:t>
        <a:bodyPr/>
        <a:lstStyle/>
        <a:p>
          <a:r>
            <a:rPr lang="en-US" sz="500" dirty="0"/>
            <a:t>National </a:t>
          </a:r>
          <a:r>
            <a:rPr lang="en-US" sz="500" dirty="0" smtClean="0"/>
            <a:t>challenges</a:t>
          </a:r>
          <a:endParaRPr lang="en-US" sz="500" dirty="0"/>
        </a:p>
      </dgm:t>
    </dgm:pt>
    <dgm:pt modelId="{FD48DAE8-C65E-4F8A-96AB-69FC45BB1F31}" type="parTrans" cxnId="{74E61726-54D6-45E6-9FFD-05CB0824383E}">
      <dgm:prSet/>
      <dgm:spPr/>
      <dgm:t>
        <a:bodyPr/>
        <a:lstStyle/>
        <a:p>
          <a:endParaRPr lang="en-US"/>
        </a:p>
      </dgm:t>
    </dgm:pt>
    <dgm:pt modelId="{BDAA1D31-23DB-4658-BD82-7D4A8D3EC3F5}" type="sibTrans" cxnId="{74E61726-54D6-45E6-9FFD-05CB0824383E}">
      <dgm:prSet/>
      <dgm:spPr/>
      <dgm:t>
        <a:bodyPr/>
        <a:lstStyle/>
        <a:p>
          <a:endParaRPr lang="en-US"/>
        </a:p>
      </dgm:t>
    </dgm:pt>
    <dgm:pt modelId="{D60A28F4-EEA4-4E84-A2CC-D1AE0FEE0CBE}">
      <dgm:prSet custT="1"/>
      <dgm:spPr>
        <a:solidFill>
          <a:schemeClr val="bg1">
            <a:lumMod val="75000"/>
          </a:schemeClr>
        </a:solidFill>
      </dgm:spPr>
      <dgm:t>
        <a:bodyPr/>
        <a:lstStyle/>
        <a:p>
          <a:r>
            <a:rPr lang="en-US" sz="300" dirty="0"/>
            <a:t>Causes of child labor </a:t>
          </a:r>
        </a:p>
      </dgm:t>
    </dgm:pt>
    <dgm:pt modelId="{60668E15-6AC8-4A5C-88A0-68D76EB32F6A}" type="parTrans" cxnId="{2BBE42D8-FE8B-4E81-ABE6-3F1134A0CF2D}">
      <dgm:prSet/>
      <dgm:spPr/>
      <dgm:t>
        <a:bodyPr/>
        <a:lstStyle/>
        <a:p>
          <a:endParaRPr lang="en-US"/>
        </a:p>
      </dgm:t>
    </dgm:pt>
    <dgm:pt modelId="{8C142C0F-FDD2-4D90-9281-CCC1CF6370F4}" type="sibTrans" cxnId="{2BBE42D8-FE8B-4E81-ABE6-3F1134A0CF2D}">
      <dgm:prSet/>
      <dgm:spPr/>
      <dgm:t>
        <a:bodyPr/>
        <a:lstStyle/>
        <a:p>
          <a:endParaRPr lang="en-US"/>
        </a:p>
      </dgm:t>
    </dgm:pt>
    <dgm:pt modelId="{1BC423D9-E40E-41CC-9757-2F5460ED96A2}">
      <dgm:prSet custT="1"/>
      <dgm:spPr/>
      <dgm:t>
        <a:bodyPr/>
        <a:lstStyle/>
        <a:p>
          <a:r>
            <a:rPr lang="en-US" sz="300" dirty="0"/>
            <a:t>The effects of child labor</a:t>
          </a:r>
        </a:p>
      </dgm:t>
    </dgm:pt>
    <dgm:pt modelId="{8022C151-6CC6-4891-A6B2-20EBAF285DB0}" type="parTrans" cxnId="{1E035712-A3D7-4C0B-8435-77F867632063}">
      <dgm:prSet/>
      <dgm:spPr/>
      <dgm:t>
        <a:bodyPr/>
        <a:lstStyle/>
        <a:p>
          <a:endParaRPr lang="en-US"/>
        </a:p>
      </dgm:t>
    </dgm:pt>
    <dgm:pt modelId="{F1AB138F-96A6-4D67-807D-0F1FCA294F3F}" type="sibTrans" cxnId="{1E035712-A3D7-4C0B-8435-77F867632063}">
      <dgm:prSet/>
      <dgm:spPr/>
      <dgm:t>
        <a:bodyPr/>
        <a:lstStyle/>
        <a:p>
          <a:endParaRPr lang="en-US"/>
        </a:p>
      </dgm:t>
    </dgm:pt>
    <dgm:pt modelId="{3AFC1CF6-AE95-49DC-8B0B-EF679E82FE2C}">
      <dgm:prSet custT="1"/>
      <dgm:spPr>
        <a:solidFill>
          <a:schemeClr val="bg1">
            <a:lumMod val="75000"/>
          </a:schemeClr>
        </a:solidFill>
      </dgm:spPr>
      <dgm:t>
        <a:bodyPr/>
        <a:lstStyle/>
        <a:p>
          <a:r>
            <a:rPr lang="en-US" sz="300" dirty="0" smtClean="0"/>
            <a:t>Characteristics of child labor </a:t>
          </a:r>
          <a:endParaRPr lang="en-US" sz="300" dirty="0"/>
        </a:p>
      </dgm:t>
    </dgm:pt>
    <dgm:pt modelId="{831D1E6C-7B32-4BC2-B422-5980DF46278B}" type="parTrans" cxnId="{FCA1F816-C91C-4045-8B95-F0C895CDC2E5}">
      <dgm:prSet/>
      <dgm:spPr/>
      <dgm:t>
        <a:bodyPr/>
        <a:lstStyle/>
        <a:p>
          <a:endParaRPr lang="en-US"/>
        </a:p>
      </dgm:t>
    </dgm:pt>
    <dgm:pt modelId="{DCB3D7AE-942A-450A-A76C-954244104A2B}" type="sibTrans" cxnId="{FCA1F816-C91C-4045-8B95-F0C895CDC2E5}">
      <dgm:prSet/>
      <dgm:spPr/>
      <dgm:t>
        <a:bodyPr/>
        <a:lstStyle/>
        <a:p>
          <a:endParaRPr lang="en-US"/>
        </a:p>
      </dgm:t>
    </dgm:pt>
    <dgm:pt modelId="{29ADA0C6-957C-443B-91BD-BC75052979D0}" type="pres">
      <dgm:prSet presAssocID="{9F5B4690-E5C6-46C3-8EF2-C4E0078A29C8}" presName="Name0" presStyleCnt="0">
        <dgm:presLayoutVars>
          <dgm:chMax val="1"/>
          <dgm:dir/>
          <dgm:animLvl val="ctr"/>
          <dgm:resizeHandles val="exact"/>
        </dgm:presLayoutVars>
      </dgm:prSet>
      <dgm:spPr/>
      <dgm:t>
        <a:bodyPr/>
        <a:lstStyle/>
        <a:p>
          <a:endParaRPr lang="en-US"/>
        </a:p>
      </dgm:t>
    </dgm:pt>
    <dgm:pt modelId="{4E099164-B497-4A1C-A4C6-82ACAEE32EE0}" type="pres">
      <dgm:prSet presAssocID="{41544ED8-1236-44FE-BEAE-EB31B675CB99}" presName="centerShape" presStyleLbl="node0" presStyleIdx="0" presStyleCnt="1"/>
      <dgm:spPr/>
      <dgm:t>
        <a:bodyPr/>
        <a:lstStyle/>
        <a:p>
          <a:endParaRPr lang="en-US"/>
        </a:p>
      </dgm:t>
    </dgm:pt>
    <dgm:pt modelId="{6CD78F77-79E8-49EA-B81D-ECB756208F24}" type="pres">
      <dgm:prSet presAssocID="{3AFC1CF6-AE95-49DC-8B0B-EF679E82FE2C}" presName="node" presStyleLbl="node1" presStyleIdx="0" presStyleCnt="3">
        <dgm:presLayoutVars>
          <dgm:bulletEnabled val="1"/>
        </dgm:presLayoutVars>
      </dgm:prSet>
      <dgm:spPr/>
      <dgm:t>
        <a:bodyPr/>
        <a:lstStyle/>
        <a:p>
          <a:endParaRPr lang="en-US"/>
        </a:p>
      </dgm:t>
    </dgm:pt>
    <dgm:pt modelId="{255E10E9-0546-400E-8D98-FFAE9FD6C254}" type="pres">
      <dgm:prSet presAssocID="{3AFC1CF6-AE95-49DC-8B0B-EF679E82FE2C}" presName="dummy" presStyleCnt="0"/>
      <dgm:spPr/>
    </dgm:pt>
    <dgm:pt modelId="{486E3106-723D-47C4-A1ED-D515B7B5599D}" type="pres">
      <dgm:prSet presAssocID="{DCB3D7AE-942A-450A-A76C-954244104A2B}" presName="sibTrans" presStyleLbl="sibTrans2D1" presStyleIdx="0" presStyleCnt="3"/>
      <dgm:spPr/>
      <dgm:t>
        <a:bodyPr/>
        <a:lstStyle/>
        <a:p>
          <a:endParaRPr lang="en-US"/>
        </a:p>
      </dgm:t>
    </dgm:pt>
    <dgm:pt modelId="{77FC12BD-A19B-4F39-B018-F062607799D0}" type="pres">
      <dgm:prSet presAssocID="{D60A28F4-EEA4-4E84-A2CC-D1AE0FEE0CBE}" presName="node" presStyleLbl="node1" presStyleIdx="1" presStyleCnt="3">
        <dgm:presLayoutVars>
          <dgm:bulletEnabled val="1"/>
        </dgm:presLayoutVars>
      </dgm:prSet>
      <dgm:spPr/>
      <dgm:t>
        <a:bodyPr/>
        <a:lstStyle/>
        <a:p>
          <a:endParaRPr lang="en-US"/>
        </a:p>
      </dgm:t>
    </dgm:pt>
    <dgm:pt modelId="{4D4ACC5D-D7FD-4464-9E10-3E9E37EFBE69}" type="pres">
      <dgm:prSet presAssocID="{D60A28F4-EEA4-4E84-A2CC-D1AE0FEE0CBE}" presName="dummy" presStyleCnt="0"/>
      <dgm:spPr/>
    </dgm:pt>
    <dgm:pt modelId="{BABEB825-9DD7-4B58-BE69-0DC98DD4C163}" type="pres">
      <dgm:prSet presAssocID="{8C142C0F-FDD2-4D90-9281-CCC1CF6370F4}" presName="sibTrans" presStyleLbl="sibTrans2D1" presStyleIdx="1" presStyleCnt="3"/>
      <dgm:spPr/>
      <dgm:t>
        <a:bodyPr/>
        <a:lstStyle/>
        <a:p>
          <a:endParaRPr lang="en-US"/>
        </a:p>
      </dgm:t>
    </dgm:pt>
    <dgm:pt modelId="{5190AC4D-C860-4F44-9D35-CE7A3DEC1BF8}" type="pres">
      <dgm:prSet presAssocID="{1BC423D9-E40E-41CC-9757-2F5460ED96A2}" presName="node" presStyleLbl="node1" presStyleIdx="2" presStyleCnt="3">
        <dgm:presLayoutVars>
          <dgm:bulletEnabled val="1"/>
        </dgm:presLayoutVars>
      </dgm:prSet>
      <dgm:spPr/>
      <dgm:t>
        <a:bodyPr/>
        <a:lstStyle/>
        <a:p>
          <a:endParaRPr lang="en-US"/>
        </a:p>
      </dgm:t>
    </dgm:pt>
    <dgm:pt modelId="{3BC16AD4-6455-4266-80FB-DCB8B06D468B}" type="pres">
      <dgm:prSet presAssocID="{1BC423D9-E40E-41CC-9757-2F5460ED96A2}" presName="dummy" presStyleCnt="0"/>
      <dgm:spPr/>
    </dgm:pt>
    <dgm:pt modelId="{F9471387-48A6-42CD-9DC3-93952058155A}" type="pres">
      <dgm:prSet presAssocID="{F1AB138F-96A6-4D67-807D-0F1FCA294F3F}" presName="sibTrans" presStyleLbl="sibTrans2D1" presStyleIdx="2" presStyleCnt="3"/>
      <dgm:spPr/>
      <dgm:t>
        <a:bodyPr/>
        <a:lstStyle/>
        <a:p>
          <a:endParaRPr lang="en-US"/>
        </a:p>
      </dgm:t>
    </dgm:pt>
  </dgm:ptLst>
  <dgm:cxnLst>
    <dgm:cxn modelId="{FCA1F816-C91C-4045-8B95-F0C895CDC2E5}" srcId="{41544ED8-1236-44FE-BEAE-EB31B675CB99}" destId="{3AFC1CF6-AE95-49DC-8B0B-EF679E82FE2C}" srcOrd="0" destOrd="0" parTransId="{831D1E6C-7B32-4BC2-B422-5980DF46278B}" sibTransId="{DCB3D7AE-942A-450A-A76C-954244104A2B}"/>
    <dgm:cxn modelId="{8ACCD4F6-FDA0-4D35-A1D6-94B062FD7FA5}" type="presOf" srcId="{8C142C0F-FDD2-4D90-9281-CCC1CF6370F4}" destId="{BABEB825-9DD7-4B58-BE69-0DC98DD4C163}" srcOrd="0" destOrd="0" presId="urn:microsoft.com/office/officeart/2005/8/layout/radial6"/>
    <dgm:cxn modelId="{6001E0AD-AA87-4D26-B8EC-A2F046B4275A}" type="presOf" srcId="{1BC423D9-E40E-41CC-9757-2F5460ED96A2}" destId="{5190AC4D-C860-4F44-9D35-CE7A3DEC1BF8}" srcOrd="0" destOrd="0" presId="urn:microsoft.com/office/officeart/2005/8/layout/radial6"/>
    <dgm:cxn modelId="{78B3FFF5-DCD6-4B0D-8F4E-BF2210894BFB}" type="presOf" srcId="{41544ED8-1236-44FE-BEAE-EB31B675CB99}" destId="{4E099164-B497-4A1C-A4C6-82ACAEE32EE0}" srcOrd="0" destOrd="0" presId="urn:microsoft.com/office/officeart/2005/8/layout/radial6"/>
    <dgm:cxn modelId="{5390FD00-0F77-4340-B032-3E9186A40433}" type="presOf" srcId="{DCB3D7AE-942A-450A-A76C-954244104A2B}" destId="{486E3106-723D-47C4-A1ED-D515B7B5599D}" srcOrd="0" destOrd="0" presId="urn:microsoft.com/office/officeart/2005/8/layout/radial6"/>
    <dgm:cxn modelId="{46488B2E-1857-4A65-AE7B-54A3079A1EC4}" type="presOf" srcId="{D60A28F4-EEA4-4E84-A2CC-D1AE0FEE0CBE}" destId="{77FC12BD-A19B-4F39-B018-F062607799D0}" srcOrd="0" destOrd="0" presId="urn:microsoft.com/office/officeart/2005/8/layout/radial6"/>
    <dgm:cxn modelId="{1E035712-A3D7-4C0B-8435-77F867632063}" srcId="{41544ED8-1236-44FE-BEAE-EB31B675CB99}" destId="{1BC423D9-E40E-41CC-9757-2F5460ED96A2}" srcOrd="2" destOrd="0" parTransId="{8022C151-6CC6-4891-A6B2-20EBAF285DB0}" sibTransId="{F1AB138F-96A6-4D67-807D-0F1FCA294F3F}"/>
    <dgm:cxn modelId="{F091C47B-1F7C-4858-981D-190F151BC31A}" type="presOf" srcId="{3AFC1CF6-AE95-49DC-8B0B-EF679E82FE2C}" destId="{6CD78F77-79E8-49EA-B81D-ECB756208F24}" srcOrd="0" destOrd="0" presId="urn:microsoft.com/office/officeart/2005/8/layout/radial6"/>
    <dgm:cxn modelId="{01D77662-3C86-41FA-8793-B2FFCFFE651B}" type="presOf" srcId="{9F5B4690-E5C6-46C3-8EF2-C4E0078A29C8}" destId="{29ADA0C6-957C-443B-91BD-BC75052979D0}" srcOrd="0" destOrd="0" presId="urn:microsoft.com/office/officeart/2005/8/layout/radial6"/>
    <dgm:cxn modelId="{587D9656-E415-4B32-9861-3AD2D74C7BDC}" type="presOf" srcId="{F1AB138F-96A6-4D67-807D-0F1FCA294F3F}" destId="{F9471387-48A6-42CD-9DC3-93952058155A}" srcOrd="0" destOrd="0" presId="urn:microsoft.com/office/officeart/2005/8/layout/radial6"/>
    <dgm:cxn modelId="{74E61726-54D6-45E6-9FFD-05CB0824383E}" srcId="{9F5B4690-E5C6-46C3-8EF2-C4E0078A29C8}" destId="{41544ED8-1236-44FE-BEAE-EB31B675CB99}" srcOrd="0" destOrd="0" parTransId="{FD48DAE8-C65E-4F8A-96AB-69FC45BB1F31}" sibTransId="{BDAA1D31-23DB-4658-BD82-7D4A8D3EC3F5}"/>
    <dgm:cxn modelId="{2BBE42D8-FE8B-4E81-ABE6-3F1134A0CF2D}" srcId="{41544ED8-1236-44FE-BEAE-EB31B675CB99}" destId="{D60A28F4-EEA4-4E84-A2CC-D1AE0FEE0CBE}" srcOrd="1" destOrd="0" parTransId="{60668E15-6AC8-4A5C-88A0-68D76EB32F6A}" sibTransId="{8C142C0F-FDD2-4D90-9281-CCC1CF6370F4}"/>
    <dgm:cxn modelId="{F360310D-389B-4BDB-AA60-9CB81BD29726}" type="presParOf" srcId="{29ADA0C6-957C-443B-91BD-BC75052979D0}" destId="{4E099164-B497-4A1C-A4C6-82ACAEE32EE0}" srcOrd="0" destOrd="0" presId="urn:microsoft.com/office/officeart/2005/8/layout/radial6"/>
    <dgm:cxn modelId="{7DA83394-9E92-44CA-8C40-A138D7C90DBD}" type="presParOf" srcId="{29ADA0C6-957C-443B-91BD-BC75052979D0}" destId="{6CD78F77-79E8-49EA-B81D-ECB756208F24}" srcOrd="1" destOrd="0" presId="urn:microsoft.com/office/officeart/2005/8/layout/radial6"/>
    <dgm:cxn modelId="{0E87672C-3265-4D99-B2DA-B7B89C47EF54}" type="presParOf" srcId="{29ADA0C6-957C-443B-91BD-BC75052979D0}" destId="{255E10E9-0546-400E-8D98-FFAE9FD6C254}" srcOrd="2" destOrd="0" presId="urn:microsoft.com/office/officeart/2005/8/layout/radial6"/>
    <dgm:cxn modelId="{408D7A8B-450B-4F24-93A2-DE804A2B9B11}" type="presParOf" srcId="{29ADA0C6-957C-443B-91BD-BC75052979D0}" destId="{486E3106-723D-47C4-A1ED-D515B7B5599D}" srcOrd="3" destOrd="0" presId="urn:microsoft.com/office/officeart/2005/8/layout/radial6"/>
    <dgm:cxn modelId="{2B0931CE-FD19-4E39-9A35-41531B2E015F}" type="presParOf" srcId="{29ADA0C6-957C-443B-91BD-BC75052979D0}" destId="{77FC12BD-A19B-4F39-B018-F062607799D0}" srcOrd="4" destOrd="0" presId="urn:microsoft.com/office/officeart/2005/8/layout/radial6"/>
    <dgm:cxn modelId="{15480404-B8C4-47C1-8CA7-B56EE1593FEA}" type="presParOf" srcId="{29ADA0C6-957C-443B-91BD-BC75052979D0}" destId="{4D4ACC5D-D7FD-4464-9E10-3E9E37EFBE69}" srcOrd="5" destOrd="0" presId="urn:microsoft.com/office/officeart/2005/8/layout/radial6"/>
    <dgm:cxn modelId="{ABF2A1F9-2C15-4AF4-9A57-6B0B273294B3}" type="presParOf" srcId="{29ADA0C6-957C-443B-91BD-BC75052979D0}" destId="{BABEB825-9DD7-4B58-BE69-0DC98DD4C163}" srcOrd="6" destOrd="0" presId="urn:microsoft.com/office/officeart/2005/8/layout/radial6"/>
    <dgm:cxn modelId="{1B7CA9FC-F8A4-47EF-B663-60D5359BD1BE}" type="presParOf" srcId="{29ADA0C6-957C-443B-91BD-BC75052979D0}" destId="{5190AC4D-C860-4F44-9D35-CE7A3DEC1BF8}" srcOrd="7" destOrd="0" presId="urn:microsoft.com/office/officeart/2005/8/layout/radial6"/>
    <dgm:cxn modelId="{2A6B93D1-7E01-41BF-95C4-EFC25DC3D841}" type="presParOf" srcId="{29ADA0C6-957C-443B-91BD-BC75052979D0}" destId="{3BC16AD4-6455-4266-80FB-DCB8B06D468B}" srcOrd="8" destOrd="0" presId="urn:microsoft.com/office/officeart/2005/8/layout/radial6"/>
    <dgm:cxn modelId="{CBA27803-F02B-4DA0-8A4D-E0686AF789A4}" type="presParOf" srcId="{29ADA0C6-957C-443B-91BD-BC75052979D0}" destId="{F9471387-48A6-42CD-9DC3-93952058155A}" srcOrd="9"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9F5B4690-E5C6-46C3-8EF2-C4E0078A29C8}"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US"/>
        </a:p>
      </dgm:t>
    </dgm:pt>
    <dgm:pt modelId="{41544ED8-1236-44FE-BEAE-EB31B675CB99}">
      <dgm:prSet custT="1"/>
      <dgm:spPr>
        <a:solidFill>
          <a:schemeClr val="bg1">
            <a:lumMod val="75000"/>
          </a:schemeClr>
        </a:solidFill>
      </dgm:spPr>
      <dgm:t>
        <a:bodyPr/>
        <a:lstStyle/>
        <a:p>
          <a:r>
            <a:rPr lang="en-US" sz="500" dirty="0"/>
            <a:t>National </a:t>
          </a:r>
          <a:r>
            <a:rPr lang="en-US" sz="500" dirty="0" smtClean="0"/>
            <a:t>challenges</a:t>
          </a:r>
          <a:endParaRPr lang="en-US" sz="500" dirty="0"/>
        </a:p>
      </dgm:t>
    </dgm:pt>
    <dgm:pt modelId="{FD48DAE8-C65E-4F8A-96AB-69FC45BB1F31}" type="parTrans" cxnId="{74E61726-54D6-45E6-9FFD-05CB0824383E}">
      <dgm:prSet/>
      <dgm:spPr/>
      <dgm:t>
        <a:bodyPr/>
        <a:lstStyle/>
        <a:p>
          <a:endParaRPr lang="en-US"/>
        </a:p>
      </dgm:t>
    </dgm:pt>
    <dgm:pt modelId="{BDAA1D31-23DB-4658-BD82-7D4A8D3EC3F5}" type="sibTrans" cxnId="{74E61726-54D6-45E6-9FFD-05CB0824383E}">
      <dgm:prSet/>
      <dgm:spPr/>
      <dgm:t>
        <a:bodyPr/>
        <a:lstStyle/>
        <a:p>
          <a:endParaRPr lang="en-US"/>
        </a:p>
      </dgm:t>
    </dgm:pt>
    <dgm:pt modelId="{D60A28F4-EEA4-4E84-A2CC-D1AE0FEE0CBE}">
      <dgm:prSet custT="1"/>
      <dgm:spPr>
        <a:solidFill>
          <a:schemeClr val="bg1">
            <a:lumMod val="75000"/>
          </a:schemeClr>
        </a:solidFill>
      </dgm:spPr>
      <dgm:t>
        <a:bodyPr/>
        <a:lstStyle/>
        <a:p>
          <a:r>
            <a:rPr lang="en-US" sz="300" dirty="0"/>
            <a:t>Causes of child labor </a:t>
          </a:r>
        </a:p>
      </dgm:t>
    </dgm:pt>
    <dgm:pt modelId="{60668E15-6AC8-4A5C-88A0-68D76EB32F6A}" type="parTrans" cxnId="{2BBE42D8-FE8B-4E81-ABE6-3F1134A0CF2D}">
      <dgm:prSet/>
      <dgm:spPr/>
      <dgm:t>
        <a:bodyPr/>
        <a:lstStyle/>
        <a:p>
          <a:endParaRPr lang="en-US"/>
        </a:p>
      </dgm:t>
    </dgm:pt>
    <dgm:pt modelId="{8C142C0F-FDD2-4D90-9281-CCC1CF6370F4}" type="sibTrans" cxnId="{2BBE42D8-FE8B-4E81-ABE6-3F1134A0CF2D}">
      <dgm:prSet/>
      <dgm:spPr/>
      <dgm:t>
        <a:bodyPr/>
        <a:lstStyle/>
        <a:p>
          <a:endParaRPr lang="en-US"/>
        </a:p>
      </dgm:t>
    </dgm:pt>
    <dgm:pt modelId="{1BC423D9-E40E-41CC-9757-2F5460ED96A2}">
      <dgm:prSet custT="1"/>
      <dgm:spPr/>
      <dgm:t>
        <a:bodyPr/>
        <a:lstStyle/>
        <a:p>
          <a:r>
            <a:rPr lang="en-US" sz="300" dirty="0"/>
            <a:t>The effects of child labor</a:t>
          </a:r>
        </a:p>
      </dgm:t>
    </dgm:pt>
    <dgm:pt modelId="{8022C151-6CC6-4891-A6B2-20EBAF285DB0}" type="parTrans" cxnId="{1E035712-A3D7-4C0B-8435-77F867632063}">
      <dgm:prSet/>
      <dgm:spPr/>
      <dgm:t>
        <a:bodyPr/>
        <a:lstStyle/>
        <a:p>
          <a:endParaRPr lang="en-US"/>
        </a:p>
      </dgm:t>
    </dgm:pt>
    <dgm:pt modelId="{F1AB138F-96A6-4D67-807D-0F1FCA294F3F}" type="sibTrans" cxnId="{1E035712-A3D7-4C0B-8435-77F867632063}">
      <dgm:prSet/>
      <dgm:spPr/>
      <dgm:t>
        <a:bodyPr/>
        <a:lstStyle/>
        <a:p>
          <a:endParaRPr lang="en-US"/>
        </a:p>
      </dgm:t>
    </dgm:pt>
    <dgm:pt modelId="{3AFC1CF6-AE95-49DC-8B0B-EF679E82FE2C}">
      <dgm:prSet custT="1"/>
      <dgm:spPr>
        <a:solidFill>
          <a:schemeClr val="bg1">
            <a:lumMod val="75000"/>
          </a:schemeClr>
        </a:solidFill>
      </dgm:spPr>
      <dgm:t>
        <a:bodyPr/>
        <a:lstStyle/>
        <a:p>
          <a:r>
            <a:rPr lang="en-US" sz="300" dirty="0" smtClean="0"/>
            <a:t>Characteristics of child labor </a:t>
          </a:r>
          <a:endParaRPr lang="en-US" sz="300" dirty="0"/>
        </a:p>
      </dgm:t>
    </dgm:pt>
    <dgm:pt modelId="{831D1E6C-7B32-4BC2-B422-5980DF46278B}" type="parTrans" cxnId="{FCA1F816-C91C-4045-8B95-F0C895CDC2E5}">
      <dgm:prSet/>
      <dgm:spPr/>
      <dgm:t>
        <a:bodyPr/>
        <a:lstStyle/>
        <a:p>
          <a:endParaRPr lang="en-US"/>
        </a:p>
      </dgm:t>
    </dgm:pt>
    <dgm:pt modelId="{DCB3D7AE-942A-450A-A76C-954244104A2B}" type="sibTrans" cxnId="{FCA1F816-C91C-4045-8B95-F0C895CDC2E5}">
      <dgm:prSet/>
      <dgm:spPr/>
      <dgm:t>
        <a:bodyPr/>
        <a:lstStyle/>
        <a:p>
          <a:endParaRPr lang="en-US"/>
        </a:p>
      </dgm:t>
    </dgm:pt>
    <dgm:pt modelId="{29ADA0C6-957C-443B-91BD-BC75052979D0}" type="pres">
      <dgm:prSet presAssocID="{9F5B4690-E5C6-46C3-8EF2-C4E0078A29C8}" presName="Name0" presStyleCnt="0">
        <dgm:presLayoutVars>
          <dgm:chMax val="1"/>
          <dgm:dir/>
          <dgm:animLvl val="ctr"/>
          <dgm:resizeHandles val="exact"/>
        </dgm:presLayoutVars>
      </dgm:prSet>
      <dgm:spPr/>
      <dgm:t>
        <a:bodyPr/>
        <a:lstStyle/>
        <a:p>
          <a:endParaRPr lang="en-US"/>
        </a:p>
      </dgm:t>
    </dgm:pt>
    <dgm:pt modelId="{4E099164-B497-4A1C-A4C6-82ACAEE32EE0}" type="pres">
      <dgm:prSet presAssocID="{41544ED8-1236-44FE-BEAE-EB31B675CB99}" presName="centerShape" presStyleLbl="node0" presStyleIdx="0" presStyleCnt="1"/>
      <dgm:spPr/>
      <dgm:t>
        <a:bodyPr/>
        <a:lstStyle/>
        <a:p>
          <a:endParaRPr lang="en-US"/>
        </a:p>
      </dgm:t>
    </dgm:pt>
    <dgm:pt modelId="{6CD78F77-79E8-49EA-B81D-ECB756208F24}" type="pres">
      <dgm:prSet presAssocID="{3AFC1CF6-AE95-49DC-8B0B-EF679E82FE2C}" presName="node" presStyleLbl="node1" presStyleIdx="0" presStyleCnt="3">
        <dgm:presLayoutVars>
          <dgm:bulletEnabled val="1"/>
        </dgm:presLayoutVars>
      </dgm:prSet>
      <dgm:spPr/>
      <dgm:t>
        <a:bodyPr/>
        <a:lstStyle/>
        <a:p>
          <a:endParaRPr lang="en-US"/>
        </a:p>
      </dgm:t>
    </dgm:pt>
    <dgm:pt modelId="{255E10E9-0546-400E-8D98-FFAE9FD6C254}" type="pres">
      <dgm:prSet presAssocID="{3AFC1CF6-AE95-49DC-8B0B-EF679E82FE2C}" presName="dummy" presStyleCnt="0"/>
      <dgm:spPr/>
    </dgm:pt>
    <dgm:pt modelId="{486E3106-723D-47C4-A1ED-D515B7B5599D}" type="pres">
      <dgm:prSet presAssocID="{DCB3D7AE-942A-450A-A76C-954244104A2B}" presName="sibTrans" presStyleLbl="sibTrans2D1" presStyleIdx="0" presStyleCnt="3"/>
      <dgm:spPr/>
      <dgm:t>
        <a:bodyPr/>
        <a:lstStyle/>
        <a:p>
          <a:endParaRPr lang="en-US"/>
        </a:p>
      </dgm:t>
    </dgm:pt>
    <dgm:pt modelId="{77FC12BD-A19B-4F39-B018-F062607799D0}" type="pres">
      <dgm:prSet presAssocID="{D60A28F4-EEA4-4E84-A2CC-D1AE0FEE0CBE}" presName="node" presStyleLbl="node1" presStyleIdx="1" presStyleCnt="3">
        <dgm:presLayoutVars>
          <dgm:bulletEnabled val="1"/>
        </dgm:presLayoutVars>
      </dgm:prSet>
      <dgm:spPr/>
      <dgm:t>
        <a:bodyPr/>
        <a:lstStyle/>
        <a:p>
          <a:endParaRPr lang="en-US"/>
        </a:p>
      </dgm:t>
    </dgm:pt>
    <dgm:pt modelId="{4D4ACC5D-D7FD-4464-9E10-3E9E37EFBE69}" type="pres">
      <dgm:prSet presAssocID="{D60A28F4-EEA4-4E84-A2CC-D1AE0FEE0CBE}" presName="dummy" presStyleCnt="0"/>
      <dgm:spPr/>
    </dgm:pt>
    <dgm:pt modelId="{BABEB825-9DD7-4B58-BE69-0DC98DD4C163}" type="pres">
      <dgm:prSet presAssocID="{8C142C0F-FDD2-4D90-9281-CCC1CF6370F4}" presName="sibTrans" presStyleLbl="sibTrans2D1" presStyleIdx="1" presStyleCnt="3"/>
      <dgm:spPr/>
      <dgm:t>
        <a:bodyPr/>
        <a:lstStyle/>
        <a:p>
          <a:endParaRPr lang="en-US"/>
        </a:p>
      </dgm:t>
    </dgm:pt>
    <dgm:pt modelId="{5190AC4D-C860-4F44-9D35-CE7A3DEC1BF8}" type="pres">
      <dgm:prSet presAssocID="{1BC423D9-E40E-41CC-9757-2F5460ED96A2}" presName="node" presStyleLbl="node1" presStyleIdx="2" presStyleCnt="3">
        <dgm:presLayoutVars>
          <dgm:bulletEnabled val="1"/>
        </dgm:presLayoutVars>
      </dgm:prSet>
      <dgm:spPr/>
      <dgm:t>
        <a:bodyPr/>
        <a:lstStyle/>
        <a:p>
          <a:endParaRPr lang="en-US"/>
        </a:p>
      </dgm:t>
    </dgm:pt>
    <dgm:pt modelId="{3BC16AD4-6455-4266-80FB-DCB8B06D468B}" type="pres">
      <dgm:prSet presAssocID="{1BC423D9-E40E-41CC-9757-2F5460ED96A2}" presName="dummy" presStyleCnt="0"/>
      <dgm:spPr/>
    </dgm:pt>
    <dgm:pt modelId="{F9471387-48A6-42CD-9DC3-93952058155A}" type="pres">
      <dgm:prSet presAssocID="{F1AB138F-96A6-4D67-807D-0F1FCA294F3F}" presName="sibTrans" presStyleLbl="sibTrans2D1" presStyleIdx="2" presStyleCnt="3"/>
      <dgm:spPr/>
      <dgm:t>
        <a:bodyPr/>
        <a:lstStyle/>
        <a:p>
          <a:endParaRPr lang="en-US"/>
        </a:p>
      </dgm:t>
    </dgm:pt>
  </dgm:ptLst>
  <dgm:cxnLst>
    <dgm:cxn modelId="{FCA1F816-C91C-4045-8B95-F0C895CDC2E5}" srcId="{41544ED8-1236-44FE-BEAE-EB31B675CB99}" destId="{3AFC1CF6-AE95-49DC-8B0B-EF679E82FE2C}" srcOrd="0" destOrd="0" parTransId="{831D1E6C-7B32-4BC2-B422-5980DF46278B}" sibTransId="{DCB3D7AE-942A-450A-A76C-954244104A2B}"/>
    <dgm:cxn modelId="{1E035712-A3D7-4C0B-8435-77F867632063}" srcId="{41544ED8-1236-44FE-BEAE-EB31B675CB99}" destId="{1BC423D9-E40E-41CC-9757-2F5460ED96A2}" srcOrd="2" destOrd="0" parTransId="{8022C151-6CC6-4891-A6B2-20EBAF285DB0}" sibTransId="{F1AB138F-96A6-4D67-807D-0F1FCA294F3F}"/>
    <dgm:cxn modelId="{EB32C08A-BBF8-459C-A2CB-D3C1ED006B6C}" type="presOf" srcId="{F1AB138F-96A6-4D67-807D-0F1FCA294F3F}" destId="{F9471387-48A6-42CD-9DC3-93952058155A}" srcOrd="0" destOrd="0" presId="urn:microsoft.com/office/officeart/2005/8/layout/radial6"/>
    <dgm:cxn modelId="{BA331BC4-432F-4141-B86B-655F11748E68}" type="presOf" srcId="{D60A28F4-EEA4-4E84-A2CC-D1AE0FEE0CBE}" destId="{77FC12BD-A19B-4F39-B018-F062607799D0}" srcOrd="0" destOrd="0" presId="urn:microsoft.com/office/officeart/2005/8/layout/radial6"/>
    <dgm:cxn modelId="{4ED92979-9DE6-4230-94A9-44D6DF5647A5}" type="presOf" srcId="{41544ED8-1236-44FE-BEAE-EB31B675CB99}" destId="{4E099164-B497-4A1C-A4C6-82ACAEE32EE0}" srcOrd="0" destOrd="0" presId="urn:microsoft.com/office/officeart/2005/8/layout/radial6"/>
    <dgm:cxn modelId="{2BBE42D8-FE8B-4E81-ABE6-3F1134A0CF2D}" srcId="{41544ED8-1236-44FE-BEAE-EB31B675CB99}" destId="{D60A28F4-EEA4-4E84-A2CC-D1AE0FEE0CBE}" srcOrd="1" destOrd="0" parTransId="{60668E15-6AC8-4A5C-88A0-68D76EB32F6A}" sibTransId="{8C142C0F-FDD2-4D90-9281-CCC1CF6370F4}"/>
    <dgm:cxn modelId="{74E61726-54D6-45E6-9FFD-05CB0824383E}" srcId="{9F5B4690-E5C6-46C3-8EF2-C4E0078A29C8}" destId="{41544ED8-1236-44FE-BEAE-EB31B675CB99}" srcOrd="0" destOrd="0" parTransId="{FD48DAE8-C65E-4F8A-96AB-69FC45BB1F31}" sibTransId="{BDAA1D31-23DB-4658-BD82-7D4A8D3EC3F5}"/>
    <dgm:cxn modelId="{70BBBA20-D320-4215-9D7F-73C43AD0456C}" type="presOf" srcId="{3AFC1CF6-AE95-49DC-8B0B-EF679E82FE2C}" destId="{6CD78F77-79E8-49EA-B81D-ECB756208F24}" srcOrd="0" destOrd="0" presId="urn:microsoft.com/office/officeart/2005/8/layout/radial6"/>
    <dgm:cxn modelId="{16A95703-848E-45C2-9A2C-5C42843B433A}" type="presOf" srcId="{1BC423D9-E40E-41CC-9757-2F5460ED96A2}" destId="{5190AC4D-C860-4F44-9D35-CE7A3DEC1BF8}" srcOrd="0" destOrd="0" presId="urn:microsoft.com/office/officeart/2005/8/layout/radial6"/>
    <dgm:cxn modelId="{A9CA6BBF-C99F-4B61-911C-7DCD666E30E0}" type="presOf" srcId="{9F5B4690-E5C6-46C3-8EF2-C4E0078A29C8}" destId="{29ADA0C6-957C-443B-91BD-BC75052979D0}" srcOrd="0" destOrd="0" presId="urn:microsoft.com/office/officeart/2005/8/layout/radial6"/>
    <dgm:cxn modelId="{6A4EA704-64DF-4298-ACBC-B27E337DF77D}" type="presOf" srcId="{8C142C0F-FDD2-4D90-9281-CCC1CF6370F4}" destId="{BABEB825-9DD7-4B58-BE69-0DC98DD4C163}" srcOrd="0" destOrd="0" presId="urn:microsoft.com/office/officeart/2005/8/layout/radial6"/>
    <dgm:cxn modelId="{86C84164-6F65-4DD2-9A9E-531AF88B59F0}" type="presOf" srcId="{DCB3D7AE-942A-450A-A76C-954244104A2B}" destId="{486E3106-723D-47C4-A1ED-D515B7B5599D}" srcOrd="0" destOrd="0" presId="urn:microsoft.com/office/officeart/2005/8/layout/radial6"/>
    <dgm:cxn modelId="{DB10AA63-A4F8-4B28-9C90-5CA668B793D4}" type="presParOf" srcId="{29ADA0C6-957C-443B-91BD-BC75052979D0}" destId="{4E099164-B497-4A1C-A4C6-82ACAEE32EE0}" srcOrd="0" destOrd="0" presId="urn:microsoft.com/office/officeart/2005/8/layout/radial6"/>
    <dgm:cxn modelId="{CC52B139-E745-4C09-BB7C-6FBBCDD5C0AF}" type="presParOf" srcId="{29ADA0C6-957C-443B-91BD-BC75052979D0}" destId="{6CD78F77-79E8-49EA-B81D-ECB756208F24}" srcOrd="1" destOrd="0" presId="urn:microsoft.com/office/officeart/2005/8/layout/radial6"/>
    <dgm:cxn modelId="{C3376AD4-9E11-4E1B-B140-6ABD6E7D83D1}" type="presParOf" srcId="{29ADA0C6-957C-443B-91BD-BC75052979D0}" destId="{255E10E9-0546-400E-8D98-FFAE9FD6C254}" srcOrd="2" destOrd="0" presId="urn:microsoft.com/office/officeart/2005/8/layout/radial6"/>
    <dgm:cxn modelId="{6DAE5C75-13FC-41DE-87AB-6374B1F64E7B}" type="presParOf" srcId="{29ADA0C6-957C-443B-91BD-BC75052979D0}" destId="{486E3106-723D-47C4-A1ED-D515B7B5599D}" srcOrd="3" destOrd="0" presId="urn:microsoft.com/office/officeart/2005/8/layout/radial6"/>
    <dgm:cxn modelId="{6933C2AA-AA75-4990-89AD-77D837CCCC05}" type="presParOf" srcId="{29ADA0C6-957C-443B-91BD-BC75052979D0}" destId="{77FC12BD-A19B-4F39-B018-F062607799D0}" srcOrd="4" destOrd="0" presId="urn:microsoft.com/office/officeart/2005/8/layout/radial6"/>
    <dgm:cxn modelId="{B2698547-A858-4BD0-8B97-E38DBCB7FB13}" type="presParOf" srcId="{29ADA0C6-957C-443B-91BD-BC75052979D0}" destId="{4D4ACC5D-D7FD-4464-9E10-3E9E37EFBE69}" srcOrd="5" destOrd="0" presId="urn:microsoft.com/office/officeart/2005/8/layout/radial6"/>
    <dgm:cxn modelId="{24E44A0B-8D02-4122-AF54-F1B7F69B3CB6}" type="presParOf" srcId="{29ADA0C6-957C-443B-91BD-BC75052979D0}" destId="{BABEB825-9DD7-4B58-BE69-0DC98DD4C163}" srcOrd="6" destOrd="0" presId="urn:microsoft.com/office/officeart/2005/8/layout/radial6"/>
    <dgm:cxn modelId="{2152D428-E941-475A-AE1F-0314ACF383F7}" type="presParOf" srcId="{29ADA0C6-957C-443B-91BD-BC75052979D0}" destId="{5190AC4D-C860-4F44-9D35-CE7A3DEC1BF8}" srcOrd="7" destOrd="0" presId="urn:microsoft.com/office/officeart/2005/8/layout/radial6"/>
    <dgm:cxn modelId="{941A8F7E-CDED-494A-91BD-172292F2CA05}" type="presParOf" srcId="{29ADA0C6-957C-443B-91BD-BC75052979D0}" destId="{3BC16AD4-6455-4266-80FB-DCB8B06D468B}" srcOrd="8" destOrd="0" presId="urn:microsoft.com/office/officeart/2005/8/layout/radial6"/>
    <dgm:cxn modelId="{C3DD043D-715E-47F2-86DD-CFB324004E8C}" type="presParOf" srcId="{29ADA0C6-957C-443B-91BD-BC75052979D0}" destId="{F9471387-48A6-42CD-9DC3-93952058155A}" srcOrd="9"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9F5B4690-E5C6-46C3-8EF2-C4E0078A29C8}"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US"/>
        </a:p>
      </dgm:t>
    </dgm:pt>
    <dgm:pt modelId="{41544ED8-1236-44FE-BEAE-EB31B675CB99}">
      <dgm:prSet custT="1"/>
      <dgm:spPr>
        <a:solidFill>
          <a:schemeClr val="bg1">
            <a:lumMod val="75000"/>
          </a:schemeClr>
        </a:solidFill>
      </dgm:spPr>
      <dgm:t>
        <a:bodyPr/>
        <a:lstStyle/>
        <a:p>
          <a:r>
            <a:rPr lang="en-US" sz="500" dirty="0"/>
            <a:t>National </a:t>
          </a:r>
          <a:r>
            <a:rPr lang="en-US" sz="500" dirty="0" smtClean="0"/>
            <a:t>challenges</a:t>
          </a:r>
          <a:endParaRPr lang="en-US" sz="500" dirty="0"/>
        </a:p>
      </dgm:t>
    </dgm:pt>
    <dgm:pt modelId="{FD48DAE8-C65E-4F8A-96AB-69FC45BB1F31}" type="parTrans" cxnId="{74E61726-54D6-45E6-9FFD-05CB0824383E}">
      <dgm:prSet/>
      <dgm:spPr/>
      <dgm:t>
        <a:bodyPr/>
        <a:lstStyle/>
        <a:p>
          <a:endParaRPr lang="en-US"/>
        </a:p>
      </dgm:t>
    </dgm:pt>
    <dgm:pt modelId="{BDAA1D31-23DB-4658-BD82-7D4A8D3EC3F5}" type="sibTrans" cxnId="{74E61726-54D6-45E6-9FFD-05CB0824383E}">
      <dgm:prSet/>
      <dgm:spPr/>
      <dgm:t>
        <a:bodyPr/>
        <a:lstStyle/>
        <a:p>
          <a:endParaRPr lang="en-US"/>
        </a:p>
      </dgm:t>
    </dgm:pt>
    <dgm:pt modelId="{D60A28F4-EEA4-4E84-A2CC-D1AE0FEE0CBE}">
      <dgm:prSet custT="1"/>
      <dgm:spPr>
        <a:solidFill>
          <a:schemeClr val="bg1">
            <a:lumMod val="75000"/>
          </a:schemeClr>
        </a:solidFill>
      </dgm:spPr>
      <dgm:t>
        <a:bodyPr/>
        <a:lstStyle/>
        <a:p>
          <a:r>
            <a:rPr lang="en-US" sz="300" dirty="0"/>
            <a:t>Causes of child labor </a:t>
          </a:r>
        </a:p>
      </dgm:t>
    </dgm:pt>
    <dgm:pt modelId="{60668E15-6AC8-4A5C-88A0-68D76EB32F6A}" type="parTrans" cxnId="{2BBE42D8-FE8B-4E81-ABE6-3F1134A0CF2D}">
      <dgm:prSet/>
      <dgm:spPr/>
      <dgm:t>
        <a:bodyPr/>
        <a:lstStyle/>
        <a:p>
          <a:endParaRPr lang="en-US"/>
        </a:p>
      </dgm:t>
    </dgm:pt>
    <dgm:pt modelId="{8C142C0F-FDD2-4D90-9281-CCC1CF6370F4}" type="sibTrans" cxnId="{2BBE42D8-FE8B-4E81-ABE6-3F1134A0CF2D}">
      <dgm:prSet/>
      <dgm:spPr/>
      <dgm:t>
        <a:bodyPr/>
        <a:lstStyle/>
        <a:p>
          <a:endParaRPr lang="en-US"/>
        </a:p>
      </dgm:t>
    </dgm:pt>
    <dgm:pt modelId="{1BC423D9-E40E-41CC-9757-2F5460ED96A2}">
      <dgm:prSet custT="1"/>
      <dgm:spPr>
        <a:solidFill>
          <a:schemeClr val="bg1">
            <a:lumMod val="75000"/>
          </a:schemeClr>
        </a:solidFill>
      </dgm:spPr>
      <dgm:t>
        <a:bodyPr/>
        <a:lstStyle/>
        <a:p>
          <a:r>
            <a:rPr lang="en-US" sz="300" dirty="0"/>
            <a:t>The effects of child labor</a:t>
          </a:r>
        </a:p>
      </dgm:t>
    </dgm:pt>
    <dgm:pt modelId="{8022C151-6CC6-4891-A6B2-20EBAF285DB0}" type="parTrans" cxnId="{1E035712-A3D7-4C0B-8435-77F867632063}">
      <dgm:prSet/>
      <dgm:spPr/>
      <dgm:t>
        <a:bodyPr/>
        <a:lstStyle/>
        <a:p>
          <a:endParaRPr lang="en-US"/>
        </a:p>
      </dgm:t>
    </dgm:pt>
    <dgm:pt modelId="{F1AB138F-96A6-4D67-807D-0F1FCA294F3F}" type="sibTrans" cxnId="{1E035712-A3D7-4C0B-8435-77F867632063}">
      <dgm:prSet/>
      <dgm:spPr/>
      <dgm:t>
        <a:bodyPr/>
        <a:lstStyle/>
        <a:p>
          <a:endParaRPr lang="en-US"/>
        </a:p>
      </dgm:t>
    </dgm:pt>
    <dgm:pt modelId="{3AFC1CF6-AE95-49DC-8B0B-EF679E82FE2C}">
      <dgm:prSet custT="1"/>
      <dgm:spPr>
        <a:solidFill>
          <a:schemeClr val="bg1">
            <a:lumMod val="75000"/>
          </a:schemeClr>
        </a:solidFill>
      </dgm:spPr>
      <dgm:t>
        <a:bodyPr/>
        <a:lstStyle/>
        <a:p>
          <a:r>
            <a:rPr lang="en-US" sz="300" dirty="0" smtClean="0"/>
            <a:t>Characteristics of child labor </a:t>
          </a:r>
          <a:endParaRPr lang="en-US" sz="300" dirty="0"/>
        </a:p>
      </dgm:t>
    </dgm:pt>
    <dgm:pt modelId="{831D1E6C-7B32-4BC2-B422-5980DF46278B}" type="parTrans" cxnId="{FCA1F816-C91C-4045-8B95-F0C895CDC2E5}">
      <dgm:prSet/>
      <dgm:spPr/>
      <dgm:t>
        <a:bodyPr/>
        <a:lstStyle/>
        <a:p>
          <a:endParaRPr lang="en-US"/>
        </a:p>
      </dgm:t>
    </dgm:pt>
    <dgm:pt modelId="{DCB3D7AE-942A-450A-A76C-954244104A2B}" type="sibTrans" cxnId="{FCA1F816-C91C-4045-8B95-F0C895CDC2E5}">
      <dgm:prSet/>
      <dgm:spPr/>
      <dgm:t>
        <a:bodyPr/>
        <a:lstStyle/>
        <a:p>
          <a:endParaRPr lang="en-US"/>
        </a:p>
      </dgm:t>
    </dgm:pt>
    <dgm:pt modelId="{29ADA0C6-957C-443B-91BD-BC75052979D0}" type="pres">
      <dgm:prSet presAssocID="{9F5B4690-E5C6-46C3-8EF2-C4E0078A29C8}" presName="Name0" presStyleCnt="0">
        <dgm:presLayoutVars>
          <dgm:chMax val="1"/>
          <dgm:dir/>
          <dgm:animLvl val="ctr"/>
          <dgm:resizeHandles val="exact"/>
        </dgm:presLayoutVars>
      </dgm:prSet>
      <dgm:spPr/>
      <dgm:t>
        <a:bodyPr/>
        <a:lstStyle/>
        <a:p>
          <a:endParaRPr lang="en-US"/>
        </a:p>
      </dgm:t>
    </dgm:pt>
    <dgm:pt modelId="{4E099164-B497-4A1C-A4C6-82ACAEE32EE0}" type="pres">
      <dgm:prSet presAssocID="{41544ED8-1236-44FE-BEAE-EB31B675CB99}" presName="centerShape" presStyleLbl="node0" presStyleIdx="0" presStyleCnt="1"/>
      <dgm:spPr/>
      <dgm:t>
        <a:bodyPr/>
        <a:lstStyle/>
        <a:p>
          <a:endParaRPr lang="en-US"/>
        </a:p>
      </dgm:t>
    </dgm:pt>
    <dgm:pt modelId="{6CD78F77-79E8-49EA-B81D-ECB756208F24}" type="pres">
      <dgm:prSet presAssocID="{3AFC1CF6-AE95-49DC-8B0B-EF679E82FE2C}" presName="node" presStyleLbl="node1" presStyleIdx="0" presStyleCnt="3">
        <dgm:presLayoutVars>
          <dgm:bulletEnabled val="1"/>
        </dgm:presLayoutVars>
      </dgm:prSet>
      <dgm:spPr/>
      <dgm:t>
        <a:bodyPr/>
        <a:lstStyle/>
        <a:p>
          <a:endParaRPr lang="en-US"/>
        </a:p>
      </dgm:t>
    </dgm:pt>
    <dgm:pt modelId="{255E10E9-0546-400E-8D98-FFAE9FD6C254}" type="pres">
      <dgm:prSet presAssocID="{3AFC1CF6-AE95-49DC-8B0B-EF679E82FE2C}" presName="dummy" presStyleCnt="0"/>
      <dgm:spPr/>
    </dgm:pt>
    <dgm:pt modelId="{486E3106-723D-47C4-A1ED-D515B7B5599D}" type="pres">
      <dgm:prSet presAssocID="{DCB3D7AE-942A-450A-A76C-954244104A2B}" presName="sibTrans" presStyleLbl="sibTrans2D1" presStyleIdx="0" presStyleCnt="3"/>
      <dgm:spPr/>
      <dgm:t>
        <a:bodyPr/>
        <a:lstStyle/>
        <a:p>
          <a:endParaRPr lang="en-US"/>
        </a:p>
      </dgm:t>
    </dgm:pt>
    <dgm:pt modelId="{77FC12BD-A19B-4F39-B018-F062607799D0}" type="pres">
      <dgm:prSet presAssocID="{D60A28F4-EEA4-4E84-A2CC-D1AE0FEE0CBE}" presName="node" presStyleLbl="node1" presStyleIdx="1" presStyleCnt="3">
        <dgm:presLayoutVars>
          <dgm:bulletEnabled val="1"/>
        </dgm:presLayoutVars>
      </dgm:prSet>
      <dgm:spPr/>
      <dgm:t>
        <a:bodyPr/>
        <a:lstStyle/>
        <a:p>
          <a:endParaRPr lang="en-US"/>
        </a:p>
      </dgm:t>
    </dgm:pt>
    <dgm:pt modelId="{4D4ACC5D-D7FD-4464-9E10-3E9E37EFBE69}" type="pres">
      <dgm:prSet presAssocID="{D60A28F4-EEA4-4E84-A2CC-D1AE0FEE0CBE}" presName="dummy" presStyleCnt="0"/>
      <dgm:spPr/>
    </dgm:pt>
    <dgm:pt modelId="{BABEB825-9DD7-4B58-BE69-0DC98DD4C163}" type="pres">
      <dgm:prSet presAssocID="{8C142C0F-FDD2-4D90-9281-CCC1CF6370F4}" presName="sibTrans" presStyleLbl="sibTrans2D1" presStyleIdx="1" presStyleCnt="3"/>
      <dgm:spPr/>
      <dgm:t>
        <a:bodyPr/>
        <a:lstStyle/>
        <a:p>
          <a:endParaRPr lang="en-US"/>
        </a:p>
      </dgm:t>
    </dgm:pt>
    <dgm:pt modelId="{5190AC4D-C860-4F44-9D35-CE7A3DEC1BF8}" type="pres">
      <dgm:prSet presAssocID="{1BC423D9-E40E-41CC-9757-2F5460ED96A2}" presName="node" presStyleLbl="node1" presStyleIdx="2" presStyleCnt="3">
        <dgm:presLayoutVars>
          <dgm:bulletEnabled val="1"/>
        </dgm:presLayoutVars>
      </dgm:prSet>
      <dgm:spPr/>
      <dgm:t>
        <a:bodyPr/>
        <a:lstStyle/>
        <a:p>
          <a:endParaRPr lang="en-US"/>
        </a:p>
      </dgm:t>
    </dgm:pt>
    <dgm:pt modelId="{3BC16AD4-6455-4266-80FB-DCB8B06D468B}" type="pres">
      <dgm:prSet presAssocID="{1BC423D9-E40E-41CC-9757-2F5460ED96A2}" presName="dummy" presStyleCnt="0"/>
      <dgm:spPr/>
    </dgm:pt>
    <dgm:pt modelId="{F9471387-48A6-42CD-9DC3-93952058155A}" type="pres">
      <dgm:prSet presAssocID="{F1AB138F-96A6-4D67-807D-0F1FCA294F3F}" presName="sibTrans" presStyleLbl="sibTrans2D1" presStyleIdx="2" presStyleCnt="3"/>
      <dgm:spPr/>
      <dgm:t>
        <a:bodyPr/>
        <a:lstStyle/>
        <a:p>
          <a:endParaRPr lang="en-US"/>
        </a:p>
      </dgm:t>
    </dgm:pt>
  </dgm:ptLst>
  <dgm:cxnLst>
    <dgm:cxn modelId="{FCA1F816-C91C-4045-8B95-F0C895CDC2E5}" srcId="{41544ED8-1236-44FE-BEAE-EB31B675CB99}" destId="{3AFC1CF6-AE95-49DC-8B0B-EF679E82FE2C}" srcOrd="0" destOrd="0" parTransId="{831D1E6C-7B32-4BC2-B422-5980DF46278B}" sibTransId="{DCB3D7AE-942A-450A-A76C-954244104A2B}"/>
    <dgm:cxn modelId="{1E035712-A3D7-4C0B-8435-77F867632063}" srcId="{41544ED8-1236-44FE-BEAE-EB31B675CB99}" destId="{1BC423D9-E40E-41CC-9757-2F5460ED96A2}" srcOrd="2" destOrd="0" parTransId="{8022C151-6CC6-4891-A6B2-20EBAF285DB0}" sibTransId="{F1AB138F-96A6-4D67-807D-0F1FCA294F3F}"/>
    <dgm:cxn modelId="{744A941D-8F53-4796-AC31-A5E0DA48496A}" type="presOf" srcId="{1BC423D9-E40E-41CC-9757-2F5460ED96A2}" destId="{5190AC4D-C860-4F44-9D35-CE7A3DEC1BF8}" srcOrd="0" destOrd="0" presId="urn:microsoft.com/office/officeart/2005/8/layout/radial6"/>
    <dgm:cxn modelId="{7BD36E6C-85AE-4801-8767-E29E7A8DFBC0}" type="presOf" srcId="{9F5B4690-E5C6-46C3-8EF2-C4E0078A29C8}" destId="{29ADA0C6-957C-443B-91BD-BC75052979D0}" srcOrd="0" destOrd="0" presId="urn:microsoft.com/office/officeart/2005/8/layout/radial6"/>
    <dgm:cxn modelId="{66C17B2A-A0C4-4445-8625-84BD73F702B1}" type="presOf" srcId="{D60A28F4-EEA4-4E84-A2CC-D1AE0FEE0CBE}" destId="{77FC12BD-A19B-4F39-B018-F062607799D0}" srcOrd="0" destOrd="0" presId="urn:microsoft.com/office/officeart/2005/8/layout/radial6"/>
    <dgm:cxn modelId="{D4DB8245-C1DD-4D02-A9F0-E0229DBAD1C3}" type="presOf" srcId="{DCB3D7AE-942A-450A-A76C-954244104A2B}" destId="{486E3106-723D-47C4-A1ED-D515B7B5599D}" srcOrd="0" destOrd="0" presId="urn:microsoft.com/office/officeart/2005/8/layout/radial6"/>
    <dgm:cxn modelId="{2E0304D9-7186-46F4-9F0E-91166CE1C3AB}" type="presOf" srcId="{F1AB138F-96A6-4D67-807D-0F1FCA294F3F}" destId="{F9471387-48A6-42CD-9DC3-93952058155A}" srcOrd="0" destOrd="0" presId="urn:microsoft.com/office/officeart/2005/8/layout/radial6"/>
    <dgm:cxn modelId="{2BBE42D8-FE8B-4E81-ABE6-3F1134A0CF2D}" srcId="{41544ED8-1236-44FE-BEAE-EB31B675CB99}" destId="{D60A28F4-EEA4-4E84-A2CC-D1AE0FEE0CBE}" srcOrd="1" destOrd="0" parTransId="{60668E15-6AC8-4A5C-88A0-68D76EB32F6A}" sibTransId="{8C142C0F-FDD2-4D90-9281-CCC1CF6370F4}"/>
    <dgm:cxn modelId="{74E61726-54D6-45E6-9FFD-05CB0824383E}" srcId="{9F5B4690-E5C6-46C3-8EF2-C4E0078A29C8}" destId="{41544ED8-1236-44FE-BEAE-EB31B675CB99}" srcOrd="0" destOrd="0" parTransId="{FD48DAE8-C65E-4F8A-96AB-69FC45BB1F31}" sibTransId="{BDAA1D31-23DB-4658-BD82-7D4A8D3EC3F5}"/>
    <dgm:cxn modelId="{EC524435-4A69-4AAD-A431-2445FA7B1617}" type="presOf" srcId="{3AFC1CF6-AE95-49DC-8B0B-EF679E82FE2C}" destId="{6CD78F77-79E8-49EA-B81D-ECB756208F24}" srcOrd="0" destOrd="0" presId="urn:microsoft.com/office/officeart/2005/8/layout/radial6"/>
    <dgm:cxn modelId="{3E428394-AB5E-4BD7-AA8F-031EFD90BA11}" type="presOf" srcId="{8C142C0F-FDD2-4D90-9281-CCC1CF6370F4}" destId="{BABEB825-9DD7-4B58-BE69-0DC98DD4C163}" srcOrd="0" destOrd="0" presId="urn:microsoft.com/office/officeart/2005/8/layout/radial6"/>
    <dgm:cxn modelId="{4A452F97-5CD3-4D9D-98F0-CF123AA98AF3}" type="presOf" srcId="{41544ED8-1236-44FE-BEAE-EB31B675CB99}" destId="{4E099164-B497-4A1C-A4C6-82ACAEE32EE0}" srcOrd="0" destOrd="0" presId="urn:microsoft.com/office/officeart/2005/8/layout/radial6"/>
    <dgm:cxn modelId="{29B60767-5F9A-47FE-BFC2-5E57F06F130E}" type="presParOf" srcId="{29ADA0C6-957C-443B-91BD-BC75052979D0}" destId="{4E099164-B497-4A1C-A4C6-82ACAEE32EE0}" srcOrd="0" destOrd="0" presId="urn:microsoft.com/office/officeart/2005/8/layout/radial6"/>
    <dgm:cxn modelId="{C5167697-3604-4FB6-9628-8A8234A15BBF}" type="presParOf" srcId="{29ADA0C6-957C-443B-91BD-BC75052979D0}" destId="{6CD78F77-79E8-49EA-B81D-ECB756208F24}" srcOrd="1" destOrd="0" presId="urn:microsoft.com/office/officeart/2005/8/layout/radial6"/>
    <dgm:cxn modelId="{F153D152-E3D9-4D1D-B70C-ADF9DC3FF0F3}" type="presParOf" srcId="{29ADA0C6-957C-443B-91BD-BC75052979D0}" destId="{255E10E9-0546-400E-8D98-FFAE9FD6C254}" srcOrd="2" destOrd="0" presId="urn:microsoft.com/office/officeart/2005/8/layout/radial6"/>
    <dgm:cxn modelId="{E666F22E-8D02-452F-8D6A-A0D970AE29BF}" type="presParOf" srcId="{29ADA0C6-957C-443B-91BD-BC75052979D0}" destId="{486E3106-723D-47C4-A1ED-D515B7B5599D}" srcOrd="3" destOrd="0" presId="urn:microsoft.com/office/officeart/2005/8/layout/radial6"/>
    <dgm:cxn modelId="{4B552A07-DBEF-4284-AAFB-C9FAF1FB0DB2}" type="presParOf" srcId="{29ADA0C6-957C-443B-91BD-BC75052979D0}" destId="{77FC12BD-A19B-4F39-B018-F062607799D0}" srcOrd="4" destOrd="0" presId="urn:microsoft.com/office/officeart/2005/8/layout/radial6"/>
    <dgm:cxn modelId="{A1A44B49-E944-42DF-99D6-CC4D68450716}" type="presParOf" srcId="{29ADA0C6-957C-443B-91BD-BC75052979D0}" destId="{4D4ACC5D-D7FD-4464-9E10-3E9E37EFBE69}" srcOrd="5" destOrd="0" presId="urn:microsoft.com/office/officeart/2005/8/layout/radial6"/>
    <dgm:cxn modelId="{CECBD0FE-2162-4480-A19E-0ED86046BFD6}" type="presParOf" srcId="{29ADA0C6-957C-443B-91BD-BC75052979D0}" destId="{BABEB825-9DD7-4B58-BE69-0DC98DD4C163}" srcOrd="6" destOrd="0" presId="urn:microsoft.com/office/officeart/2005/8/layout/radial6"/>
    <dgm:cxn modelId="{69909FF9-2493-4F82-A46D-FA198E9BC14B}" type="presParOf" srcId="{29ADA0C6-957C-443B-91BD-BC75052979D0}" destId="{5190AC4D-C860-4F44-9D35-CE7A3DEC1BF8}" srcOrd="7" destOrd="0" presId="urn:microsoft.com/office/officeart/2005/8/layout/radial6"/>
    <dgm:cxn modelId="{8BD30F7D-3EA3-4B72-95E9-832CD0B50C4E}" type="presParOf" srcId="{29ADA0C6-957C-443B-91BD-BC75052979D0}" destId="{3BC16AD4-6455-4266-80FB-DCB8B06D468B}" srcOrd="8" destOrd="0" presId="urn:microsoft.com/office/officeart/2005/8/layout/radial6"/>
    <dgm:cxn modelId="{39D46B57-B930-45CF-A5B3-10E97F2B68AC}" type="presParOf" srcId="{29ADA0C6-957C-443B-91BD-BC75052979D0}" destId="{F9471387-48A6-42CD-9DC3-93952058155A}" srcOrd="9"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9F5B4690-E5C6-46C3-8EF2-C4E0078A29C8}"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US"/>
        </a:p>
      </dgm:t>
    </dgm:pt>
    <dgm:pt modelId="{41544ED8-1236-44FE-BEAE-EB31B675CB99}">
      <dgm:prSet custT="1"/>
      <dgm:spPr>
        <a:solidFill>
          <a:schemeClr val="bg1">
            <a:lumMod val="75000"/>
          </a:schemeClr>
        </a:solidFill>
      </dgm:spPr>
      <dgm:t>
        <a:bodyPr/>
        <a:lstStyle/>
        <a:p>
          <a:r>
            <a:rPr lang="en-US" sz="500" dirty="0"/>
            <a:t>National </a:t>
          </a:r>
          <a:r>
            <a:rPr lang="en-US" sz="500" dirty="0" smtClean="0"/>
            <a:t>challenges</a:t>
          </a:r>
          <a:endParaRPr lang="en-US" sz="500" dirty="0"/>
        </a:p>
      </dgm:t>
    </dgm:pt>
    <dgm:pt modelId="{FD48DAE8-C65E-4F8A-96AB-69FC45BB1F31}" type="parTrans" cxnId="{74E61726-54D6-45E6-9FFD-05CB0824383E}">
      <dgm:prSet/>
      <dgm:spPr/>
      <dgm:t>
        <a:bodyPr/>
        <a:lstStyle/>
        <a:p>
          <a:endParaRPr lang="en-US"/>
        </a:p>
      </dgm:t>
    </dgm:pt>
    <dgm:pt modelId="{BDAA1D31-23DB-4658-BD82-7D4A8D3EC3F5}" type="sibTrans" cxnId="{74E61726-54D6-45E6-9FFD-05CB0824383E}">
      <dgm:prSet/>
      <dgm:spPr/>
      <dgm:t>
        <a:bodyPr/>
        <a:lstStyle/>
        <a:p>
          <a:endParaRPr lang="en-US"/>
        </a:p>
      </dgm:t>
    </dgm:pt>
    <dgm:pt modelId="{D60A28F4-EEA4-4E84-A2CC-D1AE0FEE0CBE}">
      <dgm:prSet custT="1"/>
      <dgm:spPr>
        <a:solidFill>
          <a:schemeClr val="bg1">
            <a:lumMod val="75000"/>
          </a:schemeClr>
        </a:solidFill>
      </dgm:spPr>
      <dgm:t>
        <a:bodyPr/>
        <a:lstStyle/>
        <a:p>
          <a:r>
            <a:rPr lang="en-US" sz="300" dirty="0"/>
            <a:t>Causes of child labor </a:t>
          </a:r>
        </a:p>
      </dgm:t>
    </dgm:pt>
    <dgm:pt modelId="{60668E15-6AC8-4A5C-88A0-68D76EB32F6A}" type="parTrans" cxnId="{2BBE42D8-FE8B-4E81-ABE6-3F1134A0CF2D}">
      <dgm:prSet/>
      <dgm:spPr/>
      <dgm:t>
        <a:bodyPr/>
        <a:lstStyle/>
        <a:p>
          <a:endParaRPr lang="en-US"/>
        </a:p>
      </dgm:t>
    </dgm:pt>
    <dgm:pt modelId="{8C142C0F-FDD2-4D90-9281-CCC1CF6370F4}" type="sibTrans" cxnId="{2BBE42D8-FE8B-4E81-ABE6-3F1134A0CF2D}">
      <dgm:prSet/>
      <dgm:spPr/>
      <dgm:t>
        <a:bodyPr/>
        <a:lstStyle/>
        <a:p>
          <a:endParaRPr lang="en-US"/>
        </a:p>
      </dgm:t>
    </dgm:pt>
    <dgm:pt modelId="{1BC423D9-E40E-41CC-9757-2F5460ED96A2}">
      <dgm:prSet custT="1"/>
      <dgm:spPr>
        <a:solidFill>
          <a:schemeClr val="bg1">
            <a:lumMod val="75000"/>
          </a:schemeClr>
        </a:solidFill>
      </dgm:spPr>
      <dgm:t>
        <a:bodyPr/>
        <a:lstStyle/>
        <a:p>
          <a:r>
            <a:rPr lang="en-US" sz="300" dirty="0"/>
            <a:t>The effects of child labor</a:t>
          </a:r>
        </a:p>
      </dgm:t>
    </dgm:pt>
    <dgm:pt modelId="{8022C151-6CC6-4891-A6B2-20EBAF285DB0}" type="parTrans" cxnId="{1E035712-A3D7-4C0B-8435-77F867632063}">
      <dgm:prSet/>
      <dgm:spPr/>
      <dgm:t>
        <a:bodyPr/>
        <a:lstStyle/>
        <a:p>
          <a:endParaRPr lang="en-US"/>
        </a:p>
      </dgm:t>
    </dgm:pt>
    <dgm:pt modelId="{F1AB138F-96A6-4D67-807D-0F1FCA294F3F}" type="sibTrans" cxnId="{1E035712-A3D7-4C0B-8435-77F867632063}">
      <dgm:prSet/>
      <dgm:spPr/>
      <dgm:t>
        <a:bodyPr/>
        <a:lstStyle/>
        <a:p>
          <a:endParaRPr lang="en-US"/>
        </a:p>
      </dgm:t>
    </dgm:pt>
    <dgm:pt modelId="{3AFC1CF6-AE95-49DC-8B0B-EF679E82FE2C}">
      <dgm:prSet custT="1"/>
      <dgm:spPr>
        <a:solidFill>
          <a:schemeClr val="bg1">
            <a:lumMod val="75000"/>
          </a:schemeClr>
        </a:solidFill>
      </dgm:spPr>
      <dgm:t>
        <a:bodyPr/>
        <a:lstStyle/>
        <a:p>
          <a:r>
            <a:rPr lang="en-US" sz="300" dirty="0" smtClean="0"/>
            <a:t>Characteristics of child labor </a:t>
          </a:r>
          <a:endParaRPr lang="en-US" sz="300" dirty="0"/>
        </a:p>
      </dgm:t>
    </dgm:pt>
    <dgm:pt modelId="{831D1E6C-7B32-4BC2-B422-5980DF46278B}" type="parTrans" cxnId="{FCA1F816-C91C-4045-8B95-F0C895CDC2E5}">
      <dgm:prSet/>
      <dgm:spPr/>
      <dgm:t>
        <a:bodyPr/>
        <a:lstStyle/>
        <a:p>
          <a:endParaRPr lang="en-US"/>
        </a:p>
      </dgm:t>
    </dgm:pt>
    <dgm:pt modelId="{DCB3D7AE-942A-450A-A76C-954244104A2B}" type="sibTrans" cxnId="{FCA1F816-C91C-4045-8B95-F0C895CDC2E5}">
      <dgm:prSet/>
      <dgm:spPr/>
      <dgm:t>
        <a:bodyPr/>
        <a:lstStyle/>
        <a:p>
          <a:endParaRPr lang="en-US"/>
        </a:p>
      </dgm:t>
    </dgm:pt>
    <dgm:pt modelId="{29ADA0C6-957C-443B-91BD-BC75052979D0}" type="pres">
      <dgm:prSet presAssocID="{9F5B4690-E5C6-46C3-8EF2-C4E0078A29C8}" presName="Name0" presStyleCnt="0">
        <dgm:presLayoutVars>
          <dgm:chMax val="1"/>
          <dgm:dir/>
          <dgm:animLvl val="ctr"/>
          <dgm:resizeHandles val="exact"/>
        </dgm:presLayoutVars>
      </dgm:prSet>
      <dgm:spPr/>
      <dgm:t>
        <a:bodyPr/>
        <a:lstStyle/>
        <a:p>
          <a:endParaRPr lang="en-US"/>
        </a:p>
      </dgm:t>
    </dgm:pt>
    <dgm:pt modelId="{4E099164-B497-4A1C-A4C6-82ACAEE32EE0}" type="pres">
      <dgm:prSet presAssocID="{41544ED8-1236-44FE-BEAE-EB31B675CB99}" presName="centerShape" presStyleLbl="node0" presStyleIdx="0" presStyleCnt="1"/>
      <dgm:spPr/>
      <dgm:t>
        <a:bodyPr/>
        <a:lstStyle/>
        <a:p>
          <a:endParaRPr lang="en-US"/>
        </a:p>
      </dgm:t>
    </dgm:pt>
    <dgm:pt modelId="{6CD78F77-79E8-49EA-B81D-ECB756208F24}" type="pres">
      <dgm:prSet presAssocID="{3AFC1CF6-AE95-49DC-8B0B-EF679E82FE2C}" presName="node" presStyleLbl="node1" presStyleIdx="0" presStyleCnt="3">
        <dgm:presLayoutVars>
          <dgm:bulletEnabled val="1"/>
        </dgm:presLayoutVars>
      </dgm:prSet>
      <dgm:spPr/>
      <dgm:t>
        <a:bodyPr/>
        <a:lstStyle/>
        <a:p>
          <a:endParaRPr lang="en-US"/>
        </a:p>
      </dgm:t>
    </dgm:pt>
    <dgm:pt modelId="{255E10E9-0546-400E-8D98-FFAE9FD6C254}" type="pres">
      <dgm:prSet presAssocID="{3AFC1CF6-AE95-49DC-8B0B-EF679E82FE2C}" presName="dummy" presStyleCnt="0"/>
      <dgm:spPr/>
    </dgm:pt>
    <dgm:pt modelId="{486E3106-723D-47C4-A1ED-D515B7B5599D}" type="pres">
      <dgm:prSet presAssocID="{DCB3D7AE-942A-450A-A76C-954244104A2B}" presName="sibTrans" presStyleLbl="sibTrans2D1" presStyleIdx="0" presStyleCnt="3"/>
      <dgm:spPr/>
      <dgm:t>
        <a:bodyPr/>
        <a:lstStyle/>
        <a:p>
          <a:endParaRPr lang="en-US"/>
        </a:p>
      </dgm:t>
    </dgm:pt>
    <dgm:pt modelId="{77FC12BD-A19B-4F39-B018-F062607799D0}" type="pres">
      <dgm:prSet presAssocID="{D60A28F4-EEA4-4E84-A2CC-D1AE0FEE0CBE}" presName="node" presStyleLbl="node1" presStyleIdx="1" presStyleCnt="3">
        <dgm:presLayoutVars>
          <dgm:bulletEnabled val="1"/>
        </dgm:presLayoutVars>
      </dgm:prSet>
      <dgm:spPr/>
      <dgm:t>
        <a:bodyPr/>
        <a:lstStyle/>
        <a:p>
          <a:endParaRPr lang="en-US"/>
        </a:p>
      </dgm:t>
    </dgm:pt>
    <dgm:pt modelId="{4D4ACC5D-D7FD-4464-9E10-3E9E37EFBE69}" type="pres">
      <dgm:prSet presAssocID="{D60A28F4-EEA4-4E84-A2CC-D1AE0FEE0CBE}" presName="dummy" presStyleCnt="0"/>
      <dgm:spPr/>
    </dgm:pt>
    <dgm:pt modelId="{BABEB825-9DD7-4B58-BE69-0DC98DD4C163}" type="pres">
      <dgm:prSet presAssocID="{8C142C0F-FDD2-4D90-9281-CCC1CF6370F4}" presName="sibTrans" presStyleLbl="sibTrans2D1" presStyleIdx="1" presStyleCnt="3"/>
      <dgm:spPr/>
      <dgm:t>
        <a:bodyPr/>
        <a:lstStyle/>
        <a:p>
          <a:endParaRPr lang="en-US"/>
        </a:p>
      </dgm:t>
    </dgm:pt>
    <dgm:pt modelId="{5190AC4D-C860-4F44-9D35-CE7A3DEC1BF8}" type="pres">
      <dgm:prSet presAssocID="{1BC423D9-E40E-41CC-9757-2F5460ED96A2}" presName="node" presStyleLbl="node1" presStyleIdx="2" presStyleCnt="3">
        <dgm:presLayoutVars>
          <dgm:bulletEnabled val="1"/>
        </dgm:presLayoutVars>
      </dgm:prSet>
      <dgm:spPr/>
      <dgm:t>
        <a:bodyPr/>
        <a:lstStyle/>
        <a:p>
          <a:endParaRPr lang="en-US"/>
        </a:p>
      </dgm:t>
    </dgm:pt>
    <dgm:pt modelId="{3BC16AD4-6455-4266-80FB-DCB8B06D468B}" type="pres">
      <dgm:prSet presAssocID="{1BC423D9-E40E-41CC-9757-2F5460ED96A2}" presName="dummy" presStyleCnt="0"/>
      <dgm:spPr/>
    </dgm:pt>
    <dgm:pt modelId="{F9471387-48A6-42CD-9DC3-93952058155A}" type="pres">
      <dgm:prSet presAssocID="{F1AB138F-96A6-4D67-807D-0F1FCA294F3F}" presName="sibTrans" presStyleLbl="sibTrans2D1" presStyleIdx="2" presStyleCnt="3"/>
      <dgm:spPr/>
      <dgm:t>
        <a:bodyPr/>
        <a:lstStyle/>
        <a:p>
          <a:endParaRPr lang="en-US"/>
        </a:p>
      </dgm:t>
    </dgm:pt>
  </dgm:ptLst>
  <dgm:cxnLst>
    <dgm:cxn modelId="{80ABA5F2-B577-4309-A2FE-162F03C5615A}" type="presOf" srcId="{F1AB138F-96A6-4D67-807D-0F1FCA294F3F}" destId="{F9471387-48A6-42CD-9DC3-93952058155A}" srcOrd="0" destOrd="0" presId="urn:microsoft.com/office/officeart/2005/8/layout/radial6"/>
    <dgm:cxn modelId="{FCA1F816-C91C-4045-8B95-F0C895CDC2E5}" srcId="{41544ED8-1236-44FE-BEAE-EB31B675CB99}" destId="{3AFC1CF6-AE95-49DC-8B0B-EF679E82FE2C}" srcOrd="0" destOrd="0" parTransId="{831D1E6C-7B32-4BC2-B422-5980DF46278B}" sibTransId="{DCB3D7AE-942A-450A-A76C-954244104A2B}"/>
    <dgm:cxn modelId="{1E035712-A3D7-4C0B-8435-77F867632063}" srcId="{41544ED8-1236-44FE-BEAE-EB31B675CB99}" destId="{1BC423D9-E40E-41CC-9757-2F5460ED96A2}" srcOrd="2" destOrd="0" parTransId="{8022C151-6CC6-4891-A6B2-20EBAF285DB0}" sibTransId="{F1AB138F-96A6-4D67-807D-0F1FCA294F3F}"/>
    <dgm:cxn modelId="{6201FCD6-640C-4CCC-9F13-A61C38DE88EF}" type="presOf" srcId="{D60A28F4-EEA4-4E84-A2CC-D1AE0FEE0CBE}" destId="{77FC12BD-A19B-4F39-B018-F062607799D0}" srcOrd="0" destOrd="0" presId="urn:microsoft.com/office/officeart/2005/8/layout/radial6"/>
    <dgm:cxn modelId="{2F0E31AF-FB8C-41DE-B5AB-D377E95FE7D7}" type="presOf" srcId="{3AFC1CF6-AE95-49DC-8B0B-EF679E82FE2C}" destId="{6CD78F77-79E8-49EA-B81D-ECB756208F24}" srcOrd="0" destOrd="0" presId="urn:microsoft.com/office/officeart/2005/8/layout/radial6"/>
    <dgm:cxn modelId="{0E286681-6D6D-47FF-91F2-CE123AC79CDE}" type="presOf" srcId="{DCB3D7AE-942A-450A-A76C-954244104A2B}" destId="{486E3106-723D-47C4-A1ED-D515B7B5599D}" srcOrd="0" destOrd="0" presId="urn:microsoft.com/office/officeart/2005/8/layout/radial6"/>
    <dgm:cxn modelId="{2E4B0B1B-554C-4D14-A5CB-C40DF5BC6F62}" type="presOf" srcId="{8C142C0F-FDD2-4D90-9281-CCC1CF6370F4}" destId="{BABEB825-9DD7-4B58-BE69-0DC98DD4C163}" srcOrd="0" destOrd="0" presId="urn:microsoft.com/office/officeart/2005/8/layout/radial6"/>
    <dgm:cxn modelId="{3802475B-63F5-4396-8865-3CF9A8C7D563}" type="presOf" srcId="{41544ED8-1236-44FE-BEAE-EB31B675CB99}" destId="{4E099164-B497-4A1C-A4C6-82ACAEE32EE0}" srcOrd="0" destOrd="0" presId="urn:microsoft.com/office/officeart/2005/8/layout/radial6"/>
    <dgm:cxn modelId="{75B2B285-994B-4E4C-9EED-E164DE7CE609}" type="presOf" srcId="{9F5B4690-E5C6-46C3-8EF2-C4E0078A29C8}" destId="{29ADA0C6-957C-443B-91BD-BC75052979D0}" srcOrd="0" destOrd="0" presId="urn:microsoft.com/office/officeart/2005/8/layout/radial6"/>
    <dgm:cxn modelId="{2BBE42D8-FE8B-4E81-ABE6-3F1134A0CF2D}" srcId="{41544ED8-1236-44FE-BEAE-EB31B675CB99}" destId="{D60A28F4-EEA4-4E84-A2CC-D1AE0FEE0CBE}" srcOrd="1" destOrd="0" parTransId="{60668E15-6AC8-4A5C-88A0-68D76EB32F6A}" sibTransId="{8C142C0F-FDD2-4D90-9281-CCC1CF6370F4}"/>
    <dgm:cxn modelId="{74E61726-54D6-45E6-9FFD-05CB0824383E}" srcId="{9F5B4690-E5C6-46C3-8EF2-C4E0078A29C8}" destId="{41544ED8-1236-44FE-BEAE-EB31B675CB99}" srcOrd="0" destOrd="0" parTransId="{FD48DAE8-C65E-4F8A-96AB-69FC45BB1F31}" sibTransId="{BDAA1D31-23DB-4658-BD82-7D4A8D3EC3F5}"/>
    <dgm:cxn modelId="{097F3AE8-ACF4-428F-B99B-DE33EA690879}" type="presOf" srcId="{1BC423D9-E40E-41CC-9757-2F5460ED96A2}" destId="{5190AC4D-C860-4F44-9D35-CE7A3DEC1BF8}" srcOrd="0" destOrd="0" presId="urn:microsoft.com/office/officeart/2005/8/layout/radial6"/>
    <dgm:cxn modelId="{4B0BD762-F53F-4078-A7A6-273415AB8FB6}" type="presParOf" srcId="{29ADA0C6-957C-443B-91BD-BC75052979D0}" destId="{4E099164-B497-4A1C-A4C6-82ACAEE32EE0}" srcOrd="0" destOrd="0" presId="urn:microsoft.com/office/officeart/2005/8/layout/radial6"/>
    <dgm:cxn modelId="{C3DE35D2-7333-45F1-99C8-D1EEB6048A2A}" type="presParOf" srcId="{29ADA0C6-957C-443B-91BD-BC75052979D0}" destId="{6CD78F77-79E8-49EA-B81D-ECB756208F24}" srcOrd="1" destOrd="0" presId="urn:microsoft.com/office/officeart/2005/8/layout/radial6"/>
    <dgm:cxn modelId="{8EA18F8A-64D2-4141-8279-89532EBB6DA9}" type="presParOf" srcId="{29ADA0C6-957C-443B-91BD-BC75052979D0}" destId="{255E10E9-0546-400E-8D98-FFAE9FD6C254}" srcOrd="2" destOrd="0" presId="urn:microsoft.com/office/officeart/2005/8/layout/radial6"/>
    <dgm:cxn modelId="{D35503B2-94AF-4D92-8ED5-64C9F0AE3DC7}" type="presParOf" srcId="{29ADA0C6-957C-443B-91BD-BC75052979D0}" destId="{486E3106-723D-47C4-A1ED-D515B7B5599D}" srcOrd="3" destOrd="0" presId="urn:microsoft.com/office/officeart/2005/8/layout/radial6"/>
    <dgm:cxn modelId="{66EAB528-5277-4C80-991A-008674446E86}" type="presParOf" srcId="{29ADA0C6-957C-443B-91BD-BC75052979D0}" destId="{77FC12BD-A19B-4F39-B018-F062607799D0}" srcOrd="4" destOrd="0" presId="urn:microsoft.com/office/officeart/2005/8/layout/radial6"/>
    <dgm:cxn modelId="{A7931581-BCF2-46FE-BB13-C674403FBC22}" type="presParOf" srcId="{29ADA0C6-957C-443B-91BD-BC75052979D0}" destId="{4D4ACC5D-D7FD-4464-9E10-3E9E37EFBE69}" srcOrd="5" destOrd="0" presId="urn:microsoft.com/office/officeart/2005/8/layout/radial6"/>
    <dgm:cxn modelId="{1411E0B4-9727-47F5-AF7C-7AF3046A6623}" type="presParOf" srcId="{29ADA0C6-957C-443B-91BD-BC75052979D0}" destId="{BABEB825-9DD7-4B58-BE69-0DC98DD4C163}" srcOrd="6" destOrd="0" presId="urn:microsoft.com/office/officeart/2005/8/layout/radial6"/>
    <dgm:cxn modelId="{613446CD-A13B-4165-A5E1-54E0FC6E0721}" type="presParOf" srcId="{29ADA0C6-957C-443B-91BD-BC75052979D0}" destId="{5190AC4D-C860-4F44-9D35-CE7A3DEC1BF8}" srcOrd="7" destOrd="0" presId="urn:microsoft.com/office/officeart/2005/8/layout/radial6"/>
    <dgm:cxn modelId="{0DC82EB3-929E-4AE1-B844-1BBB3EBF11AA}" type="presParOf" srcId="{29ADA0C6-957C-443B-91BD-BC75052979D0}" destId="{3BC16AD4-6455-4266-80FB-DCB8B06D468B}" srcOrd="8" destOrd="0" presId="urn:microsoft.com/office/officeart/2005/8/layout/radial6"/>
    <dgm:cxn modelId="{F6313990-BD8E-465A-A8C5-967045BD7FD0}" type="presParOf" srcId="{29ADA0C6-957C-443B-91BD-BC75052979D0}" destId="{F9471387-48A6-42CD-9DC3-93952058155A}" srcOrd="9"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9F5B4690-E5C6-46C3-8EF2-C4E0078A29C8}"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US"/>
        </a:p>
      </dgm:t>
    </dgm:pt>
    <dgm:pt modelId="{41544ED8-1236-44FE-BEAE-EB31B675CB99}">
      <dgm:prSet custT="1"/>
      <dgm:spPr>
        <a:solidFill>
          <a:schemeClr val="bg1">
            <a:lumMod val="75000"/>
          </a:schemeClr>
        </a:solidFill>
      </dgm:spPr>
      <dgm:t>
        <a:bodyPr/>
        <a:lstStyle/>
        <a:p>
          <a:r>
            <a:rPr lang="en-US" sz="500" dirty="0"/>
            <a:t>National </a:t>
          </a:r>
          <a:r>
            <a:rPr lang="en-US" sz="500" dirty="0" smtClean="0"/>
            <a:t>challenges</a:t>
          </a:r>
          <a:endParaRPr lang="en-US" sz="500" dirty="0"/>
        </a:p>
      </dgm:t>
    </dgm:pt>
    <dgm:pt modelId="{FD48DAE8-C65E-4F8A-96AB-69FC45BB1F31}" type="parTrans" cxnId="{74E61726-54D6-45E6-9FFD-05CB0824383E}">
      <dgm:prSet/>
      <dgm:spPr/>
      <dgm:t>
        <a:bodyPr/>
        <a:lstStyle/>
        <a:p>
          <a:endParaRPr lang="en-US"/>
        </a:p>
      </dgm:t>
    </dgm:pt>
    <dgm:pt modelId="{BDAA1D31-23DB-4658-BD82-7D4A8D3EC3F5}" type="sibTrans" cxnId="{74E61726-54D6-45E6-9FFD-05CB0824383E}">
      <dgm:prSet/>
      <dgm:spPr/>
      <dgm:t>
        <a:bodyPr/>
        <a:lstStyle/>
        <a:p>
          <a:endParaRPr lang="en-US"/>
        </a:p>
      </dgm:t>
    </dgm:pt>
    <dgm:pt modelId="{D60A28F4-EEA4-4E84-A2CC-D1AE0FEE0CBE}">
      <dgm:prSet custT="1"/>
      <dgm:spPr>
        <a:solidFill>
          <a:schemeClr val="bg1">
            <a:lumMod val="75000"/>
          </a:schemeClr>
        </a:solidFill>
      </dgm:spPr>
      <dgm:t>
        <a:bodyPr/>
        <a:lstStyle/>
        <a:p>
          <a:r>
            <a:rPr lang="en-US" sz="300" dirty="0"/>
            <a:t>Causes of child labor </a:t>
          </a:r>
        </a:p>
      </dgm:t>
    </dgm:pt>
    <dgm:pt modelId="{60668E15-6AC8-4A5C-88A0-68D76EB32F6A}" type="parTrans" cxnId="{2BBE42D8-FE8B-4E81-ABE6-3F1134A0CF2D}">
      <dgm:prSet/>
      <dgm:spPr/>
      <dgm:t>
        <a:bodyPr/>
        <a:lstStyle/>
        <a:p>
          <a:endParaRPr lang="en-US"/>
        </a:p>
      </dgm:t>
    </dgm:pt>
    <dgm:pt modelId="{8C142C0F-FDD2-4D90-9281-CCC1CF6370F4}" type="sibTrans" cxnId="{2BBE42D8-FE8B-4E81-ABE6-3F1134A0CF2D}">
      <dgm:prSet/>
      <dgm:spPr/>
      <dgm:t>
        <a:bodyPr/>
        <a:lstStyle/>
        <a:p>
          <a:endParaRPr lang="en-US"/>
        </a:p>
      </dgm:t>
    </dgm:pt>
    <dgm:pt modelId="{1BC423D9-E40E-41CC-9757-2F5460ED96A2}">
      <dgm:prSet custT="1"/>
      <dgm:spPr>
        <a:solidFill>
          <a:schemeClr val="bg1">
            <a:lumMod val="75000"/>
          </a:schemeClr>
        </a:solidFill>
      </dgm:spPr>
      <dgm:t>
        <a:bodyPr/>
        <a:lstStyle/>
        <a:p>
          <a:r>
            <a:rPr lang="en-US" sz="300" dirty="0"/>
            <a:t>The effects of child labor</a:t>
          </a:r>
        </a:p>
      </dgm:t>
    </dgm:pt>
    <dgm:pt modelId="{8022C151-6CC6-4891-A6B2-20EBAF285DB0}" type="parTrans" cxnId="{1E035712-A3D7-4C0B-8435-77F867632063}">
      <dgm:prSet/>
      <dgm:spPr/>
      <dgm:t>
        <a:bodyPr/>
        <a:lstStyle/>
        <a:p>
          <a:endParaRPr lang="en-US"/>
        </a:p>
      </dgm:t>
    </dgm:pt>
    <dgm:pt modelId="{F1AB138F-96A6-4D67-807D-0F1FCA294F3F}" type="sibTrans" cxnId="{1E035712-A3D7-4C0B-8435-77F867632063}">
      <dgm:prSet/>
      <dgm:spPr/>
      <dgm:t>
        <a:bodyPr/>
        <a:lstStyle/>
        <a:p>
          <a:endParaRPr lang="en-US"/>
        </a:p>
      </dgm:t>
    </dgm:pt>
    <dgm:pt modelId="{3AFC1CF6-AE95-49DC-8B0B-EF679E82FE2C}">
      <dgm:prSet custT="1"/>
      <dgm:spPr>
        <a:solidFill>
          <a:schemeClr val="bg1">
            <a:lumMod val="75000"/>
          </a:schemeClr>
        </a:solidFill>
      </dgm:spPr>
      <dgm:t>
        <a:bodyPr/>
        <a:lstStyle/>
        <a:p>
          <a:r>
            <a:rPr lang="en-US" sz="300" dirty="0" smtClean="0"/>
            <a:t>Characteristics of child labor </a:t>
          </a:r>
          <a:endParaRPr lang="en-US" sz="300" dirty="0"/>
        </a:p>
      </dgm:t>
    </dgm:pt>
    <dgm:pt modelId="{831D1E6C-7B32-4BC2-B422-5980DF46278B}" type="parTrans" cxnId="{FCA1F816-C91C-4045-8B95-F0C895CDC2E5}">
      <dgm:prSet/>
      <dgm:spPr/>
      <dgm:t>
        <a:bodyPr/>
        <a:lstStyle/>
        <a:p>
          <a:endParaRPr lang="en-US"/>
        </a:p>
      </dgm:t>
    </dgm:pt>
    <dgm:pt modelId="{DCB3D7AE-942A-450A-A76C-954244104A2B}" type="sibTrans" cxnId="{FCA1F816-C91C-4045-8B95-F0C895CDC2E5}">
      <dgm:prSet/>
      <dgm:spPr/>
      <dgm:t>
        <a:bodyPr/>
        <a:lstStyle/>
        <a:p>
          <a:endParaRPr lang="en-US"/>
        </a:p>
      </dgm:t>
    </dgm:pt>
    <dgm:pt modelId="{29ADA0C6-957C-443B-91BD-BC75052979D0}" type="pres">
      <dgm:prSet presAssocID="{9F5B4690-E5C6-46C3-8EF2-C4E0078A29C8}" presName="Name0" presStyleCnt="0">
        <dgm:presLayoutVars>
          <dgm:chMax val="1"/>
          <dgm:dir/>
          <dgm:animLvl val="ctr"/>
          <dgm:resizeHandles val="exact"/>
        </dgm:presLayoutVars>
      </dgm:prSet>
      <dgm:spPr/>
      <dgm:t>
        <a:bodyPr/>
        <a:lstStyle/>
        <a:p>
          <a:endParaRPr lang="en-US"/>
        </a:p>
      </dgm:t>
    </dgm:pt>
    <dgm:pt modelId="{4E099164-B497-4A1C-A4C6-82ACAEE32EE0}" type="pres">
      <dgm:prSet presAssocID="{41544ED8-1236-44FE-BEAE-EB31B675CB99}" presName="centerShape" presStyleLbl="node0" presStyleIdx="0" presStyleCnt="1"/>
      <dgm:spPr/>
      <dgm:t>
        <a:bodyPr/>
        <a:lstStyle/>
        <a:p>
          <a:endParaRPr lang="en-US"/>
        </a:p>
      </dgm:t>
    </dgm:pt>
    <dgm:pt modelId="{6CD78F77-79E8-49EA-B81D-ECB756208F24}" type="pres">
      <dgm:prSet presAssocID="{3AFC1CF6-AE95-49DC-8B0B-EF679E82FE2C}" presName="node" presStyleLbl="node1" presStyleIdx="0" presStyleCnt="3">
        <dgm:presLayoutVars>
          <dgm:bulletEnabled val="1"/>
        </dgm:presLayoutVars>
      </dgm:prSet>
      <dgm:spPr/>
      <dgm:t>
        <a:bodyPr/>
        <a:lstStyle/>
        <a:p>
          <a:endParaRPr lang="en-US"/>
        </a:p>
      </dgm:t>
    </dgm:pt>
    <dgm:pt modelId="{255E10E9-0546-400E-8D98-FFAE9FD6C254}" type="pres">
      <dgm:prSet presAssocID="{3AFC1CF6-AE95-49DC-8B0B-EF679E82FE2C}" presName="dummy" presStyleCnt="0"/>
      <dgm:spPr/>
    </dgm:pt>
    <dgm:pt modelId="{486E3106-723D-47C4-A1ED-D515B7B5599D}" type="pres">
      <dgm:prSet presAssocID="{DCB3D7AE-942A-450A-A76C-954244104A2B}" presName="sibTrans" presStyleLbl="sibTrans2D1" presStyleIdx="0" presStyleCnt="3"/>
      <dgm:spPr/>
      <dgm:t>
        <a:bodyPr/>
        <a:lstStyle/>
        <a:p>
          <a:endParaRPr lang="en-US"/>
        </a:p>
      </dgm:t>
    </dgm:pt>
    <dgm:pt modelId="{77FC12BD-A19B-4F39-B018-F062607799D0}" type="pres">
      <dgm:prSet presAssocID="{D60A28F4-EEA4-4E84-A2CC-D1AE0FEE0CBE}" presName="node" presStyleLbl="node1" presStyleIdx="1" presStyleCnt="3">
        <dgm:presLayoutVars>
          <dgm:bulletEnabled val="1"/>
        </dgm:presLayoutVars>
      </dgm:prSet>
      <dgm:spPr/>
      <dgm:t>
        <a:bodyPr/>
        <a:lstStyle/>
        <a:p>
          <a:endParaRPr lang="en-US"/>
        </a:p>
      </dgm:t>
    </dgm:pt>
    <dgm:pt modelId="{4D4ACC5D-D7FD-4464-9E10-3E9E37EFBE69}" type="pres">
      <dgm:prSet presAssocID="{D60A28F4-EEA4-4E84-A2CC-D1AE0FEE0CBE}" presName="dummy" presStyleCnt="0"/>
      <dgm:spPr/>
    </dgm:pt>
    <dgm:pt modelId="{BABEB825-9DD7-4B58-BE69-0DC98DD4C163}" type="pres">
      <dgm:prSet presAssocID="{8C142C0F-FDD2-4D90-9281-CCC1CF6370F4}" presName="sibTrans" presStyleLbl="sibTrans2D1" presStyleIdx="1" presStyleCnt="3"/>
      <dgm:spPr/>
      <dgm:t>
        <a:bodyPr/>
        <a:lstStyle/>
        <a:p>
          <a:endParaRPr lang="en-US"/>
        </a:p>
      </dgm:t>
    </dgm:pt>
    <dgm:pt modelId="{5190AC4D-C860-4F44-9D35-CE7A3DEC1BF8}" type="pres">
      <dgm:prSet presAssocID="{1BC423D9-E40E-41CC-9757-2F5460ED96A2}" presName="node" presStyleLbl="node1" presStyleIdx="2" presStyleCnt="3">
        <dgm:presLayoutVars>
          <dgm:bulletEnabled val="1"/>
        </dgm:presLayoutVars>
      </dgm:prSet>
      <dgm:spPr/>
      <dgm:t>
        <a:bodyPr/>
        <a:lstStyle/>
        <a:p>
          <a:endParaRPr lang="en-US"/>
        </a:p>
      </dgm:t>
    </dgm:pt>
    <dgm:pt modelId="{3BC16AD4-6455-4266-80FB-DCB8B06D468B}" type="pres">
      <dgm:prSet presAssocID="{1BC423D9-E40E-41CC-9757-2F5460ED96A2}" presName="dummy" presStyleCnt="0"/>
      <dgm:spPr/>
    </dgm:pt>
    <dgm:pt modelId="{F9471387-48A6-42CD-9DC3-93952058155A}" type="pres">
      <dgm:prSet presAssocID="{F1AB138F-96A6-4D67-807D-0F1FCA294F3F}" presName="sibTrans" presStyleLbl="sibTrans2D1" presStyleIdx="2" presStyleCnt="3"/>
      <dgm:spPr/>
      <dgm:t>
        <a:bodyPr/>
        <a:lstStyle/>
        <a:p>
          <a:endParaRPr lang="en-US"/>
        </a:p>
      </dgm:t>
    </dgm:pt>
  </dgm:ptLst>
  <dgm:cxnLst>
    <dgm:cxn modelId="{900F5DA1-FD3C-4A08-AEE2-56E480784BF7}" type="presOf" srcId="{3AFC1CF6-AE95-49DC-8B0B-EF679E82FE2C}" destId="{6CD78F77-79E8-49EA-B81D-ECB756208F24}" srcOrd="0" destOrd="0" presId="urn:microsoft.com/office/officeart/2005/8/layout/radial6"/>
    <dgm:cxn modelId="{FCA1F816-C91C-4045-8B95-F0C895CDC2E5}" srcId="{41544ED8-1236-44FE-BEAE-EB31B675CB99}" destId="{3AFC1CF6-AE95-49DC-8B0B-EF679E82FE2C}" srcOrd="0" destOrd="0" parTransId="{831D1E6C-7B32-4BC2-B422-5980DF46278B}" sibTransId="{DCB3D7AE-942A-450A-A76C-954244104A2B}"/>
    <dgm:cxn modelId="{1E035712-A3D7-4C0B-8435-77F867632063}" srcId="{41544ED8-1236-44FE-BEAE-EB31B675CB99}" destId="{1BC423D9-E40E-41CC-9757-2F5460ED96A2}" srcOrd="2" destOrd="0" parTransId="{8022C151-6CC6-4891-A6B2-20EBAF285DB0}" sibTransId="{F1AB138F-96A6-4D67-807D-0F1FCA294F3F}"/>
    <dgm:cxn modelId="{0A1E37D4-6C3E-4222-9B9A-E410C563840D}" type="presOf" srcId="{D60A28F4-EEA4-4E84-A2CC-D1AE0FEE0CBE}" destId="{77FC12BD-A19B-4F39-B018-F062607799D0}" srcOrd="0" destOrd="0" presId="urn:microsoft.com/office/officeart/2005/8/layout/radial6"/>
    <dgm:cxn modelId="{42CE74D0-EB5F-4863-9422-B0DE82C1A6C7}" type="presOf" srcId="{DCB3D7AE-942A-450A-A76C-954244104A2B}" destId="{486E3106-723D-47C4-A1ED-D515B7B5599D}" srcOrd="0" destOrd="0" presId="urn:microsoft.com/office/officeart/2005/8/layout/radial6"/>
    <dgm:cxn modelId="{E3A2D0BB-0ACA-4E40-BC20-2C2E2C40BDD7}" type="presOf" srcId="{F1AB138F-96A6-4D67-807D-0F1FCA294F3F}" destId="{F9471387-48A6-42CD-9DC3-93952058155A}" srcOrd="0" destOrd="0" presId="urn:microsoft.com/office/officeart/2005/8/layout/radial6"/>
    <dgm:cxn modelId="{FBBD35DD-C7C1-44DB-90C8-91A783E2E977}" type="presOf" srcId="{1BC423D9-E40E-41CC-9757-2F5460ED96A2}" destId="{5190AC4D-C860-4F44-9D35-CE7A3DEC1BF8}" srcOrd="0" destOrd="0" presId="urn:microsoft.com/office/officeart/2005/8/layout/radial6"/>
    <dgm:cxn modelId="{2BBE42D8-FE8B-4E81-ABE6-3F1134A0CF2D}" srcId="{41544ED8-1236-44FE-BEAE-EB31B675CB99}" destId="{D60A28F4-EEA4-4E84-A2CC-D1AE0FEE0CBE}" srcOrd="1" destOrd="0" parTransId="{60668E15-6AC8-4A5C-88A0-68D76EB32F6A}" sibTransId="{8C142C0F-FDD2-4D90-9281-CCC1CF6370F4}"/>
    <dgm:cxn modelId="{74E61726-54D6-45E6-9FFD-05CB0824383E}" srcId="{9F5B4690-E5C6-46C3-8EF2-C4E0078A29C8}" destId="{41544ED8-1236-44FE-BEAE-EB31B675CB99}" srcOrd="0" destOrd="0" parTransId="{FD48DAE8-C65E-4F8A-96AB-69FC45BB1F31}" sibTransId="{BDAA1D31-23DB-4658-BD82-7D4A8D3EC3F5}"/>
    <dgm:cxn modelId="{29792751-6816-4F94-A60C-2DC2340BDBF9}" type="presOf" srcId="{41544ED8-1236-44FE-BEAE-EB31B675CB99}" destId="{4E099164-B497-4A1C-A4C6-82ACAEE32EE0}" srcOrd="0" destOrd="0" presId="urn:microsoft.com/office/officeart/2005/8/layout/radial6"/>
    <dgm:cxn modelId="{A09F72D7-BC53-47D7-9FDD-1E18A6382446}" type="presOf" srcId="{9F5B4690-E5C6-46C3-8EF2-C4E0078A29C8}" destId="{29ADA0C6-957C-443B-91BD-BC75052979D0}" srcOrd="0" destOrd="0" presId="urn:microsoft.com/office/officeart/2005/8/layout/radial6"/>
    <dgm:cxn modelId="{F6570F0A-2079-4713-B4AF-B0A185357E32}" type="presOf" srcId="{8C142C0F-FDD2-4D90-9281-CCC1CF6370F4}" destId="{BABEB825-9DD7-4B58-BE69-0DC98DD4C163}" srcOrd="0" destOrd="0" presId="urn:microsoft.com/office/officeart/2005/8/layout/radial6"/>
    <dgm:cxn modelId="{B7A8D3AA-0496-4FA8-88F2-74D33AE8BB38}" type="presParOf" srcId="{29ADA0C6-957C-443B-91BD-BC75052979D0}" destId="{4E099164-B497-4A1C-A4C6-82ACAEE32EE0}" srcOrd="0" destOrd="0" presId="urn:microsoft.com/office/officeart/2005/8/layout/radial6"/>
    <dgm:cxn modelId="{7242D7CE-4C2D-4833-A5C8-E90A6130CB96}" type="presParOf" srcId="{29ADA0C6-957C-443B-91BD-BC75052979D0}" destId="{6CD78F77-79E8-49EA-B81D-ECB756208F24}" srcOrd="1" destOrd="0" presId="urn:microsoft.com/office/officeart/2005/8/layout/radial6"/>
    <dgm:cxn modelId="{0D7FB5C2-EC27-413A-8F1B-AD90966FABDB}" type="presParOf" srcId="{29ADA0C6-957C-443B-91BD-BC75052979D0}" destId="{255E10E9-0546-400E-8D98-FFAE9FD6C254}" srcOrd="2" destOrd="0" presId="urn:microsoft.com/office/officeart/2005/8/layout/radial6"/>
    <dgm:cxn modelId="{0742F764-0343-4636-85EC-3AA66707981A}" type="presParOf" srcId="{29ADA0C6-957C-443B-91BD-BC75052979D0}" destId="{486E3106-723D-47C4-A1ED-D515B7B5599D}" srcOrd="3" destOrd="0" presId="urn:microsoft.com/office/officeart/2005/8/layout/radial6"/>
    <dgm:cxn modelId="{C6BDAA33-FDAD-4C0C-9982-8BB438645B5A}" type="presParOf" srcId="{29ADA0C6-957C-443B-91BD-BC75052979D0}" destId="{77FC12BD-A19B-4F39-B018-F062607799D0}" srcOrd="4" destOrd="0" presId="urn:microsoft.com/office/officeart/2005/8/layout/radial6"/>
    <dgm:cxn modelId="{FBFC6534-642B-4212-98D1-6028C6EDB160}" type="presParOf" srcId="{29ADA0C6-957C-443B-91BD-BC75052979D0}" destId="{4D4ACC5D-D7FD-4464-9E10-3E9E37EFBE69}" srcOrd="5" destOrd="0" presId="urn:microsoft.com/office/officeart/2005/8/layout/radial6"/>
    <dgm:cxn modelId="{B821E574-C9CA-490E-B27C-598CA1151FA6}" type="presParOf" srcId="{29ADA0C6-957C-443B-91BD-BC75052979D0}" destId="{BABEB825-9DD7-4B58-BE69-0DC98DD4C163}" srcOrd="6" destOrd="0" presId="urn:microsoft.com/office/officeart/2005/8/layout/radial6"/>
    <dgm:cxn modelId="{EE4B368B-0147-4687-AA9E-9E67148CA2A8}" type="presParOf" srcId="{29ADA0C6-957C-443B-91BD-BC75052979D0}" destId="{5190AC4D-C860-4F44-9D35-CE7A3DEC1BF8}" srcOrd="7" destOrd="0" presId="urn:microsoft.com/office/officeart/2005/8/layout/radial6"/>
    <dgm:cxn modelId="{B814967D-7E09-4B3C-AFD2-F9E993AB0388}" type="presParOf" srcId="{29ADA0C6-957C-443B-91BD-BC75052979D0}" destId="{3BC16AD4-6455-4266-80FB-DCB8B06D468B}" srcOrd="8" destOrd="0" presId="urn:microsoft.com/office/officeart/2005/8/layout/radial6"/>
    <dgm:cxn modelId="{8F111799-7B39-4E01-B368-4FC91F837333}" type="presParOf" srcId="{29ADA0C6-957C-443B-91BD-BC75052979D0}" destId="{F9471387-48A6-42CD-9DC3-93952058155A}" srcOrd="9"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9F5B4690-E5C6-46C3-8EF2-C4E0078A29C8}"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US"/>
        </a:p>
      </dgm:t>
    </dgm:pt>
    <dgm:pt modelId="{41544ED8-1236-44FE-BEAE-EB31B675CB99}">
      <dgm:prSet custT="1"/>
      <dgm:spPr>
        <a:solidFill>
          <a:schemeClr val="bg1">
            <a:lumMod val="75000"/>
          </a:schemeClr>
        </a:solidFill>
      </dgm:spPr>
      <dgm:t>
        <a:bodyPr/>
        <a:lstStyle/>
        <a:p>
          <a:r>
            <a:rPr lang="en-US" sz="500" dirty="0"/>
            <a:t>National </a:t>
          </a:r>
          <a:r>
            <a:rPr lang="en-US" sz="500" dirty="0" smtClean="0"/>
            <a:t>challenges</a:t>
          </a:r>
          <a:endParaRPr lang="en-US" sz="500" dirty="0"/>
        </a:p>
      </dgm:t>
    </dgm:pt>
    <dgm:pt modelId="{FD48DAE8-C65E-4F8A-96AB-69FC45BB1F31}" type="parTrans" cxnId="{74E61726-54D6-45E6-9FFD-05CB0824383E}">
      <dgm:prSet/>
      <dgm:spPr/>
      <dgm:t>
        <a:bodyPr/>
        <a:lstStyle/>
        <a:p>
          <a:endParaRPr lang="en-US"/>
        </a:p>
      </dgm:t>
    </dgm:pt>
    <dgm:pt modelId="{BDAA1D31-23DB-4658-BD82-7D4A8D3EC3F5}" type="sibTrans" cxnId="{74E61726-54D6-45E6-9FFD-05CB0824383E}">
      <dgm:prSet/>
      <dgm:spPr/>
      <dgm:t>
        <a:bodyPr/>
        <a:lstStyle/>
        <a:p>
          <a:endParaRPr lang="en-US"/>
        </a:p>
      </dgm:t>
    </dgm:pt>
    <dgm:pt modelId="{D60A28F4-EEA4-4E84-A2CC-D1AE0FEE0CBE}">
      <dgm:prSet custT="1"/>
      <dgm:spPr>
        <a:solidFill>
          <a:schemeClr val="bg1">
            <a:lumMod val="75000"/>
          </a:schemeClr>
        </a:solidFill>
      </dgm:spPr>
      <dgm:t>
        <a:bodyPr/>
        <a:lstStyle/>
        <a:p>
          <a:r>
            <a:rPr lang="en-US" sz="300" dirty="0"/>
            <a:t>Causes of child labor </a:t>
          </a:r>
        </a:p>
      </dgm:t>
    </dgm:pt>
    <dgm:pt modelId="{60668E15-6AC8-4A5C-88A0-68D76EB32F6A}" type="parTrans" cxnId="{2BBE42D8-FE8B-4E81-ABE6-3F1134A0CF2D}">
      <dgm:prSet/>
      <dgm:spPr/>
      <dgm:t>
        <a:bodyPr/>
        <a:lstStyle/>
        <a:p>
          <a:endParaRPr lang="en-US"/>
        </a:p>
      </dgm:t>
    </dgm:pt>
    <dgm:pt modelId="{8C142C0F-FDD2-4D90-9281-CCC1CF6370F4}" type="sibTrans" cxnId="{2BBE42D8-FE8B-4E81-ABE6-3F1134A0CF2D}">
      <dgm:prSet/>
      <dgm:spPr/>
      <dgm:t>
        <a:bodyPr/>
        <a:lstStyle/>
        <a:p>
          <a:endParaRPr lang="en-US"/>
        </a:p>
      </dgm:t>
    </dgm:pt>
    <dgm:pt modelId="{1BC423D9-E40E-41CC-9757-2F5460ED96A2}">
      <dgm:prSet custT="1"/>
      <dgm:spPr>
        <a:solidFill>
          <a:schemeClr val="bg1">
            <a:lumMod val="75000"/>
          </a:schemeClr>
        </a:solidFill>
      </dgm:spPr>
      <dgm:t>
        <a:bodyPr/>
        <a:lstStyle/>
        <a:p>
          <a:r>
            <a:rPr lang="en-US" sz="300" dirty="0"/>
            <a:t>The effects of child labor</a:t>
          </a:r>
        </a:p>
      </dgm:t>
    </dgm:pt>
    <dgm:pt modelId="{8022C151-6CC6-4891-A6B2-20EBAF285DB0}" type="parTrans" cxnId="{1E035712-A3D7-4C0B-8435-77F867632063}">
      <dgm:prSet/>
      <dgm:spPr/>
      <dgm:t>
        <a:bodyPr/>
        <a:lstStyle/>
        <a:p>
          <a:endParaRPr lang="en-US"/>
        </a:p>
      </dgm:t>
    </dgm:pt>
    <dgm:pt modelId="{F1AB138F-96A6-4D67-807D-0F1FCA294F3F}" type="sibTrans" cxnId="{1E035712-A3D7-4C0B-8435-77F867632063}">
      <dgm:prSet/>
      <dgm:spPr/>
      <dgm:t>
        <a:bodyPr/>
        <a:lstStyle/>
        <a:p>
          <a:endParaRPr lang="en-US"/>
        </a:p>
      </dgm:t>
    </dgm:pt>
    <dgm:pt modelId="{3AFC1CF6-AE95-49DC-8B0B-EF679E82FE2C}">
      <dgm:prSet custT="1"/>
      <dgm:spPr>
        <a:solidFill>
          <a:schemeClr val="bg1">
            <a:lumMod val="75000"/>
          </a:schemeClr>
        </a:solidFill>
      </dgm:spPr>
      <dgm:t>
        <a:bodyPr/>
        <a:lstStyle/>
        <a:p>
          <a:r>
            <a:rPr lang="en-US" sz="300" dirty="0" smtClean="0"/>
            <a:t>Characteristics of child labor </a:t>
          </a:r>
          <a:endParaRPr lang="en-US" sz="300" dirty="0"/>
        </a:p>
      </dgm:t>
    </dgm:pt>
    <dgm:pt modelId="{831D1E6C-7B32-4BC2-B422-5980DF46278B}" type="parTrans" cxnId="{FCA1F816-C91C-4045-8B95-F0C895CDC2E5}">
      <dgm:prSet/>
      <dgm:spPr/>
      <dgm:t>
        <a:bodyPr/>
        <a:lstStyle/>
        <a:p>
          <a:endParaRPr lang="en-US"/>
        </a:p>
      </dgm:t>
    </dgm:pt>
    <dgm:pt modelId="{DCB3D7AE-942A-450A-A76C-954244104A2B}" type="sibTrans" cxnId="{FCA1F816-C91C-4045-8B95-F0C895CDC2E5}">
      <dgm:prSet/>
      <dgm:spPr/>
      <dgm:t>
        <a:bodyPr/>
        <a:lstStyle/>
        <a:p>
          <a:endParaRPr lang="en-US"/>
        </a:p>
      </dgm:t>
    </dgm:pt>
    <dgm:pt modelId="{29ADA0C6-957C-443B-91BD-BC75052979D0}" type="pres">
      <dgm:prSet presAssocID="{9F5B4690-E5C6-46C3-8EF2-C4E0078A29C8}" presName="Name0" presStyleCnt="0">
        <dgm:presLayoutVars>
          <dgm:chMax val="1"/>
          <dgm:dir/>
          <dgm:animLvl val="ctr"/>
          <dgm:resizeHandles val="exact"/>
        </dgm:presLayoutVars>
      </dgm:prSet>
      <dgm:spPr/>
      <dgm:t>
        <a:bodyPr/>
        <a:lstStyle/>
        <a:p>
          <a:endParaRPr lang="en-US"/>
        </a:p>
      </dgm:t>
    </dgm:pt>
    <dgm:pt modelId="{4E099164-B497-4A1C-A4C6-82ACAEE32EE0}" type="pres">
      <dgm:prSet presAssocID="{41544ED8-1236-44FE-BEAE-EB31B675CB99}" presName="centerShape" presStyleLbl="node0" presStyleIdx="0" presStyleCnt="1"/>
      <dgm:spPr/>
      <dgm:t>
        <a:bodyPr/>
        <a:lstStyle/>
        <a:p>
          <a:endParaRPr lang="en-US"/>
        </a:p>
      </dgm:t>
    </dgm:pt>
    <dgm:pt modelId="{6CD78F77-79E8-49EA-B81D-ECB756208F24}" type="pres">
      <dgm:prSet presAssocID="{3AFC1CF6-AE95-49DC-8B0B-EF679E82FE2C}" presName="node" presStyleLbl="node1" presStyleIdx="0" presStyleCnt="3">
        <dgm:presLayoutVars>
          <dgm:bulletEnabled val="1"/>
        </dgm:presLayoutVars>
      </dgm:prSet>
      <dgm:spPr/>
      <dgm:t>
        <a:bodyPr/>
        <a:lstStyle/>
        <a:p>
          <a:endParaRPr lang="en-US"/>
        </a:p>
      </dgm:t>
    </dgm:pt>
    <dgm:pt modelId="{255E10E9-0546-400E-8D98-FFAE9FD6C254}" type="pres">
      <dgm:prSet presAssocID="{3AFC1CF6-AE95-49DC-8B0B-EF679E82FE2C}" presName="dummy" presStyleCnt="0"/>
      <dgm:spPr/>
    </dgm:pt>
    <dgm:pt modelId="{486E3106-723D-47C4-A1ED-D515B7B5599D}" type="pres">
      <dgm:prSet presAssocID="{DCB3D7AE-942A-450A-A76C-954244104A2B}" presName="sibTrans" presStyleLbl="sibTrans2D1" presStyleIdx="0" presStyleCnt="3"/>
      <dgm:spPr/>
      <dgm:t>
        <a:bodyPr/>
        <a:lstStyle/>
        <a:p>
          <a:endParaRPr lang="en-US"/>
        </a:p>
      </dgm:t>
    </dgm:pt>
    <dgm:pt modelId="{77FC12BD-A19B-4F39-B018-F062607799D0}" type="pres">
      <dgm:prSet presAssocID="{D60A28F4-EEA4-4E84-A2CC-D1AE0FEE0CBE}" presName="node" presStyleLbl="node1" presStyleIdx="1" presStyleCnt="3">
        <dgm:presLayoutVars>
          <dgm:bulletEnabled val="1"/>
        </dgm:presLayoutVars>
      </dgm:prSet>
      <dgm:spPr/>
      <dgm:t>
        <a:bodyPr/>
        <a:lstStyle/>
        <a:p>
          <a:endParaRPr lang="en-US"/>
        </a:p>
      </dgm:t>
    </dgm:pt>
    <dgm:pt modelId="{4D4ACC5D-D7FD-4464-9E10-3E9E37EFBE69}" type="pres">
      <dgm:prSet presAssocID="{D60A28F4-EEA4-4E84-A2CC-D1AE0FEE0CBE}" presName="dummy" presStyleCnt="0"/>
      <dgm:spPr/>
    </dgm:pt>
    <dgm:pt modelId="{BABEB825-9DD7-4B58-BE69-0DC98DD4C163}" type="pres">
      <dgm:prSet presAssocID="{8C142C0F-FDD2-4D90-9281-CCC1CF6370F4}" presName="sibTrans" presStyleLbl="sibTrans2D1" presStyleIdx="1" presStyleCnt="3"/>
      <dgm:spPr/>
      <dgm:t>
        <a:bodyPr/>
        <a:lstStyle/>
        <a:p>
          <a:endParaRPr lang="en-US"/>
        </a:p>
      </dgm:t>
    </dgm:pt>
    <dgm:pt modelId="{5190AC4D-C860-4F44-9D35-CE7A3DEC1BF8}" type="pres">
      <dgm:prSet presAssocID="{1BC423D9-E40E-41CC-9757-2F5460ED96A2}" presName="node" presStyleLbl="node1" presStyleIdx="2" presStyleCnt="3">
        <dgm:presLayoutVars>
          <dgm:bulletEnabled val="1"/>
        </dgm:presLayoutVars>
      </dgm:prSet>
      <dgm:spPr/>
      <dgm:t>
        <a:bodyPr/>
        <a:lstStyle/>
        <a:p>
          <a:endParaRPr lang="en-US"/>
        </a:p>
      </dgm:t>
    </dgm:pt>
    <dgm:pt modelId="{3BC16AD4-6455-4266-80FB-DCB8B06D468B}" type="pres">
      <dgm:prSet presAssocID="{1BC423D9-E40E-41CC-9757-2F5460ED96A2}" presName="dummy" presStyleCnt="0"/>
      <dgm:spPr/>
    </dgm:pt>
    <dgm:pt modelId="{F9471387-48A6-42CD-9DC3-93952058155A}" type="pres">
      <dgm:prSet presAssocID="{F1AB138F-96A6-4D67-807D-0F1FCA294F3F}" presName="sibTrans" presStyleLbl="sibTrans2D1" presStyleIdx="2" presStyleCnt="3"/>
      <dgm:spPr/>
      <dgm:t>
        <a:bodyPr/>
        <a:lstStyle/>
        <a:p>
          <a:endParaRPr lang="en-US"/>
        </a:p>
      </dgm:t>
    </dgm:pt>
  </dgm:ptLst>
  <dgm:cxnLst>
    <dgm:cxn modelId="{FCA1F816-C91C-4045-8B95-F0C895CDC2E5}" srcId="{41544ED8-1236-44FE-BEAE-EB31B675CB99}" destId="{3AFC1CF6-AE95-49DC-8B0B-EF679E82FE2C}" srcOrd="0" destOrd="0" parTransId="{831D1E6C-7B32-4BC2-B422-5980DF46278B}" sibTransId="{DCB3D7AE-942A-450A-A76C-954244104A2B}"/>
    <dgm:cxn modelId="{1E035712-A3D7-4C0B-8435-77F867632063}" srcId="{41544ED8-1236-44FE-BEAE-EB31B675CB99}" destId="{1BC423D9-E40E-41CC-9757-2F5460ED96A2}" srcOrd="2" destOrd="0" parTransId="{8022C151-6CC6-4891-A6B2-20EBAF285DB0}" sibTransId="{F1AB138F-96A6-4D67-807D-0F1FCA294F3F}"/>
    <dgm:cxn modelId="{B5B44001-2D45-4F51-9D29-AD52C1F4D633}" type="presOf" srcId="{3AFC1CF6-AE95-49DC-8B0B-EF679E82FE2C}" destId="{6CD78F77-79E8-49EA-B81D-ECB756208F24}" srcOrd="0" destOrd="0" presId="urn:microsoft.com/office/officeart/2005/8/layout/radial6"/>
    <dgm:cxn modelId="{8FECCCE7-C78D-4A78-AD75-13E8359CBBAC}" type="presOf" srcId="{9F5B4690-E5C6-46C3-8EF2-C4E0078A29C8}" destId="{29ADA0C6-957C-443B-91BD-BC75052979D0}" srcOrd="0" destOrd="0" presId="urn:microsoft.com/office/officeart/2005/8/layout/radial6"/>
    <dgm:cxn modelId="{519B1B8A-7A56-41F6-B70B-0DDD9FC5FA33}" type="presOf" srcId="{DCB3D7AE-942A-450A-A76C-954244104A2B}" destId="{486E3106-723D-47C4-A1ED-D515B7B5599D}" srcOrd="0" destOrd="0" presId="urn:microsoft.com/office/officeart/2005/8/layout/radial6"/>
    <dgm:cxn modelId="{7A6CED5A-344D-4274-97C6-B52E878AE578}" type="presOf" srcId="{D60A28F4-EEA4-4E84-A2CC-D1AE0FEE0CBE}" destId="{77FC12BD-A19B-4F39-B018-F062607799D0}" srcOrd="0" destOrd="0" presId="urn:microsoft.com/office/officeart/2005/8/layout/radial6"/>
    <dgm:cxn modelId="{37000F3B-F931-4AED-98EE-FEB83FE8D05D}" type="presOf" srcId="{F1AB138F-96A6-4D67-807D-0F1FCA294F3F}" destId="{F9471387-48A6-42CD-9DC3-93952058155A}" srcOrd="0" destOrd="0" presId="urn:microsoft.com/office/officeart/2005/8/layout/radial6"/>
    <dgm:cxn modelId="{536D61E6-248D-4383-9748-0D0C8C8AF08D}" type="presOf" srcId="{8C142C0F-FDD2-4D90-9281-CCC1CF6370F4}" destId="{BABEB825-9DD7-4B58-BE69-0DC98DD4C163}" srcOrd="0" destOrd="0" presId="urn:microsoft.com/office/officeart/2005/8/layout/radial6"/>
    <dgm:cxn modelId="{2BBE42D8-FE8B-4E81-ABE6-3F1134A0CF2D}" srcId="{41544ED8-1236-44FE-BEAE-EB31B675CB99}" destId="{D60A28F4-EEA4-4E84-A2CC-D1AE0FEE0CBE}" srcOrd="1" destOrd="0" parTransId="{60668E15-6AC8-4A5C-88A0-68D76EB32F6A}" sibTransId="{8C142C0F-FDD2-4D90-9281-CCC1CF6370F4}"/>
    <dgm:cxn modelId="{74E61726-54D6-45E6-9FFD-05CB0824383E}" srcId="{9F5B4690-E5C6-46C3-8EF2-C4E0078A29C8}" destId="{41544ED8-1236-44FE-BEAE-EB31B675CB99}" srcOrd="0" destOrd="0" parTransId="{FD48DAE8-C65E-4F8A-96AB-69FC45BB1F31}" sibTransId="{BDAA1D31-23DB-4658-BD82-7D4A8D3EC3F5}"/>
    <dgm:cxn modelId="{BFFA5605-BF5F-401A-8F86-4E2C4622240E}" type="presOf" srcId="{41544ED8-1236-44FE-BEAE-EB31B675CB99}" destId="{4E099164-B497-4A1C-A4C6-82ACAEE32EE0}" srcOrd="0" destOrd="0" presId="urn:microsoft.com/office/officeart/2005/8/layout/radial6"/>
    <dgm:cxn modelId="{1B3ECA45-CD4A-4C71-8358-604AB6C9867D}" type="presOf" srcId="{1BC423D9-E40E-41CC-9757-2F5460ED96A2}" destId="{5190AC4D-C860-4F44-9D35-CE7A3DEC1BF8}" srcOrd="0" destOrd="0" presId="urn:microsoft.com/office/officeart/2005/8/layout/radial6"/>
    <dgm:cxn modelId="{4DD22523-7BFF-4DCD-AF32-16379E40E0DE}" type="presParOf" srcId="{29ADA0C6-957C-443B-91BD-BC75052979D0}" destId="{4E099164-B497-4A1C-A4C6-82ACAEE32EE0}" srcOrd="0" destOrd="0" presId="urn:microsoft.com/office/officeart/2005/8/layout/radial6"/>
    <dgm:cxn modelId="{2282FDE6-01E3-440E-9C16-E5BE797EA30A}" type="presParOf" srcId="{29ADA0C6-957C-443B-91BD-BC75052979D0}" destId="{6CD78F77-79E8-49EA-B81D-ECB756208F24}" srcOrd="1" destOrd="0" presId="urn:microsoft.com/office/officeart/2005/8/layout/radial6"/>
    <dgm:cxn modelId="{4DF8BB51-24D3-4A0F-8844-BEB72C19E71E}" type="presParOf" srcId="{29ADA0C6-957C-443B-91BD-BC75052979D0}" destId="{255E10E9-0546-400E-8D98-FFAE9FD6C254}" srcOrd="2" destOrd="0" presId="urn:microsoft.com/office/officeart/2005/8/layout/radial6"/>
    <dgm:cxn modelId="{0F3F5741-5213-4BD1-AA6C-907D20605CC8}" type="presParOf" srcId="{29ADA0C6-957C-443B-91BD-BC75052979D0}" destId="{486E3106-723D-47C4-A1ED-D515B7B5599D}" srcOrd="3" destOrd="0" presId="urn:microsoft.com/office/officeart/2005/8/layout/radial6"/>
    <dgm:cxn modelId="{F2C492BE-B1D8-4E13-926F-4E56491BD4E9}" type="presParOf" srcId="{29ADA0C6-957C-443B-91BD-BC75052979D0}" destId="{77FC12BD-A19B-4F39-B018-F062607799D0}" srcOrd="4" destOrd="0" presId="urn:microsoft.com/office/officeart/2005/8/layout/radial6"/>
    <dgm:cxn modelId="{64E36505-FE7D-4EF3-BFCD-A0583B559DFA}" type="presParOf" srcId="{29ADA0C6-957C-443B-91BD-BC75052979D0}" destId="{4D4ACC5D-D7FD-4464-9E10-3E9E37EFBE69}" srcOrd="5" destOrd="0" presId="urn:microsoft.com/office/officeart/2005/8/layout/radial6"/>
    <dgm:cxn modelId="{C2FB3640-05E9-42B9-853A-1D0E70413187}" type="presParOf" srcId="{29ADA0C6-957C-443B-91BD-BC75052979D0}" destId="{BABEB825-9DD7-4B58-BE69-0DC98DD4C163}" srcOrd="6" destOrd="0" presId="urn:microsoft.com/office/officeart/2005/8/layout/radial6"/>
    <dgm:cxn modelId="{3E7B0B88-EB53-4926-B4C6-A777F315DDD6}" type="presParOf" srcId="{29ADA0C6-957C-443B-91BD-BC75052979D0}" destId="{5190AC4D-C860-4F44-9D35-CE7A3DEC1BF8}" srcOrd="7" destOrd="0" presId="urn:microsoft.com/office/officeart/2005/8/layout/radial6"/>
    <dgm:cxn modelId="{901218B0-C1BC-49EE-89E6-2E56124DA7B1}" type="presParOf" srcId="{29ADA0C6-957C-443B-91BD-BC75052979D0}" destId="{3BC16AD4-6455-4266-80FB-DCB8B06D468B}" srcOrd="8" destOrd="0" presId="urn:microsoft.com/office/officeart/2005/8/layout/radial6"/>
    <dgm:cxn modelId="{C688BBC5-C5FB-4104-A2DF-21814C513C61}" type="presParOf" srcId="{29ADA0C6-957C-443B-91BD-BC75052979D0}" destId="{F9471387-48A6-42CD-9DC3-93952058155A}" srcOrd="9"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471387-48A6-42CD-9DC3-93952058155A}">
      <dsp:nvSpPr>
        <dsp:cNvPr id="0" name=""/>
        <dsp:cNvSpPr/>
      </dsp:nvSpPr>
      <dsp:spPr>
        <a:xfrm>
          <a:off x="4373949" y="516619"/>
          <a:ext cx="3444101" cy="3444101"/>
        </a:xfrm>
        <a:prstGeom prst="blockArc">
          <a:avLst>
            <a:gd name="adj1" fmla="val 9000000"/>
            <a:gd name="adj2" fmla="val 16200000"/>
            <a:gd name="adj3" fmla="val 4643"/>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ABEB825-9DD7-4B58-BE69-0DC98DD4C163}">
      <dsp:nvSpPr>
        <dsp:cNvPr id="0" name=""/>
        <dsp:cNvSpPr/>
      </dsp:nvSpPr>
      <dsp:spPr>
        <a:xfrm>
          <a:off x="4373949" y="516619"/>
          <a:ext cx="3444101" cy="3444101"/>
        </a:xfrm>
        <a:prstGeom prst="blockArc">
          <a:avLst>
            <a:gd name="adj1" fmla="val 1800000"/>
            <a:gd name="adj2" fmla="val 9000000"/>
            <a:gd name="adj3" fmla="val 4643"/>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86E3106-723D-47C4-A1ED-D515B7B5599D}">
      <dsp:nvSpPr>
        <dsp:cNvPr id="0" name=""/>
        <dsp:cNvSpPr/>
      </dsp:nvSpPr>
      <dsp:spPr>
        <a:xfrm>
          <a:off x="4373949" y="516619"/>
          <a:ext cx="3444101" cy="3444101"/>
        </a:xfrm>
        <a:prstGeom prst="blockArc">
          <a:avLst>
            <a:gd name="adj1" fmla="val 16200000"/>
            <a:gd name="adj2" fmla="val 1800000"/>
            <a:gd name="adj3" fmla="val 4643"/>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E099164-B497-4A1C-A4C6-82ACAEE32EE0}">
      <dsp:nvSpPr>
        <dsp:cNvPr id="0" name=""/>
        <dsp:cNvSpPr/>
      </dsp:nvSpPr>
      <dsp:spPr>
        <a:xfrm>
          <a:off x="5302746" y="1445416"/>
          <a:ext cx="1586507" cy="1586507"/>
        </a:xfrm>
        <a:prstGeom prst="ellipse">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a:t>National </a:t>
          </a:r>
          <a:r>
            <a:rPr lang="en-US" sz="2000" kern="1200" dirty="0" smtClean="0"/>
            <a:t>challenges</a:t>
          </a:r>
          <a:endParaRPr lang="en-US" sz="2000" kern="1200" dirty="0"/>
        </a:p>
      </dsp:txBody>
      <dsp:txXfrm>
        <a:off x="5535085" y="1677755"/>
        <a:ext cx="1121829" cy="1121829"/>
      </dsp:txXfrm>
    </dsp:sp>
    <dsp:sp modelId="{6CD78F77-79E8-49EA-B81D-ECB756208F24}">
      <dsp:nvSpPr>
        <dsp:cNvPr id="0" name=""/>
        <dsp:cNvSpPr/>
      </dsp:nvSpPr>
      <dsp:spPr>
        <a:xfrm>
          <a:off x="5540722" y="1321"/>
          <a:ext cx="1110555" cy="1110555"/>
        </a:xfrm>
        <a:prstGeom prst="ellipse">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en-US" sz="1200" kern="1200" dirty="0" smtClean="0"/>
            <a:t>Characteristics of child labor </a:t>
          </a:r>
          <a:endParaRPr lang="en-US" sz="1200" kern="1200" dirty="0"/>
        </a:p>
      </dsp:txBody>
      <dsp:txXfrm>
        <a:off x="5703359" y="163958"/>
        <a:ext cx="785281" cy="785281"/>
      </dsp:txXfrm>
    </dsp:sp>
    <dsp:sp modelId="{77FC12BD-A19B-4F39-B018-F062607799D0}">
      <dsp:nvSpPr>
        <dsp:cNvPr id="0" name=""/>
        <dsp:cNvSpPr/>
      </dsp:nvSpPr>
      <dsp:spPr>
        <a:xfrm>
          <a:off x="6997438" y="2524427"/>
          <a:ext cx="1110555" cy="1110555"/>
        </a:xfrm>
        <a:prstGeom prst="ellipse">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en-US" sz="1200" kern="1200" dirty="0"/>
            <a:t>Causes of child labor </a:t>
          </a:r>
        </a:p>
      </dsp:txBody>
      <dsp:txXfrm>
        <a:off x="7160075" y="2687064"/>
        <a:ext cx="785281" cy="785281"/>
      </dsp:txXfrm>
    </dsp:sp>
    <dsp:sp modelId="{5190AC4D-C860-4F44-9D35-CE7A3DEC1BF8}">
      <dsp:nvSpPr>
        <dsp:cNvPr id="0" name=""/>
        <dsp:cNvSpPr/>
      </dsp:nvSpPr>
      <dsp:spPr>
        <a:xfrm>
          <a:off x="4084006" y="2524427"/>
          <a:ext cx="1110555" cy="1110555"/>
        </a:xfrm>
        <a:prstGeom prst="ellipse">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en-US" sz="1200" kern="1200" dirty="0"/>
            <a:t>The effects of child labor</a:t>
          </a:r>
        </a:p>
      </dsp:txBody>
      <dsp:txXfrm>
        <a:off x="4246643" y="2687064"/>
        <a:ext cx="785281" cy="78528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471387-48A6-42CD-9DC3-93952058155A}">
      <dsp:nvSpPr>
        <dsp:cNvPr id="0" name=""/>
        <dsp:cNvSpPr/>
      </dsp:nvSpPr>
      <dsp:spPr>
        <a:xfrm>
          <a:off x="367495" y="132978"/>
          <a:ext cx="884270" cy="884270"/>
        </a:xfrm>
        <a:prstGeom prst="blockArc">
          <a:avLst>
            <a:gd name="adj1" fmla="val 9000000"/>
            <a:gd name="adj2" fmla="val 16200000"/>
            <a:gd name="adj3" fmla="val 464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ABEB825-9DD7-4B58-BE69-0DC98DD4C163}">
      <dsp:nvSpPr>
        <dsp:cNvPr id="0" name=""/>
        <dsp:cNvSpPr/>
      </dsp:nvSpPr>
      <dsp:spPr>
        <a:xfrm>
          <a:off x="367495" y="132978"/>
          <a:ext cx="884270" cy="884270"/>
        </a:xfrm>
        <a:prstGeom prst="blockArc">
          <a:avLst>
            <a:gd name="adj1" fmla="val 1800000"/>
            <a:gd name="adj2" fmla="val 9000000"/>
            <a:gd name="adj3" fmla="val 464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86E3106-723D-47C4-A1ED-D515B7B5599D}">
      <dsp:nvSpPr>
        <dsp:cNvPr id="0" name=""/>
        <dsp:cNvSpPr/>
      </dsp:nvSpPr>
      <dsp:spPr>
        <a:xfrm>
          <a:off x="367495" y="132978"/>
          <a:ext cx="884270" cy="884270"/>
        </a:xfrm>
        <a:prstGeom prst="blockArc">
          <a:avLst>
            <a:gd name="adj1" fmla="val 16200000"/>
            <a:gd name="adj2" fmla="val 1800000"/>
            <a:gd name="adj3" fmla="val 464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E099164-B497-4A1C-A4C6-82ACAEE32EE0}">
      <dsp:nvSpPr>
        <dsp:cNvPr id="0" name=""/>
        <dsp:cNvSpPr/>
      </dsp:nvSpPr>
      <dsp:spPr>
        <a:xfrm>
          <a:off x="606036" y="371520"/>
          <a:ext cx="407187" cy="407187"/>
        </a:xfrm>
        <a:prstGeom prst="ellipse">
          <a:avLst/>
        </a:prstGeom>
        <a:solidFill>
          <a:schemeClr val="bg1">
            <a:lumMod val="7500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lvl="0" algn="ctr" defTabSz="177800">
            <a:lnSpc>
              <a:spcPct val="90000"/>
            </a:lnSpc>
            <a:spcBef>
              <a:spcPct val="0"/>
            </a:spcBef>
            <a:spcAft>
              <a:spcPct val="35000"/>
            </a:spcAft>
          </a:pPr>
          <a:r>
            <a:rPr lang="en-US" sz="400" kern="1200" dirty="0"/>
            <a:t>National </a:t>
          </a:r>
          <a:r>
            <a:rPr lang="en-US" sz="400" kern="1200" dirty="0" smtClean="0"/>
            <a:t>challenges</a:t>
          </a:r>
          <a:endParaRPr lang="en-US" sz="400" kern="1200" dirty="0"/>
        </a:p>
      </dsp:txBody>
      <dsp:txXfrm>
        <a:off x="665667" y="431151"/>
        <a:ext cx="287925" cy="287925"/>
      </dsp:txXfrm>
    </dsp:sp>
    <dsp:sp modelId="{6CD78F77-79E8-49EA-B81D-ECB756208F24}">
      <dsp:nvSpPr>
        <dsp:cNvPr id="0" name=""/>
        <dsp:cNvSpPr/>
      </dsp:nvSpPr>
      <dsp:spPr>
        <a:xfrm>
          <a:off x="667114" y="724"/>
          <a:ext cx="285031" cy="285031"/>
        </a:xfrm>
        <a:prstGeom prst="ellipse">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 tIns="3810" rIns="3810" bIns="3810" numCol="1" spcCol="1270" anchor="ctr" anchorCtr="0">
          <a:noAutofit/>
        </a:bodyPr>
        <a:lstStyle/>
        <a:p>
          <a:pPr lvl="0" algn="ctr" defTabSz="133350">
            <a:lnSpc>
              <a:spcPct val="90000"/>
            </a:lnSpc>
            <a:spcBef>
              <a:spcPct val="0"/>
            </a:spcBef>
            <a:spcAft>
              <a:spcPct val="35000"/>
            </a:spcAft>
          </a:pPr>
          <a:r>
            <a:rPr lang="en-US" sz="300" kern="1200" dirty="0" smtClean="0"/>
            <a:t>Characteristics of child labor </a:t>
          </a:r>
          <a:endParaRPr lang="en-US" sz="300" kern="1200" dirty="0"/>
        </a:p>
      </dsp:txBody>
      <dsp:txXfrm>
        <a:off x="708856" y="42466"/>
        <a:ext cx="201547" cy="201547"/>
      </dsp:txXfrm>
    </dsp:sp>
    <dsp:sp modelId="{77FC12BD-A19B-4F39-B018-F062607799D0}">
      <dsp:nvSpPr>
        <dsp:cNvPr id="0" name=""/>
        <dsp:cNvSpPr/>
      </dsp:nvSpPr>
      <dsp:spPr>
        <a:xfrm>
          <a:off x="1041128" y="648535"/>
          <a:ext cx="285031" cy="285031"/>
        </a:xfrm>
        <a:prstGeom prst="ellipse">
          <a:avLst/>
        </a:prstGeom>
        <a:solidFill>
          <a:schemeClr val="bg1">
            <a:lumMod val="75000"/>
          </a:schemeClr>
        </a:solidFill>
        <a:ln w="22225" cap="rnd" cmpd="sng" algn="ctr">
          <a:solidFill>
            <a:schemeClr val="bg1">
              <a:lumMod val="8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 tIns="3810" rIns="3810" bIns="3810" numCol="1" spcCol="1270" anchor="ctr" anchorCtr="0">
          <a:noAutofit/>
        </a:bodyPr>
        <a:lstStyle/>
        <a:p>
          <a:pPr lvl="0" algn="ctr" defTabSz="133350">
            <a:lnSpc>
              <a:spcPct val="90000"/>
            </a:lnSpc>
            <a:spcBef>
              <a:spcPct val="0"/>
            </a:spcBef>
            <a:spcAft>
              <a:spcPct val="35000"/>
            </a:spcAft>
          </a:pPr>
          <a:r>
            <a:rPr lang="en-US" sz="300" kern="1200" dirty="0"/>
            <a:t>Causes of child labor </a:t>
          </a:r>
        </a:p>
      </dsp:txBody>
      <dsp:txXfrm>
        <a:off x="1082870" y="690277"/>
        <a:ext cx="201547" cy="201547"/>
      </dsp:txXfrm>
    </dsp:sp>
    <dsp:sp modelId="{5190AC4D-C860-4F44-9D35-CE7A3DEC1BF8}">
      <dsp:nvSpPr>
        <dsp:cNvPr id="0" name=""/>
        <dsp:cNvSpPr/>
      </dsp:nvSpPr>
      <dsp:spPr>
        <a:xfrm>
          <a:off x="293101" y="648535"/>
          <a:ext cx="285031" cy="285031"/>
        </a:xfrm>
        <a:prstGeom prst="ellipse">
          <a:avLst/>
        </a:prstGeom>
        <a:solidFill>
          <a:schemeClr val="bg1">
            <a:lumMod val="7500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 tIns="3810" rIns="3810" bIns="3810" numCol="1" spcCol="1270" anchor="ctr" anchorCtr="0">
          <a:noAutofit/>
        </a:bodyPr>
        <a:lstStyle/>
        <a:p>
          <a:pPr lvl="0" algn="ctr" defTabSz="133350">
            <a:lnSpc>
              <a:spcPct val="90000"/>
            </a:lnSpc>
            <a:spcBef>
              <a:spcPct val="0"/>
            </a:spcBef>
            <a:spcAft>
              <a:spcPct val="35000"/>
            </a:spcAft>
          </a:pPr>
          <a:r>
            <a:rPr lang="en-US" sz="300" kern="1200" dirty="0"/>
            <a:t>The effects of child labor</a:t>
          </a:r>
        </a:p>
      </dsp:txBody>
      <dsp:txXfrm>
        <a:off x="334843" y="690277"/>
        <a:ext cx="201547" cy="20154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471387-48A6-42CD-9DC3-93952058155A}">
      <dsp:nvSpPr>
        <dsp:cNvPr id="0" name=""/>
        <dsp:cNvSpPr/>
      </dsp:nvSpPr>
      <dsp:spPr>
        <a:xfrm>
          <a:off x="367504" y="132976"/>
          <a:ext cx="884251" cy="884251"/>
        </a:xfrm>
        <a:prstGeom prst="blockArc">
          <a:avLst>
            <a:gd name="adj1" fmla="val 9000000"/>
            <a:gd name="adj2" fmla="val 16200000"/>
            <a:gd name="adj3" fmla="val 464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ABEB825-9DD7-4B58-BE69-0DC98DD4C163}">
      <dsp:nvSpPr>
        <dsp:cNvPr id="0" name=""/>
        <dsp:cNvSpPr/>
      </dsp:nvSpPr>
      <dsp:spPr>
        <a:xfrm>
          <a:off x="367504" y="132976"/>
          <a:ext cx="884251" cy="884251"/>
        </a:xfrm>
        <a:prstGeom prst="blockArc">
          <a:avLst>
            <a:gd name="adj1" fmla="val 1800000"/>
            <a:gd name="adj2" fmla="val 9000000"/>
            <a:gd name="adj3" fmla="val 464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86E3106-723D-47C4-A1ED-D515B7B5599D}">
      <dsp:nvSpPr>
        <dsp:cNvPr id="0" name=""/>
        <dsp:cNvSpPr/>
      </dsp:nvSpPr>
      <dsp:spPr>
        <a:xfrm>
          <a:off x="367504" y="132976"/>
          <a:ext cx="884251" cy="884251"/>
        </a:xfrm>
        <a:prstGeom prst="blockArc">
          <a:avLst>
            <a:gd name="adj1" fmla="val 16200000"/>
            <a:gd name="adj2" fmla="val 1800000"/>
            <a:gd name="adj3" fmla="val 464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E099164-B497-4A1C-A4C6-82ACAEE32EE0}">
      <dsp:nvSpPr>
        <dsp:cNvPr id="0" name=""/>
        <dsp:cNvSpPr/>
      </dsp:nvSpPr>
      <dsp:spPr>
        <a:xfrm>
          <a:off x="606036" y="371508"/>
          <a:ext cx="407187" cy="407187"/>
        </a:xfrm>
        <a:prstGeom prst="ellipse">
          <a:avLst/>
        </a:prstGeom>
        <a:solidFill>
          <a:schemeClr val="bg1">
            <a:lumMod val="7500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lvl="0" algn="ctr" defTabSz="222250">
            <a:lnSpc>
              <a:spcPct val="90000"/>
            </a:lnSpc>
            <a:spcBef>
              <a:spcPct val="0"/>
            </a:spcBef>
            <a:spcAft>
              <a:spcPct val="35000"/>
            </a:spcAft>
          </a:pPr>
          <a:r>
            <a:rPr lang="en-US" sz="500" kern="1200" dirty="0"/>
            <a:t>National </a:t>
          </a:r>
          <a:r>
            <a:rPr lang="en-US" sz="500" kern="1200" dirty="0" smtClean="0"/>
            <a:t>challenges</a:t>
          </a:r>
          <a:endParaRPr lang="en-US" sz="500" kern="1200" dirty="0"/>
        </a:p>
      </dsp:txBody>
      <dsp:txXfrm>
        <a:off x="665667" y="431139"/>
        <a:ext cx="287925" cy="287925"/>
      </dsp:txXfrm>
    </dsp:sp>
    <dsp:sp modelId="{6CD78F77-79E8-49EA-B81D-ECB756208F24}">
      <dsp:nvSpPr>
        <dsp:cNvPr id="0" name=""/>
        <dsp:cNvSpPr/>
      </dsp:nvSpPr>
      <dsp:spPr>
        <a:xfrm>
          <a:off x="667114" y="722"/>
          <a:ext cx="285031" cy="285031"/>
        </a:xfrm>
        <a:prstGeom prst="ellipse">
          <a:avLst/>
        </a:prstGeom>
        <a:solidFill>
          <a:schemeClr val="bg1">
            <a:lumMod val="7500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 tIns="3810" rIns="3810" bIns="3810" numCol="1" spcCol="1270" anchor="ctr" anchorCtr="0">
          <a:noAutofit/>
        </a:bodyPr>
        <a:lstStyle/>
        <a:p>
          <a:pPr lvl="0" algn="ctr" defTabSz="133350">
            <a:lnSpc>
              <a:spcPct val="90000"/>
            </a:lnSpc>
            <a:spcBef>
              <a:spcPct val="0"/>
            </a:spcBef>
            <a:spcAft>
              <a:spcPct val="35000"/>
            </a:spcAft>
          </a:pPr>
          <a:r>
            <a:rPr lang="en-US" sz="300" kern="1200" dirty="0" smtClean="0"/>
            <a:t>Characteristics of child labor </a:t>
          </a:r>
          <a:endParaRPr lang="en-US" sz="300" kern="1200" dirty="0"/>
        </a:p>
      </dsp:txBody>
      <dsp:txXfrm>
        <a:off x="708856" y="42464"/>
        <a:ext cx="201547" cy="201547"/>
      </dsp:txXfrm>
    </dsp:sp>
    <dsp:sp modelId="{77FC12BD-A19B-4F39-B018-F062607799D0}">
      <dsp:nvSpPr>
        <dsp:cNvPr id="0" name=""/>
        <dsp:cNvSpPr/>
      </dsp:nvSpPr>
      <dsp:spPr>
        <a:xfrm>
          <a:off x="1041120" y="648518"/>
          <a:ext cx="285031" cy="285031"/>
        </a:xfrm>
        <a:prstGeom prst="ellipse">
          <a:avLst/>
        </a:prstGeom>
        <a:solidFill>
          <a:schemeClr val="bg1">
            <a:lumMod val="7500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 tIns="3810" rIns="3810" bIns="3810" numCol="1" spcCol="1270" anchor="ctr" anchorCtr="0">
          <a:noAutofit/>
        </a:bodyPr>
        <a:lstStyle/>
        <a:p>
          <a:pPr lvl="0" algn="ctr" defTabSz="133350">
            <a:lnSpc>
              <a:spcPct val="90000"/>
            </a:lnSpc>
            <a:spcBef>
              <a:spcPct val="0"/>
            </a:spcBef>
            <a:spcAft>
              <a:spcPct val="35000"/>
            </a:spcAft>
          </a:pPr>
          <a:r>
            <a:rPr lang="en-US" sz="300" kern="1200" dirty="0"/>
            <a:t>Causes of child labor </a:t>
          </a:r>
        </a:p>
      </dsp:txBody>
      <dsp:txXfrm>
        <a:off x="1082862" y="690260"/>
        <a:ext cx="201547" cy="201547"/>
      </dsp:txXfrm>
    </dsp:sp>
    <dsp:sp modelId="{5190AC4D-C860-4F44-9D35-CE7A3DEC1BF8}">
      <dsp:nvSpPr>
        <dsp:cNvPr id="0" name=""/>
        <dsp:cNvSpPr/>
      </dsp:nvSpPr>
      <dsp:spPr>
        <a:xfrm>
          <a:off x="293109" y="648518"/>
          <a:ext cx="285031" cy="285031"/>
        </a:xfrm>
        <a:prstGeom prst="ellipse">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 tIns="3810" rIns="3810" bIns="3810" numCol="1" spcCol="1270" anchor="ctr" anchorCtr="0">
          <a:noAutofit/>
        </a:bodyPr>
        <a:lstStyle/>
        <a:p>
          <a:pPr lvl="0" algn="ctr" defTabSz="133350">
            <a:lnSpc>
              <a:spcPct val="90000"/>
            </a:lnSpc>
            <a:spcBef>
              <a:spcPct val="0"/>
            </a:spcBef>
            <a:spcAft>
              <a:spcPct val="35000"/>
            </a:spcAft>
          </a:pPr>
          <a:r>
            <a:rPr lang="en-US" sz="300" kern="1200" dirty="0"/>
            <a:t>The effects of child labor</a:t>
          </a:r>
        </a:p>
      </dsp:txBody>
      <dsp:txXfrm>
        <a:off x="334851" y="690260"/>
        <a:ext cx="201547" cy="201547"/>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471387-48A6-42CD-9DC3-93952058155A}">
      <dsp:nvSpPr>
        <dsp:cNvPr id="0" name=""/>
        <dsp:cNvSpPr/>
      </dsp:nvSpPr>
      <dsp:spPr>
        <a:xfrm>
          <a:off x="558319" y="132821"/>
          <a:ext cx="883624" cy="883624"/>
        </a:xfrm>
        <a:prstGeom prst="blockArc">
          <a:avLst>
            <a:gd name="adj1" fmla="val 9000000"/>
            <a:gd name="adj2" fmla="val 16200000"/>
            <a:gd name="adj3" fmla="val 4641"/>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ABEB825-9DD7-4B58-BE69-0DC98DD4C163}">
      <dsp:nvSpPr>
        <dsp:cNvPr id="0" name=""/>
        <dsp:cNvSpPr/>
      </dsp:nvSpPr>
      <dsp:spPr>
        <a:xfrm>
          <a:off x="558319" y="132821"/>
          <a:ext cx="883624" cy="883624"/>
        </a:xfrm>
        <a:prstGeom prst="blockArc">
          <a:avLst>
            <a:gd name="adj1" fmla="val 1800000"/>
            <a:gd name="adj2" fmla="val 9000000"/>
            <a:gd name="adj3" fmla="val 4641"/>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86E3106-723D-47C4-A1ED-D515B7B5599D}">
      <dsp:nvSpPr>
        <dsp:cNvPr id="0" name=""/>
        <dsp:cNvSpPr/>
      </dsp:nvSpPr>
      <dsp:spPr>
        <a:xfrm>
          <a:off x="558319" y="132821"/>
          <a:ext cx="883624" cy="883624"/>
        </a:xfrm>
        <a:prstGeom prst="blockArc">
          <a:avLst>
            <a:gd name="adj1" fmla="val 16200000"/>
            <a:gd name="adj2" fmla="val 1800000"/>
            <a:gd name="adj3" fmla="val 4641"/>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E099164-B497-4A1C-A4C6-82ACAEE32EE0}">
      <dsp:nvSpPr>
        <dsp:cNvPr id="0" name=""/>
        <dsp:cNvSpPr/>
      </dsp:nvSpPr>
      <dsp:spPr>
        <a:xfrm>
          <a:off x="796736" y="371237"/>
          <a:ext cx="406791" cy="406791"/>
        </a:xfrm>
        <a:prstGeom prst="ellipse">
          <a:avLst/>
        </a:prstGeom>
        <a:solidFill>
          <a:schemeClr val="bg1">
            <a:lumMod val="7500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lvl="0" algn="ctr" defTabSz="222250">
            <a:lnSpc>
              <a:spcPct val="90000"/>
            </a:lnSpc>
            <a:spcBef>
              <a:spcPct val="0"/>
            </a:spcBef>
            <a:spcAft>
              <a:spcPct val="35000"/>
            </a:spcAft>
          </a:pPr>
          <a:r>
            <a:rPr lang="en-US" sz="500" kern="1200" dirty="0"/>
            <a:t>National </a:t>
          </a:r>
          <a:r>
            <a:rPr lang="en-US" sz="500" kern="1200" dirty="0" smtClean="0"/>
            <a:t>challenges</a:t>
          </a:r>
          <a:endParaRPr lang="en-US" sz="500" kern="1200" dirty="0"/>
        </a:p>
      </dsp:txBody>
      <dsp:txXfrm>
        <a:off x="856309" y="430810"/>
        <a:ext cx="287645" cy="287645"/>
      </dsp:txXfrm>
    </dsp:sp>
    <dsp:sp modelId="{6CD78F77-79E8-49EA-B81D-ECB756208F24}">
      <dsp:nvSpPr>
        <dsp:cNvPr id="0" name=""/>
        <dsp:cNvSpPr/>
      </dsp:nvSpPr>
      <dsp:spPr>
        <a:xfrm>
          <a:off x="857754" y="695"/>
          <a:ext cx="284754" cy="284754"/>
        </a:xfrm>
        <a:prstGeom prst="ellipse">
          <a:avLst/>
        </a:prstGeom>
        <a:solidFill>
          <a:schemeClr val="bg1">
            <a:lumMod val="7500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 tIns="3810" rIns="3810" bIns="3810" numCol="1" spcCol="1270" anchor="ctr" anchorCtr="0">
          <a:noAutofit/>
        </a:bodyPr>
        <a:lstStyle/>
        <a:p>
          <a:pPr lvl="0" algn="ctr" defTabSz="133350">
            <a:lnSpc>
              <a:spcPct val="90000"/>
            </a:lnSpc>
            <a:spcBef>
              <a:spcPct val="0"/>
            </a:spcBef>
            <a:spcAft>
              <a:spcPct val="35000"/>
            </a:spcAft>
          </a:pPr>
          <a:r>
            <a:rPr lang="en-US" sz="300" kern="1200" dirty="0" smtClean="0"/>
            <a:t>Characteristics of child labor </a:t>
          </a:r>
          <a:endParaRPr lang="en-US" sz="300" kern="1200" dirty="0"/>
        </a:p>
      </dsp:txBody>
      <dsp:txXfrm>
        <a:off x="899455" y="42396"/>
        <a:ext cx="201352" cy="201352"/>
      </dsp:txXfrm>
    </dsp:sp>
    <dsp:sp modelId="{77FC12BD-A19B-4F39-B018-F062607799D0}">
      <dsp:nvSpPr>
        <dsp:cNvPr id="0" name=""/>
        <dsp:cNvSpPr/>
      </dsp:nvSpPr>
      <dsp:spPr>
        <a:xfrm>
          <a:off x="1231497" y="648036"/>
          <a:ext cx="284754" cy="284754"/>
        </a:xfrm>
        <a:prstGeom prst="ellipse">
          <a:avLst/>
        </a:prstGeom>
        <a:solidFill>
          <a:schemeClr val="bg1">
            <a:lumMod val="7500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 tIns="3810" rIns="3810" bIns="3810" numCol="1" spcCol="1270" anchor="ctr" anchorCtr="0">
          <a:noAutofit/>
        </a:bodyPr>
        <a:lstStyle/>
        <a:p>
          <a:pPr lvl="0" algn="ctr" defTabSz="133350">
            <a:lnSpc>
              <a:spcPct val="90000"/>
            </a:lnSpc>
            <a:spcBef>
              <a:spcPct val="0"/>
            </a:spcBef>
            <a:spcAft>
              <a:spcPct val="35000"/>
            </a:spcAft>
          </a:pPr>
          <a:r>
            <a:rPr lang="en-US" sz="300" kern="1200" dirty="0"/>
            <a:t>Causes of child labor </a:t>
          </a:r>
        </a:p>
      </dsp:txBody>
      <dsp:txXfrm>
        <a:off x="1273198" y="689737"/>
        <a:ext cx="201352" cy="201352"/>
      </dsp:txXfrm>
    </dsp:sp>
    <dsp:sp modelId="{5190AC4D-C860-4F44-9D35-CE7A3DEC1BF8}">
      <dsp:nvSpPr>
        <dsp:cNvPr id="0" name=""/>
        <dsp:cNvSpPr/>
      </dsp:nvSpPr>
      <dsp:spPr>
        <a:xfrm>
          <a:off x="484011" y="648036"/>
          <a:ext cx="284754" cy="284754"/>
        </a:xfrm>
        <a:prstGeom prst="ellipse">
          <a:avLst/>
        </a:prstGeom>
        <a:solidFill>
          <a:schemeClr val="bg1">
            <a:lumMod val="7500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 tIns="3810" rIns="3810" bIns="3810" numCol="1" spcCol="1270" anchor="ctr" anchorCtr="0">
          <a:noAutofit/>
        </a:bodyPr>
        <a:lstStyle/>
        <a:p>
          <a:pPr lvl="0" algn="ctr" defTabSz="133350">
            <a:lnSpc>
              <a:spcPct val="90000"/>
            </a:lnSpc>
            <a:spcBef>
              <a:spcPct val="0"/>
            </a:spcBef>
            <a:spcAft>
              <a:spcPct val="35000"/>
            </a:spcAft>
          </a:pPr>
          <a:r>
            <a:rPr lang="en-US" sz="300" kern="1200" dirty="0"/>
            <a:t>The effects of child labor</a:t>
          </a:r>
        </a:p>
      </dsp:txBody>
      <dsp:txXfrm>
        <a:off x="525712" y="689737"/>
        <a:ext cx="201352" cy="201352"/>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471387-48A6-42CD-9DC3-93952058155A}">
      <dsp:nvSpPr>
        <dsp:cNvPr id="0" name=""/>
        <dsp:cNvSpPr/>
      </dsp:nvSpPr>
      <dsp:spPr>
        <a:xfrm>
          <a:off x="558319" y="132821"/>
          <a:ext cx="883624" cy="883624"/>
        </a:xfrm>
        <a:prstGeom prst="blockArc">
          <a:avLst>
            <a:gd name="adj1" fmla="val 9000000"/>
            <a:gd name="adj2" fmla="val 16200000"/>
            <a:gd name="adj3" fmla="val 4641"/>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ABEB825-9DD7-4B58-BE69-0DC98DD4C163}">
      <dsp:nvSpPr>
        <dsp:cNvPr id="0" name=""/>
        <dsp:cNvSpPr/>
      </dsp:nvSpPr>
      <dsp:spPr>
        <a:xfrm>
          <a:off x="558319" y="132821"/>
          <a:ext cx="883624" cy="883624"/>
        </a:xfrm>
        <a:prstGeom prst="blockArc">
          <a:avLst>
            <a:gd name="adj1" fmla="val 1800000"/>
            <a:gd name="adj2" fmla="val 9000000"/>
            <a:gd name="adj3" fmla="val 4641"/>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86E3106-723D-47C4-A1ED-D515B7B5599D}">
      <dsp:nvSpPr>
        <dsp:cNvPr id="0" name=""/>
        <dsp:cNvSpPr/>
      </dsp:nvSpPr>
      <dsp:spPr>
        <a:xfrm>
          <a:off x="558319" y="132821"/>
          <a:ext cx="883624" cy="883624"/>
        </a:xfrm>
        <a:prstGeom prst="blockArc">
          <a:avLst>
            <a:gd name="adj1" fmla="val 16200000"/>
            <a:gd name="adj2" fmla="val 1800000"/>
            <a:gd name="adj3" fmla="val 4641"/>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E099164-B497-4A1C-A4C6-82ACAEE32EE0}">
      <dsp:nvSpPr>
        <dsp:cNvPr id="0" name=""/>
        <dsp:cNvSpPr/>
      </dsp:nvSpPr>
      <dsp:spPr>
        <a:xfrm>
          <a:off x="796736" y="371237"/>
          <a:ext cx="406791" cy="406791"/>
        </a:xfrm>
        <a:prstGeom prst="ellipse">
          <a:avLst/>
        </a:prstGeom>
        <a:solidFill>
          <a:schemeClr val="bg1">
            <a:lumMod val="7500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lvl="0" algn="ctr" defTabSz="222250">
            <a:lnSpc>
              <a:spcPct val="90000"/>
            </a:lnSpc>
            <a:spcBef>
              <a:spcPct val="0"/>
            </a:spcBef>
            <a:spcAft>
              <a:spcPct val="35000"/>
            </a:spcAft>
          </a:pPr>
          <a:r>
            <a:rPr lang="en-US" sz="500" kern="1200" dirty="0"/>
            <a:t>National </a:t>
          </a:r>
          <a:r>
            <a:rPr lang="en-US" sz="500" kern="1200" dirty="0" smtClean="0"/>
            <a:t>challenges</a:t>
          </a:r>
          <a:endParaRPr lang="en-US" sz="500" kern="1200" dirty="0"/>
        </a:p>
      </dsp:txBody>
      <dsp:txXfrm>
        <a:off x="856309" y="430810"/>
        <a:ext cx="287645" cy="287645"/>
      </dsp:txXfrm>
    </dsp:sp>
    <dsp:sp modelId="{6CD78F77-79E8-49EA-B81D-ECB756208F24}">
      <dsp:nvSpPr>
        <dsp:cNvPr id="0" name=""/>
        <dsp:cNvSpPr/>
      </dsp:nvSpPr>
      <dsp:spPr>
        <a:xfrm>
          <a:off x="857754" y="695"/>
          <a:ext cx="284754" cy="284754"/>
        </a:xfrm>
        <a:prstGeom prst="ellipse">
          <a:avLst/>
        </a:prstGeom>
        <a:solidFill>
          <a:schemeClr val="bg1">
            <a:lumMod val="7500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 tIns="3810" rIns="3810" bIns="3810" numCol="1" spcCol="1270" anchor="ctr" anchorCtr="0">
          <a:noAutofit/>
        </a:bodyPr>
        <a:lstStyle/>
        <a:p>
          <a:pPr lvl="0" algn="ctr" defTabSz="133350">
            <a:lnSpc>
              <a:spcPct val="90000"/>
            </a:lnSpc>
            <a:spcBef>
              <a:spcPct val="0"/>
            </a:spcBef>
            <a:spcAft>
              <a:spcPct val="35000"/>
            </a:spcAft>
          </a:pPr>
          <a:r>
            <a:rPr lang="en-US" sz="300" kern="1200" dirty="0" smtClean="0"/>
            <a:t>Characteristics of child labor </a:t>
          </a:r>
          <a:endParaRPr lang="en-US" sz="300" kern="1200" dirty="0"/>
        </a:p>
      </dsp:txBody>
      <dsp:txXfrm>
        <a:off x="899455" y="42396"/>
        <a:ext cx="201352" cy="201352"/>
      </dsp:txXfrm>
    </dsp:sp>
    <dsp:sp modelId="{77FC12BD-A19B-4F39-B018-F062607799D0}">
      <dsp:nvSpPr>
        <dsp:cNvPr id="0" name=""/>
        <dsp:cNvSpPr/>
      </dsp:nvSpPr>
      <dsp:spPr>
        <a:xfrm>
          <a:off x="1231497" y="648036"/>
          <a:ext cx="284754" cy="284754"/>
        </a:xfrm>
        <a:prstGeom prst="ellipse">
          <a:avLst/>
        </a:prstGeom>
        <a:solidFill>
          <a:schemeClr val="bg1">
            <a:lumMod val="7500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 tIns="3810" rIns="3810" bIns="3810" numCol="1" spcCol="1270" anchor="ctr" anchorCtr="0">
          <a:noAutofit/>
        </a:bodyPr>
        <a:lstStyle/>
        <a:p>
          <a:pPr lvl="0" algn="ctr" defTabSz="133350">
            <a:lnSpc>
              <a:spcPct val="90000"/>
            </a:lnSpc>
            <a:spcBef>
              <a:spcPct val="0"/>
            </a:spcBef>
            <a:spcAft>
              <a:spcPct val="35000"/>
            </a:spcAft>
          </a:pPr>
          <a:r>
            <a:rPr lang="en-US" sz="300" kern="1200" dirty="0"/>
            <a:t>Causes of child labor </a:t>
          </a:r>
        </a:p>
      </dsp:txBody>
      <dsp:txXfrm>
        <a:off x="1273198" y="689737"/>
        <a:ext cx="201352" cy="201352"/>
      </dsp:txXfrm>
    </dsp:sp>
    <dsp:sp modelId="{5190AC4D-C860-4F44-9D35-CE7A3DEC1BF8}">
      <dsp:nvSpPr>
        <dsp:cNvPr id="0" name=""/>
        <dsp:cNvSpPr/>
      </dsp:nvSpPr>
      <dsp:spPr>
        <a:xfrm>
          <a:off x="484011" y="648036"/>
          <a:ext cx="284754" cy="284754"/>
        </a:xfrm>
        <a:prstGeom prst="ellipse">
          <a:avLst/>
        </a:prstGeom>
        <a:solidFill>
          <a:schemeClr val="bg1">
            <a:lumMod val="7500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 tIns="3810" rIns="3810" bIns="3810" numCol="1" spcCol="1270" anchor="ctr" anchorCtr="0">
          <a:noAutofit/>
        </a:bodyPr>
        <a:lstStyle/>
        <a:p>
          <a:pPr lvl="0" algn="ctr" defTabSz="133350">
            <a:lnSpc>
              <a:spcPct val="90000"/>
            </a:lnSpc>
            <a:spcBef>
              <a:spcPct val="0"/>
            </a:spcBef>
            <a:spcAft>
              <a:spcPct val="35000"/>
            </a:spcAft>
          </a:pPr>
          <a:r>
            <a:rPr lang="en-US" sz="300" kern="1200" dirty="0"/>
            <a:t>The effects of child labor</a:t>
          </a:r>
        </a:p>
      </dsp:txBody>
      <dsp:txXfrm>
        <a:off x="525712" y="689737"/>
        <a:ext cx="201352" cy="201352"/>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471387-48A6-42CD-9DC3-93952058155A}">
      <dsp:nvSpPr>
        <dsp:cNvPr id="0" name=""/>
        <dsp:cNvSpPr/>
      </dsp:nvSpPr>
      <dsp:spPr>
        <a:xfrm>
          <a:off x="558319" y="132821"/>
          <a:ext cx="883624" cy="883624"/>
        </a:xfrm>
        <a:prstGeom prst="blockArc">
          <a:avLst>
            <a:gd name="adj1" fmla="val 9000000"/>
            <a:gd name="adj2" fmla="val 16200000"/>
            <a:gd name="adj3" fmla="val 4641"/>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ABEB825-9DD7-4B58-BE69-0DC98DD4C163}">
      <dsp:nvSpPr>
        <dsp:cNvPr id="0" name=""/>
        <dsp:cNvSpPr/>
      </dsp:nvSpPr>
      <dsp:spPr>
        <a:xfrm>
          <a:off x="558319" y="132821"/>
          <a:ext cx="883624" cy="883624"/>
        </a:xfrm>
        <a:prstGeom prst="blockArc">
          <a:avLst>
            <a:gd name="adj1" fmla="val 1800000"/>
            <a:gd name="adj2" fmla="val 9000000"/>
            <a:gd name="adj3" fmla="val 4641"/>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86E3106-723D-47C4-A1ED-D515B7B5599D}">
      <dsp:nvSpPr>
        <dsp:cNvPr id="0" name=""/>
        <dsp:cNvSpPr/>
      </dsp:nvSpPr>
      <dsp:spPr>
        <a:xfrm>
          <a:off x="558319" y="132821"/>
          <a:ext cx="883624" cy="883624"/>
        </a:xfrm>
        <a:prstGeom prst="blockArc">
          <a:avLst>
            <a:gd name="adj1" fmla="val 16200000"/>
            <a:gd name="adj2" fmla="val 1800000"/>
            <a:gd name="adj3" fmla="val 4641"/>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E099164-B497-4A1C-A4C6-82ACAEE32EE0}">
      <dsp:nvSpPr>
        <dsp:cNvPr id="0" name=""/>
        <dsp:cNvSpPr/>
      </dsp:nvSpPr>
      <dsp:spPr>
        <a:xfrm>
          <a:off x="796736" y="371237"/>
          <a:ext cx="406791" cy="406791"/>
        </a:xfrm>
        <a:prstGeom prst="ellipse">
          <a:avLst/>
        </a:prstGeom>
        <a:solidFill>
          <a:schemeClr val="bg1">
            <a:lumMod val="7500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lvl="0" algn="ctr" defTabSz="222250">
            <a:lnSpc>
              <a:spcPct val="90000"/>
            </a:lnSpc>
            <a:spcBef>
              <a:spcPct val="0"/>
            </a:spcBef>
            <a:spcAft>
              <a:spcPct val="35000"/>
            </a:spcAft>
          </a:pPr>
          <a:r>
            <a:rPr lang="en-US" sz="500" kern="1200" dirty="0"/>
            <a:t>National </a:t>
          </a:r>
          <a:r>
            <a:rPr lang="en-US" sz="500" kern="1200" dirty="0" smtClean="0"/>
            <a:t>challenges</a:t>
          </a:r>
          <a:endParaRPr lang="en-US" sz="500" kern="1200" dirty="0"/>
        </a:p>
      </dsp:txBody>
      <dsp:txXfrm>
        <a:off x="856309" y="430810"/>
        <a:ext cx="287645" cy="287645"/>
      </dsp:txXfrm>
    </dsp:sp>
    <dsp:sp modelId="{6CD78F77-79E8-49EA-B81D-ECB756208F24}">
      <dsp:nvSpPr>
        <dsp:cNvPr id="0" name=""/>
        <dsp:cNvSpPr/>
      </dsp:nvSpPr>
      <dsp:spPr>
        <a:xfrm>
          <a:off x="857754" y="695"/>
          <a:ext cx="284754" cy="284754"/>
        </a:xfrm>
        <a:prstGeom prst="ellipse">
          <a:avLst/>
        </a:prstGeom>
        <a:solidFill>
          <a:schemeClr val="bg1">
            <a:lumMod val="7500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 tIns="3810" rIns="3810" bIns="3810" numCol="1" spcCol="1270" anchor="ctr" anchorCtr="0">
          <a:noAutofit/>
        </a:bodyPr>
        <a:lstStyle/>
        <a:p>
          <a:pPr lvl="0" algn="ctr" defTabSz="133350">
            <a:lnSpc>
              <a:spcPct val="90000"/>
            </a:lnSpc>
            <a:spcBef>
              <a:spcPct val="0"/>
            </a:spcBef>
            <a:spcAft>
              <a:spcPct val="35000"/>
            </a:spcAft>
          </a:pPr>
          <a:r>
            <a:rPr lang="en-US" sz="300" kern="1200" dirty="0" smtClean="0"/>
            <a:t>Characteristics of child labor </a:t>
          </a:r>
          <a:endParaRPr lang="en-US" sz="300" kern="1200" dirty="0"/>
        </a:p>
      </dsp:txBody>
      <dsp:txXfrm>
        <a:off x="899455" y="42396"/>
        <a:ext cx="201352" cy="201352"/>
      </dsp:txXfrm>
    </dsp:sp>
    <dsp:sp modelId="{77FC12BD-A19B-4F39-B018-F062607799D0}">
      <dsp:nvSpPr>
        <dsp:cNvPr id="0" name=""/>
        <dsp:cNvSpPr/>
      </dsp:nvSpPr>
      <dsp:spPr>
        <a:xfrm>
          <a:off x="1231497" y="648036"/>
          <a:ext cx="284754" cy="284754"/>
        </a:xfrm>
        <a:prstGeom prst="ellipse">
          <a:avLst/>
        </a:prstGeom>
        <a:solidFill>
          <a:schemeClr val="bg1">
            <a:lumMod val="7500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 tIns="3810" rIns="3810" bIns="3810" numCol="1" spcCol="1270" anchor="ctr" anchorCtr="0">
          <a:noAutofit/>
        </a:bodyPr>
        <a:lstStyle/>
        <a:p>
          <a:pPr lvl="0" algn="ctr" defTabSz="133350">
            <a:lnSpc>
              <a:spcPct val="90000"/>
            </a:lnSpc>
            <a:spcBef>
              <a:spcPct val="0"/>
            </a:spcBef>
            <a:spcAft>
              <a:spcPct val="35000"/>
            </a:spcAft>
          </a:pPr>
          <a:r>
            <a:rPr lang="en-US" sz="300" kern="1200" dirty="0"/>
            <a:t>Causes of child labor </a:t>
          </a:r>
        </a:p>
      </dsp:txBody>
      <dsp:txXfrm>
        <a:off x="1273198" y="689737"/>
        <a:ext cx="201352" cy="201352"/>
      </dsp:txXfrm>
    </dsp:sp>
    <dsp:sp modelId="{5190AC4D-C860-4F44-9D35-CE7A3DEC1BF8}">
      <dsp:nvSpPr>
        <dsp:cNvPr id="0" name=""/>
        <dsp:cNvSpPr/>
      </dsp:nvSpPr>
      <dsp:spPr>
        <a:xfrm>
          <a:off x="484011" y="648036"/>
          <a:ext cx="284754" cy="284754"/>
        </a:xfrm>
        <a:prstGeom prst="ellipse">
          <a:avLst/>
        </a:prstGeom>
        <a:solidFill>
          <a:schemeClr val="bg1">
            <a:lumMod val="7500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 tIns="3810" rIns="3810" bIns="3810" numCol="1" spcCol="1270" anchor="ctr" anchorCtr="0">
          <a:noAutofit/>
        </a:bodyPr>
        <a:lstStyle/>
        <a:p>
          <a:pPr lvl="0" algn="ctr" defTabSz="133350">
            <a:lnSpc>
              <a:spcPct val="90000"/>
            </a:lnSpc>
            <a:spcBef>
              <a:spcPct val="0"/>
            </a:spcBef>
            <a:spcAft>
              <a:spcPct val="35000"/>
            </a:spcAft>
          </a:pPr>
          <a:r>
            <a:rPr lang="en-US" sz="300" kern="1200" dirty="0"/>
            <a:t>The effects of child labor</a:t>
          </a:r>
        </a:p>
      </dsp:txBody>
      <dsp:txXfrm>
        <a:off x="525712" y="689737"/>
        <a:ext cx="201352" cy="201352"/>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471387-48A6-42CD-9DC3-93952058155A}">
      <dsp:nvSpPr>
        <dsp:cNvPr id="0" name=""/>
        <dsp:cNvSpPr/>
      </dsp:nvSpPr>
      <dsp:spPr>
        <a:xfrm>
          <a:off x="558319" y="132821"/>
          <a:ext cx="883624" cy="883624"/>
        </a:xfrm>
        <a:prstGeom prst="blockArc">
          <a:avLst>
            <a:gd name="adj1" fmla="val 9000000"/>
            <a:gd name="adj2" fmla="val 16200000"/>
            <a:gd name="adj3" fmla="val 4641"/>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ABEB825-9DD7-4B58-BE69-0DC98DD4C163}">
      <dsp:nvSpPr>
        <dsp:cNvPr id="0" name=""/>
        <dsp:cNvSpPr/>
      </dsp:nvSpPr>
      <dsp:spPr>
        <a:xfrm>
          <a:off x="558319" y="132821"/>
          <a:ext cx="883624" cy="883624"/>
        </a:xfrm>
        <a:prstGeom prst="blockArc">
          <a:avLst>
            <a:gd name="adj1" fmla="val 1800000"/>
            <a:gd name="adj2" fmla="val 9000000"/>
            <a:gd name="adj3" fmla="val 4641"/>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86E3106-723D-47C4-A1ED-D515B7B5599D}">
      <dsp:nvSpPr>
        <dsp:cNvPr id="0" name=""/>
        <dsp:cNvSpPr/>
      </dsp:nvSpPr>
      <dsp:spPr>
        <a:xfrm>
          <a:off x="558319" y="132821"/>
          <a:ext cx="883624" cy="883624"/>
        </a:xfrm>
        <a:prstGeom prst="blockArc">
          <a:avLst>
            <a:gd name="adj1" fmla="val 16200000"/>
            <a:gd name="adj2" fmla="val 1800000"/>
            <a:gd name="adj3" fmla="val 4641"/>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E099164-B497-4A1C-A4C6-82ACAEE32EE0}">
      <dsp:nvSpPr>
        <dsp:cNvPr id="0" name=""/>
        <dsp:cNvSpPr/>
      </dsp:nvSpPr>
      <dsp:spPr>
        <a:xfrm>
          <a:off x="796736" y="371237"/>
          <a:ext cx="406791" cy="406791"/>
        </a:xfrm>
        <a:prstGeom prst="ellipse">
          <a:avLst/>
        </a:prstGeom>
        <a:solidFill>
          <a:schemeClr val="bg1">
            <a:lumMod val="7500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lvl="0" algn="ctr" defTabSz="222250">
            <a:lnSpc>
              <a:spcPct val="90000"/>
            </a:lnSpc>
            <a:spcBef>
              <a:spcPct val="0"/>
            </a:spcBef>
            <a:spcAft>
              <a:spcPct val="35000"/>
            </a:spcAft>
          </a:pPr>
          <a:r>
            <a:rPr lang="en-US" sz="500" kern="1200" dirty="0"/>
            <a:t>National </a:t>
          </a:r>
          <a:r>
            <a:rPr lang="en-US" sz="500" kern="1200" dirty="0" smtClean="0"/>
            <a:t>challenges</a:t>
          </a:r>
          <a:endParaRPr lang="en-US" sz="500" kern="1200" dirty="0"/>
        </a:p>
      </dsp:txBody>
      <dsp:txXfrm>
        <a:off x="856309" y="430810"/>
        <a:ext cx="287645" cy="287645"/>
      </dsp:txXfrm>
    </dsp:sp>
    <dsp:sp modelId="{6CD78F77-79E8-49EA-B81D-ECB756208F24}">
      <dsp:nvSpPr>
        <dsp:cNvPr id="0" name=""/>
        <dsp:cNvSpPr/>
      </dsp:nvSpPr>
      <dsp:spPr>
        <a:xfrm>
          <a:off x="857754" y="695"/>
          <a:ext cx="284754" cy="284754"/>
        </a:xfrm>
        <a:prstGeom prst="ellipse">
          <a:avLst/>
        </a:prstGeom>
        <a:solidFill>
          <a:schemeClr val="bg1">
            <a:lumMod val="7500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 tIns="3810" rIns="3810" bIns="3810" numCol="1" spcCol="1270" anchor="ctr" anchorCtr="0">
          <a:noAutofit/>
        </a:bodyPr>
        <a:lstStyle/>
        <a:p>
          <a:pPr lvl="0" algn="ctr" defTabSz="133350">
            <a:lnSpc>
              <a:spcPct val="90000"/>
            </a:lnSpc>
            <a:spcBef>
              <a:spcPct val="0"/>
            </a:spcBef>
            <a:spcAft>
              <a:spcPct val="35000"/>
            </a:spcAft>
          </a:pPr>
          <a:r>
            <a:rPr lang="en-US" sz="300" kern="1200" dirty="0" smtClean="0"/>
            <a:t>Characteristics of child labor </a:t>
          </a:r>
          <a:endParaRPr lang="en-US" sz="300" kern="1200" dirty="0"/>
        </a:p>
      </dsp:txBody>
      <dsp:txXfrm>
        <a:off x="899455" y="42396"/>
        <a:ext cx="201352" cy="201352"/>
      </dsp:txXfrm>
    </dsp:sp>
    <dsp:sp modelId="{77FC12BD-A19B-4F39-B018-F062607799D0}">
      <dsp:nvSpPr>
        <dsp:cNvPr id="0" name=""/>
        <dsp:cNvSpPr/>
      </dsp:nvSpPr>
      <dsp:spPr>
        <a:xfrm>
          <a:off x="1231497" y="648036"/>
          <a:ext cx="284754" cy="284754"/>
        </a:xfrm>
        <a:prstGeom prst="ellipse">
          <a:avLst/>
        </a:prstGeom>
        <a:solidFill>
          <a:schemeClr val="bg1">
            <a:lumMod val="7500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 tIns="3810" rIns="3810" bIns="3810" numCol="1" spcCol="1270" anchor="ctr" anchorCtr="0">
          <a:noAutofit/>
        </a:bodyPr>
        <a:lstStyle/>
        <a:p>
          <a:pPr lvl="0" algn="ctr" defTabSz="133350">
            <a:lnSpc>
              <a:spcPct val="90000"/>
            </a:lnSpc>
            <a:spcBef>
              <a:spcPct val="0"/>
            </a:spcBef>
            <a:spcAft>
              <a:spcPct val="35000"/>
            </a:spcAft>
          </a:pPr>
          <a:r>
            <a:rPr lang="en-US" sz="300" kern="1200" dirty="0"/>
            <a:t>Causes of child labor </a:t>
          </a:r>
        </a:p>
      </dsp:txBody>
      <dsp:txXfrm>
        <a:off x="1273198" y="689737"/>
        <a:ext cx="201352" cy="201352"/>
      </dsp:txXfrm>
    </dsp:sp>
    <dsp:sp modelId="{5190AC4D-C860-4F44-9D35-CE7A3DEC1BF8}">
      <dsp:nvSpPr>
        <dsp:cNvPr id="0" name=""/>
        <dsp:cNvSpPr/>
      </dsp:nvSpPr>
      <dsp:spPr>
        <a:xfrm>
          <a:off x="484011" y="648036"/>
          <a:ext cx="284754" cy="284754"/>
        </a:xfrm>
        <a:prstGeom prst="ellipse">
          <a:avLst/>
        </a:prstGeom>
        <a:solidFill>
          <a:schemeClr val="bg1">
            <a:lumMod val="7500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 tIns="3810" rIns="3810" bIns="3810" numCol="1" spcCol="1270" anchor="ctr" anchorCtr="0">
          <a:noAutofit/>
        </a:bodyPr>
        <a:lstStyle/>
        <a:p>
          <a:pPr lvl="0" algn="ctr" defTabSz="133350">
            <a:lnSpc>
              <a:spcPct val="90000"/>
            </a:lnSpc>
            <a:spcBef>
              <a:spcPct val="0"/>
            </a:spcBef>
            <a:spcAft>
              <a:spcPct val="35000"/>
            </a:spcAft>
          </a:pPr>
          <a:r>
            <a:rPr lang="en-US" sz="300" kern="1200" dirty="0"/>
            <a:t>The effects of child labor</a:t>
          </a:r>
        </a:p>
      </dsp:txBody>
      <dsp:txXfrm>
        <a:off x="525712" y="689737"/>
        <a:ext cx="201352" cy="201352"/>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6C4FC13-80E2-4271-A344-99EBE7B7AFE8}" type="datetimeFigureOut">
              <a:rPr lang="en-US" smtClean="0"/>
              <a:pPr/>
              <a:t>20-Jul-14</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49C7202-CC45-492F-B271-ADB96DB80BE8}" type="slidenum">
              <a:rPr lang="en-US" smtClean="0"/>
              <a:pPr/>
              <a:t>‹#›</a:t>
            </a:fld>
            <a:endParaRPr lang="en-US"/>
          </a:p>
        </p:txBody>
      </p:sp>
    </p:spTree>
    <p:extLst>
      <p:ext uri="{BB962C8B-B14F-4D97-AF65-F5344CB8AC3E}">
        <p14:creationId xmlns:p14="http://schemas.microsoft.com/office/powerpoint/2010/main" val="3603495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more than a third of parents are illiterate; with Syrian percentage double that of Jordanians. Parents with “basic education and less” constitute the majority of parents with 77.3% (Jordanians 66% versus 88% for Syrians).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Most of the Jordanian working children 72% (122 out of 170) reported that they have basic education, and only 22% (38 out of 170) reached grades 11 and 12, compared to 64% of Syrian working children (126 out of 198) who have basic education and only 9% (17 out of 198) who have high school. </a:t>
            </a: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endParaRPr lang="en-US" dirty="0" smtClean="0"/>
          </a:p>
          <a:p>
            <a:endParaRPr lang="en-US" dirty="0"/>
          </a:p>
        </p:txBody>
      </p:sp>
      <p:sp>
        <p:nvSpPr>
          <p:cNvPr id="4" name="Slide Number Placeholder 3"/>
          <p:cNvSpPr>
            <a:spLocks noGrp="1"/>
          </p:cNvSpPr>
          <p:nvPr>
            <p:ph type="sldNum" sz="quarter" idx="10"/>
          </p:nvPr>
        </p:nvSpPr>
        <p:spPr/>
        <p:txBody>
          <a:bodyPr/>
          <a:lstStyle/>
          <a:p>
            <a:fld id="{449C7202-CC45-492F-B271-ADB96DB80BE8}" type="slidenum">
              <a:rPr lang="en-US" smtClean="0">
                <a:solidFill>
                  <a:prstClr val="black"/>
                </a:solidFill>
              </a:rPr>
              <a:pPr/>
              <a:t>5</a:t>
            </a:fld>
            <a:endParaRPr lang="en-US" dirty="0">
              <a:solidFill>
                <a:prstClr val="black"/>
              </a:solidFill>
            </a:endParaRPr>
          </a:p>
        </p:txBody>
      </p:sp>
    </p:spTree>
    <p:extLst>
      <p:ext uri="{BB962C8B-B14F-4D97-AF65-F5344CB8AC3E}">
        <p14:creationId xmlns:p14="http://schemas.microsoft.com/office/powerpoint/2010/main" val="14842848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The percent of working children under 12 is high at almost one fifth at 17.9%; with Syrians almost double the percentage of Jordanians at 11.1% compared to 6.8% Syrians. Mafraq was higher at 10.3% vs. 7.6% in Ghor.</a:t>
            </a:r>
            <a:endParaRPr lang="en-US" sz="1200" kern="1200" dirty="0" smtClean="0">
              <a:solidFill>
                <a:schemeClr val="tx1"/>
              </a:solidFill>
              <a:effectLst/>
              <a:latin typeface="+mn-lt"/>
              <a:ea typeface="+mn-ea"/>
              <a:cs typeface="+mn-cs"/>
            </a:endParaRPr>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When investigating the reason for having less working girls, respondents in both Mafraq and Ghor stated that parents would send the boys out to work first and then if needed they would send out their daughter to work.  Respondents from FGDs participants as well as parents of working children </a:t>
            </a:r>
            <a:endParaRPr lang="en-US" sz="1200" kern="1200" dirty="0" smtClean="0">
              <a:solidFill>
                <a:schemeClr val="tx1"/>
              </a:solidFill>
              <a:effectLst/>
              <a:latin typeface="+mn-lt"/>
              <a:ea typeface="+mn-ea"/>
              <a:cs typeface="+mn-cs"/>
            </a:endParaRPr>
          </a:p>
          <a:p>
            <a:endParaRPr lang="en-US" dirty="0" smtClean="0"/>
          </a:p>
          <a:p>
            <a:endParaRPr lang="en-US" dirty="0"/>
          </a:p>
        </p:txBody>
      </p:sp>
      <p:sp>
        <p:nvSpPr>
          <p:cNvPr id="4" name="Slide Number Placeholder 3"/>
          <p:cNvSpPr>
            <a:spLocks noGrp="1"/>
          </p:cNvSpPr>
          <p:nvPr>
            <p:ph type="sldNum" sz="quarter" idx="10"/>
          </p:nvPr>
        </p:nvSpPr>
        <p:spPr/>
        <p:txBody>
          <a:bodyPr/>
          <a:lstStyle/>
          <a:p>
            <a:fld id="{449C7202-CC45-492F-B271-ADB96DB80BE8}" type="slidenum">
              <a:rPr lang="en-US" smtClean="0"/>
              <a:pPr/>
              <a:t>6</a:t>
            </a:fld>
            <a:endParaRPr lang="en-US" dirty="0"/>
          </a:p>
        </p:txBody>
      </p:sp>
    </p:spTree>
    <p:extLst>
      <p:ext uri="{BB962C8B-B14F-4D97-AF65-F5344CB8AC3E}">
        <p14:creationId xmlns:p14="http://schemas.microsoft.com/office/powerpoint/2010/main" val="13953218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49C7202-CC45-492F-B271-ADB96DB80BE8}" type="slidenum">
              <a:rPr lang="en-US" smtClean="0"/>
              <a:pPr/>
              <a:t>19</a:t>
            </a:fld>
            <a:endParaRPr lang="en-US"/>
          </a:p>
        </p:txBody>
      </p:sp>
    </p:spTree>
    <p:extLst>
      <p:ext uri="{BB962C8B-B14F-4D97-AF65-F5344CB8AC3E}">
        <p14:creationId xmlns:p14="http://schemas.microsoft.com/office/powerpoint/2010/main" val="20929980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r" defTabSz="914400" rtl="1" eaLnBrk="1" fontAlgn="auto" latinLnBrk="0" hangingPunct="1">
              <a:lnSpc>
                <a:spcPct val="100000"/>
              </a:lnSpc>
              <a:spcBef>
                <a:spcPts val="0"/>
              </a:spcBef>
              <a:spcAft>
                <a:spcPts val="0"/>
              </a:spcAft>
              <a:buClrTx/>
              <a:buSzTx/>
              <a:buFontTx/>
              <a:buNone/>
              <a:tabLst/>
              <a:defRPr/>
            </a:pPr>
            <a:endParaRPr lang="en-US" dirty="0" smtClean="0"/>
          </a:p>
        </p:txBody>
      </p:sp>
      <p:sp>
        <p:nvSpPr>
          <p:cNvPr id="4" name="Slide Number Placeholder 3"/>
          <p:cNvSpPr>
            <a:spLocks noGrp="1"/>
          </p:cNvSpPr>
          <p:nvPr>
            <p:ph type="sldNum" sz="quarter" idx="10"/>
          </p:nvPr>
        </p:nvSpPr>
        <p:spPr/>
        <p:txBody>
          <a:bodyPr/>
          <a:lstStyle/>
          <a:p>
            <a:fld id="{DD04E532-0211-4A1E-A23E-285C10DC87BF}" type="slidenum">
              <a:rPr lang="en-US" smtClean="0"/>
              <a:pPr/>
              <a:t>27</a:t>
            </a:fld>
            <a:endParaRPr lang="en-US" dirty="0"/>
          </a:p>
        </p:txBody>
      </p:sp>
    </p:spTree>
    <p:extLst>
      <p:ext uri="{BB962C8B-B14F-4D97-AF65-F5344CB8AC3E}">
        <p14:creationId xmlns:p14="http://schemas.microsoft.com/office/powerpoint/2010/main" val="30520746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smtClean="0">
                <a:solidFill>
                  <a:schemeClr val="tx1"/>
                </a:solidFill>
                <a:latin typeface="+mn-lt"/>
                <a:ea typeface="+mn-ea"/>
                <a:cs typeface="+mn-cs"/>
              </a:rPr>
              <a:t>When asked to identify </a:t>
            </a:r>
            <a:r>
              <a:rPr lang="en-GB" sz="1200" b="1" kern="1200" dirty="0" smtClean="0">
                <a:solidFill>
                  <a:schemeClr val="tx1"/>
                </a:solidFill>
                <a:latin typeface="+mn-lt"/>
                <a:ea typeface="+mn-ea"/>
                <a:cs typeface="+mn-cs"/>
              </a:rPr>
              <a:t>the main, or of the family</a:t>
            </a:r>
            <a:r>
              <a:rPr lang="en-GB" sz="1200" kern="1200" dirty="0" smtClean="0">
                <a:solidFill>
                  <a:schemeClr val="tx1"/>
                </a:solidFill>
                <a:latin typeface="+mn-lt"/>
                <a:ea typeface="+mn-ea"/>
                <a:cs typeface="+mn-cs"/>
              </a:rPr>
              <a:t>, respondents to the household survey gave ‘father’ (56%), ‘child under 18’ (45%) and mother (10%) as their main answers. That 45% of respondents identified a child under 18 as the main or joint-main breadwinner of the family indicates that child labourer’s wages should be considered as a significant component of family incomes, therefore making a considerable impact in terms of maintaining quality of life for the family, even if this quality of life is comparatively low.</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This was a ‘multiple response’ question where respondents were allowed to check more than one answer, such as in the case of a household having ‘joint-main’ breadwinners. Hence the combined percentages for this particular response totalling more than 100%.</a:t>
            </a:r>
            <a:endParaRPr lang="en-US" sz="1200" kern="1200" dirty="0" smtClean="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E0C55F99-EB69-44AB-9BC7-C1877BB3CBE8}" type="slidenum">
              <a:rPr lang="en-US" smtClean="0"/>
              <a:pPr/>
              <a:t>36</a:t>
            </a:fld>
            <a:endParaRPr lang="en-US"/>
          </a:p>
        </p:txBody>
      </p:sp>
    </p:spTree>
    <p:extLst>
      <p:ext uri="{BB962C8B-B14F-4D97-AF65-F5344CB8AC3E}">
        <p14:creationId xmlns:p14="http://schemas.microsoft.com/office/powerpoint/2010/main" val="41934008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756242"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B61BEF0D-F0BB-DE4B-95CE-6DB70DBA9567}" type="datetimeFigureOut">
              <a:rPr lang="en-US" smtClean="0"/>
              <a:pPr/>
              <a:t>20-Jul-14</a:t>
            </a:fld>
            <a:endParaRPr lang="en-US" dirty="0"/>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26625525"/>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91941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783744"/>
          </a:xfrm>
        </p:spPr>
        <p:txBody>
          <a:bodyPr/>
          <a:lstStyle/>
          <a:p>
            <a:r>
              <a:rPr lang="en-US" dirty="0" smtClean="0"/>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20-Jul-14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558300" y="5956137"/>
            <a:ext cx="105250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545790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B61BEF0D-F0BB-DE4B-95CE-6DB70DBA9567}" type="datetimeFigureOut">
              <a:rPr lang="en-US" smtClean="0"/>
              <a:pPr/>
              <a:t>20-Jul-14</a:t>
            </a:fld>
            <a:endParaRPr lang="en-US" dirty="0"/>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292562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25605"/>
            <a:ext cx="11300036" cy="890425"/>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48708"/>
            <a:ext cx="11029616" cy="699092"/>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20-Jul-14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64046753"/>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94642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7"/>
            <a:ext cx="11029616" cy="7430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20-Jul-14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131893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20-Jul-14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992145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20-Jul-14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135011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B61BEF0D-F0BB-DE4B-95CE-6DB70DBA9567}" type="datetimeFigureOut">
              <a:rPr lang="en-US" smtClean="0"/>
              <a:pPr/>
              <a:t>20-Jul-14</a:t>
            </a:fld>
            <a:endParaRPr lang="en-US" dirty="0"/>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466568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20-Jul-14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929831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20-Jul-14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976498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B61BEF0D-F0BB-DE4B-95CE-6DB70DBA9567}" type="datetimeFigureOut">
              <a:rPr lang="en-US" smtClean="0"/>
              <a:pPr/>
              <a:t>20-Jul-14</a:t>
            </a:fld>
            <a:endParaRPr lang="en-US" dirty="0"/>
          </a:p>
        </p:txBody>
      </p:sp>
      <p:sp>
        <p:nvSpPr>
          <p:cNvPr id="5" name="Footer Placeholder 4"/>
          <p:cNvSpPr>
            <a:spLocks noGrp="1"/>
          </p:cNvSpPr>
          <p:nvPr>
            <p:ph type="ftr" sz="quarter" idx="11"/>
          </p:nvPr>
        </p:nvSpPr>
        <p:spPr>
          <a:xfrm>
            <a:off x="774923" y="5951811"/>
            <a:ext cx="7896279" cy="365125"/>
          </a:xfrm>
        </p:spPr>
        <p:txBody>
          <a:bodyPr/>
          <a:lstStyle/>
          <a:p>
            <a:endParaRPr lang="en-US" dirty="0"/>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032616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B61BEF0D-F0BB-DE4B-95CE-6DB70DBA9567}" type="datetimeFigureOut">
              <a:rPr lang="en-US" smtClean="0"/>
              <a:pPr/>
              <a:t>20-Jul-14</a:t>
            </a:fld>
            <a:endParaRPr lang="en-US" dirty="0"/>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US" dirty="0"/>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D57F1E4F-1CFF-5643-939E-217C01CDF565}" type="slidenum">
              <a:rPr lang="en-US" smtClean="0"/>
              <a:pPr/>
              <a:t>‹#›</a:t>
            </a:fld>
            <a:endParaRPr lang="en-US" dirty="0"/>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13761093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iming>
    <p:tnLst>
      <p:par>
        <p:cTn id="1" dur="indefinite" restart="never" nodeType="tmRoot"/>
      </p:par>
    </p:tnLst>
  </p:timing>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chart" Target="../charts/chart4.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3.xml"/><Relationship Id="rId1" Type="http://schemas.openxmlformats.org/officeDocument/2006/relationships/slideLayout" Target="../slideLayouts/slideLayout5.xml"/><Relationship Id="rId4" Type="http://schemas.openxmlformats.org/officeDocument/2006/relationships/chart" Target="../charts/chart13.xml"/></Relationships>
</file>

<file path=ppt/slides/_rels/slide20.xml.rels><?xml version="1.0" encoding="UTF-8" standalone="yes"?>
<Relationships xmlns="http://schemas.openxmlformats.org/package/2006/relationships"><Relationship Id="rId2" Type="http://schemas.openxmlformats.org/officeDocument/2006/relationships/chart" Target="../charts/chart14.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16.xml"/><Relationship Id="rId2" Type="http://schemas.openxmlformats.org/officeDocument/2006/relationships/chart" Target="../charts/chart15.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chart" Target="../charts/chart18.xml"/><Relationship Id="rId2" Type="http://schemas.openxmlformats.org/officeDocument/2006/relationships/chart" Target="../charts/chart17.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chart" Target="../charts/chart19.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chart" Target="../charts/chart20.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comments" Target="../comments/comment1.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chart" Target="../charts/chart21.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2.xml.rels><?xml version="1.0" encoding="UTF-8" standalone="yes"?>
<Relationships xmlns="http://schemas.openxmlformats.org/package/2006/relationships"><Relationship Id="rId8" Type="http://schemas.openxmlformats.org/officeDocument/2006/relationships/comments" Target="../comments/comment2.xml"/><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3.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4.png"/><Relationship Id="rId7" Type="http://schemas.openxmlformats.org/officeDocument/2006/relationships/diagramColors" Target="../diagrams/colors6.xm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chart" Target="../charts/chart22.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36.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chart" Target="../charts/chart23.xml"/><Relationship Id="rId7" Type="http://schemas.openxmlformats.org/officeDocument/2006/relationships/diagramColors" Target="../diagrams/colors9.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s>
</file>

<file path=ppt/slides/_rels/slide37.xml.rels><?xml version="1.0" encoding="UTF-8" standalone="yes"?>
<Relationships xmlns="http://schemas.openxmlformats.org/package/2006/relationships"><Relationship Id="rId8" Type="http://schemas.microsoft.com/office/2007/relationships/diagramDrawing" Target="../diagrams/drawing10.xml"/><Relationship Id="rId3" Type="http://schemas.openxmlformats.org/officeDocument/2006/relationships/image" Target="../media/image7.png"/><Relationship Id="rId7" Type="http://schemas.openxmlformats.org/officeDocument/2006/relationships/diagramColors" Target="../diagrams/colors10.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QuickStyle" Target="../diagrams/quickStyle10.xml"/><Relationship Id="rId5" Type="http://schemas.openxmlformats.org/officeDocument/2006/relationships/diagramLayout" Target="../diagrams/layout10.xml"/><Relationship Id="rId4" Type="http://schemas.openxmlformats.org/officeDocument/2006/relationships/diagramData" Target="../diagrams/data10.xml"/></Relationships>
</file>

<file path=ppt/slides/_rels/slide38.xml.rels><?xml version="1.0" encoding="UTF-8" standalone="yes"?>
<Relationships xmlns="http://schemas.openxmlformats.org/package/2006/relationships"><Relationship Id="rId8" Type="http://schemas.microsoft.com/office/2007/relationships/diagramDrawing" Target="../diagrams/drawing11.xml"/><Relationship Id="rId3" Type="http://schemas.openxmlformats.org/officeDocument/2006/relationships/image" Target="../media/image9.png"/><Relationship Id="rId7" Type="http://schemas.openxmlformats.org/officeDocument/2006/relationships/diagramColors" Target="../diagrams/colors11.xml"/><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diagramQuickStyle" Target="../diagrams/quickStyle11.xml"/><Relationship Id="rId5" Type="http://schemas.openxmlformats.org/officeDocument/2006/relationships/diagramLayout" Target="../diagrams/layout11.xml"/><Relationship Id="rId4" Type="http://schemas.openxmlformats.org/officeDocument/2006/relationships/diagramData" Target="../diagrams/data11.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14.xml"/><Relationship Id="rId7" Type="http://schemas.openxmlformats.org/officeDocument/2006/relationships/chart" Target="../charts/chart2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15.xml"/><Relationship Id="rId7" Type="http://schemas.openxmlformats.org/officeDocument/2006/relationships/chart" Target="../charts/chart2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43.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51.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52.xml.rels><?xml version="1.0" encoding="UTF-8" standalone="yes"?>
<Relationships xmlns="http://schemas.openxmlformats.org/package/2006/relationships"><Relationship Id="rId2" Type="http://schemas.openxmlformats.org/officeDocument/2006/relationships/hyperlink" Target="http://www.ilo.org/beirut/events/WCMS_244603/lang--en/index.htm?shared_from=shr-tls" TargetMode="Externa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566383" y="74428"/>
            <a:ext cx="3485709" cy="1709403"/>
          </a:xfrm>
        </p:spPr>
        <p:txBody>
          <a:bodyPr>
            <a:noAutofit/>
          </a:bodyPr>
          <a:lstStyle/>
          <a:p>
            <a:r>
              <a:rPr lang="en-US" sz="2800" b="1" cap="none" dirty="0" smtClean="0">
                <a:solidFill>
                  <a:srgbClr val="366658"/>
                </a:solidFill>
              </a:rPr>
              <a:t/>
            </a:r>
            <a:br>
              <a:rPr lang="en-US" sz="2800" b="1" cap="none" dirty="0" smtClean="0">
                <a:solidFill>
                  <a:srgbClr val="366658"/>
                </a:solidFill>
              </a:rPr>
            </a:br>
            <a:r>
              <a:rPr lang="en-US" sz="2800" b="1" cap="none" dirty="0">
                <a:solidFill>
                  <a:srgbClr val="366658"/>
                </a:solidFill>
              </a:rPr>
              <a:t/>
            </a:r>
            <a:br>
              <a:rPr lang="en-US" sz="2800" b="1" cap="none" dirty="0">
                <a:solidFill>
                  <a:srgbClr val="366658"/>
                </a:solidFill>
              </a:rPr>
            </a:br>
            <a:r>
              <a:rPr lang="en-US" sz="2800" b="1" cap="none" dirty="0" smtClean="0">
                <a:solidFill>
                  <a:srgbClr val="366658"/>
                </a:solidFill>
              </a:rPr>
              <a:t>Rapid Assessment: Child Labour </a:t>
            </a:r>
            <a:br>
              <a:rPr lang="en-US" sz="2800" b="1" cap="none" dirty="0" smtClean="0">
                <a:solidFill>
                  <a:srgbClr val="366658"/>
                </a:solidFill>
              </a:rPr>
            </a:br>
            <a:r>
              <a:rPr lang="en-GB" sz="2800" b="1" cap="none" dirty="0" smtClean="0">
                <a:solidFill>
                  <a:srgbClr val="366658"/>
                </a:solidFill>
              </a:rPr>
              <a:t>Agricultural Sector In Jordan </a:t>
            </a:r>
            <a:endParaRPr lang="en-US" sz="2800" cap="none" dirty="0">
              <a:solidFill>
                <a:schemeClr val="bg1"/>
              </a:solidFill>
            </a:endParaRPr>
          </a:p>
        </p:txBody>
      </p:sp>
      <p:sp>
        <p:nvSpPr>
          <p:cNvPr id="3" name="Subtitle 2"/>
          <p:cNvSpPr>
            <a:spLocks noGrp="1"/>
          </p:cNvSpPr>
          <p:nvPr>
            <p:ph type="subTitle" idx="1"/>
          </p:nvPr>
        </p:nvSpPr>
        <p:spPr>
          <a:xfrm>
            <a:off x="8551392" y="5186601"/>
            <a:ext cx="3365787" cy="749508"/>
          </a:xfrm>
        </p:spPr>
        <p:txBody>
          <a:bodyPr>
            <a:noAutofit/>
          </a:bodyPr>
          <a:lstStyle/>
          <a:p>
            <a:pPr algn="ctr"/>
            <a:endParaRPr lang="en-US" sz="2200" dirty="0">
              <a:solidFill>
                <a:schemeClr val="bg1"/>
              </a:solidFill>
            </a:endParaRPr>
          </a:p>
        </p:txBody>
      </p:sp>
      <p:sp>
        <p:nvSpPr>
          <p:cNvPr id="8" name="Title 1"/>
          <p:cNvSpPr txBox="1">
            <a:spLocks/>
          </p:cNvSpPr>
          <p:nvPr/>
        </p:nvSpPr>
        <p:spPr>
          <a:xfrm>
            <a:off x="8761252" y="3102964"/>
            <a:ext cx="3252865" cy="1787576"/>
          </a:xfrm>
          <a:prstGeom prst="rect">
            <a:avLst/>
          </a:prstGeom>
          <a:effectLst/>
        </p:spPr>
        <p:txBody>
          <a:bodyPr vert="horz" lIns="91440" tIns="45720" rIns="91440" bIns="45720" rtlCol="0" anchor="b">
            <a:noAutofit/>
          </a:bodyPr>
          <a:lstStyle>
            <a:lvl1pPr algn="l" defTabSz="457200" rtl="0" eaLnBrk="1" latinLnBrk="0" hangingPunct="1">
              <a:spcBef>
                <a:spcPct val="0"/>
              </a:spcBef>
              <a:buNone/>
              <a:defRPr sz="3600" b="0" kern="1200" cap="all">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2800" b="1" cap="none" dirty="0" smtClean="0">
                <a:solidFill>
                  <a:schemeClr val="bg1"/>
                </a:solidFill>
              </a:rPr>
              <a:t>Mafraq &amp; Jordan Valley (Ghor) </a:t>
            </a:r>
            <a:br>
              <a:rPr lang="en-GB" sz="2800" b="1" cap="none" dirty="0" smtClean="0">
                <a:solidFill>
                  <a:schemeClr val="bg1"/>
                </a:solidFill>
              </a:rPr>
            </a:br>
            <a:r>
              <a:rPr lang="en-GB" sz="2800" b="1" cap="none" dirty="0" smtClean="0">
                <a:solidFill>
                  <a:schemeClr val="bg1"/>
                </a:solidFill>
              </a:rPr>
              <a:t>Jordanians And Syrians</a:t>
            </a:r>
            <a:endParaRPr lang="en-US" sz="2800" cap="none" dirty="0">
              <a:solidFill>
                <a:schemeClr val="bg1"/>
              </a:solidFill>
            </a:endParaRPr>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5609" y="1810582"/>
            <a:ext cx="1344149" cy="1008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439775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Jordan Indicators</a:t>
            </a:r>
            <a:endParaRPr lang="en-US" dirty="0">
              <a:solidFill>
                <a:srgbClr val="FF0000"/>
              </a:solidFill>
            </a:endParaRPr>
          </a:p>
        </p:txBody>
      </p:sp>
      <p:sp>
        <p:nvSpPr>
          <p:cNvPr id="3" name="Content Placeholder 2"/>
          <p:cNvSpPr>
            <a:spLocks noGrp="1"/>
          </p:cNvSpPr>
          <p:nvPr>
            <p:ph sz="half" idx="1"/>
          </p:nvPr>
        </p:nvSpPr>
        <p:spPr>
          <a:xfrm>
            <a:off x="465518" y="1867437"/>
            <a:ext cx="11269281" cy="4520484"/>
          </a:xfrm>
        </p:spPr>
        <p:txBody>
          <a:bodyPr anchor="t">
            <a:noAutofit/>
          </a:bodyPr>
          <a:lstStyle/>
          <a:p>
            <a:r>
              <a:rPr lang="en-GB" sz="2200" dirty="0" smtClean="0"/>
              <a:t>More than 70% of Jordanians are under 30 years of age.</a:t>
            </a:r>
          </a:p>
          <a:p>
            <a:r>
              <a:rPr lang="en-GB" sz="2200" dirty="0" smtClean="0"/>
              <a:t>70% of its GDP is attributed to services which also account for more than 75 percent of jobs.</a:t>
            </a:r>
          </a:p>
          <a:p>
            <a:r>
              <a:rPr lang="en-GB" sz="2200" dirty="0" smtClean="0"/>
              <a:t>Unemployment rate 14 percent in the third quarter of 2013 from 12.60 percent in the second quarter of 2013.</a:t>
            </a:r>
          </a:p>
          <a:p>
            <a:r>
              <a:rPr lang="en-GB" sz="2200" dirty="0"/>
              <a:t>Ratified UN convention on the rights of the child, CRC in 1991 </a:t>
            </a:r>
            <a:endParaRPr lang="en-GB" sz="2200" dirty="0" smtClean="0"/>
          </a:p>
          <a:p>
            <a:r>
              <a:rPr lang="en-GB" sz="2200" dirty="0" smtClean="0"/>
              <a:t>R</a:t>
            </a:r>
            <a:r>
              <a:rPr lang="en-GB" sz="2400" dirty="0" smtClean="0"/>
              <a:t>atified 24 of the ILO’s conventions, including seven that represent the basic standards for human rights.</a:t>
            </a:r>
            <a:endParaRPr lang="en-GB" sz="2200" dirty="0" smtClean="0"/>
          </a:p>
          <a:p>
            <a:r>
              <a:rPr lang="en-GB" sz="2200" dirty="0" smtClean="0"/>
              <a:t>ILO </a:t>
            </a:r>
            <a:r>
              <a:rPr lang="en-GB" sz="2200" dirty="0"/>
              <a:t>convention no. 138 on the minimum age for admission to employment, in </a:t>
            </a:r>
            <a:r>
              <a:rPr lang="en-GB" sz="2200" dirty="0" smtClean="0"/>
              <a:t>1997. </a:t>
            </a:r>
            <a:endParaRPr lang="en-GB" sz="2200" dirty="0"/>
          </a:p>
          <a:p>
            <a:r>
              <a:rPr lang="en-US" sz="2200" dirty="0"/>
              <a:t>Convention no. 182 on the worst forms of child labour, </a:t>
            </a:r>
            <a:r>
              <a:rPr lang="en-GB" sz="2200" dirty="0"/>
              <a:t>in the year </a:t>
            </a:r>
            <a:r>
              <a:rPr lang="en-GB" sz="2200" dirty="0" smtClean="0"/>
              <a:t>2000.</a:t>
            </a:r>
            <a:endParaRPr lang="en-GB" sz="2200" dirty="0"/>
          </a:p>
        </p:txBody>
      </p:sp>
    </p:spTree>
    <p:extLst>
      <p:ext uri="{BB962C8B-B14F-4D97-AF65-F5344CB8AC3E}">
        <p14:creationId xmlns:p14="http://schemas.microsoft.com/office/powerpoint/2010/main" val="331264729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Objective of the Assessment</a:t>
            </a:r>
            <a:endParaRPr lang="en-US" dirty="0"/>
          </a:p>
        </p:txBody>
      </p:sp>
      <p:sp>
        <p:nvSpPr>
          <p:cNvPr id="3" name="Content Placeholder 2"/>
          <p:cNvSpPr>
            <a:spLocks noGrp="1"/>
          </p:cNvSpPr>
          <p:nvPr>
            <p:ph idx="1"/>
          </p:nvPr>
        </p:nvSpPr>
        <p:spPr>
          <a:xfrm>
            <a:off x="304800" y="1636287"/>
            <a:ext cx="11568550" cy="5013888"/>
          </a:xfrm>
        </p:spPr>
        <p:txBody>
          <a:bodyPr>
            <a:noAutofit/>
          </a:bodyPr>
          <a:lstStyle/>
          <a:p>
            <a:pPr lvl="0"/>
            <a:r>
              <a:rPr lang="en-GB" sz="2300" dirty="0" smtClean="0"/>
              <a:t>Determine the </a:t>
            </a:r>
            <a:r>
              <a:rPr lang="en-GB" sz="2300" b="1" dirty="0" smtClean="0">
                <a:solidFill>
                  <a:srgbClr val="366658"/>
                </a:solidFill>
              </a:rPr>
              <a:t>nature, magnitude, pattern, distribution, dynamics and causes of child labour </a:t>
            </a:r>
            <a:r>
              <a:rPr lang="en-GB" sz="2300" dirty="0" smtClean="0"/>
              <a:t>in agriculture for both Jordanian and Syrian refugees in relation to the study areas;</a:t>
            </a:r>
            <a:endParaRPr lang="en-US" sz="2300" dirty="0" smtClean="0"/>
          </a:p>
          <a:p>
            <a:pPr lvl="0"/>
            <a:r>
              <a:rPr lang="en-GB" sz="2300" dirty="0" smtClean="0"/>
              <a:t>Establish the </a:t>
            </a:r>
            <a:r>
              <a:rPr lang="en-GB" sz="2300" b="1" dirty="0" smtClean="0">
                <a:solidFill>
                  <a:srgbClr val="366658"/>
                </a:solidFill>
              </a:rPr>
              <a:t>socio-economic characteristics of the working children </a:t>
            </a:r>
            <a:r>
              <a:rPr lang="en-GB" sz="2300" dirty="0" smtClean="0"/>
              <a:t>and their families;</a:t>
            </a:r>
            <a:endParaRPr lang="en-US" sz="2300" dirty="0" smtClean="0"/>
          </a:p>
          <a:p>
            <a:pPr lvl="0"/>
            <a:r>
              <a:rPr lang="en-GB" sz="2300" b="1" dirty="0" smtClean="0">
                <a:solidFill>
                  <a:srgbClr val="366658"/>
                </a:solidFill>
              </a:rPr>
              <a:t>Investigate the effects of child labour </a:t>
            </a:r>
            <a:r>
              <a:rPr lang="en-GB" sz="2300" dirty="0" smtClean="0"/>
              <a:t>on the health, safety, education and rights of the working children;</a:t>
            </a:r>
            <a:endParaRPr lang="en-US" sz="2300" dirty="0" smtClean="0"/>
          </a:p>
        </p:txBody>
      </p:sp>
    </p:spTree>
    <p:extLst>
      <p:ext uri="{BB962C8B-B14F-4D97-AF65-F5344CB8AC3E}">
        <p14:creationId xmlns:p14="http://schemas.microsoft.com/office/powerpoint/2010/main" val="211366130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Methodology </a:t>
            </a:r>
            <a:endParaRPr lang="en-US" dirty="0"/>
          </a:p>
        </p:txBody>
      </p:sp>
      <p:sp>
        <p:nvSpPr>
          <p:cNvPr id="3" name="Text Placeholder 2"/>
          <p:cNvSpPr>
            <a:spLocks noGrp="1"/>
          </p:cNvSpPr>
          <p:nvPr>
            <p:ph type="body" idx="1"/>
          </p:nvPr>
        </p:nvSpPr>
        <p:spPr>
          <a:xfrm>
            <a:off x="7202685" y="3765832"/>
            <a:ext cx="4850044" cy="554182"/>
          </a:xfrm>
        </p:spPr>
        <p:txBody>
          <a:bodyPr/>
          <a:lstStyle/>
          <a:p>
            <a:r>
              <a:rPr lang="en-US" sz="2800" b="1" dirty="0" smtClean="0"/>
              <a:t>Qualitative</a:t>
            </a:r>
            <a:endParaRPr lang="en-US" sz="2800" b="1" dirty="0"/>
          </a:p>
        </p:txBody>
      </p:sp>
      <p:sp>
        <p:nvSpPr>
          <p:cNvPr id="4" name="Content Placeholder 3"/>
          <p:cNvSpPr>
            <a:spLocks noGrp="1"/>
          </p:cNvSpPr>
          <p:nvPr>
            <p:ph sz="half" idx="2"/>
          </p:nvPr>
        </p:nvSpPr>
        <p:spPr>
          <a:xfrm>
            <a:off x="7024254" y="4308767"/>
            <a:ext cx="4973781" cy="2479964"/>
          </a:xfrm>
        </p:spPr>
        <p:txBody>
          <a:bodyPr>
            <a:normAutofit/>
          </a:bodyPr>
          <a:lstStyle/>
          <a:p>
            <a:pPr>
              <a:lnSpc>
                <a:spcPct val="120000"/>
              </a:lnSpc>
              <a:spcBef>
                <a:spcPts val="600"/>
              </a:spcBef>
            </a:pPr>
            <a:r>
              <a:rPr lang="en-GB" sz="2400" b="1" dirty="0"/>
              <a:t>Desk Review</a:t>
            </a:r>
            <a:r>
              <a:rPr lang="en-GB" sz="2400" dirty="0"/>
              <a:t>:  identification &amp; analysis of available studies, including legal economic and statistical studies, as well as social research, surveys and reports. </a:t>
            </a:r>
          </a:p>
          <a:p>
            <a:endParaRPr lang="en-GB" sz="2400" dirty="0" smtClean="0"/>
          </a:p>
          <a:p>
            <a:endParaRPr lang="en-US" sz="2400" dirty="0"/>
          </a:p>
        </p:txBody>
      </p:sp>
      <p:sp>
        <p:nvSpPr>
          <p:cNvPr id="8" name="Text Placeholder 7"/>
          <p:cNvSpPr>
            <a:spLocks noGrp="1"/>
          </p:cNvSpPr>
          <p:nvPr>
            <p:ph type="body" sz="quarter" idx="3"/>
          </p:nvPr>
        </p:nvSpPr>
        <p:spPr>
          <a:xfrm>
            <a:off x="401782" y="3837708"/>
            <a:ext cx="4837686" cy="526473"/>
          </a:xfrm>
        </p:spPr>
        <p:txBody>
          <a:bodyPr/>
          <a:lstStyle/>
          <a:p>
            <a:r>
              <a:rPr lang="en-US" sz="2800" b="1" dirty="0" smtClean="0"/>
              <a:t>Quantitative</a:t>
            </a:r>
            <a:endParaRPr lang="en-US" sz="2800" b="1" dirty="0"/>
          </a:p>
        </p:txBody>
      </p:sp>
      <p:sp>
        <p:nvSpPr>
          <p:cNvPr id="7" name="Content Placeholder 6"/>
          <p:cNvSpPr>
            <a:spLocks noGrp="1"/>
          </p:cNvSpPr>
          <p:nvPr>
            <p:ph sz="quarter" idx="4"/>
          </p:nvPr>
        </p:nvSpPr>
        <p:spPr>
          <a:xfrm>
            <a:off x="346364" y="4322618"/>
            <a:ext cx="6664035" cy="2535382"/>
          </a:xfrm>
        </p:spPr>
        <p:txBody>
          <a:bodyPr>
            <a:normAutofit/>
          </a:bodyPr>
          <a:lstStyle/>
          <a:p>
            <a:pPr>
              <a:spcBef>
                <a:spcPts val="600"/>
              </a:spcBef>
            </a:pPr>
            <a:r>
              <a:rPr lang="en-GB" sz="2400" b="1" dirty="0" smtClean="0"/>
              <a:t>Household RA</a:t>
            </a:r>
            <a:r>
              <a:rPr lang="ar-JO" sz="2400" b="1" dirty="0" smtClean="0"/>
              <a:t>: </a:t>
            </a:r>
            <a:r>
              <a:rPr lang="en-GB" sz="2600" dirty="0" smtClean="0"/>
              <a:t>All </a:t>
            </a:r>
            <a:r>
              <a:rPr lang="en-GB" sz="2600" dirty="0"/>
              <a:t>the sample included households with working children.</a:t>
            </a:r>
          </a:p>
          <a:p>
            <a:pPr>
              <a:spcBef>
                <a:spcPts val="600"/>
              </a:spcBef>
            </a:pPr>
            <a:r>
              <a:rPr lang="en-GB" sz="2600" dirty="0"/>
              <a:t>RA of 215 households in the identified geographical areas, divided between Jordanian and Syrian households</a:t>
            </a:r>
            <a:r>
              <a:rPr lang="en-GB" sz="3200" dirty="0" smtClean="0"/>
              <a:t>.</a:t>
            </a:r>
            <a:endParaRPr lang="en-GB" sz="2900" b="1" dirty="0" smtClean="0"/>
          </a:p>
        </p:txBody>
      </p:sp>
      <p:sp>
        <p:nvSpPr>
          <p:cNvPr id="5" name="TextBox 4"/>
          <p:cNvSpPr txBox="1"/>
          <p:nvPr/>
        </p:nvSpPr>
        <p:spPr>
          <a:xfrm>
            <a:off x="304800" y="1604957"/>
            <a:ext cx="11693236" cy="1277273"/>
          </a:xfrm>
          <a:prstGeom prst="rect">
            <a:avLst/>
          </a:prstGeom>
          <a:noFill/>
        </p:spPr>
        <p:txBody>
          <a:bodyPr wrap="square" rtlCol="0">
            <a:spAutoFit/>
          </a:bodyPr>
          <a:lstStyle/>
          <a:p>
            <a:pPr>
              <a:buNone/>
            </a:pPr>
            <a:r>
              <a:rPr lang="en-US" sz="2400" b="1" dirty="0" smtClean="0">
                <a:solidFill>
                  <a:schemeClr val="tx2"/>
                </a:solidFill>
              </a:rPr>
              <a:t>Scope </a:t>
            </a:r>
            <a:r>
              <a:rPr lang="en-US" sz="2400" b="1" dirty="0">
                <a:solidFill>
                  <a:schemeClr val="tx2"/>
                </a:solidFill>
              </a:rPr>
              <a:t>of work / Area</a:t>
            </a:r>
          </a:p>
          <a:p>
            <a:pPr marL="306000" indent="-306000">
              <a:spcBef>
                <a:spcPts val="600"/>
              </a:spcBef>
              <a:spcAft>
                <a:spcPts val="600"/>
              </a:spcAft>
              <a:buClr>
                <a:schemeClr val="accent2"/>
              </a:buClr>
              <a:buSzPct val="92000"/>
              <a:buFont typeface="Wingdings 2" panose="05020102010507070707" pitchFamily="18" charset="2"/>
              <a:buChar char=""/>
            </a:pPr>
            <a:r>
              <a:rPr lang="en-US" sz="2400" dirty="0" smtClean="0">
                <a:solidFill>
                  <a:schemeClr val="tx2"/>
                </a:solidFill>
              </a:rPr>
              <a:t>The Assessment covered Jordan Valley and </a:t>
            </a:r>
            <a:r>
              <a:rPr lang="en-US" sz="2400" dirty="0" err="1" smtClean="0">
                <a:solidFill>
                  <a:schemeClr val="tx2"/>
                </a:solidFill>
              </a:rPr>
              <a:t>Mafraq</a:t>
            </a:r>
            <a:r>
              <a:rPr lang="en-US" sz="2400" dirty="0" smtClean="0">
                <a:solidFill>
                  <a:schemeClr val="tx2"/>
                </a:solidFill>
              </a:rPr>
              <a:t>  </a:t>
            </a:r>
            <a:r>
              <a:rPr lang="en-US" sz="2400" dirty="0">
                <a:solidFill>
                  <a:schemeClr val="tx2"/>
                </a:solidFill>
              </a:rPr>
              <a:t>that include agriculture as </a:t>
            </a:r>
            <a:r>
              <a:rPr lang="en-US" sz="2400" dirty="0" smtClean="0">
                <a:solidFill>
                  <a:schemeClr val="tx2"/>
                </a:solidFill>
              </a:rPr>
              <a:t>one of the main sources </a:t>
            </a:r>
            <a:r>
              <a:rPr lang="en-US" sz="2400" dirty="0">
                <a:solidFill>
                  <a:schemeClr val="tx2"/>
                </a:solidFill>
              </a:rPr>
              <a:t>of income for the people</a:t>
            </a:r>
            <a:r>
              <a:rPr lang="en-US" sz="2400" dirty="0" smtClean="0">
                <a:solidFill>
                  <a:schemeClr val="tx2"/>
                </a:solidFill>
              </a:rPr>
              <a:t>. </a:t>
            </a:r>
            <a:endParaRPr lang="en-GB" sz="2400" dirty="0">
              <a:solidFill>
                <a:schemeClr val="tx2"/>
              </a:solidFill>
            </a:endParaRPr>
          </a:p>
        </p:txBody>
      </p:sp>
    </p:spTree>
    <p:extLst>
      <p:ext uri="{BB962C8B-B14F-4D97-AF65-F5344CB8AC3E}">
        <p14:creationId xmlns:p14="http://schemas.microsoft.com/office/powerpoint/2010/main" val="168038114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6250" y="762000"/>
            <a:ext cx="11029616" cy="752074"/>
          </a:xfrm>
        </p:spPr>
        <p:txBody>
          <a:bodyPr/>
          <a:lstStyle/>
          <a:p>
            <a:r>
              <a:rPr lang="en-US" dirty="0" smtClean="0"/>
              <a:t>Key findings</a:t>
            </a:r>
            <a:endParaRPr lang="en-US" dirty="0"/>
          </a:p>
        </p:txBody>
      </p:sp>
      <p:sp>
        <p:nvSpPr>
          <p:cNvPr id="3" name="Content Placeholder 2"/>
          <p:cNvSpPr>
            <a:spLocks noGrp="1"/>
          </p:cNvSpPr>
          <p:nvPr>
            <p:ph sz="half" idx="1"/>
          </p:nvPr>
        </p:nvSpPr>
        <p:spPr>
          <a:xfrm>
            <a:off x="146756" y="1727200"/>
            <a:ext cx="5949244" cy="4978399"/>
          </a:xfrm>
        </p:spPr>
        <p:txBody>
          <a:bodyPr>
            <a:noAutofit/>
          </a:bodyPr>
          <a:lstStyle/>
          <a:p>
            <a:r>
              <a:rPr lang="en-GB" sz="2400" b="1" dirty="0" smtClean="0"/>
              <a:t>Working children chances for going to school </a:t>
            </a:r>
            <a:r>
              <a:rPr lang="en-GB" sz="2400" dirty="0" smtClean="0"/>
              <a:t>are </a:t>
            </a:r>
            <a:r>
              <a:rPr lang="en-GB" sz="2400" b="1" dirty="0" smtClean="0"/>
              <a:t>less</a:t>
            </a:r>
            <a:r>
              <a:rPr lang="en-GB" sz="2400" dirty="0" smtClean="0"/>
              <a:t> than that for other children, and if they attend school, it’s mostly basic education. </a:t>
            </a:r>
          </a:p>
          <a:p>
            <a:r>
              <a:rPr lang="en-GB" sz="2400" dirty="0" smtClean="0"/>
              <a:t>Working children are more likely to have </a:t>
            </a:r>
            <a:r>
              <a:rPr lang="en-GB" sz="2400" b="1" dirty="0" smtClean="0"/>
              <a:t>less educated parents</a:t>
            </a:r>
          </a:p>
          <a:p>
            <a:r>
              <a:rPr lang="en-GB" sz="2400" dirty="0" smtClean="0"/>
              <a:t>Strong relationship between </a:t>
            </a:r>
            <a:r>
              <a:rPr lang="en-GB" sz="2400" b="1" dirty="0" smtClean="0"/>
              <a:t>working children and being poor</a:t>
            </a:r>
            <a:r>
              <a:rPr lang="en-GB" sz="2400" dirty="0" smtClean="0"/>
              <a:t>.</a:t>
            </a:r>
          </a:p>
          <a:p>
            <a:r>
              <a:rPr lang="en-GB" sz="2400" dirty="0" smtClean="0"/>
              <a:t>If you are a working child, you are </a:t>
            </a:r>
            <a:r>
              <a:rPr lang="en-GB" sz="2400" b="1" dirty="0" smtClean="0"/>
              <a:t>more likely to feel exhausted, tired and be exposed to more health risks </a:t>
            </a:r>
            <a:r>
              <a:rPr lang="en-GB" sz="2400" dirty="0" smtClean="0"/>
              <a:t>and injuries. </a:t>
            </a:r>
          </a:p>
        </p:txBody>
      </p:sp>
    </p:spTree>
    <p:extLst>
      <p:ext uri="{BB962C8B-B14F-4D97-AF65-F5344CB8AC3E}">
        <p14:creationId xmlns:p14="http://schemas.microsoft.com/office/powerpoint/2010/main" val="26011854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95300" y="1060906"/>
            <a:ext cx="1428853" cy="461665"/>
          </a:xfrm>
          <a:prstGeom prst="rect">
            <a:avLst/>
          </a:prstGeom>
        </p:spPr>
        <p:txBody>
          <a:bodyPr wrap="none">
            <a:spAutoFit/>
          </a:bodyPr>
          <a:lstStyle/>
          <a:p>
            <a:r>
              <a:rPr lang="en-GB" sz="2400" b="1" dirty="0">
                <a:solidFill>
                  <a:schemeClr val="bg1"/>
                </a:solidFill>
              </a:rPr>
              <a:t>Children</a:t>
            </a:r>
            <a:endParaRPr lang="en-US" sz="2400" b="1" dirty="0">
              <a:solidFill>
                <a:schemeClr val="bg1"/>
              </a:solidFill>
            </a:endParaRPr>
          </a:p>
        </p:txBody>
      </p:sp>
      <p:sp>
        <p:nvSpPr>
          <p:cNvPr id="6" name="Rectangle 5"/>
          <p:cNvSpPr/>
          <p:nvPr/>
        </p:nvSpPr>
        <p:spPr>
          <a:xfrm>
            <a:off x="2383939" y="1107072"/>
            <a:ext cx="877356" cy="369332"/>
          </a:xfrm>
          <a:prstGeom prst="rect">
            <a:avLst/>
          </a:prstGeom>
        </p:spPr>
        <p:txBody>
          <a:bodyPr wrap="none">
            <a:spAutoFit/>
          </a:bodyPr>
          <a:lstStyle/>
          <a:p>
            <a:r>
              <a:rPr lang="en-GB" dirty="0">
                <a:solidFill>
                  <a:schemeClr val="bg1">
                    <a:lumMod val="65000"/>
                  </a:schemeClr>
                </a:solidFill>
              </a:rPr>
              <a:t>Parents</a:t>
            </a:r>
            <a:endParaRPr lang="en-US" dirty="0">
              <a:solidFill>
                <a:schemeClr val="bg1">
                  <a:lumMod val="65000"/>
                </a:schemeClr>
              </a:solidFill>
            </a:endParaRPr>
          </a:p>
        </p:txBody>
      </p:sp>
      <p:sp>
        <p:nvSpPr>
          <p:cNvPr id="3" name="Rectangle 2"/>
          <p:cNvSpPr/>
          <p:nvPr/>
        </p:nvSpPr>
        <p:spPr>
          <a:xfrm>
            <a:off x="135467" y="1713072"/>
            <a:ext cx="6587305" cy="4855153"/>
          </a:xfrm>
          <a:prstGeom prst="rect">
            <a:avLst/>
          </a:prstGeom>
        </p:spPr>
        <p:txBody>
          <a:bodyPr vert="horz" lIns="91440" tIns="45720" rIns="91440" bIns="45720" rtlCol="0" anchor="ctr">
            <a:noAutofit/>
          </a:bodyPr>
          <a:lstStyle/>
          <a:p>
            <a:pPr marL="306000" indent="-306000">
              <a:spcBef>
                <a:spcPct val="20000"/>
              </a:spcBef>
              <a:spcAft>
                <a:spcPts val="600"/>
              </a:spcAft>
              <a:buClr>
                <a:schemeClr val="accent2"/>
              </a:buClr>
              <a:buSzPct val="92000"/>
              <a:buFont typeface="Wingdings 2" panose="05020102010507070707" pitchFamily="18" charset="2"/>
              <a:buChar char=""/>
            </a:pPr>
            <a:r>
              <a:rPr lang="en-GB" sz="2200" dirty="0" smtClean="0">
                <a:solidFill>
                  <a:schemeClr val="tx2"/>
                </a:solidFill>
              </a:rPr>
              <a:t>The percent of working </a:t>
            </a:r>
            <a:r>
              <a:rPr lang="en-GB" sz="2200" b="1" dirty="0" smtClean="0">
                <a:solidFill>
                  <a:schemeClr val="tx2"/>
                </a:solidFill>
              </a:rPr>
              <a:t>children under 12</a:t>
            </a:r>
            <a:r>
              <a:rPr lang="en-GB" sz="2200" dirty="0" smtClean="0">
                <a:solidFill>
                  <a:schemeClr val="tx2"/>
                </a:solidFill>
              </a:rPr>
              <a:t> is high at almost one fifth at 17.9%</a:t>
            </a:r>
          </a:p>
          <a:p>
            <a:pPr marL="306000" indent="-306000">
              <a:spcBef>
                <a:spcPct val="20000"/>
              </a:spcBef>
              <a:spcAft>
                <a:spcPts val="600"/>
              </a:spcAft>
              <a:buClr>
                <a:schemeClr val="accent2"/>
              </a:buClr>
              <a:buSzPct val="92000"/>
              <a:buFont typeface="Wingdings 2" panose="05020102010507070707" pitchFamily="18" charset="2"/>
              <a:buChar char=""/>
            </a:pPr>
            <a:r>
              <a:rPr lang="en-GB" sz="2200" dirty="0" smtClean="0">
                <a:solidFill>
                  <a:schemeClr val="tx2"/>
                </a:solidFill>
              </a:rPr>
              <a:t>82% of the working children were between the ages 12-17 years old</a:t>
            </a:r>
          </a:p>
          <a:p>
            <a:pPr marL="306000" indent="-306000">
              <a:spcBef>
                <a:spcPct val="20000"/>
              </a:spcBef>
              <a:spcAft>
                <a:spcPts val="600"/>
              </a:spcAft>
              <a:buClr>
                <a:schemeClr val="accent2"/>
              </a:buClr>
              <a:buSzPct val="92000"/>
              <a:buFont typeface="Wingdings 2" panose="05020102010507070707" pitchFamily="18" charset="2"/>
              <a:buChar char=""/>
            </a:pPr>
            <a:r>
              <a:rPr lang="en-GB" sz="2200" dirty="0" smtClean="0">
                <a:solidFill>
                  <a:schemeClr val="tx2"/>
                </a:solidFill>
              </a:rPr>
              <a:t>Girls and boys had almost </a:t>
            </a:r>
            <a:r>
              <a:rPr lang="en-GB" sz="2200" b="1" dirty="0" smtClean="0">
                <a:solidFill>
                  <a:schemeClr val="tx2"/>
                </a:solidFill>
              </a:rPr>
              <a:t>equal percentages </a:t>
            </a:r>
            <a:r>
              <a:rPr lang="en-GB" sz="2200" dirty="0" smtClean="0">
                <a:solidFill>
                  <a:schemeClr val="tx2"/>
                </a:solidFill>
              </a:rPr>
              <a:t>for age for starting work 7-12 years,  with 18% for girls (20 girls from a total number of girls 110) and 18% for boys (46 from 258).</a:t>
            </a:r>
          </a:p>
          <a:p>
            <a:pPr marL="306000" indent="-306000">
              <a:spcBef>
                <a:spcPct val="20000"/>
              </a:spcBef>
              <a:spcAft>
                <a:spcPts val="600"/>
              </a:spcAft>
              <a:buClr>
                <a:schemeClr val="accent2"/>
              </a:buClr>
              <a:buSzPct val="92000"/>
              <a:buFont typeface="Wingdings 2" panose="05020102010507070707" pitchFamily="18" charset="2"/>
              <a:buChar char=""/>
            </a:pPr>
            <a:r>
              <a:rPr lang="en-GB" sz="2200" b="1" dirty="0" smtClean="0">
                <a:solidFill>
                  <a:schemeClr val="tx2"/>
                </a:solidFill>
              </a:rPr>
              <a:t>Only a third </a:t>
            </a:r>
            <a:r>
              <a:rPr lang="en-GB" sz="2200" dirty="0" smtClean="0">
                <a:solidFill>
                  <a:schemeClr val="tx2"/>
                </a:solidFill>
              </a:rPr>
              <a:t>of total working children go to school.</a:t>
            </a:r>
          </a:p>
          <a:p>
            <a:pPr marL="306000" indent="-306000">
              <a:spcBef>
                <a:spcPct val="20000"/>
              </a:spcBef>
              <a:spcAft>
                <a:spcPts val="600"/>
              </a:spcAft>
              <a:buClr>
                <a:schemeClr val="accent2"/>
              </a:buClr>
              <a:buSzPct val="92000"/>
              <a:buFont typeface="Wingdings 2" panose="05020102010507070707" pitchFamily="18" charset="2"/>
              <a:buChar char=""/>
            </a:pPr>
            <a:r>
              <a:rPr lang="en-GB" sz="2200" dirty="0" smtClean="0">
                <a:solidFill>
                  <a:schemeClr val="tx2"/>
                </a:solidFill>
              </a:rPr>
              <a:t>Percentages for Syrian children working were more than </a:t>
            </a:r>
            <a:r>
              <a:rPr lang="en-GB" sz="2200" b="1" dirty="0" smtClean="0">
                <a:solidFill>
                  <a:schemeClr val="tx2"/>
                </a:solidFill>
              </a:rPr>
              <a:t>double</a:t>
            </a:r>
            <a:r>
              <a:rPr lang="en-GB" sz="2200" dirty="0" smtClean="0">
                <a:solidFill>
                  <a:schemeClr val="tx2"/>
                </a:solidFill>
              </a:rPr>
              <a:t> of Jordanians.</a:t>
            </a:r>
            <a:endParaRPr lang="en-US" sz="2200" dirty="0">
              <a:solidFill>
                <a:schemeClr val="tx2"/>
              </a:solidFill>
            </a:endParaRPr>
          </a:p>
        </p:txBody>
      </p:sp>
      <p:sp>
        <p:nvSpPr>
          <p:cNvPr id="2" name="Rectangle 1"/>
          <p:cNvSpPr/>
          <p:nvPr/>
        </p:nvSpPr>
        <p:spPr>
          <a:xfrm>
            <a:off x="7328079" y="5724659"/>
            <a:ext cx="3606084" cy="843566"/>
          </a:xfrm>
          <a:prstGeom prst="rect">
            <a:avLst/>
          </a:prstGeom>
        </p:spPr>
        <p:txBody>
          <a:bodyPr vert="horz" lIns="91440" tIns="45720" rIns="91440" bIns="45720" rtlCol="0" anchor="ctr">
            <a:noAutofit/>
          </a:bodyPr>
          <a:lstStyle/>
          <a:p>
            <a:pPr algn="ctr">
              <a:spcBef>
                <a:spcPct val="20000"/>
              </a:spcBef>
              <a:spcAft>
                <a:spcPts val="600"/>
              </a:spcAft>
              <a:buClr>
                <a:schemeClr val="accent2"/>
              </a:buClr>
              <a:buSzPct val="92000"/>
            </a:pPr>
            <a:endParaRPr lang="en-US" sz="2200" dirty="0">
              <a:solidFill>
                <a:schemeClr val="tx2"/>
              </a:solidFill>
            </a:endParaRPr>
          </a:p>
        </p:txBody>
      </p:sp>
      <p:sp>
        <p:nvSpPr>
          <p:cNvPr id="11" name="Title 1"/>
          <p:cNvSpPr txBox="1">
            <a:spLocks/>
          </p:cNvSpPr>
          <p:nvPr/>
        </p:nvSpPr>
        <p:spPr>
          <a:xfrm>
            <a:off x="506242" y="702156"/>
            <a:ext cx="11029616" cy="322234"/>
          </a:xfrm>
          <a:prstGeom prst="rect">
            <a:avLst/>
          </a:prstGeom>
        </p:spPr>
        <p:txBody>
          <a:bodyPr vert="horz" lIns="91440" tIns="45720" rIns="91440" bIns="45720" rtlCol="0" anchor="b">
            <a:noAutofit/>
          </a:bodyPr>
          <a:lst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2200" dirty="0" smtClean="0">
                <a:solidFill>
                  <a:schemeClr val="accent2">
                    <a:lumMod val="60000"/>
                    <a:lumOff val="40000"/>
                  </a:schemeClr>
                </a:solidFill>
              </a:rPr>
              <a:t>Key findings</a:t>
            </a:r>
            <a:endParaRPr lang="en-US" sz="2200" dirty="0">
              <a:solidFill>
                <a:schemeClr val="accent2">
                  <a:lumMod val="60000"/>
                  <a:lumOff val="40000"/>
                </a:schemeClr>
              </a:solidFill>
            </a:endParaRPr>
          </a:p>
        </p:txBody>
      </p:sp>
      <p:sp>
        <p:nvSpPr>
          <p:cNvPr id="4" name="Content Placeholder 3"/>
          <p:cNvSpPr>
            <a:spLocks noGrp="1"/>
          </p:cNvSpPr>
          <p:nvPr>
            <p:ph sz="half" idx="2"/>
          </p:nvPr>
        </p:nvSpPr>
        <p:spPr/>
        <p:txBody>
          <a:bodyPr/>
          <a:lstStyle/>
          <a:p>
            <a:endParaRPr lang="en-US"/>
          </a:p>
        </p:txBody>
      </p:sp>
    </p:spTree>
    <p:extLst>
      <p:ext uri="{BB962C8B-B14F-4D97-AF65-F5344CB8AC3E}">
        <p14:creationId xmlns:p14="http://schemas.microsoft.com/office/powerpoint/2010/main" val="279193769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58044" y="1655921"/>
            <a:ext cx="6126846" cy="4899426"/>
          </a:xfrm>
        </p:spPr>
        <p:txBody>
          <a:bodyPr>
            <a:noAutofit/>
          </a:bodyPr>
          <a:lstStyle/>
          <a:p>
            <a:r>
              <a:rPr lang="en-GB" sz="2400" dirty="0" smtClean="0"/>
              <a:t>More </a:t>
            </a:r>
            <a:r>
              <a:rPr lang="en-GB" sz="2400" dirty="0"/>
              <a:t>than a </a:t>
            </a:r>
            <a:r>
              <a:rPr lang="en-GB" sz="2400" b="1" dirty="0"/>
              <a:t>third of parents were illiterate</a:t>
            </a:r>
            <a:r>
              <a:rPr lang="en-GB" sz="2400" dirty="0"/>
              <a:t>; with Syrian percentage double that of Jordanians. </a:t>
            </a:r>
            <a:endParaRPr lang="en-GB" sz="2400" dirty="0" smtClean="0"/>
          </a:p>
          <a:p>
            <a:r>
              <a:rPr lang="en-GB" sz="2400" dirty="0" smtClean="0"/>
              <a:t>Almost </a:t>
            </a:r>
            <a:r>
              <a:rPr lang="en-GB" sz="2400" b="1" dirty="0"/>
              <a:t>69% of the parents were working</a:t>
            </a:r>
            <a:r>
              <a:rPr lang="en-GB" sz="2400" dirty="0"/>
              <a:t>, </a:t>
            </a:r>
            <a:r>
              <a:rPr lang="en-GB" sz="2400" b="1" dirty="0"/>
              <a:t>26.4% unemployed</a:t>
            </a:r>
            <a:r>
              <a:rPr lang="en-GB" sz="2400" dirty="0"/>
              <a:t>, 3.5% retired or cannot work and 1% had seasonal </a:t>
            </a:r>
            <a:r>
              <a:rPr lang="en-GB" sz="2400" dirty="0" smtClean="0"/>
              <a:t>work.</a:t>
            </a:r>
          </a:p>
          <a:p>
            <a:r>
              <a:rPr lang="en-GB" sz="2400" dirty="0" smtClean="0"/>
              <a:t>Close </a:t>
            </a:r>
            <a:r>
              <a:rPr lang="en-GB" sz="2400" dirty="0"/>
              <a:t>to </a:t>
            </a:r>
            <a:r>
              <a:rPr lang="en-GB" sz="2400" b="1" dirty="0"/>
              <a:t>half of the families </a:t>
            </a:r>
            <a:r>
              <a:rPr lang="en-GB" sz="2400" dirty="0"/>
              <a:t>reported that they have </a:t>
            </a:r>
            <a:r>
              <a:rPr lang="en-GB" sz="2400" b="1" dirty="0"/>
              <a:t>one working child,</a:t>
            </a:r>
            <a:r>
              <a:rPr lang="en-GB" sz="2400" dirty="0"/>
              <a:t> and about 40% of them has two working children, while only 1% and 2% reported that they has 3 and 4 working children respectively</a:t>
            </a:r>
            <a:r>
              <a:rPr lang="en-GB" sz="2400" dirty="0" smtClean="0"/>
              <a:t>.</a:t>
            </a:r>
            <a:endParaRPr lang="en-GB" sz="2400" dirty="0"/>
          </a:p>
        </p:txBody>
      </p:sp>
      <p:sp>
        <p:nvSpPr>
          <p:cNvPr id="11" name="Rectangle 10"/>
          <p:cNvSpPr/>
          <p:nvPr/>
        </p:nvSpPr>
        <p:spPr>
          <a:xfrm>
            <a:off x="466881" y="1088022"/>
            <a:ext cx="995978" cy="369332"/>
          </a:xfrm>
          <a:prstGeom prst="rect">
            <a:avLst/>
          </a:prstGeom>
        </p:spPr>
        <p:txBody>
          <a:bodyPr wrap="none">
            <a:spAutoFit/>
          </a:bodyPr>
          <a:lstStyle/>
          <a:p>
            <a:r>
              <a:rPr lang="en-GB" dirty="0">
                <a:solidFill>
                  <a:schemeClr val="bg1">
                    <a:lumMod val="65000"/>
                  </a:schemeClr>
                </a:solidFill>
              </a:rPr>
              <a:t>Children</a:t>
            </a:r>
            <a:endParaRPr lang="en-US" dirty="0">
              <a:solidFill>
                <a:schemeClr val="bg1">
                  <a:lumMod val="65000"/>
                </a:schemeClr>
              </a:solidFill>
            </a:endParaRPr>
          </a:p>
        </p:txBody>
      </p:sp>
      <p:sp>
        <p:nvSpPr>
          <p:cNvPr id="12" name="Rectangle 11"/>
          <p:cNvSpPr/>
          <p:nvPr/>
        </p:nvSpPr>
        <p:spPr>
          <a:xfrm>
            <a:off x="2085697" y="1041855"/>
            <a:ext cx="1278620" cy="461665"/>
          </a:xfrm>
          <a:prstGeom prst="rect">
            <a:avLst/>
          </a:prstGeom>
        </p:spPr>
        <p:txBody>
          <a:bodyPr wrap="none">
            <a:spAutoFit/>
          </a:bodyPr>
          <a:lstStyle/>
          <a:p>
            <a:r>
              <a:rPr lang="en-GB" sz="2400" b="1" dirty="0">
                <a:solidFill>
                  <a:schemeClr val="bg1"/>
                </a:solidFill>
              </a:rPr>
              <a:t>Parents</a:t>
            </a:r>
            <a:endParaRPr lang="en-US" sz="2400" b="1" dirty="0">
              <a:solidFill>
                <a:schemeClr val="bg1"/>
              </a:solidFill>
            </a:endParaRPr>
          </a:p>
        </p:txBody>
      </p:sp>
      <p:sp>
        <p:nvSpPr>
          <p:cNvPr id="13" name="Title 1"/>
          <p:cNvSpPr txBox="1">
            <a:spLocks/>
          </p:cNvSpPr>
          <p:nvPr/>
        </p:nvSpPr>
        <p:spPr>
          <a:xfrm>
            <a:off x="506242" y="702156"/>
            <a:ext cx="11029616" cy="322234"/>
          </a:xfrm>
          <a:prstGeom prst="rect">
            <a:avLst/>
          </a:prstGeom>
        </p:spPr>
        <p:txBody>
          <a:bodyPr vert="horz" lIns="91440" tIns="45720" rIns="91440" bIns="45720" rtlCol="0" anchor="b">
            <a:noAutofit/>
          </a:bodyPr>
          <a:lst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2200" dirty="0" smtClean="0">
                <a:solidFill>
                  <a:schemeClr val="accent2">
                    <a:lumMod val="60000"/>
                    <a:lumOff val="40000"/>
                  </a:schemeClr>
                </a:solidFill>
              </a:rPr>
              <a:t>Key findings</a:t>
            </a:r>
            <a:endParaRPr lang="en-US" sz="2200" dirty="0">
              <a:solidFill>
                <a:schemeClr val="accent2">
                  <a:lumMod val="60000"/>
                  <a:lumOff val="40000"/>
                </a:schemeClr>
              </a:solidFill>
            </a:endParaRPr>
          </a:p>
        </p:txBody>
      </p:sp>
      <p:sp>
        <p:nvSpPr>
          <p:cNvPr id="2" name="Content Placeholder 1"/>
          <p:cNvSpPr>
            <a:spLocks noGrp="1"/>
          </p:cNvSpPr>
          <p:nvPr>
            <p:ph sz="half" idx="2"/>
          </p:nvPr>
        </p:nvSpPr>
        <p:spPr/>
        <p:txBody>
          <a:bodyPr/>
          <a:lstStyle/>
          <a:p>
            <a:endParaRPr lang="en-US"/>
          </a:p>
        </p:txBody>
      </p:sp>
    </p:spTree>
    <p:extLst>
      <p:ext uri="{BB962C8B-B14F-4D97-AF65-F5344CB8AC3E}">
        <p14:creationId xmlns:p14="http://schemas.microsoft.com/office/powerpoint/2010/main" val="3971029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0" y="1793921"/>
            <a:ext cx="6003583" cy="4370160"/>
          </a:xfrm>
        </p:spPr>
        <p:txBody>
          <a:bodyPr>
            <a:noAutofit/>
          </a:bodyPr>
          <a:lstStyle/>
          <a:p>
            <a:r>
              <a:rPr lang="en-GB" sz="2800" dirty="0"/>
              <a:t>Over half of the households surveyed (52.6%) had 6 members in the household which is above the average size of the family </a:t>
            </a:r>
            <a:r>
              <a:rPr lang="en-GB" sz="2800" dirty="0" smtClean="0"/>
              <a:t>estimated </a:t>
            </a:r>
            <a:r>
              <a:rPr lang="en-GB" sz="2800" dirty="0"/>
              <a:t>at </a:t>
            </a:r>
            <a:r>
              <a:rPr lang="en-GB" sz="2800" dirty="0" smtClean="0"/>
              <a:t>5.4</a:t>
            </a:r>
            <a:endParaRPr lang="en-US" sz="2800" dirty="0"/>
          </a:p>
          <a:p>
            <a:r>
              <a:rPr lang="en-GB" sz="2800" dirty="0" smtClean="0"/>
              <a:t>23.3</a:t>
            </a:r>
            <a:r>
              <a:rPr lang="en-GB" sz="2800" dirty="0"/>
              <a:t>% of the families had 7 members in the household, </a:t>
            </a:r>
            <a:r>
              <a:rPr lang="en-GB" sz="2800" dirty="0" smtClean="0"/>
              <a:t>only </a:t>
            </a:r>
            <a:r>
              <a:rPr lang="en-GB" sz="2800" dirty="0"/>
              <a:t>one Jordanian family had 12 members and one Syrian family had 13 </a:t>
            </a:r>
            <a:r>
              <a:rPr lang="en-GB" sz="2800" dirty="0" smtClean="0"/>
              <a:t>members</a:t>
            </a:r>
          </a:p>
          <a:p>
            <a:r>
              <a:rPr lang="en-GB" sz="2800" dirty="0" smtClean="0"/>
              <a:t>89.8</a:t>
            </a:r>
            <a:r>
              <a:rPr lang="en-GB" sz="2800" dirty="0"/>
              <a:t>% of households had 8 members or less</a:t>
            </a:r>
            <a:r>
              <a:rPr lang="en-GB" sz="2800" dirty="0" smtClean="0"/>
              <a:t>.</a:t>
            </a:r>
          </a:p>
        </p:txBody>
      </p:sp>
      <p:sp>
        <p:nvSpPr>
          <p:cNvPr id="5" name="Title 1"/>
          <p:cNvSpPr txBox="1">
            <a:spLocks/>
          </p:cNvSpPr>
          <p:nvPr/>
        </p:nvSpPr>
        <p:spPr>
          <a:xfrm>
            <a:off x="506242" y="702156"/>
            <a:ext cx="11029616" cy="322234"/>
          </a:xfrm>
          <a:prstGeom prst="rect">
            <a:avLst/>
          </a:prstGeom>
        </p:spPr>
        <p:txBody>
          <a:bodyPr vert="horz" lIns="91440" tIns="45720" rIns="91440" bIns="45720" rtlCol="0" anchor="b">
            <a:noAutofit/>
          </a:bodyPr>
          <a:lst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2200" dirty="0" smtClean="0">
                <a:solidFill>
                  <a:schemeClr val="accent2">
                    <a:lumMod val="60000"/>
                    <a:lumOff val="40000"/>
                  </a:schemeClr>
                </a:solidFill>
              </a:rPr>
              <a:t>Key findings</a:t>
            </a:r>
            <a:endParaRPr lang="en-US" sz="2200" dirty="0">
              <a:solidFill>
                <a:schemeClr val="accent2">
                  <a:lumMod val="60000"/>
                  <a:lumOff val="40000"/>
                </a:schemeClr>
              </a:solidFill>
            </a:endParaRPr>
          </a:p>
        </p:txBody>
      </p:sp>
      <p:graphicFrame>
        <p:nvGraphicFramePr>
          <p:cNvPr id="9" name="Chart 8"/>
          <p:cNvGraphicFramePr>
            <a:graphicFrameLocks/>
          </p:cNvGraphicFramePr>
          <p:nvPr>
            <p:extLst>
              <p:ext uri="{D42A27DB-BD31-4B8C-83A1-F6EECF244321}">
                <p14:modId xmlns:p14="http://schemas.microsoft.com/office/powerpoint/2010/main" val="2513645795"/>
              </p:ext>
            </p:extLst>
          </p:nvPr>
        </p:nvGraphicFramePr>
        <p:xfrm>
          <a:off x="6096000" y="1658936"/>
          <a:ext cx="5610149" cy="4989513"/>
        </p:xfrm>
        <a:graphic>
          <a:graphicData uri="http://schemas.openxmlformats.org/drawingml/2006/chart">
            <c:chart xmlns:c="http://schemas.openxmlformats.org/drawingml/2006/chart" xmlns:r="http://schemas.openxmlformats.org/officeDocument/2006/relationships" r:id="rId2"/>
          </a:graphicData>
        </a:graphic>
      </p:graphicFrame>
      <p:sp>
        <p:nvSpPr>
          <p:cNvPr id="10" name="Rectangle 9"/>
          <p:cNvSpPr/>
          <p:nvPr/>
        </p:nvSpPr>
        <p:spPr>
          <a:xfrm>
            <a:off x="2803878" y="1121855"/>
            <a:ext cx="1101584" cy="369332"/>
          </a:xfrm>
          <a:prstGeom prst="rect">
            <a:avLst/>
          </a:prstGeom>
        </p:spPr>
        <p:txBody>
          <a:bodyPr wrap="none">
            <a:spAutoFit/>
          </a:bodyPr>
          <a:lstStyle/>
          <a:p>
            <a:r>
              <a:rPr lang="en-GB" dirty="0">
                <a:solidFill>
                  <a:schemeClr val="bg1">
                    <a:lumMod val="50000"/>
                  </a:schemeClr>
                </a:solidFill>
              </a:rPr>
              <a:t>Education</a:t>
            </a:r>
            <a:endParaRPr lang="en-US" dirty="0">
              <a:solidFill>
                <a:schemeClr val="bg1">
                  <a:lumMod val="50000"/>
                </a:schemeClr>
              </a:solidFill>
            </a:endParaRPr>
          </a:p>
        </p:txBody>
      </p:sp>
      <p:sp>
        <p:nvSpPr>
          <p:cNvPr id="11" name="Rectangle 10"/>
          <p:cNvSpPr/>
          <p:nvPr/>
        </p:nvSpPr>
        <p:spPr>
          <a:xfrm>
            <a:off x="4759729" y="1121855"/>
            <a:ext cx="873957" cy="369332"/>
          </a:xfrm>
          <a:prstGeom prst="rect">
            <a:avLst/>
          </a:prstGeom>
        </p:spPr>
        <p:txBody>
          <a:bodyPr wrap="none">
            <a:spAutoFit/>
          </a:bodyPr>
          <a:lstStyle/>
          <a:p>
            <a:r>
              <a:rPr lang="en-GB" dirty="0" smtClean="0">
                <a:solidFill>
                  <a:schemeClr val="bg1">
                    <a:lumMod val="50000"/>
                  </a:schemeClr>
                </a:solidFill>
              </a:rPr>
              <a:t>Income</a:t>
            </a:r>
            <a:endParaRPr lang="en-US" dirty="0">
              <a:solidFill>
                <a:schemeClr val="bg1">
                  <a:lumMod val="50000"/>
                </a:schemeClr>
              </a:solidFill>
            </a:endParaRPr>
          </a:p>
        </p:txBody>
      </p:sp>
      <p:sp>
        <p:nvSpPr>
          <p:cNvPr id="12" name="Rectangle 11"/>
          <p:cNvSpPr/>
          <p:nvPr/>
        </p:nvSpPr>
        <p:spPr>
          <a:xfrm>
            <a:off x="6272275" y="1121855"/>
            <a:ext cx="1471878" cy="369332"/>
          </a:xfrm>
          <a:prstGeom prst="rect">
            <a:avLst/>
          </a:prstGeom>
        </p:spPr>
        <p:txBody>
          <a:bodyPr wrap="none">
            <a:spAutoFit/>
          </a:bodyPr>
          <a:lstStyle/>
          <a:p>
            <a:r>
              <a:rPr lang="en-GB" dirty="0" smtClean="0">
                <a:solidFill>
                  <a:schemeClr val="bg1">
                    <a:lumMod val="50000"/>
                  </a:schemeClr>
                </a:solidFill>
              </a:rPr>
              <a:t>Child </a:t>
            </a:r>
            <a:r>
              <a:rPr lang="en-GB" dirty="0">
                <a:solidFill>
                  <a:schemeClr val="bg1">
                    <a:lumMod val="50000"/>
                  </a:schemeClr>
                </a:solidFill>
              </a:rPr>
              <a:t>Labour </a:t>
            </a:r>
            <a:endParaRPr lang="en-US" dirty="0">
              <a:solidFill>
                <a:schemeClr val="bg1">
                  <a:lumMod val="50000"/>
                </a:schemeClr>
              </a:solidFill>
            </a:endParaRPr>
          </a:p>
        </p:txBody>
      </p:sp>
      <p:sp>
        <p:nvSpPr>
          <p:cNvPr id="13" name="Rectangle 12"/>
          <p:cNvSpPr/>
          <p:nvPr/>
        </p:nvSpPr>
        <p:spPr>
          <a:xfrm>
            <a:off x="8472032" y="1121855"/>
            <a:ext cx="732252" cy="369332"/>
          </a:xfrm>
          <a:prstGeom prst="rect">
            <a:avLst/>
          </a:prstGeom>
        </p:spPr>
        <p:txBody>
          <a:bodyPr wrap="none">
            <a:spAutoFit/>
          </a:bodyPr>
          <a:lstStyle/>
          <a:p>
            <a:r>
              <a:rPr lang="en-GB" dirty="0" smtClean="0">
                <a:solidFill>
                  <a:schemeClr val="bg1">
                    <a:lumMod val="50000"/>
                  </a:schemeClr>
                </a:solidFill>
              </a:rPr>
              <a:t>Safety</a:t>
            </a:r>
            <a:endParaRPr lang="en-US" dirty="0">
              <a:solidFill>
                <a:schemeClr val="bg1">
                  <a:lumMod val="50000"/>
                </a:schemeClr>
              </a:solidFill>
            </a:endParaRPr>
          </a:p>
        </p:txBody>
      </p:sp>
      <p:sp>
        <p:nvSpPr>
          <p:cNvPr id="14" name="Rectangle 13"/>
          <p:cNvSpPr/>
          <p:nvPr/>
        </p:nvSpPr>
        <p:spPr>
          <a:xfrm>
            <a:off x="9840483" y="1131427"/>
            <a:ext cx="1635832" cy="369332"/>
          </a:xfrm>
          <a:prstGeom prst="rect">
            <a:avLst/>
          </a:prstGeom>
        </p:spPr>
        <p:txBody>
          <a:bodyPr wrap="none">
            <a:spAutoFit/>
          </a:bodyPr>
          <a:lstStyle/>
          <a:p>
            <a:r>
              <a:rPr lang="en-GB" dirty="0">
                <a:solidFill>
                  <a:schemeClr val="bg1">
                    <a:lumMod val="50000"/>
                  </a:schemeClr>
                </a:solidFill>
              </a:rPr>
              <a:t>Health Services</a:t>
            </a:r>
            <a:endParaRPr lang="en-US" dirty="0">
              <a:solidFill>
                <a:schemeClr val="bg1">
                  <a:lumMod val="50000"/>
                </a:schemeClr>
              </a:solidFill>
            </a:endParaRPr>
          </a:p>
        </p:txBody>
      </p:sp>
      <p:sp>
        <p:nvSpPr>
          <p:cNvPr id="15" name="Rectangle 14"/>
          <p:cNvSpPr/>
          <p:nvPr/>
        </p:nvSpPr>
        <p:spPr>
          <a:xfrm>
            <a:off x="836022" y="1060300"/>
            <a:ext cx="1374351" cy="461665"/>
          </a:xfrm>
          <a:prstGeom prst="rect">
            <a:avLst/>
          </a:prstGeom>
        </p:spPr>
        <p:txBody>
          <a:bodyPr wrap="none">
            <a:spAutoFit/>
          </a:bodyPr>
          <a:lstStyle/>
          <a:p>
            <a:r>
              <a:rPr lang="en-GB" sz="2400" b="1" dirty="0" smtClean="0">
                <a:solidFill>
                  <a:schemeClr val="bg1"/>
                </a:solidFill>
              </a:rPr>
              <a:t>Families</a:t>
            </a:r>
            <a:endParaRPr lang="en-US" sz="2400" b="1" dirty="0">
              <a:solidFill>
                <a:schemeClr val="bg1"/>
              </a:solidFill>
            </a:endParaRPr>
          </a:p>
        </p:txBody>
      </p:sp>
    </p:spTree>
    <p:extLst>
      <p:ext uri="{BB962C8B-B14F-4D97-AF65-F5344CB8AC3E}">
        <p14:creationId xmlns:p14="http://schemas.microsoft.com/office/powerpoint/2010/main" val="413954455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
          <p:cNvSpPr txBox="1">
            <a:spLocks/>
          </p:cNvSpPr>
          <p:nvPr/>
        </p:nvSpPr>
        <p:spPr>
          <a:xfrm>
            <a:off x="506242" y="702156"/>
            <a:ext cx="11029616" cy="322234"/>
          </a:xfrm>
          <a:prstGeom prst="rect">
            <a:avLst/>
          </a:prstGeom>
        </p:spPr>
        <p:txBody>
          <a:bodyPr vert="horz" lIns="91440" tIns="45720" rIns="91440" bIns="45720" rtlCol="0" anchor="b">
            <a:noAutofit/>
          </a:bodyPr>
          <a:lst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2000" dirty="0" smtClean="0">
                <a:solidFill>
                  <a:schemeClr val="accent2">
                    <a:lumMod val="60000"/>
                    <a:lumOff val="40000"/>
                  </a:schemeClr>
                </a:solidFill>
              </a:rPr>
              <a:t>Key findings</a:t>
            </a:r>
            <a:endParaRPr lang="en-US" sz="2000" dirty="0">
              <a:solidFill>
                <a:schemeClr val="accent2">
                  <a:lumMod val="60000"/>
                  <a:lumOff val="40000"/>
                </a:schemeClr>
              </a:solidFill>
            </a:endParaRPr>
          </a:p>
        </p:txBody>
      </p:sp>
      <p:sp>
        <p:nvSpPr>
          <p:cNvPr id="17" name="Rectangle 16"/>
          <p:cNvSpPr/>
          <p:nvPr/>
        </p:nvSpPr>
        <p:spPr>
          <a:xfrm>
            <a:off x="836022" y="1117450"/>
            <a:ext cx="1374351" cy="461665"/>
          </a:xfrm>
          <a:prstGeom prst="rect">
            <a:avLst/>
          </a:prstGeom>
        </p:spPr>
        <p:txBody>
          <a:bodyPr wrap="none">
            <a:spAutoFit/>
          </a:bodyPr>
          <a:lstStyle/>
          <a:p>
            <a:r>
              <a:rPr lang="en-GB" sz="2400" b="1" dirty="0" smtClean="0">
                <a:solidFill>
                  <a:schemeClr val="bg1"/>
                </a:solidFill>
              </a:rPr>
              <a:t>Families</a:t>
            </a:r>
            <a:endParaRPr lang="en-US" sz="2400" b="1" dirty="0">
              <a:solidFill>
                <a:schemeClr val="bg1"/>
              </a:solidFill>
            </a:endParaRPr>
          </a:p>
        </p:txBody>
      </p:sp>
      <p:sp>
        <p:nvSpPr>
          <p:cNvPr id="18" name="Rectangle 17"/>
          <p:cNvSpPr/>
          <p:nvPr/>
        </p:nvSpPr>
        <p:spPr>
          <a:xfrm>
            <a:off x="2803878" y="1179005"/>
            <a:ext cx="1101584" cy="369332"/>
          </a:xfrm>
          <a:prstGeom prst="rect">
            <a:avLst/>
          </a:prstGeom>
        </p:spPr>
        <p:txBody>
          <a:bodyPr wrap="none">
            <a:spAutoFit/>
          </a:bodyPr>
          <a:lstStyle/>
          <a:p>
            <a:r>
              <a:rPr lang="en-GB" dirty="0">
                <a:solidFill>
                  <a:schemeClr val="bg1">
                    <a:lumMod val="50000"/>
                  </a:schemeClr>
                </a:solidFill>
              </a:rPr>
              <a:t>Education</a:t>
            </a:r>
            <a:endParaRPr lang="en-US" dirty="0">
              <a:solidFill>
                <a:schemeClr val="bg1">
                  <a:lumMod val="50000"/>
                </a:schemeClr>
              </a:solidFill>
            </a:endParaRPr>
          </a:p>
        </p:txBody>
      </p:sp>
      <p:sp>
        <p:nvSpPr>
          <p:cNvPr id="19" name="Rectangle 18"/>
          <p:cNvSpPr/>
          <p:nvPr/>
        </p:nvSpPr>
        <p:spPr>
          <a:xfrm>
            <a:off x="4759729" y="1179005"/>
            <a:ext cx="873957" cy="369332"/>
          </a:xfrm>
          <a:prstGeom prst="rect">
            <a:avLst/>
          </a:prstGeom>
        </p:spPr>
        <p:txBody>
          <a:bodyPr wrap="none">
            <a:spAutoFit/>
          </a:bodyPr>
          <a:lstStyle/>
          <a:p>
            <a:r>
              <a:rPr lang="en-GB" dirty="0" smtClean="0">
                <a:solidFill>
                  <a:schemeClr val="bg1">
                    <a:lumMod val="50000"/>
                  </a:schemeClr>
                </a:solidFill>
              </a:rPr>
              <a:t>Income</a:t>
            </a:r>
            <a:endParaRPr lang="en-US" dirty="0">
              <a:solidFill>
                <a:schemeClr val="bg1">
                  <a:lumMod val="50000"/>
                </a:schemeClr>
              </a:solidFill>
            </a:endParaRPr>
          </a:p>
        </p:txBody>
      </p:sp>
      <p:sp>
        <p:nvSpPr>
          <p:cNvPr id="20" name="Rectangle 19"/>
          <p:cNvSpPr/>
          <p:nvPr/>
        </p:nvSpPr>
        <p:spPr>
          <a:xfrm>
            <a:off x="6272275" y="1179005"/>
            <a:ext cx="1471878" cy="369332"/>
          </a:xfrm>
          <a:prstGeom prst="rect">
            <a:avLst/>
          </a:prstGeom>
        </p:spPr>
        <p:txBody>
          <a:bodyPr wrap="none">
            <a:spAutoFit/>
          </a:bodyPr>
          <a:lstStyle/>
          <a:p>
            <a:r>
              <a:rPr lang="en-GB" dirty="0" smtClean="0">
                <a:solidFill>
                  <a:schemeClr val="bg1">
                    <a:lumMod val="50000"/>
                  </a:schemeClr>
                </a:solidFill>
              </a:rPr>
              <a:t>Child </a:t>
            </a:r>
            <a:r>
              <a:rPr lang="en-GB" dirty="0">
                <a:solidFill>
                  <a:schemeClr val="bg1">
                    <a:lumMod val="50000"/>
                  </a:schemeClr>
                </a:solidFill>
              </a:rPr>
              <a:t>Labour </a:t>
            </a:r>
            <a:endParaRPr lang="en-US" dirty="0">
              <a:solidFill>
                <a:schemeClr val="bg1">
                  <a:lumMod val="50000"/>
                </a:schemeClr>
              </a:solidFill>
            </a:endParaRPr>
          </a:p>
        </p:txBody>
      </p:sp>
      <p:sp>
        <p:nvSpPr>
          <p:cNvPr id="21" name="Rectangle 20"/>
          <p:cNvSpPr/>
          <p:nvPr/>
        </p:nvSpPr>
        <p:spPr>
          <a:xfrm>
            <a:off x="8472032" y="1179005"/>
            <a:ext cx="732252" cy="369332"/>
          </a:xfrm>
          <a:prstGeom prst="rect">
            <a:avLst/>
          </a:prstGeom>
        </p:spPr>
        <p:txBody>
          <a:bodyPr wrap="none">
            <a:spAutoFit/>
          </a:bodyPr>
          <a:lstStyle/>
          <a:p>
            <a:r>
              <a:rPr lang="en-GB" dirty="0" smtClean="0">
                <a:solidFill>
                  <a:schemeClr val="bg1">
                    <a:lumMod val="50000"/>
                  </a:schemeClr>
                </a:solidFill>
              </a:rPr>
              <a:t>Safety</a:t>
            </a:r>
            <a:endParaRPr lang="en-US" dirty="0">
              <a:solidFill>
                <a:schemeClr val="bg1">
                  <a:lumMod val="50000"/>
                </a:schemeClr>
              </a:solidFill>
            </a:endParaRPr>
          </a:p>
        </p:txBody>
      </p:sp>
      <p:sp>
        <p:nvSpPr>
          <p:cNvPr id="22" name="Rectangle 21"/>
          <p:cNvSpPr/>
          <p:nvPr/>
        </p:nvSpPr>
        <p:spPr>
          <a:xfrm>
            <a:off x="9840483" y="1188577"/>
            <a:ext cx="1635832" cy="369332"/>
          </a:xfrm>
          <a:prstGeom prst="rect">
            <a:avLst/>
          </a:prstGeom>
        </p:spPr>
        <p:txBody>
          <a:bodyPr wrap="none">
            <a:spAutoFit/>
          </a:bodyPr>
          <a:lstStyle/>
          <a:p>
            <a:r>
              <a:rPr lang="en-GB" dirty="0">
                <a:solidFill>
                  <a:schemeClr val="bg1">
                    <a:lumMod val="50000"/>
                  </a:schemeClr>
                </a:solidFill>
              </a:rPr>
              <a:t>Health Services</a:t>
            </a:r>
            <a:endParaRPr lang="en-US" dirty="0">
              <a:solidFill>
                <a:schemeClr val="bg1">
                  <a:lumMod val="50000"/>
                </a:schemeClr>
              </a:solidFill>
            </a:endParaRPr>
          </a:p>
        </p:txBody>
      </p:sp>
      <p:sp>
        <p:nvSpPr>
          <p:cNvPr id="23" name="TextBox 22"/>
          <p:cNvSpPr txBox="1"/>
          <p:nvPr/>
        </p:nvSpPr>
        <p:spPr>
          <a:xfrm>
            <a:off x="9159775" y="3116758"/>
            <a:ext cx="2528256" cy="1015663"/>
          </a:xfrm>
          <a:prstGeom prst="rect">
            <a:avLst/>
          </a:prstGeom>
          <a:noFill/>
        </p:spPr>
        <p:txBody>
          <a:bodyPr wrap="none" rtlCol="0">
            <a:spAutoFit/>
          </a:bodyPr>
          <a:lstStyle/>
          <a:p>
            <a:pPr marL="342900" indent="-342900">
              <a:buFont typeface="Arial" panose="020B0604020202020204" pitchFamily="34" charset="0"/>
              <a:buChar char="•"/>
            </a:pPr>
            <a:r>
              <a:rPr lang="en-US" sz="2000" b="1" dirty="0">
                <a:solidFill>
                  <a:srgbClr val="366658"/>
                </a:solidFill>
              </a:rPr>
              <a:t>Tent, 89% </a:t>
            </a:r>
          </a:p>
          <a:p>
            <a:pPr marL="342900" indent="-342900">
              <a:buFont typeface="Arial" panose="020B0604020202020204" pitchFamily="34" charset="0"/>
              <a:buChar char="•"/>
            </a:pPr>
            <a:r>
              <a:rPr lang="en-US" sz="2000" b="1" dirty="0" smtClean="0">
                <a:solidFill>
                  <a:srgbClr val="366658"/>
                </a:solidFill>
              </a:rPr>
              <a:t>Farm House, 3% </a:t>
            </a:r>
          </a:p>
          <a:p>
            <a:pPr marL="342900" indent="-342900">
              <a:buFont typeface="Arial" panose="020B0604020202020204" pitchFamily="34" charset="0"/>
              <a:buChar char="•"/>
            </a:pPr>
            <a:r>
              <a:rPr lang="en-US" sz="2000" b="1" dirty="0" smtClean="0">
                <a:solidFill>
                  <a:srgbClr val="366658"/>
                </a:solidFill>
              </a:rPr>
              <a:t>House, 8% </a:t>
            </a:r>
          </a:p>
        </p:txBody>
      </p:sp>
      <p:sp>
        <p:nvSpPr>
          <p:cNvPr id="6" name="Rectangle 5"/>
          <p:cNvSpPr/>
          <p:nvPr/>
        </p:nvSpPr>
        <p:spPr>
          <a:xfrm>
            <a:off x="506242" y="1590392"/>
            <a:ext cx="11228558" cy="885185"/>
          </a:xfrm>
          <a:prstGeom prst="rect">
            <a:avLst/>
          </a:prstGeom>
        </p:spPr>
        <p:txBody>
          <a:bodyPr vert="horz" lIns="91440" tIns="45720" rIns="91440" bIns="45720" rtlCol="0" anchor="ctr">
            <a:noAutofit/>
          </a:bodyPr>
          <a:lstStyle/>
          <a:p>
            <a:pPr marL="306000" indent="-306000">
              <a:spcBef>
                <a:spcPct val="20000"/>
              </a:spcBef>
              <a:spcAft>
                <a:spcPts val="600"/>
              </a:spcAft>
              <a:buClr>
                <a:schemeClr val="accent2"/>
              </a:buClr>
              <a:buSzPct val="92000"/>
              <a:buFont typeface="Wingdings 2" panose="05020102010507070707" pitchFamily="18" charset="2"/>
              <a:buChar char=""/>
            </a:pPr>
            <a:r>
              <a:rPr lang="en-GB" sz="2200" dirty="0">
                <a:solidFill>
                  <a:schemeClr val="tx2"/>
                </a:solidFill>
              </a:rPr>
              <a:t>RA shows that </a:t>
            </a:r>
            <a:r>
              <a:rPr lang="en-GB" sz="2200" dirty="0" smtClean="0">
                <a:solidFill>
                  <a:schemeClr val="tx2"/>
                </a:solidFill>
              </a:rPr>
              <a:t>89% of Syrians or 45.3% of </a:t>
            </a:r>
            <a:r>
              <a:rPr lang="en-GB" sz="2200" dirty="0">
                <a:solidFill>
                  <a:schemeClr val="tx2"/>
                </a:solidFill>
              </a:rPr>
              <a:t>all surveyed families, live in tents compared to15 Jordanian families, or 7 percent. </a:t>
            </a:r>
            <a:endParaRPr lang="en-US" sz="2200" dirty="0">
              <a:solidFill>
                <a:schemeClr val="tx2"/>
              </a:solidFill>
            </a:endParaRPr>
          </a:p>
        </p:txBody>
      </p:sp>
      <p:graphicFrame>
        <p:nvGraphicFramePr>
          <p:cNvPr id="24" name="Chart 23"/>
          <p:cNvGraphicFramePr>
            <a:graphicFrameLocks/>
          </p:cNvGraphicFramePr>
          <p:nvPr>
            <p:extLst>
              <p:ext uri="{D42A27DB-BD31-4B8C-83A1-F6EECF244321}">
                <p14:modId xmlns:p14="http://schemas.microsoft.com/office/powerpoint/2010/main" val="3992150915"/>
              </p:ext>
            </p:extLst>
          </p:nvPr>
        </p:nvGraphicFramePr>
        <p:xfrm>
          <a:off x="506242" y="3147802"/>
          <a:ext cx="5356763" cy="3514323"/>
        </p:xfrm>
        <a:graphic>
          <a:graphicData uri="http://schemas.openxmlformats.org/drawingml/2006/chart">
            <c:chart xmlns:c="http://schemas.openxmlformats.org/drawingml/2006/chart" xmlns:r="http://schemas.openxmlformats.org/officeDocument/2006/relationships" r:id="rId2"/>
          </a:graphicData>
        </a:graphic>
      </p:graphicFrame>
      <p:sp>
        <p:nvSpPr>
          <p:cNvPr id="25" name="Text Placeholder 2"/>
          <p:cNvSpPr>
            <a:spLocks noGrp="1"/>
          </p:cNvSpPr>
          <p:nvPr>
            <p:ph type="body" idx="1"/>
          </p:nvPr>
        </p:nvSpPr>
        <p:spPr>
          <a:xfrm>
            <a:off x="887219" y="2555692"/>
            <a:ext cx="5087075" cy="536005"/>
          </a:xfrm>
        </p:spPr>
        <p:txBody>
          <a:bodyPr vert="horz" lIns="91440" tIns="45720" rIns="91440" bIns="45720" rtlCol="0" anchor="b">
            <a:noAutofit/>
          </a:bodyPr>
          <a:lstStyle/>
          <a:p>
            <a:pPr algn="ctr"/>
            <a:r>
              <a:rPr lang="en-US" sz="2400" b="1" dirty="0"/>
              <a:t>Jordanian families living status </a:t>
            </a:r>
          </a:p>
        </p:txBody>
      </p:sp>
      <p:sp>
        <p:nvSpPr>
          <p:cNvPr id="26" name="Text Placeholder 2"/>
          <p:cNvSpPr txBox="1">
            <a:spLocks/>
          </p:cNvSpPr>
          <p:nvPr/>
        </p:nvSpPr>
        <p:spPr>
          <a:xfrm>
            <a:off x="6294620" y="2591438"/>
            <a:ext cx="5087075" cy="536005"/>
          </a:xfrm>
          <a:prstGeom prst="rect">
            <a:avLst/>
          </a:prstGeom>
        </p:spPr>
        <p:txBody>
          <a:bodyPr vert="horz" lIns="91440" tIns="45720" rIns="91440" bIns="45720" rtlCol="0" anchor="b">
            <a:noAutofit/>
          </a:bodyPr>
          <a:lstStyle>
            <a:lvl1pPr indent="0">
              <a:spcBef>
                <a:spcPct val="20000"/>
              </a:spcBef>
              <a:spcAft>
                <a:spcPts val="600"/>
              </a:spcAft>
              <a:buClr>
                <a:schemeClr val="accent2"/>
              </a:buClr>
              <a:buSzPct val="92000"/>
              <a:buFont typeface="Wingdings 2" panose="05020102010507070707" pitchFamily="18" charset="2"/>
              <a:buNone/>
              <a:defRPr sz="2000" b="0">
                <a:solidFill>
                  <a:schemeClr val="accent2"/>
                </a:solidFill>
              </a:defRPr>
            </a:lvl1pPr>
            <a:lvl2pPr indent="0">
              <a:spcBef>
                <a:spcPct val="20000"/>
              </a:spcBef>
              <a:spcAft>
                <a:spcPts val="600"/>
              </a:spcAft>
              <a:buClr>
                <a:schemeClr val="accent2"/>
              </a:buClr>
              <a:buSzPct val="92000"/>
              <a:buFont typeface="Wingdings 2" panose="05020102010507070707" pitchFamily="18" charset="2"/>
              <a:buNone/>
              <a:defRPr sz="2000" b="1">
                <a:solidFill>
                  <a:schemeClr val="tx2"/>
                </a:solidFill>
              </a:defRPr>
            </a:lvl2pPr>
            <a:lvl3pPr indent="0">
              <a:spcBef>
                <a:spcPct val="20000"/>
              </a:spcBef>
              <a:spcAft>
                <a:spcPts val="600"/>
              </a:spcAft>
              <a:buClr>
                <a:schemeClr val="accent2"/>
              </a:buClr>
              <a:buSzPct val="92000"/>
              <a:buFont typeface="Wingdings 2" panose="05020102010507070707" pitchFamily="18" charset="2"/>
              <a:buNone/>
              <a:defRPr b="1">
                <a:solidFill>
                  <a:schemeClr val="tx2"/>
                </a:solidFill>
              </a:defRPr>
            </a:lvl3pPr>
            <a:lvl4pPr indent="0">
              <a:spcBef>
                <a:spcPct val="20000"/>
              </a:spcBef>
              <a:spcAft>
                <a:spcPts val="600"/>
              </a:spcAft>
              <a:buClr>
                <a:schemeClr val="accent2"/>
              </a:buClr>
              <a:buSzPct val="92000"/>
              <a:buFont typeface="Wingdings 2" panose="05020102010507070707" pitchFamily="18" charset="2"/>
              <a:buNone/>
              <a:defRPr sz="1600" b="1">
                <a:solidFill>
                  <a:schemeClr val="tx2"/>
                </a:solidFill>
              </a:defRPr>
            </a:lvl4pPr>
            <a:lvl5pPr indent="0">
              <a:spcBef>
                <a:spcPct val="20000"/>
              </a:spcBef>
              <a:spcAft>
                <a:spcPts val="600"/>
              </a:spcAft>
              <a:buClr>
                <a:schemeClr val="accent2"/>
              </a:buClr>
              <a:buSzPct val="92000"/>
              <a:buFont typeface="Wingdings 2" panose="05020102010507070707" pitchFamily="18" charset="2"/>
              <a:buNone/>
              <a:defRPr sz="1600" b="1">
                <a:solidFill>
                  <a:schemeClr val="tx2"/>
                </a:solidFill>
              </a:defRPr>
            </a:lvl5pPr>
            <a:lvl6pPr indent="0">
              <a:spcBef>
                <a:spcPct val="20000"/>
              </a:spcBef>
              <a:spcAft>
                <a:spcPts val="600"/>
              </a:spcAft>
              <a:buClr>
                <a:schemeClr val="accent2"/>
              </a:buClr>
              <a:buSzPct val="92000"/>
              <a:buFont typeface="Wingdings 2" panose="05020102010507070707" pitchFamily="18" charset="2"/>
              <a:buNone/>
              <a:defRPr sz="1600" b="1">
                <a:solidFill>
                  <a:schemeClr val="tx2"/>
                </a:solidFill>
              </a:defRPr>
            </a:lvl6pPr>
            <a:lvl7pPr indent="0">
              <a:spcBef>
                <a:spcPct val="20000"/>
              </a:spcBef>
              <a:spcAft>
                <a:spcPts val="600"/>
              </a:spcAft>
              <a:buClr>
                <a:schemeClr val="accent2"/>
              </a:buClr>
              <a:buSzPct val="92000"/>
              <a:buFont typeface="Wingdings 2" panose="05020102010507070707" pitchFamily="18" charset="2"/>
              <a:buNone/>
              <a:defRPr sz="1600" b="1">
                <a:solidFill>
                  <a:schemeClr val="tx2"/>
                </a:solidFill>
              </a:defRPr>
            </a:lvl7pPr>
            <a:lvl8pPr indent="0">
              <a:spcBef>
                <a:spcPct val="20000"/>
              </a:spcBef>
              <a:spcAft>
                <a:spcPts val="600"/>
              </a:spcAft>
              <a:buClr>
                <a:schemeClr val="accent2"/>
              </a:buClr>
              <a:buSzPct val="92000"/>
              <a:buFont typeface="Wingdings 2" panose="05020102010507070707" pitchFamily="18" charset="2"/>
              <a:buNone/>
              <a:defRPr sz="1600" b="1">
                <a:solidFill>
                  <a:schemeClr val="tx2"/>
                </a:solidFill>
              </a:defRPr>
            </a:lvl8pPr>
            <a:lvl9pPr indent="0">
              <a:spcBef>
                <a:spcPct val="20000"/>
              </a:spcBef>
              <a:spcAft>
                <a:spcPts val="600"/>
              </a:spcAft>
              <a:buClr>
                <a:schemeClr val="accent2"/>
              </a:buClr>
              <a:buSzPct val="92000"/>
              <a:buFont typeface="Wingdings 2" panose="05020102010507070707" pitchFamily="18" charset="2"/>
              <a:buNone/>
              <a:defRPr sz="1600" b="1">
                <a:solidFill>
                  <a:schemeClr val="tx2"/>
                </a:solidFill>
              </a:defRPr>
            </a:lvl9pPr>
          </a:lstStyle>
          <a:p>
            <a:pPr algn="ctr"/>
            <a:r>
              <a:rPr lang="en-US" sz="2400" b="1" dirty="0"/>
              <a:t>Syrian families’ living status </a:t>
            </a:r>
          </a:p>
        </p:txBody>
      </p:sp>
    </p:spTree>
    <p:extLst>
      <p:ext uri="{BB962C8B-B14F-4D97-AF65-F5344CB8AC3E}">
        <p14:creationId xmlns:p14="http://schemas.microsoft.com/office/powerpoint/2010/main" val="66018197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06242" y="2901245"/>
            <a:ext cx="11228558" cy="507999"/>
          </a:xfrm>
        </p:spPr>
        <p:txBody>
          <a:bodyPr/>
          <a:lstStyle/>
          <a:p>
            <a:pPr algn="ctr"/>
            <a:r>
              <a:rPr lang="en-US" b="1" dirty="0"/>
              <a:t>Level of Education for Parents vs. Children for Level of </a:t>
            </a:r>
            <a:r>
              <a:rPr lang="en-US" b="1" dirty="0" smtClean="0"/>
              <a:t>Education</a:t>
            </a:r>
            <a:endParaRPr lang="en-US" b="1" dirty="0"/>
          </a:p>
        </p:txBody>
      </p:sp>
      <p:graphicFrame>
        <p:nvGraphicFramePr>
          <p:cNvPr id="14" name="Content Placeholder 13"/>
          <p:cNvGraphicFramePr>
            <a:graphicFrameLocks noGrp="1"/>
          </p:cNvGraphicFramePr>
          <p:nvPr>
            <p:ph sz="quarter" idx="4"/>
            <p:extLst>
              <p:ext uri="{D42A27DB-BD31-4B8C-83A1-F6EECF244321}">
                <p14:modId xmlns:p14="http://schemas.microsoft.com/office/powerpoint/2010/main" val="2383181016"/>
              </p:ext>
            </p:extLst>
          </p:nvPr>
        </p:nvGraphicFramePr>
        <p:xfrm>
          <a:off x="395112" y="3499556"/>
          <a:ext cx="11279540" cy="3175705"/>
        </p:xfrm>
        <a:graphic>
          <a:graphicData uri="http://schemas.openxmlformats.org/drawingml/2006/chart">
            <c:chart xmlns:c="http://schemas.openxmlformats.org/drawingml/2006/chart" xmlns:r="http://schemas.openxmlformats.org/officeDocument/2006/relationships" r:id="rId2"/>
          </a:graphicData>
        </a:graphic>
      </p:graphicFrame>
      <p:sp>
        <p:nvSpPr>
          <p:cNvPr id="17" name="Title 1"/>
          <p:cNvSpPr txBox="1">
            <a:spLocks/>
          </p:cNvSpPr>
          <p:nvPr/>
        </p:nvSpPr>
        <p:spPr>
          <a:xfrm>
            <a:off x="506242" y="702156"/>
            <a:ext cx="11029616" cy="322234"/>
          </a:xfrm>
          <a:prstGeom prst="rect">
            <a:avLst/>
          </a:prstGeom>
        </p:spPr>
        <p:txBody>
          <a:bodyPr vert="horz" lIns="91440" tIns="45720" rIns="91440" bIns="45720" rtlCol="0" anchor="b">
            <a:noAutofit/>
          </a:bodyPr>
          <a:lst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2000" dirty="0" smtClean="0">
                <a:solidFill>
                  <a:schemeClr val="accent2">
                    <a:lumMod val="60000"/>
                    <a:lumOff val="40000"/>
                  </a:schemeClr>
                </a:solidFill>
              </a:rPr>
              <a:t>Key findings</a:t>
            </a:r>
            <a:endParaRPr lang="en-US" sz="2000" dirty="0">
              <a:solidFill>
                <a:schemeClr val="accent2">
                  <a:lumMod val="60000"/>
                  <a:lumOff val="40000"/>
                </a:schemeClr>
              </a:solidFill>
            </a:endParaRPr>
          </a:p>
        </p:txBody>
      </p:sp>
      <p:sp>
        <p:nvSpPr>
          <p:cNvPr id="20" name="Rectangle 19"/>
          <p:cNvSpPr/>
          <p:nvPr/>
        </p:nvSpPr>
        <p:spPr>
          <a:xfrm>
            <a:off x="4759729" y="1159955"/>
            <a:ext cx="873957" cy="369332"/>
          </a:xfrm>
          <a:prstGeom prst="rect">
            <a:avLst/>
          </a:prstGeom>
        </p:spPr>
        <p:txBody>
          <a:bodyPr wrap="none">
            <a:spAutoFit/>
          </a:bodyPr>
          <a:lstStyle/>
          <a:p>
            <a:r>
              <a:rPr lang="en-GB" dirty="0" smtClean="0">
                <a:solidFill>
                  <a:schemeClr val="bg1">
                    <a:lumMod val="50000"/>
                  </a:schemeClr>
                </a:solidFill>
              </a:rPr>
              <a:t>Income</a:t>
            </a:r>
            <a:endParaRPr lang="en-US" dirty="0">
              <a:solidFill>
                <a:schemeClr val="bg1">
                  <a:lumMod val="50000"/>
                </a:schemeClr>
              </a:solidFill>
            </a:endParaRPr>
          </a:p>
        </p:txBody>
      </p:sp>
      <p:sp>
        <p:nvSpPr>
          <p:cNvPr id="21" name="Rectangle 20"/>
          <p:cNvSpPr/>
          <p:nvPr/>
        </p:nvSpPr>
        <p:spPr>
          <a:xfrm>
            <a:off x="6272275" y="1159955"/>
            <a:ext cx="1471878" cy="369332"/>
          </a:xfrm>
          <a:prstGeom prst="rect">
            <a:avLst/>
          </a:prstGeom>
        </p:spPr>
        <p:txBody>
          <a:bodyPr wrap="none">
            <a:spAutoFit/>
          </a:bodyPr>
          <a:lstStyle/>
          <a:p>
            <a:r>
              <a:rPr lang="en-GB" dirty="0" smtClean="0">
                <a:solidFill>
                  <a:schemeClr val="bg1">
                    <a:lumMod val="50000"/>
                  </a:schemeClr>
                </a:solidFill>
              </a:rPr>
              <a:t>Child </a:t>
            </a:r>
            <a:r>
              <a:rPr lang="en-GB" dirty="0">
                <a:solidFill>
                  <a:schemeClr val="bg1">
                    <a:lumMod val="50000"/>
                  </a:schemeClr>
                </a:solidFill>
              </a:rPr>
              <a:t>Labour </a:t>
            </a:r>
            <a:endParaRPr lang="en-US" dirty="0">
              <a:solidFill>
                <a:schemeClr val="bg1">
                  <a:lumMod val="50000"/>
                </a:schemeClr>
              </a:solidFill>
            </a:endParaRPr>
          </a:p>
        </p:txBody>
      </p:sp>
      <p:sp>
        <p:nvSpPr>
          <p:cNvPr id="22" name="Rectangle 21"/>
          <p:cNvSpPr/>
          <p:nvPr/>
        </p:nvSpPr>
        <p:spPr>
          <a:xfrm>
            <a:off x="8472032" y="1159955"/>
            <a:ext cx="732252" cy="369332"/>
          </a:xfrm>
          <a:prstGeom prst="rect">
            <a:avLst/>
          </a:prstGeom>
        </p:spPr>
        <p:txBody>
          <a:bodyPr wrap="none">
            <a:spAutoFit/>
          </a:bodyPr>
          <a:lstStyle/>
          <a:p>
            <a:r>
              <a:rPr lang="en-GB" dirty="0" smtClean="0">
                <a:solidFill>
                  <a:schemeClr val="bg1">
                    <a:lumMod val="50000"/>
                  </a:schemeClr>
                </a:solidFill>
              </a:rPr>
              <a:t>Safety</a:t>
            </a:r>
            <a:endParaRPr lang="en-US" dirty="0">
              <a:solidFill>
                <a:schemeClr val="bg1">
                  <a:lumMod val="50000"/>
                </a:schemeClr>
              </a:solidFill>
            </a:endParaRPr>
          </a:p>
        </p:txBody>
      </p:sp>
      <p:sp>
        <p:nvSpPr>
          <p:cNvPr id="23" name="Rectangle 22"/>
          <p:cNvSpPr/>
          <p:nvPr/>
        </p:nvSpPr>
        <p:spPr>
          <a:xfrm>
            <a:off x="9840483" y="1169527"/>
            <a:ext cx="1635832" cy="369332"/>
          </a:xfrm>
          <a:prstGeom prst="rect">
            <a:avLst/>
          </a:prstGeom>
        </p:spPr>
        <p:txBody>
          <a:bodyPr wrap="none">
            <a:spAutoFit/>
          </a:bodyPr>
          <a:lstStyle/>
          <a:p>
            <a:r>
              <a:rPr lang="en-GB" dirty="0">
                <a:solidFill>
                  <a:schemeClr val="bg1">
                    <a:lumMod val="50000"/>
                  </a:schemeClr>
                </a:solidFill>
              </a:rPr>
              <a:t>Health Services</a:t>
            </a:r>
            <a:endParaRPr lang="en-US" dirty="0">
              <a:solidFill>
                <a:schemeClr val="bg1">
                  <a:lumMod val="50000"/>
                </a:schemeClr>
              </a:solidFill>
            </a:endParaRPr>
          </a:p>
        </p:txBody>
      </p:sp>
      <p:sp>
        <p:nvSpPr>
          <p:cNvPr id="24" name="Rectangle 23"/>
          <p:cNvSpPr/>
          <p:nvPr/>
        </p:nvSpPr>
        <p:spPr>
          <a:xfrm>
            <a:off x="2534058" y="1099995"/>
            <a:ext cx="1627369" cy="461665"/>
          </a:xfrm>
          <a:prstGeom prst="rect">
            <a:avLst/>
          </a:prstGeom>
        </p:spPr>
        <p:txBody>
          <a:bodyPr wrap="none">
            <a:spAutoFit/>
          </a:bodyPr>
          <a:lstStyle/>
          <a:p>
            <a:r>
              <a:rPr lang="en-GB" sz="2400" b="1" dirty="0">
                <a:solidFill>
                  <a:schemeClr val="bg1"/>
                </a:solidFill>
              </a:rPr>
              <a:t>Education</a:t>
            </a:r>
            <a:endParaRPr lang="en-US" sz="2400" b="1" dirty="0">
              <a:solidFill>
                <a:schemeClr val="bg1"/>
              </a:solidFill>
            </a:endParaRPr>
          </a:p>
        </p:txBody>
      </p:sp>
      <p:sp>
        <p:nvSpPr>
          <p:cNvPr id="26" name="Rectangle 25"/>
          <p:cNvSpPr/>
          <p:nvPr/>
        </p:nvSpPr>
        <p:spPr>
          <a:xfrm>
            <a:off x="1060873" y="1192328"/>
            <a:ext cx="922047" cy="369332"/>
          </a:xfrm>
          <a:prstGeom prst="rect">
            <a:avLst/>
          </a:prstGeom>
        </p:spPr>
        <p:txBody>
          <a:bodyPr wrap="none">
            <a:spAutoFit/>
          </a:bodyPr>
          <a:lstStyle/>
          <a:p>
            <a:r>
              <a:rPr lang="en-GB" dirty="0">
                <a:solidFill>
                  <a:schemeClr val="bg1">
                    <a:lumMod val="50000"/>
                  </a:schemeClr>
                </a:solidFill>
              </a:rPr>
              <a:t>Families</a:t>
            </a:r>
            <a:endParaRPr lang="en-US" dirty="0">
              <a:solidFill>
                <a:schemeClr val="bg1">
                  <a:lumMod val="50000"/>
                </a:schemeClr>
              </a:solidFill>
            </a:endParaRPr>
          </a:p>
        </p:txBody>
      </p:sp>
      <p:sp>
        <p:nvSpPr>
          <p:cNvPr id="4" name="Rectangle 3"/>
          <p:cNvSpPr/>
          <p:nvPr/>
        </p:nvSpPr>
        <p:spPr>
          <a:xfrm>
            <a:off x="476250" y="1762036"/>
            <a:ext cx="11258550" cy="1095464"/>
          </a:xfrm>
          <a:prstGeom prst="rect">
            <a:avLst/>
          </a:prstGeom>
        </p:spPr>
        <p:txBody>
          <a:bodyPr vert="horz" lIns="91440" tIns="45720" rIns="91440" bIns="45720" rtlCol="0" anchor="ctr">
            <a:noAutofit/>
          </a:bodyPr>
          <a:lstStyle/>
          <a:p>
            <a:pPr marL="306000" indent="-306000">
              <a:spcBef>
                <a:spcPct val="20000"/>
              </a:spcBef>
              <a:spcAft>
                <a:spcPts val="600"/>
              </a:spcAft>
              <a:buClr>
                <a:schemeClr val="accent2"/>
              </a:buClr>
              <a:buSzPct val="92000"/>
              <a:buFont typeface="Wingdings 2" panose="05020102010507070707" pitchFamily="18" charset="2"/>
              <a:buChar char=""/>
            </a:pPr>
            <a:r>
              <a:rPr lang="en-GB" sz="2200" dirty="0" smtClean="0">
                <a:solidFill>
                  <a:schemeClr val="tx2"/>
                </a:solidFill>
              </a:rPr>
              <a:t>Comparing </a:t>
            </a:r>
            <a:r>
              <a:rPr lang="en-GB" sz="2200" dirty="0">
                <a:solidFill>
                  <a:schemeClr val="tx2"/>
                </a:solidFill>
              </a:rPr>
              <a:t>the level of education of the parents with their working children, results show that the percentage of the illiterate parents is higher than the illiterate children (32.1 </a:t>
            </a:r>
            <a:r>
              <a:rPr lang="en-GB" sz="2200" dirty="0" smtClean="0">
                <a:solidFill>
                  <a:schemeClr val="tx2"/>
                </a:solidFill>
              </a:rPr>
              <a:t>% </a:t>
            </a:r>
            <a:r>
              <a:rPr lang="en-GB" sz="2200" dirty="0">
                <a:solidFill>
                  <a:schemeClr val="tx2"/>
                </a:solidFill>
              </a:rPr>
              <a:t>compared to </a:t>
            </a:r>
            <a:r>
              <a:rPr lang="en-GB" sz="2200" dirty="0" smtClean="0">
                <a:solidFill>
                  <a:schemeClr val="tx2"/>
                </a:solidFill>
              </a:rPr>
              <a:t>10.1% respectively</a:t>
            </a:r>
            <a:r>
              <a:rPr lang="en-GB" sz="2200" dirty="0">
                <a:solidFill>
                  <a:schemeClr val="tx2"/>
                </a:solidFill>
              </a:rPr>
              <a:t>). </a:t>
            </a:r>
            <a:endParaRPr lang="en-US" sz="2200" dirty="0">
              <a:solidFill>
                <a:schemeClr val="tx2"/>
              </a:solidFill>
            </a:endParaRPr>
          </a:p>
        </p:txBody>
      </p:sp>
    </p:spTree>
    <p:extLst>
      <p:ext uri="{BB962C8B-B14F-4D97-AF65-F5344CB8AC3E}">
        <p14:creationId xmlns:p14="http://schemas.microsoft.com/office/powerpoint/2010/main" val="242739915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5467" y="2881746"/>
            <a:ext cx="5838828" cy="443346"/>
          </a:xfrm>
        </p:spPr>
        <p:txBody>
          <a:bodyPr/>
          <a:lstStyle/>
          <a:p>
            <a:pPr algn="ctr"/>
            <a:r>
              <a:rPr lang="en-US" sz="2000" b="1" dirty="0"/>
              <a:t>Percent of Children's School Attendance by </a:t>
            </a:r>
            <a:r>
              <a:rPr lang="en-US" sz="2000" b="1" dirty="0" smtClean="0"/>
              <a:t>Age</a:t>
            </a:r>
            <a:endParaRPr lang="en-US" sz="2000" b="1" dirty="0"/>
          </a:p>
        </p:txBody>
      </p:sp>
      <p:sp>
        <p:nvSpPr>
          <p:cNvPr id="5" name="Text Placeholder 4"/>
          <p:cNvSpPr>
            <a:spLocks noGrp="1"/>
          </p:cNvSpPr>
          <p:nvPr>
            <p:ph type="body" sz="quarter" idx="3"/>
          </p:nvPr>
        </p:nvSpPr>
        <p:spPr>
          <a:xfrm>
            <a:off x="6005690" y="2894624"/>
            <a:ext cx="5729110" cy="438149"/>
          </a:xfrm>
        </p:spPr>
        <p:txBody>
          <a:bodyPr/>
          <a:lstStyle/>
          <a:p>
            <a:pPr algn="ctr"/>
            <a:r>
              <a:rPr lang="en-US" sz="2000" b="1" dirty="0"/>
              <a:t>School </a:t>
            </a:r>
            <a:r>
              <a:rPr lang="en-US" sz="2000" b="1" dirty="0" smtClean="0"/>
              <a:t>Attendance </a:t>
            </a:r>
            <a:r>
              <a:rPr lang="en-US" sz="2000" b="1" dirty="0"/>
              <a:t>by </a:t>
            </a:r>
            <a:r>
              <a:rPr lang="en-US" sz="2000" b="1" dirty="0" smtClean="0"/>
              <a:t>Nationality </a:t>
            </a:r>
            <a:r>
              <a:rPr lang="en-US" sz="2000" b="1" dirty="0"/>
              <a:t>and Gender </a:t>
            </a:r>
          </a:p>
        </p:txBody>
      </p:sp>
      <p:sp>
        <p:nvSpPr>
          <p:cNvPr id="16" name="Title 1"/>
          <p:cNvSpPr txBox="1">
            <a:spLocks/>
          </p:cNvSpPr>
          <p:nvPr/>
        </p:nvSpPr>
        <p:spPr>
          <a:xfrm>
            <a:off x="506242" y="702156"/>
            <a:ext cx="11029616" cy="322234"/>
          </a:xfrm>
          <a:prstGeom prst="rect">
            <a:avLst/>
          </a:prstGeom>
        </p:spPr>
        <p:txBody>
          <a:bodyPr vert="horz" lIns="91440" tIns="45720" rIns="91440" bIns="45720" rtlCol="0" anchor="b">
            <a:noAutofit/>
          </a:bodyPr>
          <a:lst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2000" dirty="0" smtClean="0">
                <a:solidFill>
                  <a:schemeClr val="accent2">
                    <a:lumMod val="60000"/>
                    <a:lumOff val="40000"/>
                  </a:schemeClr>
                </a:solidFill>
              </a:rPr>
              <a:t>Key findings</a:t>
            </a:r>
            <a:endParaRPr lang="en-US" sz="2000" dirty="0">
              <a:solidFill>
                <a:schemeClr val="accent2">
                  <a:lumMod val="60000"/>
                  <a:lumOff val="40000"/>
                </a:schemeClr>
              </a:solidFill>
            </a:endParaRPr>
          </a:p>
        </p:txBody>
      </p:sp>
      <p:sp>
        <p:nvSpPr>
          <p:cNvPr id="19" name="Rectangle 18"/>
          <p:cNvSpPr/>
          <p:nvPr/>
        </p:nvSpPr>
        <p:spPr>
          <a:xfrm>
            <a:off x="4759729" y="1159955"/>
            <a:ext cx="873957" cy="369332"/>
          </a:xfrm>
          <a:prstGeom prst="rect">
            <a:avLst/>
          </a:prstGeom>
        </p:spPr>
        <p:txBody>
          <a:bodyPr wrap="none">
            <a:spAutoFit/>
          </a:bodyPr>
          <a:lstStyle/>
          <a:p>
            <a:r>
              <a:rPr lang="en-GB" dirty="0" smtClean="0">
                <a:solidFill>
                  <a:schemeClr val="bg1">
                    <a:lumMod val="50000"/>
                  </a:schemeClr>
                </a:solidFill>
              </a:rPr>
              <a:t>Income</a:t>
            </a:r>
            <a:endParaRPr lang="en-US" dirty="0">
              <a:solidFill>
                <a:schemeClr val="bg1">
                  <a:lumMod val="50000"/>
                </a:schemeClr>
              </a:solidFill>
            </a:endParaRPr>
          </a:p>
        </p:txBody>
      </p:sp>
      <p:sp>
        <p:nvSpPr>
          <p:cNvPr id="20" name="Rectangle 19"/>
          <p:cNvSpPr/>
          <p:nvPr/>
        </p:nvSpPr>
        <p:spPr>
          <a:xfrm>
            <a:off x="6272275" y="1159955"/>
            <a:ext cx="1471878" cy="369332"/>
          </a:xfrm>
          <a:prstGeom prst="rect">
            <a:avLst/>
          </a:prstGeom>
        </p:spPr>
        <p:txBody>
          <a:bodyPr wrap="none">
            <a:spAutoFit/>
          </a:bodyPr>
          <a:lstStyle/>
          <a:p>
            <a:r>
              <a:rPr lang="en-GB" dirty="0" smtClean="0">
                <a:solidFill>
                  <a:schemeClr val="bg1">
                    <a:lumMod val="50000"/>
                  </a:schemeClr>
                </a:solidFill>
              </a:rPr>
              <a:t>Child </a:t>
            </a:r>
            <a:r>
              <a:rPr lang="en-GB" dirty="0">
                <a:solidFill>
                  <a:schemeClr val="bg1">
                    <a:lumMod val="50000"/>
                  </a:schemeClr>
                </a:solidFill>
              </a:rPr>
              <a:t>Labour </a:t>
            </a:r>
            <a:endParaRPr lang="en-US" dirty="0">
              <a:solidFill>
                <a:schemeClr val="bg1">
                  <a:lumMod val="50000"/>
                </a:schemeClr>
              </a:solidFill>
            </a:endParaRPr>
          </a:p>
        </p:txBody>
      </p:sp>
      <p:sp>
        <p:nvSpPr>
          <p:cNvPr id="21" name="Rectangle 20"/>
          <p:cNvSpPr/>
          <p:nvPr/>
        </p:nvSpPr>
        <p:spPr>
          <a:xfrm>
            <a:off x="8472032" y="1159955"/>
            <a:ext cx="732252" cy="369332"/>
          </a:xfrm>
          <a:prstGeom prst="rect">
            <a:avLst/>
          </a:prstGeom>
        </p:spPr>
        <p:txBody>
          <a:bodyPr wrap="none">
            <a:spAutoFit/>
          </a:bodyPr>
          <a:lstStyle/>
          <a:p>
            <a:r>
              <a:rPr lang="en-GB" dirty="0" smtClean="0">
                <a:solidFill>
                  <a:schemeClr val="bg1">
                    <a:lumMod val="50000"/>
                  </a:schemeClr>
                </a:solidFill>
              </a:rPr>
              <a:t>Safety</a:t>
            </a:r>
            <a:endParaRPr lang="en-US" dirty="0">
              <a:solidFill>
                <a:schemeClr val="bg1">
                  <a:lumMod val="50000"/>
                </a:schemeClr>
              </a:solidFill>
            </a:endParaRPr>
          </a:p>
        </p:txBody>
      </p:sp>
      <p:sp>
        <p:nvSpPr>
          <p:cNvPr id="22" name="Rectangle 21"/>
          <p:cNvSpPr/>
          <p:nvPr/>
        </p:nvSpPr>
        <p:spPr>
          <a:xfrm>
            <a:off x="9840483" y="1169527"/>
            <a:ext cx="1635832" cy="369332"/>
          </a:xfrm>
          <a:prstGeom prst="rect">
            <a:avLst/>
          </a:prstGeom>
        </p:spPr>
        <p:txBody>
          <a:bodyPr wrap="none">
            <a:spAutoFit/>
          </a:bodyPr>
          <a:lstStyle/>
          <a:p>
            <a:r>
              <a:rPr lang="en-GB" dirty="0">
                <a:solidFill>
                  <a:schemeClr val="bg1">
                    <a:lumMod val="50000"/>
                  </a:schemeClr>
                </a:solidFill>
              </a:rPr>
              <a:t>Health Services</a:t>
            </a:r>
            <a:endParaRPr lang="en-US" dirty="0">
              <a:solidFill>
                <a:schemeClr val="bg1">
                  <a:lumMod val="50000"/>
                </a:schemeClr>
              </a:solidFill>
            </a:endParaRPr>
          </a:p>
        </p:txBody>
      </p:sp>
      <p:sp>
        <p:nvSpPr>
          <p:cNvPr id="23" name="Rectangle 22"/>
          <p:cNvSpPr/>
          <p:nvPr/>
        </p:nvSpPr>
        <p:spPr>
          <a:xfrm>
            <a:off x="2534058" y="1099995"/>
            <a:ext cx="1627369" cy="461665"/>
          </a:xfrm>
          <a:prstGeom prst="rect">
            <a:avLst/>
          </a:prstGeom>
        </p:spPr>
        <p:txBody>
          <a:bodyPr wrap="none">
            <a:spAutoFit/>
          </a:bodyPr>
          <a:lstStyle/>
          <a:p>
            <a:r>
              <a:rPr lang="en-GB" sz="2400" b="1" dirty="0">
                <a:solidFill>
                  <a:schemeClr val="bg1"/>
                </a:solidFill>
              </a:rPr>
              <a:t>Education</a:t>
            </a:r>
            <a:endParaRPr lang="en-US" sz="2400" b="1" dirty="0">
              <a:solidFill>
                <a:schemeClr val="bg1"/>
              </a:solidFill>
            </a:endParaRPr>
          </a:p>
        </p:txBody>
      </p:sp>
      <p:sp>
        <p:nvSpPr>
          <p:cNvPr id="25" name="Rectangle 24"/>
          <p:cNvSpPr/>
          <p:nvPr/>
        </p:nvSpPr>
        <p:spPr>
          <a:xfrm>
            <a:off x="1060873" y="1192328"/>
            <a:ext cx="922047" cy="369332"/>
          </a:xfrm>
          <a:prstGeom prst="rect">
            <a:avLst/>
          </a:prstGeom>
        </p:spPr>
        <p:txBody>
          <a:bodyPr wrap="none">
            <a:spAutoFit/>
          </a:bodyPr>
          <a:lstStyle/>
          <a:p>
            <a:r>
              <a:rPr lang="en-GB" dirty="0">
                <a:solidFill>
                  <a:schemeClr val="bg1">
                    <a:lumMod val="50000"/>
                  </a:schemeClr>
                </a:solidFill>
              </a:rPr>
              <a:t>Families</a:t>
            </a:r>
            <a:endParaRPr lang="en-US" dirty="0">
              <a:solidFill>
                <a:schemeClr val="bg1">
                  <a:lumMod val="50000"/>
                </a:schemeClr>
              </a:solidFill>
            </a:endParaRPr>
          </a:p>
        </p:txBody>
      </p:sp>
      <p:sp>
        <p:nvSpPr>
          <p:cNvPr id="2" name="Rectangle 1"/>
          <p:cNvSpPr/>
          <p:nvPr/>
        </p:nvSpPr>
        <p:spPr>
          <a:xfrm>
            <a:off x="5728714" y="2506531"/>
            <a:ext cx="6321777" cy="598311"/>
          </a:xfrm>
          <a:prstGeom prst="rect">
            <a:avLst/>
          </a:prstGeom>
        </p:spPr>
        <p:txBody>
          <a:bodyPr vert="horz" lIns="91440" tIns="45720" rIns="91440" bIns="45720" rtlCol="0" anchor="ctr">
            <a:noAutofit/>
          </a:bodyPr>
          <a:lstStyle/>
          <a:p>
            <a:pPr marL="306000" indent="-306000">
              <a:spcBef>
                <a:spcPct val="20000"/>
              </a:spcBef>
              <a:spcAft>
                <a:spcPts val="600"/>
              </a:spcAft>
              <a:buClr>
                <a:schemeClr val="accent2"/>
              </a:buClr>
              <a:buSzPct val="92000"/>
              <a:buFont typeface="Wingdings 2" panose="05020102010507070707" pitchFamily="18" charset="2"/>
              <a:buChar char=""/>
            </a:pPr>
            <a:r>
              <a:rPr lang="en-GB" b="1" dirty="0" smtClean="0">
                <a:solidFill>
                  <a:schemeClr val="tx2"/>
                </a:solidFill>
              </a:rPr>
              <a:t>Most </a:t>
            </a:r>
            <a:r>
              <a:rPr lang="en-GB" b="1" dirty="0">
                <a:solidFill>
                  <a:schemeClr val="tx2"/>
                </a:solidFill>
              </a:rPr>
              <a:t>of </a:t>
            </a:r>
            <a:r>
              <a:rPr lang="en-GB" b="1" dirty="0" smtClean="0">
                <a:solidFill>
                  <a:schemeClr val="tx2"/>
                </a:solidFill>
              </a:rPr>
              <a:t>WC </a:t>
            </a:r>
            <a:r>
              <a:rPr lang="en-GB" b="1" dirty="0">
                <a:solidFill>
                  <a:schemeClr val="tx2"/>
                </a:solidFill>
              </a:rPr>
              <a:t>who go to school are </a:t>
            </a:r>
            <a:r>
              <a:rPr lang="en-GB" b="1" dirty="0" smtClean="0">
                <a:solidFill>
                  <a:schemeClr val="tx2"/>
                </a:solidFill>
              </a:rPr>
              <a:t>Jordanians at 28 %</a:t>
            </a:r>
          </a:p>
          <a:p>
            <a:pPr marL="306000" indent="-306000">
              <a:spcBef>
                <a:spcPct val="20000"/>
              </a:spcBef>
              <a:spcAft>
                <a:spcPts val="600"/>
              </a:spcAft>
              <a:buClr>
                <a:schemeClr val="accent2"/>
              </a:buClr>
              <a:buSzPct val="92000"/>
              <a:buFont typeface="Wingdings 2" panose="05020102010507070707" pitchFamily="18" charset="2"/>
              <a:buChar char=""/>
            </a:pPr>
            <a:endParaRPr lang="en-US" sz="2000" dirty="0">
              <a:solidFill>
                <a:srgbClr val="FF0000"/>
              </a:solidFill>
            </a:endParaRPr>
          </a:p>
        </p:txBody>
      </p:sp>
      <p:sp>
        <p:nvSpPr>
          <p:cNvPr id="4" name="Rectangle 3"/>
          <p:cNvSpPr/>
          <p:nvPr/>
        </p:nvSpPr>
        <p:spPr>
          <a:xfrm>
            <a:off x="0" y="2404534"/>
            <a:ext cx="6186311" cy="802306"/>
          </a:xfrm>
          <a:prstGeom prst="rect">
            <a:avLst/>
          </a:prstGeom>
        </p:spPr>
        <p:txBody>
          <a:bodyPr vert="horz" lIns="91440" tIns="45720" rIns="91440" bIns="45720" rtlCol="0" anchor="ctr">
            <a:noAutofit/>
          </a:bodyPr>
          <a:lstStyle/>
          <a:p>
            <a:pPr marL="306000" indent="-306000">
              <a:spcBef>
                <a:spcPct val="20000"/>
              </a:spcBef>
              <a:spcAft>
                <a:spcPts val="600"/>
              </a:spcAft>
              <a:buClr>
                <a:schemeClr val="accent2"/>
              </a:buClr>
              <a:buSzPct val="92000"/>
              <a:buFont typeface="Wingdings 2" panose="05020102010507070707" pitchFamily="18" charset="2"/>
              <a:buChar char=""/>
            </a:pPr>
            <a:endParaRPr lang="en-US" sz="2000" dirty="0">
              <a:solidFill>
                <a:srgbClr val="FF0000"/>
              </a:solidFill>
            </a:endParaRPr>
          </a:p>
        </p:txBody>
      </p:sp>
      <p:sp>
        <p:nvSpPr>
          <p:cNvPr id="17" name="TextBox 16"/>
          <p:cNvSpPr txBox="1"/>
          <p:nvPr/>
        </p:nvSpPr>
        <p:spPr>
          <a:xfrm>
            <a:off x="158045" y="1625601"/>
            <a:ext cx="11650134" cy="778675"/>
          </a:xfrm>
          <a:prstGeom prst="rect">
            <a:avLst/>
          </a:prstGeom>
          <a:noFill/>
        </p:spPr>
        <p:txBody>
          <a:bodyPr wrap="square" rtlCol="0">
            <a:spAutoFit/>
          </a:bodyPr>
          <a:lstStyle/>
          <a:p>
            <a:pPr marL="306000" indent="-306000">
              <a:spcBef>
                <a:spcPct val="20000"/>
              </a:spcBef>
              <a:spcAft>
                <a:spcPts val="600"/>
              </a:spcAft>
              <a:buClr>
                <a:schemeClr val="accent2"/>
              </a:buClr>
              <a:buSzPct val="92000"/>
              <a:buFont typeface="Wingdings 2" panose="05020102010507070707" pitchFamily="18" charset="2"/>
              <a:buChar char=""/>
            </a:pPr>
            <a:r>
              <a:rPr lang="en-GB" b="1" dirty="0" smtClean="0">
                <a:solidFill>
                  <a:schemeClr val="tx2"/>
                </a:solidFill>
              </a:rPr>
              <a:t>1/3 or 30.4</a:t>
            </a:r>
            <a:r>
              <a:rPr lang="en-GB" dirty="0" smtClean="0">
                <a:solidFill>
                  <a:schemeClr val="tx2"/>
                </a:solidFill>
              </a:rPr>
              <a:t>%, of working children go to school - 112 children, </a:t>
            </a:r>
            <a:r>
              <a:rPr lang="en-GB" dirty="0" err="1" smtClean="0">
                <a:solidFill>
                  <a:schemeClr val="tx2"/>
                </a:solidFill>
              </a:rPr>
              <a:t>vs</a:t>
            </a:r>
            <a:r>
              <a:rPr lang="en-GB" dirty="0" smtClean="0">
                <a:solidFill>
                  <a:schemeClr val="tx2"/>
                </a:solidFill>
              </a:rPr>
              <a:t> 256 children or 69.6% who do not attend school. </a:t>
            </a:r>
          </a:p>
          <a:p>
            <a:pPr marL="306000" indent="-306000">
              <a:spcBef>
                <a:spcPct val="20000"/>
              </a:spcBef>
              <a:spcAft>
                <a:spcPts val="600"/>
              </a:spcAft>
              <a:buClr>
                <a:schemeClr val="accent2"/>
              </a:buClr>
              <a:buSzPct val="92000"/>
              <a:buFont typeface="Wingdings 2" panose="05020102010507070707" pitchFamily="18" charset="2"/>
              <a:buChar char=""/>
            </a:pPr>
            <a:r>
              <a:rPr lang="en-GB" dirty="0" smtClean="0">
                <a:solidFill>
                  <a:schemeClr val="tx2"/>
                </a:solidFill>
              </a:rPr>
              <a:t>Age of WC who attend school ranges from 8 -17 years;  Almost a </a:t>
            </a:r>
            <a:r>
              <a:rPr lang="en-GB" b="1" dirty="0" smtClean="0">
                <a:solidFill>
                  <a:schemeClr val="tx2"/>
                </a:solidFill>
              </a:rPr>
              <a:t>quarter or 22 % were </a:t>
            </a:r>
            <a:r>
              <a:rPr lang="en-GB" dirty="0" smtClean="0">
                <a:solidFill>
                  <a:schemeClr val="tx2"/>
                </a:solidFill>
              </a:rPr>
              <a:t>between the ages of 14 &amp; 17</a:t>
            </a:r>
            <a:endParaRPr lang="en-US" dirty="0" smtClean="0">
              <a:solidFill>
                <a:srgbClr val="FF0000"/>
              </a:solidFill>
            </a:endParaRPr>
          </a:p>
        </p:txBody>
      </p:sp>
      <p:sp>
        <p:nvSpPr>
          <p:cNvPr id="18" name="TextBox 17"/>
          <p:cNvSpPr txBox="1"/>
          <p:nvPr/>
        </p:nvSpPr>
        <p:spPr>
          <a:xfrm>
            <a:off x="237067" y="2441179"/>
            <a:ext cx="5892800" cy="369332"/>
          </a:xfrm>
          <a:prstGeom prst="rect">
            <a:avLst/>
          </a:prstGeom>
          <a:noFill/>
        </p:spPr>
        <p:txBody>
          <a:bodyPr wrap="square" rtlCol="0">
            <a:spAutoFit/>
          </a:bodyPr>
          <a:lstStyle/>
          <a:p>
            <a:pPr marL="306000" indent="-306000">
              <a:spcBef>
                <a:spcPct val="20000"/>
              </a:spcBef>
              <a:spcAft>
                <a:spcPts val="600"/>
              </a:spcAft>
              <a:buClr>
                <a:schemeClr val="accent2"/>
              </a:buClr>
              <a:buSzPct val="92000"/>
              <a:buFont typeface="Wingdings 2" panose="05020102010507070707" pitchFamily="18" charset="2"/>
              <a:buChar char=""/>
            </a:pPr>
            <a:r>
              <a:rPr lang="en-GB" dirty="0" smtClean="0">
                <a:solidFill>
                  <a:schemeClr val="tx2"/>
                </a:solidFill>
              </a:rPr>
              <a:t>Only 2.4 % of Syrians, Working children attend school </a:t>
            </a:r>
            <a:endParaRPr lang="en-US" dirty="0" smtClean="0">
              <a:solidFill>
                <a:schemeClr val="tx2"/>
              </a:solidFill>
            </a:endParaRPr>
          </a:p>
        </p:txBody>
      </p:sp>
      <p:graphicFrame>
        <p:nvGraphicFramePr>
          <p:cNvPr id="24" name="Content Placeholder 23"/>
          <p:cNvGraphicFramePr>
            <a:graphicFrameLocks noGrp="1"/>
          </p:cNvGraphicFramePr>
          <p:nvPr>
            <p:ph sz="quarter" idx="4"/>
            <p:extLst>
              <p:ext uri="{D42A27DB-BD31-4B8C-83A1-F6EECF244321}">
                <p14:modId xmlns:p14="http://schemas.microsoft.com/office/powerpoint/2010/main" val="676311002"/>
              </p:ext>
            </p:extLst>
          </p:nvPr>
        </p:nvGraphicFramePr>
        <p:xfrm>
          <a:off x="6187985" y="3131127"/>
          <a:ext cx="5560669" cy="3599168"/>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26" name="Content Placeholder 25"/>
          <p:cNvGraphicFramePr>
            <a:graphicFrameLocks noGrp="1"/>
          </p:cNvGraphicFramePr>
          <p:nvPr>
            <p:ph sz="half" idx="2"/>
            <p:extLst>
              <p:ext uri="{D42A27DB-BD31-4B8C-83A1-F6EECF244321}">
                <p14:modId xmlns:p14="http://schemas.microsoft.com/office/powerpoint/2010/main" val="928486544"/>
              </p:ext>
            </p:extLst>
          </p:nvPr>
        </p:nvGraphicFramePr>
        <p:xfrm>
          <a:off x="277091" y="3269673"/>
          <a:ext cx="5621889" cy="342675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42739915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Content Placeholder 14"/>
          <p:cNvGraphicFramePr>
            <a:graphicFrameLocks noGrp="1"/>
          </p:cNvGraphicFramePr>
          <p:nvPr>
            <p:ph sz="half" idx="2"/>
            <p:extLst>
              <p:ext uri="{D42A27DB-BD31-4B8C-83A1-F6EECF244321}">
                <p14:modId xmlns:p14="http://schemas.microsoft.com/office/powerpoint/2010/main" val="92701485"/>
              </p:ext>
            </p:extLst>
          </p:nvPr>
        </p:nvGraphicFramePr>
        <p:xfrm>
          <a:off x="476251" y="3783013"/>
          <a:ext cx="4283478" cy="2935287"/>
        </p:xfrm>
        <a:graphic>
          <a:graphicData uri="http://schemas.openxmlformats.org/drawingml/2006/chart">
            <c:chart xmlns:c="http://schemas.openxmlformats.org/drawingml/2006/chart" xmlns:r="http://schemas.openxmlformats.org/officeDocument/2006/relationships" r:id="rId2"/>
          </a:graphicData>
        </a:graphic>
      </p:graphicFrame>
      <p:sp>
        <p:nvSpPr>
          <p:cNvPr id="17" name="Title 1"/>
          <p:cNvSpPr txBox="1">
            <a:spLocks/>
          </p:cNvSpPr>
          <p:nvPr/>
        </p:nvSpPr>
        <p:spPr>
          <a:xfrm>
            <a:off x="506242" y="702156"/>
            <a:ext cx="11029616" cy="322234"/>
          </a:xfrm>
          <a:prstGeom prst="rect">
            <a:avLst/>
          </a:prstGeom>
        </p:spPr>
        <p:txBody>
          <a:bodyPr vert="horz" lIns="91440" tIns="45720" rIns="91440" bIns="45720" rtlCol="0" anchor="b">
            <a:noAutofit/>
          </a:bodyPr>
          <a:lst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2000" dirty="0" smtClean="0">
                <a:solidFill>
                  <a:schemeClr val="accent2">
                    <a:lumMod val="60000"/>
                    <a:lumOff val="40000"/>
                  </a:schemeClr>
                </a:solidFill>
              </a:rPr>
              <a:t>Key findings</a:t>
            </a:r>
            <a:endParaRPr lang="en-US" sz="2000" dirty="0">
              <a:solidFill>
                <a:schemeClr val="accent2">
                  <a:lumMod val="60000"/>
                  <a:lumOff val="40000"/>
                </a:schemeClr>
              </a:solidFill>
            </a:endParaRPr>
          </a:p>
        </p:txBody>
      </p:sp>
      <p:sp>
        <p:nvSpPr>
          <p:cNvPr id="20" name="Rectangle 19"/>
          <p:cNvSpPr/>
          <p:nvPr/>
        </p:nvSpPr>
        <p:spPr>
          <a:xfrm>
            <a:off x="4759729" y="1179005"/>
            <a:ext cx="873957" cy="369332"/>
          </a:xfrm>
          <a:prstGeom prst="rect">
            <a:avLst/>
          </a:prstGeom>
        </p:spPr>
        <p:txBody>
          <a:bodyPr wrap="none">
            <a:spAutoFit/>
          </a:bodyPr>
          <a:lstStyle/>
          <a:p>
            <a:r>
              <a:rPr lang="en-GB" dirty="0" smtClean="0">
                <a:solidFill>
                  <a:schemeClr val="bg1">
                    <a:lumMod val="50000"/>
                  </a:schemeClr>
                </a:solidFill>
              </a:rPr>
              <a:t>Income</a:t>
            </a:r>
            <a:endParaRPr lang="en-US" dirty="0">
              <a:solidFill>
                <a:schemeClr val="bg1">
                  <a:lumMod val="50000"/>
                </a:schemeClr>
              </a:solidFill>
            </a:endParaRPr>
          </a:p>
        </p:txBody>
      </p:sp>
      <p:sp>
        <p:nvSpPr>
          <p:cNvPr id="21" name="Rectangle 20"/>
          <p:cNvSpPr/>
          <p:nvPr/>
        </p:nvSpPr>
        <p:spPr>
          <a:xfrm>
            <a:off x="6272275" y="1179005"/>
            <a:ext cx="1471878" cy="369332"/>
          </a:xfrm>
          <a:prstGeom prst="rect">
            <a:avLst/>
          </a:prstGeom>
        </p:spPr>
        <p:txBody>
          <a:bodyPr wrap="none">
            <a:spAutoFit/>
          </a:bodyPr>
          <a:lstStyle/>
          <a:p>
            <a:r>
              <a:rPr lang="en-GB" dirty="0" smtClean="0">
                <a:solidFill>
                  <a:schemeClr val="bg1">
                    <a:lumMod val="50000"/>
                  </a:schemeClr>
                </a:solidFill>
              </a:rPr>
              <a:t>Child </a:t>
            </a:r>
            <a:r>
              <a:rPr lang="en-GB" dirty="0">
                <a:solidFill>
                  <a:schemeClr val="bg1">
                    <a:lumMod val="50000"/>
                  </a:schemeClr>
                </a:solidFill>
              </a:rPr>
              <a:t>Labour </a:t>
            </a:r>
            <a:endParaRPr lang="en-US" dirty="0">
              <a:solidFill>
                <a:schemeClr val="bg1">
                  <a:lumMod val="50000"/>
                </a:schemeClr>
              </a:solidFill>
            </a:endParaRPr>
          </a:p>
        </p:txBody>
      </p:sp>
      <p:sp>
        <p:nvSpPr>
          <p:cNvPr id="22" name="Rectangle 21"/>
          <p:cNvSpPr/>
          <p:nvPr/>
        </p:nvSpPr>
        <p:spPr>
          <a:xfrm>
            <a:off x="8472032" y="1179005"/>
            <a:ext cx="732252" cy="369332"/>
          </a:xfrm>
          <a:prstGeom prst="rect">
            <a:avLst/>
          </a:prstGeom>
        </p:spPr>
        <p:txBody>
          <a:bodyPr wrap="none">
            <a:spAutoFit/>
          </a:bodyPr>
          <a:lstStyle/>
          <a:p>
            <a:r>
              <a:rPr lang="en-GB" dirty="0" smtClean="0">
                <a:solidFill>
                  <a:schemeClr val="bg1">
                    <a:lumMod val="50000"/>
                  </a:schemeClr>
                </a:solidFill>
              </a:rPr>
              <a:t>Safety</a:t>
            </a:r>
            <a:endParaRPr lang="en-US" dirty="0">
              <a:solidFill>
                <a:schemeClr val="bg1">
                  <a:lumMod val="50000"/>
                </a:schemeClr>
              </a:solidFill>
            </a:endParaRPr>
          </a:p>
        </p:txBody>
      </p:sp>
      <p:sp>
        <p:nvSpPr>
          <p:cNvPr id="23" name="Rectangle 22"/>
          <p:cNvSpPr/>
          <p:nvPr/>
        </p:nvSpPr>
        <p:spPr>
          <a:xfrm>
            <a:off x="9840483" y="1188577"/>
            <a:ext cx="1635832" cy="369332"/>
          </a:xfrm>
          <a:prstGeom prst="rect">
            <a:avLst/>
          </a:prstGeom>
        </p:spPr>
        <p:txBody>
          <a:bodyPr wrap="none">
            <a:spAutoFit/>
          </a:bodyPr>
          <a:lstStyle/>
          <a:p>
            <a:r>
              <a:rPr lang="en-GB" dirty="0" smtClean="0">
                <a:solidFill>
                  <a:schemeClr val="bg1">
                    <a:lumMod val="50000"/>
                  </a:schemeClr>
                </a:solidFill>
              </a:rPr>
              <a:t>Health Services</a:t>
            </a:r>
            <a:endParaRPr lang="en-US" dirty="0">
              <a:solidFill>
                <a:schemeClr val="bg1">
                  <a:lumMod val="50000"/>
                </a:schemeClr>
              </a:solidFill>
            </a:endParaRPr>
          </a:p>
        </p:txBody>
      </p:sp>
      <p:sp>
        <p:nvSpPr>
          <p:cNvPr id="24" name="Rectangle 23"/>
          <p:cNvSpPr/>
          <p:nvPr/>
        </p:nvSpPr>
        <p:spPr>
          <a:xfrm>
            <a:off x="2534058" y="1119045"/>
            <a:ext cx="1627369" cy="461665"/>
          </a:xfrm>
          <a:prstGeom prst="rect">
            <a:avLst/>
          </a:prstGeom>
        </p:spPr>
        <p:txBody>
          <a:bodyPr wrap="none">
            <a:spAutoFit/>
          </a:bodyPr>
          <a:lstStyle/>
          <a:p>
            <a:r>
              <a:rPr lang="en-GB" sz="2400" b="1" dirty="0">
                <a:solidFill>
                  <a:schemeClr val="bg1"/>
                </a:solidFill>
              </a:rPr>
              <a:t>Education</a:t>
            </a:r>
            <a:endParaRPr lang="en-US" sz="2400" b="1" dirty="0">
              <a:solidFill>
                <a:schemeClr val="bg1"/>
              </a:solidFill>
            </a:endParaRPr>
          </a:p>
        </p:txBody>
      </p:sp>
      <p:sp>
        <p:nvSpPr>
          <p:cNvPr id="26" name="Rectangle 25"/>
          <p:cNvSpPr/>
          <p:nvPr/>
        </p:nvSpPr>
        <p:spPr>
          <a:xfrm>
            <a:off x="1060873" y="1211378"/>
            <a:ext cx="922047" cy="369332"/>
          </a:xfrm>
          <a:prstGeom prst="rect">
            <a:avLst/>
          </a:prstGeom>
        </p:spPr>
        <p:txBody>
          <a:bodyPr wrap="none">
            <a:spAutoFit/>
          </a:bodyPr>
          <a:lstStyle/>
          <a:p>
            <a:r>
              <a:rPr lang="en-GB" dirty="0">
                <a:solidFill>
                  <a:schemeClr val="bg1">
                    <a:lumMod val="50000"/>
                  </a:schemeClr>
                </a:solidFill>
              </a:rPr>
              <a:t>Families</a:t>
            </a:r>
            <a:endParaRPr lang="en-US" dirty="0">
              <a:solidFill>
                <a:schemeClr val="bg1">
                  <a:lumMod val="50000"/>
                </a:schemeClr>
              </a:solidFill>
            </a:endParaRPr>
          </a:p>
        </p:txBody>
      </p:sp>
      <p:sp>
        <p:nvSpPr>
          <p:cNvPr id="2" name="Text Placeholder 1"/>
          <p:cNvSpPr>
            <a:spLocks noGrp="1"/>
          </p:cNvSpPr>
          <p:nvPr>
            <p:ph type="body" sz="quarter" idx="3"/>
          </p:nvPr>
        </p:nvSpPr>
        <p:spPr>
          <a:xfrm>
            <a:off x="4973552" y="3070578"/>
            <a:ext cx="6761249" cy="483991"/>
          </a:xfrm>
        </p:spPr>
        <p:txBody>
          <a:bodyPr/>
          <a:lstStyle/>
          <a:p>
            <a:r>
              <a:rPr lang="en-GB" sz="2000" b="1" dirty="0"/>
              <a:t>Reasons for </a:t>
            </a:r>
            <a:r>
              <a:rPr lang="en-GB" sz="2000" b="1" dirty="0" smtClean="0"/>
              <a:t>not attending School -Nationality &amp; Area</a:t>
            </a:r>
            <a:endParaRPr lang="en-US" sz="2000" b="1" dirty="0"/>
          </a:p>
        </p:txBody>
      </p:sp>
      <p:sp>
        <p:nvSpPr>
          <p:cNvPr id="5" name="Text Placeholder 4"/>
          <p:cNvSpPr>
            <a:spLocks noGrp="1"/>
          </p:cNvSpPr>
          <p:nvPr>
            <p:ph type="body" idx="1"/>
          </p:nvPr>
        </p:nvSpPr>
        <p:spPr>
          <a:xfrm>
            <a:off x="476251" y="3149600"/>
            <a:ext cx="4283478" cy="417689"/>
          </a:xfrm>
        </p:spPr>
        <p:txBody>
          <a:bodyPr/>
          <a:lstStyle/>
          <a:p>
            <a:pPr algn="ctr"/>
            <a:r>
              <a:rPr lang="en-US" sz="2000" b="1" dirty="0" smtClean="0"/>
              <a:t>Reasons for not attending school</a:t>
            </a:r>
            <a:endParaRPr lang="en-US" sz="2000" b="1" dirty="0"/>
          </a:p>
        </p:txBody>
      </p:sp>
      <p:graphicFrame>
        <p:nvGraphicFramePr>
          <p:cNvPr id="14" name="Content Placeholder 13"/>
          <p:cNvGraphicFramePr>
            <a:graphicFrameLocks noGrp="1"/>
          </p:cNvGraphicFramePr>
          <p:nvPr>
            <p:ph sz="quarter" idx="4"/>
            <p:extLst>
              <p:ext uri="{D42A27DB-BD31-4B8C-83A1-F6EECF244321}">
                <p14:modId xmlns:p14="http://schemas.microsoft.com/office/powerpoint/2010/main" val="193004980"/>
              </p:ext>
            </p:extLst>
          </p:nvPr>
        </p:nvGraphicFramePr>
        <p:xfrm>
          <a:off x="4953000" y="3783013"/>
          <a:ext cx="6781800" cy="2935287"/>
        </p:xfrm>
        <a:graphic>
          <a:graphicData uri="http://schemas.openxmlformats.org/drawingml/2006/chart">
            <c:chart xmlns:c="http://schemas.openxmlformats.org/drawingml/2006/chart" xmlns:r="http://schemas.openxmlformats.org/officeDocument/2006/relationships" r:id="rId3"/>
          </a:graphicData>
        </a:graphic>
      </p:graphicFrame>
      <p:sp>
        <p:nvSpPr>
          <p:cNvPr id="6" name="Rectangle 5"/>
          <p:cNvSpPr/>
          <p:nvPr/>
        </p:nvSpPr>
        <p:spPr>
          <a:xfrm>
            <a:off x="506243" y="1715911"/>
            <a:ext cx="11228557" cy="1362140"/>
          </a:xfrm>
          <a:prstGeom prst="rect">
            <a:avLst/>
          </a:prstGeom>
        </p:spPr>
        <p:txBody>
          <a:bodyPr vert="horz" lIns="91440" tIns="45720" rIns="91440" bIns="45720" rtlCol="0" anchor="ctr">
            <a:noAutofit/>
          </a:bodyPr>
          <a:lstStyle/>
          <a:p>
            <a:pPr marL="306000" indent="-306000">
              <a:spcBef>
                <a:spcPct val="20000"/>
              </a:spcBef>
              <a:spcAft>
                <a:spcPts val="600"/>
              </a:spcAft>
              <a:buClr>
                <a:schemeClr val="accent2"/>
              </a:buClr>
              <a:buSzPct val="92000"/>
              <a:buFont typeface="Wingdings 2" panose="05020102010507070707" pitchFamily="18" charset="2"/>
              <a:buChar char=""/>
            </a:pPr>
            <a:r>
              <a:rPr lang="en-GB" dirty="0">
                <a:solidFill>
                  <a:schemeClr val="tx2"/>
                </a:solidFill>
              </a:rPr>
              <a:t>More Syrians </a:t>
            </a:r>
            <a:r>
              <a:rPr lang="en-GB" dirty="0" smtClean="0">
                <a:solidFill>
                  <a:schemeClr val="tx2"/>
                </a:solidFill>
              </a:rPr>
              <a:t>at 19% </a:t>
            </a:r>
            <a:r>
              <a:rPr lang="en-GB" dirty="0">
                <a:solidFill>
                  <a:schemeClr val="tx2"/>
                </a:solidFill>
              </a:rPr>
              <a:t>than Jordanians </a:t>
            </a:r>
            <a:r>
              <a:rPr lang="en-GB" dirty="0" smtClean="0">
                <a:solidFill>
                  <a:schemeClr val="tx2"/>
                </a:solidFill>
              </a:rPr>
              <a:t>at  1% </a:t>
            </a:r>
            <a:r>
              <a:rPr lang="en-GB" dirty="0">
                <a:solidFill>
                  <a:schemeClr val="tx2"/>
                </a:solidFill>
              </a:rPr>
              <a:t>reported they were not accepted in </a:t>
            </a:r>
            <a:r>
              <a:rPr lang="en-GB" dirty="0" smtClean="0">
                <a:solidFill>
                  <a:schemeClr val="tx2"/>
                </a:solidFill>
              </a:rPr>
              <a:t>near by schools. </a:t>
            </a:r>
          </a:p>
          <a:p>
            <a:pPr marL="306000" indent="-306000">
              <a:spcBef>
                <a:spcPct val="20000"/>
              </a:spcBef>
              <a:spcAft>
                <a:spcPts val="600"/>
              </a:spcAft>
              <a:buClr>
                <a:schemeClr val="accent2"/>
              </a:buClr>
              <a:buSzPct val="92000"/>
              <a:buFont typeface="Wingdings 2" panose="05020102010507070707" pitchFamily="18" charset="2"/>
              <a:buChar char=""/>
            </a:pPr>
            <a:r>
              <a:rPr lang="en-GB" dirty="0" smtClean="0">
                <a:solidFill>
                  <a:schemeClr val="tx2"/>
                </a:solidFill>
              </a:rPr>
              <a:t>Almost all reasons for not attending school were related to economic reasons.</a:t>
            </a:r>
          </a:p>
          <a:p>
            <a:pPr marL="306000" indent="-306000">
              <a:spcBef>
                <a:spcPct val="20000"/>
              </a:spcBef>
              <a:spcAft>
                <a:spcPts val="600"/>
              </a:spcAft>
              <a:buClr>
                <a:schemeClr val="accent2"/>
              </a:buClr>
              <a:buSzPct val="92000"/>
              <a:buFont typeface="Wingdings 2" panose="05020102010507070707" pitchFamily="18" charset="2"/>
              <a:buChar char=""/>
            </a:pPr>
            <a:r>
              <a:rPr lang="en-GB" dirty="0" smtClean="0">
                <a:solidFill>
                  <a:schemeClr val="tx2"/>
                </a:solidFill>
              </a:rPr>
              <a:t>Working children in Ghor attended school more than working children in Mafraq at 62.5% and 37.5% respectively. </a:t>
            </a:r>
          </a:p>
        </p:txBody>
      </p:sp>
    </p:spTree>
    <p:extLst>
      <p:ext uri="{BB962C8B-B14F-4D97-AF65-F5344CB8AC3E}">
        <p14:creationId xmlns:p14="http://schemas.microsoft.com/office/powerpoint/2010/main" val="242739915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220327" y="2722201"/>
            <a:ext cx="6987028" cy="536005"/>
          </a:xfrm>
        </p:spPr>
        <p:txBody>
          <a:bodyPr/>
          <a:lstStyle/>
          <a:p>
            <a:pPr algn="ctr"/>
            <a:r>
              <a:rPr lang="en-GB" sz="1600" b="1" dirty="0" smtClean="0">
                <a:solidFill>
                  <a:srgbClr val="72943C"/>
                </a:solidFill>
              </a:rPr>
              <a:t>Families </a:t>
            </a:r>
            <a:r>
              <a:rPr lang="en-GB" sz="1600" b="1" dirty="0">
                <a:solidFill>
                  <a:srgbClr val="72943C"/>
                </a:solidFill>
              </a:rPr>
              <a:t>Cash Income Compared with </a:t>
            </a:r>
            <a:r>
              <a:rPr lang="en-GB" sz="1600" b="1" dirty="0" smtClean="0">
                <a:solidFill>
                  <a:srgbClr val="72943C"/>
                </a:solidFill>
              </a:rPr>
              <a:t>Absolute &amp;Abject </a:t>
            </a:r>
            <a:r>
              <a:rPr lang="en-GB" sz="1600" b="1" dirty="0">
                <a:solidFill>
                  <a:srgbClr val="72943C"/>
                </a:solidFill>
              </a:rPr>
              <a:t>Poverty </a:t>
            </a:r>
            <a:r>
              <a:rPr lang="en-GB" sz="1600" b="1" dirty="0" smtClean="0">
                <a:solidFill>
                  <a:srgbClr val="72943C"/>
                </a:solidFill>
              </a:rPr>
              <a:t>Line</a:t>
            </a:r>
            <a:r>
              <a:rPr lang="en-US" sz="1600" b="1" dirty="0" smtClean="0">
                <a:solidFill>
                  <a:srgbClr val="72943C"/>
                </a:solidFill>
              </a:rPr>
              <a:t> </a:t>
            </a:r>
            <a:r>
              <a:rPr lang="en-GB" sz="1600" b="1" dirty="0"/>
              <a:t> </a:t>
            </a:r>
            <a:endParaRPr lang="en-US" sz="1600" b="1" dirty="0"/>
          </a:p>
        </p:txBody>
      </p:sp>
      <p:sp>
        <p:nvSpPr>
          <p:cNvPr id="16" name="Title 1"/>
          <p:cNvSpPr txBox="1">
            <a:spLocks/>
          </p:cNvSpPr>
          <p:nvPr/>
        </p:nvSpPr>
        <p:spPr>
          <a:xfrm>
            <a:off x="506242" y="702156"/>
            <a:ext cx="11029616" cy="322234"/>
          </a:xfrm>
          <a:prstGeom prst="rect">
            <a:avLst/>
          </a:prstGeom>
        </p:spPr>
        <p:txBody>
          <a:bodyPr vert="horz" lIns="91440" tIns="45720" rIns="91440" bIns="45720" rtlCol="0" anchor="b">
            <a:noAutofit/>
          </a:bodyPr>
          <a:lst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2000" dirty="0" smtClean="0">
                <a:solidFill>
                  <a:schemeClr val="accent2">
                    <a:lumMod val="60000"/>
                    <a:lumOff val="40000"/>
                  </a:schemeClr>
                </a:solidFill>
              </a:rPr>
              <a:t>Key findings</a:t>
            </a:r>
            <a:endParaRPr lang="en-US" sz="2000" dirty="0">
              <a:solidFill>
                <a:schemeClr val="accent2">
                  <a:lumMod val="60000"/>
                  <a:lumOff val="40000"/>
                </a:schemeClr>
              </a:solidFill>
            </a:endParaRPr>
          </a:p>
        </p:txBody>
      </p:sp>
      <p:sp>
        <p:nvSpPr>
          <p:cNvPr id="18" name="Rectangle 17"/>
          <p:cNvSpPr/>
          <p:nvPr/>
        </p:nvSpPr>
        <p:spPr>
          <a:xfrm>
            <a:off x="2803878" y="1140905"/>
            <a:ext cx="1101584" cy="369332"/>
          </a:xfrm>
          <a:prstGeom prst="rect">
            <a:avLst/>
          </a:prstGeom>
        </p:spPr>
        <p:txBody>
          <a:bodyPr wrap="none">
            <a:spAutoFit/>
          </a:bodyPr>
          <a:lstStyle/>
          <a:p>
            <a:r>
              <a:rPr lang="en-GB" dirty="0">
                <a:solidFill>
                  <a:schemeClr val="bg1">
                    <a:lumMod val="50000"/>
                  </a:schemeClr>
                </a:solidFill>
              </a:rPr>
              <a:t>Education</a:t>
            </a:r>
            <a:endParaRPr lang="en-US" dirty="0">
              <a:solidFill>
                <a:schemeClr val="bg1">
                  <a:lumMod val="50000"/>
                </a:schemeClr>
              </a:solidFill>
            </a:endParaRPr>
          </a:p>
        </p:txBody>
      </p:sp>
      <p:sp>
        <p:nvSpPr>
          <p:cNvPr id="19" name="Rectangle 18"/>
          <p:cNvSpPr/>
          <p:nvPr/>
        </p:nvSpPr>
        <p:spPr>
          <a:xfrm>
            <a:off x="4549869" y="1080945"/>
            <a:ext cx="1268296" cy="461665"/>
          </a:xfrm>
          <a:prstGeom prst="rect">
            <a:avLst/>
          </a:prstGeom>
        </p:spPr>
        <p:txBody>
          <a:bodyPr wrap="none">
            <a:spAutoFit/>
          </a:bodyPr>
          <a:lstStyle/>
          <a:p>
            <a:pPr algn="r" rtl="1"/>
            <a:r>
              <a:rPr lang="en-GB" sz="2400" b="1" dirty="0">
                <a:solidFill>
                  <a:schemeClr val="bg1"/>
                </a:solidFill>
              </a:rPr>
              <a:t>Income</a:t>
            </a:r>
            <a:endParaRPr lang="en-US" sz="2400" b="1" dirty="0">
              <a:solidFill>
                <a:schemeClr val="bg1"/>
              </a:solidFill>
            </a:endParaRPr>
          </a:p>
        </p:txBody>
      </p:sp>
      <p:sp>
        <p:nvSpPr>
          <p:cNvPr id="20" name="Rectangle 19"/>
          <p:cNvSpPr/>
          <p:nvPr/>
        </p:nvSpPr>
        <p:spPr>
          <a:xfrm>
            <a:off x="6272275" y="1140905"/>
            <a:ext cx="1471878" cy="369332"/>
          </a:xfrm>
          <a:prstGeom prst="rect">
            <a:avLst/>
          </a:prstGeom>
        </p:spPr>
        <p:txBody>
          <a:bodyPr wrap="none">
            <a:spAutoFit/>
          </a:bodyPr>
          <a:lstStyle/>
          <a:p>
            <a:r>
              <a:rPr lang="en-GB" dirty="0" smtClean="0">
                <a:solidFill>
                  <a:schemeClr val="bg1">
                    <a:lumMod val="50000"/>
                  </a:schemeClr>
                </a:solidFill>
              </a:rPr>
              <a:t>Child </a:t>
            </a:r>
            <a:r>
              <a:rPr lang="en-GB" dirty="0">
                <a:solidFill>
                  <a:schemeClr val="bg1">
                    <a:lumMod val="50000"/>
                  </a:schemeClr>
                </a:solidFill>
              </a:rPr>
              <a:t>Labour </a:t>
            </a:r>
            <a:endParaRPr lang="en-US" dirty="0">
              <a:solidFill>
                <a:schemeClr val="bg1">
                  <a:lumMod val="50000"/>
                </a:schemeClr>
              </a:solidFill>
            </a:endParaRPr>
          </a:p>
        </p:txBody>
      </p:sp>
      <p:sp>
        <p:nvSpPr>
          <p:cNvPr id="21" name="Rectangle 20"/>
          <p:cNvSpPr/>
          <p:nvPr/>
        </p:nvSpPr>
        <p:spPr>
          <a:xfrm>
            <a:off x="8472032" y="1140905"/>
            <a:ext cx="732252" cy="369332"/>
          </a:xfrm>
          <a:prstGeom prst="rect">
            <a:avLst/>
          </a:prstGeom>
        </p:spPr>
        <p:txBody>
          <a:bodyPr wrap="none">
            <a:spAutoFit/>
          </a:bodyPr>
          <a:lstStyle/>
          <a:p>
            <a:r>
              <a:rPr lang="en-GB" dirty="0" smtClean="0">
                <a:solidFill>
                  <a:schemeClr val="bg1">
                    <a:lumMod val="50000"/>
                  </a:schemeClr>
                </a:solidFill>
              </a:rPr>
              <a:t>Safety</a:t>
            </a:r>
            <a:endParaRPr lang="en-US" dirty="0">
              <a:solidFill>
                <a:schemeClr val="bg1">
                  <a:lumMod val="50000"/>
                </a:schemeClr>
              </a:solidFill>
            </a:endParaRPr>
          </a:p>
        </p:txBody>
      </p:sp>
      <p:sp>
        <p:nvSpPr>
          <p:cNvPr id="22" name="Rectangle 21"/>
          <p:cNvSpPr/>
          <p:nvPr/>
        </p:nvSpPr>
        <p:spPr>
          <a:xfrm>
            <a:off x="9840483" y="1150477"/>
            <a:ext cx="1635832" cy="369332"/>
          </a:xfrm>
          <a:prstGeom prst="rect">
            <a:avLst/>
          </a:prstGeom>
        </p:spPr>
        <p:txBody>
          <a:bodyPr wrap="none">
            <a:spAutoFit/>
          </a:bodyPr>
          <a:lstStyle/>
          <a:p>
            <a:r>
              <a:rPr lang="en-GB" dirty="0">
                <a:solidFill>
                  <a:schemeClr val="bg1">
                    <a:lumMod val="50000"/>
                  </a:schemeClr>
                </a:solidFill>
              </a:rPr>
              <a:t>Health Services</a:t>
            </a:r>
            <a:endParaRPr lang="en-US" dirty="0">
              <a:solidFill>
                <a:schemeClr val="bg1">
                  <a:lumMod val="50000"/>
                </a:schemeClr>
              </a:solidFill>
            </a:endParaRPr>
          </a:p>
        </p:txBody>
      </p:sp>
      <p:sp>
        <p:nvSpPr>
          <p:cNvPr id="24" name="Rectangle 23"/>
          <p:cNvSpPr/>
          <p:nvPr/>
        </p:nvSpPr>
        <p:spPr>
          <a:xfrm>
            <a:off x="1060873" y="1173278"/>
            <a:ext cx="922047" cy="369332"/>
          </a:xfrm>
          <a:prstGeom prst="rect">
            <a:avLst/>
          </a:prstGeom>
        </p:spPr>
        <p:txBody>
          <a:bodyPr wrap="none">
            <a:spAutoFit/>
          </a:bodyPr>
          <a:lstStyle/>
          <a:p>
            <a:r>
              <a:rPr lang="en-GB" dirty="0">
                <a:solidFill>
                  <a:schemeClr val="bg1">
                    <a:lumMod val="50000"/>
                  </a:schemeClr>
                </a:solidFill>
              </a:rPr>
              <a:t>Families</a:t>
            </a:r>
            <a:endParaRPr lang="en-US" dirty="0">
              <a:solidFill>
                <a:schemeClr val="bg1">
                  <a:lumMod val="50000"/>
                </a:schemeClr>
              </a:solidFill>
            </a:endParaRPr>
          </a:p>
        </p:txBody>
      </p:sp>
      <p:sp>
        <p:nvSpPr>
          <p:cNvPr id="7" name="Rectangle 6"/>
          <p:cNvSpPr/>
          <p:nvPr/>
        </p:nvSpPr>
        <p:spPr>
          <a:xfrm>
            <a:off x="476250" y="3439400"/>
            <a:ext cx="4677775" cy="2562314"/>
          </a:xfrm>
          <a:prstGeom prst="rect">
            <a:avLst/>
          </a:prstGeom>
        </p:spPr>
        <p:txBody>
          <a:bodyPr vert="horz" lIns="91440" tIns="45720" rIns="91440" bIns="45720" rtlCol="0" anchor="ctr">
            <a:noAutofit/>
          </a:bodyPr>
          <a:lstStyle/>
          <a:p>
            <a:pPr marL="306000" indent="-306000">
              <a:spcBef>
                <a:spcPct val="20000"/>
              </a:spcBef>
              <a:spcAft>
                <a:spcPts val="600"/>
              </a:spcAft>
              <a:buClr>
                <a:schemeClr val="accent2"/>
              </a:buClr>
              <a:buSzPct val="92000"/>
              <a:buFont typeface="Wingdings 2" panose="05020102010507070707" pitchFamily="18" charset="2"/>
              <a:buChar char=""/>
            </a:pPr>
            <a:r>
              <a:rPr lang="en-GB" sz="2000" dirty="0" smtClean="0">
                <a:solidFill>
                  <a:schemeClr val="tx2"/>
                </a:solidFill>
              </a:rPr>
              <a:t>All </a:t>
            </a:r>
            <a:r>
              <a:rPr lang="en-GB" sz="2000" dirty="0">
                <a:solidFill>
                  <a:schemeClr val="tx2"/>
                </a:solidFill>
              </a:rPr>
              <a:t>households live above the abject poverty line, except one household who lives on the boundaries of the abject poverty line. </a:t>
            </a:r>
            <a:endParaRPr lang="en-GB" sz="2000" dirty="0" smtClean="0">
              <a:solidFill>
                <a:schemeClr val="tx2"/>
              </a:solidFill>
            </a:endParaRPr>
          </a:p>
          <a:p>
            <a:pPr marL="306000" indent="-306000">
              <a:spcBef>
                <a:spcPct val="20000"/>
              </a:spcBef>
              <a:spcAft>
                <a:spcPts val="600"/>
              </a:spcAft>
              <a:buClr>
                <a:schemeClr val="accent2"/>
              </a:buClr>
              <a:buSzPct val="92000"/>
              <a:buFont typeface="Wingdings 2" panose="05020102010507070707" pitchFamily="18" charset="2"/>
              <a:buChar char=""/>
            </a:pPr>
            <a:r>
              <a:rPr lang="en-GB" sz="2000" b="1" dirty="0" smtClean="0">
                <a:solidFill>
                  <a:schemeClr val="tx2"/>
                </a:solidFill>
              </a:rPr>
              <a:t>Moreover</a:t>
            </a:r>
            <a:r>
              <a:rPr lang="en-GB" sz="2000" b="1" dirty="0">
                <a:solidFill>
                  <a:schemeClr val="tx2"/>
                </a:solidFill>
              </a:rPr>
              <a:t>, 142 households out of 206 households who reported their income, live under the absolute poverty line </a:t>
            </a:r>
            <a:endParaRPr lang="en-US" sz="2000" b="1" dirty="0">
              <a:solidFill>
                <a:schemeClr val="tx2"/>
              </a:solidFill>
            </a:endParaRPr>
          </a:p>
        </p:txBody>
      </p:sp>
      <p:sp>
        <p:nvSpPr>
          <p:cNvPr id="8" name="Rectangle 7"/>
          <p:cNvSpPr/>
          <p:nvPr/>
        </p:nvSpPr>
        <p:spPr>
          <a:xfrm>
            <a:off x="438507" y="1353752"/>
            <a:ext cx="11296293" cy="1971333"/>
          </a:xfrm>
          <a:prstGeom prst="rect">
            <a:avLst/>
          </a:prstGeom>
        </p:spPr>
        <p:txBody>
          <a:bodyPr vert="horz" lIns="91440" tIns="45720" rIns="91440" bIns="45720" rtlCol="0" anchor="ctr">
            <a:noAutofit/>
          </a:bodyPr>
          <a:lstStyle/>
          <a:p>
            <a:pPr marL="306000" indent="-306000">
              <a:spcBef>
                <a:spcPct val="20000"/>
              </a:spcBef>
              <a:spcAft>
                <a:spcPts val="600"/>
              </a:spcAft>
              <a:buClr>
                <a:schemeClr val="accent2"/>
              </a:buClr>
              <a:buSzPct val="92000"/>
              <a:buFont typeface="Wingdings 2" panose="05020102010507070707" pitchFamily="18" charset="2"/>
              <a:buChar char=""/>
            </a:pPr>
            <a:r>
              <a:rPr lang="en-GB" sz="2100" dirty="0">
                <a:solidFill>
                  <a:schemeClr val="tx2"/>
                </a:solidFill>
              </a:rPr>
              <a:t>The minimum monthly income earned by families surveyed was JD 30 for Syrian families and JD 90 for Jordanian families for families living in </a:t>
            </a:r>
            <a:r>
              <a:rPr lang="en-GB" sz="2100" dirty="0" smtClean="0">
                <a:solidFill>
                  <a:schemeClr val="tx2"/>
                </a:solidFill>
              </a:rPr>
              <a:t>Mafraq. </a:t>
            </a:r>
          </a:p>
          <a:p>
            <a:pPr marL="306000" indent="-306000">
              <a:spcBef>
                <a:spcPct val="20000"/>
              </a:spcBef>
              <a:spcAft>
                <a:spcPts val="600"/>
              </a:spcAft>
              <a:buClr>
                <a:schemeClr val="accent2"/>
              </a:buClr>
              <a:buSzPct val="92000"/>
              <a:buFont typeface="Wingdings 2" panose="05020102010507070707" pitchFamily="18" charset="2"/>
              <a:buChar char=""/>
            </a:pPr>
            <a:r>
              <a:rPr lang="en-GB" sz="2100" dirty="0" smtClean="0">
                <a:solidFill>
                  <a:schemeClr val="tx2"/>
                </a:solidFill>
              </a:rPr>
              <a:t>The </a:t>
            </a:r>
            <a:r>
              <a:rPr lang="en-GB" sz="2100" dirty="0">
                <a:solidFill>
                  <a:schemeClr val="tx2"/>
                </a:solidFill>
              </a:rPr>
              <a:t>maximum earned by Syrian families was JD 600 and JD 900 by Jordanian families for families living in the Jordan Valley. </a:t>
            </a:r>
            <a:endParaRPr lang="en-US" sz="2100" dirty="0">
              <a:solidFill>
                <a:schemeClr val="tx2"/>
              </a:solidFill>
            </a:endParaRPr>
          </a:p>
        </p:txBody>
      </p:sp>
      <p:graphicFrame>
        <p:nvGraphicFramePr>
          <p:cNvPr id="14" name="Content Placeholder 13"/>
          <p:cNvGraphicFramePr>
            <a:graphicFrameLocks noGrp="1"/>
          </p:cNvGraphicFramePr>
          <p:nvPr>
            <p:ph sz="quarter" idx="4"/>
            <p:extLst>
              <p:ext uri="{D42A27DB-BD31-4B8C-83A1-F6EECF244321}">
                <p14:modId xmlns:p14="http://schemas.microsoft.com/office/powerpoint/2010/main" val="1332723545"/>
              </p:ext>
            </p:extLst>
          </p:nvPr>
        </p:nvGraphicFramePr>
        <p:xfrm>
          <a:off x="5292437" y="3325091"/>
          <a:ext cx="6604520" cy="3532909"/>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42739915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3"/>
          </p:nvPr>
        </p:nvSpPr>
        <p:spPr>
          <a:xfrm>
            <a:off x="4225131" y="1783510"/>
            <a:ext cx="7419809" cy="553373"/>
          </a:xfrm>
        </p:spPr>
        <p:txBody>
          <a:bodyPr/>
          <a:lstStyle/>
          <a:p>
            <a:pPr algn="ctr"/>
            <a:r>
              <a:rPr lang="en-US" sz="2000" dirty="0"/>
              <a:t>Income for Household including Working </a:t>
            </a:r>
            <a:r>
              <a:rPr lang="en-US" sz="2000" dirty="0" smtClean="0"/>
              <a:t>Children </a:t>
            </a:r>
            <a:r>
              <a:rPr lang="en-US" sz="2000" dirty="0"/>
              <a:t>by </a:t>
            </a:r>
            <a:r>
              <a:rPr lang="en-US" sz="2000" dirty="0" smtClean="0"/>
              <a:t>Gender</a:t>
            </a:r>
            <a:endParaRPr lang="en-US" sz="2000" dirty="0"/>
          </a:p>
        </p:txBody>
      </p:sp>
      <p:sp>
        <p:nvSpPr>
          <p:cNvPr id="16" name="Title 1"/>
          <p:cNvSpPr txBox="1">
            <a:spLocks/>
          </p:cNvSpPr>
          <p:nvPr/>
        </p:nvSpPr>
        <p:spPr>
          <a:xfrm>
            <a:off x="506242" y="702156"/>
            <a:ext cx="11029616" cy="322234"/>
          </a:xfrm>
          <a:prstGeom prst="rect">
            <a:avLst/>
          </a:prstGeom>
        </p:spPr>
        <p:txBody>
          <a:bodyPr vert="horz" lIns="91440" tIns="45720" rIns="91440" bIns="45720" rtlCol="0" anchor="b">
            <a:noAutofit/>
          </a:bodyPr>
          <a:lst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2000" dirty="0" smtClean="0">
                <a:solidFill>
                  <a:schemeClr val="accent2">
                    <a:lumMod val="60000"/>
                    <a:lumOff val="40000"/>
                  </a:schemeClr>
                </a:solidFill>
              </a:rPr>
              <a:t>Key findings</a:t>
            </a:r>
            <a:endParaRPr lang="en-US" sz="2000" dirty="0">
              <a:solidFill>
                <a:schemeClr val="accent2">
                  <a:lumMod val="60000"/>
                  <a:lumOff val="40000"/>
                </a:schemeClr>
              </a:solidFill>
            </a:endParaRPr>
          </a:p>
        </p:txBody>
      </p:sp>
      <p:sp>
        <p:nvSpPr>
          <p:cNvPr id="18" name="Rectangle 17"/>
          <p:cNvSpPr/>
          <p:nvPr/>
        </p:nvSpPr>
        <p:spPr>
          <a:xfrm>
            <a:off x="2803878" y="1140905"/>
            <a:ext cx="1101584" cy="369332"/>
          </a:xfrm>
          <a:prstGeom prst="rect">
            <a:avLst/>
          </a:prstGeom>
        </p:spPr>
        <p:txBody>
          <a:bodyPr wrap="none">
            <a:spAutoFit/>
          </a:bodyPr>
          <a:lstStyle/>
          <a:p>
            <a:r>
              <a:rPr lang="en-GB" dirty="0">
                <a:solidFill>
                  <a:schemeClr val="bg1">
                    <a:lumMod val="50000"/>
                  </a:schemeClr>
                </a:solidFill>
              </a:rPr>
              <a:t>Education</a:t>
            </a:r>
            <a:endParaRPr lang="en-US" dirty="0">
              <a:solidFill>
                <a:schemeClr val="bg1">
                  <a:lumMod val="50000"/>
                </a:schemeClr>
              </a:solidFill>
            </a:endParaRPr>
          </a:p>
        </p:txBody>
      </p:sp>
      <p:sp>
        <p:nvSpPr>
          <p:cNvPr id="19" name="Rectangle 18"/>
          <p:cNvSpPr/>
          <p:nvPr/>
        </p:nvSpPr>
        <p:spPr>
          <a:xfrm>
            <a:off x="4549869" y="1080945"/>
            <a:ext cx="1268296" cy="461665"/>
          </a:xfrm>
          <a:prstGeom prst="rect">
            <a:avLst/>
          </a:prstGeom>
        </p:spPr>
        <p:txBody>
          <a:bodyPr wrap="none">
            <a:spAutoFit/>
          </a:bodyPr>
          <a:lstStyle/>
          <a:p>
            <a:pPr algn="r" rtl="1"/>
            <a:r>
              <a:rPr lang="en-GB" sz="2400" b="1" dirty="0">
                <a:solidFill>
                  <a:schemeClr val="bg1"/>
                </a:solidFill>
              </a:rPr>
              <a:t>Income</a:t>
            </a:r>
            <a:endParaRPr lang="en-US" sz="2400" b="1" dirty="0">
              <a:solidFill>
                <a:schemeClr val="bg1"/>
              </a:solidFill>
            </a:endParaRPr>
          </a:p>
        </p:txBody>
      </p:sp>
      <p:sp>
        <p:nvSpPr>
          <p:cNvPr id="20" name="Rectangle 19"/>
          <p:cNvSpPr/>
          <p:nvPr/>
        </p:nvSpPr>
        <p:spPr>
          <a:xfrm>
            <a:off x="6272275" y="1140905"/>
            <a:ext cx="1471878" cy="369332"/>
          </a:xfrm>
          <a:prstGeom prst="rect">
            <a:avLst/>
          </a:prstGeom>
        </p:spPr>
        <p:txBody>
          <a:bodyPr wrap="none">
            <a:spAutoFit/>
          </a:bodyPr>
          <a:lstStyle/>
          <a:p>
            <a:r>
              <a:rPr lang="en-GB" dirty="0" smtClean="0">
                <a:solidFill>
                  <a:schemeClr val="bg1">
                    <a:lumMod val="50000"/>
                  </a:schemeClr>
                </a:solidFill>
              </a:rPr>
              <a:t>Child </a:t>
            </a:r>
            <a:r>
              <a:rPr lang="en-GB" dirty="0">
                <a:solidFill>
                  <a:schemeClr val="bg1">
                    <a:lumMod val="50000"/>
                  </a:schemeClr>
                </a:solidFill>
              </a:rPr>
              <a:t>Labour </a:t>
            </a:r>
            <a:endParaRPr lang="en-US" dirty="0">
              <a:solidFill>
                <a:schemeClr val="bg1">
                  <a:lumMod val="50000"/>
                </a:schemeClr>
              </a:solidFill>
            </a:endParaRPr>
          </a:p>
        </p:txBody>
      </p:sp>
      <p:sp>
        <p:nvSpPr>
          <p:cNvPr id="21" name="Rectangle 20"/>
          <p:cNvSpPr/>
          <p:nvPr/>
        </p:nvSpPr>
        <p:spPr>
          <a:xfrm>
            <a:off x="8472032" y="1140905"/>
            <a:ext cx="732252" cy="369332"/>
          </a:xfrm>
          <a:prstGeom prst="rect">
            <a:avLst/>
          </a:prstGeom>
        </p:spPr>
        <p:txBody>
          <a:bodyPr wrap="none">
            <a:spAutoFit/>
          </a:bodyPr>
          <a:lstStyle/>
          <a:p>
            <a:r>
              <a:rPr lang="en-GB" dirty="0" smtClean="0">
                <a:solidFill>
                  <a:schemeClr val="bg1">
                    <a:lumMod val="50000"/>
                  </a:schemeClr>
                </a:solidFill>
              </a:rPr>
              <a:t>Safety</a:t>
            </a:r>
            <a:endParaRPr lang="en-US" dirty="0">
              <a:solidFill>
                <a:schemeClr val="bg1">
                  <a:lumMod val="50000"/>
                </a:schemeClr>
              </a:solidFill>
            </a:endParaRPr>
          </a:p>
        </p:txBody>
      </p:sp>
      <p:sp>
        <p:nvSpPr>
          <p:cNvPr id="22" name="Rectangle 21"/>
          <p:cNvSpPr/>
          <p:nvPr/>
        </p:nvSpPr>
        <p:spPr>
          <a:xfrm>
            <a:off x="9840483" y="1150477"/>
            <a:ext cx="1635832" cy="369332"/>
          </a:xfrm>
          <a:prstGeom prst="rect">
            <a:avLst/>
          </a:prstGeom>
        </p:spPr>
        <p:txBody>
          <a:bodyPr wrap="none">
            <a:spAutoFit/>
          </a:bodyPr>
          <a:lstStyle/>
          <a:p>
            <a:r>
              <a:rPr lang="en-GB" dirty="0">
                <a:solidFill>
                  <a:schemeClr val="bg1">
                    <a:lumMod val="50000"/>
                  </a:schemeClr>
                </a:solidFill>
              </a:rPr>
              <a:t>Health Services</a:t>
            </a:r>
            <a:endParaRPr lang="en-US" dirty="0">
              <a:solidFill>
                <a:schemeClr val="bg1">
                  <a:lumMod val="50000"/>
                </a:schemeClr>
              </a:solidFill>
            </a:endParaRPr>
          </a:p>
        </p:txBody>
      </p:sp>
      <p:sp>
        <p:nvSpPr>
          <p:cNvPr id="24" name="Rectangle 23"/>
          <p:cNvSpPr/>
          <p:nvPr/>
        </p:nvSpPr>
        <p:spPr>
          <a:xfrm>
            <a:off x="1060873" y="1173278"/>
            <a:ext cx="922047" cy="369332"/>
          </a:xfrm>
          <a:prstGeom prst="rect">
            <a:avLst/>
          </a:prstGeom>
        </p:spPr>
        <p:txBody>
          <a:bodyPr wrap="none">
            <a:spAutoFit/>
          </a:bodyPr>
          <a:lstStyle/>
          <a:p>
            <a:r>
              <a:rPr lang="en-GB" dirty="0">
                <a:solidFill>
                  <a:schemeClr val="bg1">
                    <a:lumMod val="50000"/>
                  </a:schemeClr>
                </a:solidFill>
              </a:rPr>
              <a:t>Families</a:t>
            </a:r>
            <a:endParaRPr lang="en-US" dirty="0">
              <a:solidFill>
                <a:schemeClr val="bg1">
                  <a:lumMod val="50000"/>
                </a:schemeClr>
              </a:solidFill>
            </a:endParaRPr>
          </a:p>
        </p:txBody>
      </p:sp>
      <p:sp>
        <p:nvSpPr>
          <p:cNvPr id="6" name="Rectangle 5"/>
          <p:cNvSpPr/>
          <p:nvPr/>
        </p:nvSpPr>
        <p:spPr>
          <a:xfrm>
            <a:off x="476249" y="1620982"/>
            <a:ext cx="3707823" cy="5237018"/>
          </a:xfrm>
          <a:prstGeom prst="rect">
            <a:avLst/>
          </a:prstGeom>
        </p:spPr>
        <p:txBody>
          <a:bodyPr vert="horz" lIns="91440" tIns="45720" rIns="91440" bIns="45720" rtlCol="0" anchor="ctr">
            <a:noAutofit/>
          </a:bodyPr>
          <a:lstStyle/>
          <a:p>
            <a:pPr marL="306000" indent="-306000">
              <a:spcBef>
                <a:spcPct val="20000"/>
              </a:spcBef>
              <a:spcAft>
                <a:spcPts val="600"/>
              </a:spcAft>
              <a:buClr>
                <a:schemeClr val="accent2"/>
              </a:buClr>
              <a:buSzPct val="92000"/>
              <a:buFont typeface="Wingdings 2" panose="05020102010507070707" pitchFamily="18" charset="2"/>
              <a:buChar char=""/>
            </a:pPr>
            <a:r>
              <a:rPr lang="en-GB" sz="2200" dirty="0">
                <a:solidFill>
                  <a:schemeClr val="tx2"/>
                </a:solidFill>
              </a:rPr>
              <a:t>According to the working children’s responses, individual cash income, including working children income, ranged from JD 5 to JD </a:t>
            </a:r>
            <a:r>
              <a:rPr lang="en-GB" sz="2200" dirty="0" smtClean="0">
                <a:solidFill>
                  <a:schemeClr val="tx2"/>
                </a:solidFill>
              </a:rPr>
              <a:t>200. </a:t>
            </a:r>
          </a:p>
          <a:p>
            <a:pPr marL="306000" indent="-306000">
              <a:spcBef>
                <a:spcPct val="20000"/>
              </a:spcBef>
              <a:spcAft>
                <a:spcPts val="600"/>
              </a:spcAft>
              <a:buClr>
                <a:schemeClr val="accent2"/>
              </a:buClr>
              <a:buSzPct val="92000"/>
              <a:buFont typeface="Wingdings 2" panose="05020102010507070707" pitchFamily="18" charset="2"/>
              <a:buChar char=""/>
            </a:pPr>
            <a:r>
              <a:rPr lang="en-GB" sz="2200" dirty="0" smtClean="0">
                <a:solidFill>
                  <a:schemeClr val="tx2"/>
                </a:solidFill>
              </a:rPr>
              <a:t>The </a:t>
            </a:r>
            <a:r>
              <a:rPr lang="en-GB" sz="2200" dirty="0">
                <a:solidFill>
                  <a:schemeClr val="tx2"/>
                </a:solidFill>
              </a:rPr>
              <a:t>family cash income, as reported by parents, ranged from JD 30 to JD 900 monthly. </a:t>
            </a:r>
            <a:endParaRPr lang="en-US" sz="2200" dirty="0">
              <a:solidFill>
                <a:schemeClr val="tx2"/>
              </a:solidFill>
            </a:endParaRPr>
          </a:p>
        </p:txBody>
      </p:sp>
      <p:graphicFrame>
        <p:nvGraphicFramePr>
          <p:cNvPr id="17" name="Content Placeholder 14"/>
          <p:cNvGraphicFramePr>
            <a:graphicFrameLocks noGrp="1"/>
          </p:cNvGraphicFramePr>
          <p:nvPr>
            <p:ph sz="quarter" idx="4"/>
            <p:extLst>
              <p:ext uri="{D42A27DB-BD31-4B8C-83A1-F6EECF244321}">
                <p14:modId xmlns:p14="http://schemas.microsoft.com/office/powerpoint/2010/main" val="3683454723"/>
              </p:ext>
            </p:extLst>
          </p:nvPr>
        </p:nvGraphicFramePr>
        <p:xfrm>
          <a:off x="4544291" y="2410691"/>
          <a:ext cx="7066685" cy="397106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96915631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72444" y="3219450"/>
            <a:ext cx="5548606" cy="536005"/>
          </a:xfrm>
        </p:spPr>
        <p:txBody>
          <a:bodyPr/>
          <a:lstStyle/>
          <a:p>
            <a:pPr algn="ctr"/>
            <a:r>
              <a:rPr lang="en-GB" sz="2000" b="1" dirty="0"/>
              <a:t>Children Responses for Reasons for Work</a:t>
            </a:r>
            <a:endParaRPr lang="en-US" sz="2000" b="1" dirty="0"/>
          </a:p>
        </p:txBody>
      </p:sp>
      <p:sp>
        <p:nvSpPr>
          <p:cNvPr id="5" name="Text Placeholder 4"/>
          <p:cNvSpPr>
            <a:spLocks noGrp="1"/>
          </p:cNvSpPr>
          <p:nvPr>
            <p:ph type="body" sz="quarter" idx="3"/>
          </p:nvPr>
        </p:nvSpPr>
        <p:spPr>
          <a:xfrm>
            <a:off x="6096001" y="3266613"/>
            <a:ext cx="5638800" cy="553373"/>
          </a:xfrm>
        </p:spPr>
        <p:txBody>
          <a:bodyPr/>
          <a:lstStyle/>
          <a:p>
            <a:pPr algn="ctr"/>
            <a:endParaRPr lang="en-US" sz="2000" b="1" dirty="0">
              <a:solidFill>
                <a:srgbClr val="FF0000"/>
              </a:solidFill>
            </a:endParaRPr>
          </a:p>
        </p:txBody>
      </p:sp>
      <p:sp>
        <p:nvSpPr>
          <p:cNvPr id="11" name="Title 1"/>
          <p:cNvSpPr txBox="1">
            <a:spLocks/>
          </p:cNvSpPr>
          <p:nvPr/>
        </p:nvSpPr>
        <p:spPr>
          <a:xfrm>
            <a:off x="506242" y="702156"/>
            <a:ext cx="11029616" cy="322234"/>
          </a:xfrm>
          <a:prstGeom prst="rect">
            <a:avLst/>
          </a:prstGeom>
        </p:spPr>
        <p:txBody>
          <a:bodyPr vert="horz" lIns="91440" tIns="45720" rIns="91440" bIns="45720" rtlCol="0" anchor="b">
            <a:noAutofit/>
          </a:bodyPr>
          <a:lst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2000" dirty="0" smtClean="0">
                <a:solidFill>
                  <a:schemeClr val="accent2">
                    <a:lumMod val="60000"/>
                    <a:lumOff val="40000"/>
                  </a:schemeClr>
                </a:solidFill>
              </a:rPr>
              <a:t>Key findings</a:t>
            </a:r>
            <a:endParaRPr lang="en-US" sz="2000" dirty="0">
              <a:solidFill>
                <a:schemeClr val="accent2">
                  <a:lumMod val="60000"/>
                  <a:lumOff val="40000"/>
                </a:schemeClr>
              </a:solidFill>
            </a:endParaRPr>
          </a:p>
        </p:txBody>
      </p:sp>
      <p:sp>
        <p:nvSpPr>
          <p:cNvPr id="13" name="Rectangle 12"/>
          <p:cNvSpPr/>
          <p:nvPr/>
        </p:nvSpPr>
        <p:spPr>
          <a:xfrm>
            <a:off x="2803878" y="1159955"/>
            <a:ext cx="1101584" cy="369332"/>
          </a:xfrm>
          <a:prstGeom prst="rect">
            <a:avLst/>
          </a:prstGeom>
        </p:spPr>
        <p:txBody>
          <a:bodyPr wrap="none">
            <a:spAutoFit/>
          </a:bodyPr>
          <a:lstStyle/>
          <a:p>
            <a:r>
              <a:rPr lang="en-GB" dirty="0">
                <a:solidFill>
                  <a:schemeClr val="bg1">
                    <a:lumMod val="50000"/>
                  </a:schemeClr>
                </a:solidFill>
              </a:rPr>
              <a:t>Education</a:t>
            </a:r>
            <a:endParaRPr lang="en-US" dirty="0">
              <a:solidFill>
                <a:schemeClr val="bg1">
                  <a:lumMod val="50000"/>
                </a:schemeClr>
              </a:solidFill>
            </a:endParaRPr>
          </a:p>
        </p:txBody>
      </p:sp>
      <p:sp>
        <p:nvSpPr>
          <p:cNvPr id="15" name="Rectangle 14"/>
          <p:cNvSpPr/>
          <p:nvPr/>
        </p:nvSpPr>
        <p:spPr>
          <a:xfrm>
            <a:off x="6272275" y="1159955"/>
            <a:ext cx="1471878" cy="369332"/>
          </a:xfrm>
          <a:prstGeom prst="rect">
            <a:avLst/>
          </a:prstGeom>
        </p:spPr>
        <p:txBody>
          <a:bodyPr wrap="none">
            <a:spAutoFit/>
          </a:bodyPr>
          <a:lstStyle/>
          <a:p>
            <a:r>
              <a:rPr lang="en-GB" dirty="0" smtClean="0">
                <a:solidFill>
                  <a:schemeClr val="bg1">
                    <a:lumMod val="50000"/>
                  </a:schemeClr>
                </a:solidFill>
              </a:rPr>
              <a:t>Child </a:t>
            </a:r>
            <a:r>
              <a:rPr lang="en-GB" dirty="0">
                <a:solidFill>
                  <a:schemeClr val="bg1">
                    <a:lumMod val="50000"/>
                  </a:schemeClr>
                </a:solidFill>
              </a:rPr>
              <a:t>Labour </a:t>
            </a:r>
            <a:endParaRPr lang="en-US" dirty="0">
              <a:solidFill>
                <a:schemeClr val="bg1">
                  <a:lumMod val="50000"/>
                </a:schemeClr>
              </a:solidFill>
            </a:endParaRPr>
          </a:p>
        </p:txBody>
      </p:sp>
      <p:sp>
        <p:nvSpPr>
          <p:cNvPr id="16" name="Rectangle 15"/>
          <p:cNvSpPr/>
          <p:nvPr/>
        </p:nvSpPr>
        <p:spPr>
          <a:xfrm>
            <a:off x="8472032" y="1159955"/>
            <a:ext cx="732252" cy="369332"/>
          </a:xfrm>
          <a:prstGeom prst="rect">
            <a:avLst/>
          </a:prstGeom>
        </p:spPr>
        <p:txBody>
          <a:bodyPr wrap="none">
            <a:spAutoFit/>
          </a:bodyPr>
          <a:lstStyle/>
          <a:p>
            <a:r>
              <a:rPr lang="en-GB" dirty="0" smtClean="0">
                <a:solidFill>
                  <a:schemeClr val="bg1">
                    <a:lumMod val="50000"/>
                  </a:schemeClr>
                </a:solidFill>
              </a:rPr>
              <a:t>Safety</a:t>
            </a:r>
            <a:endParaRPr lang="en-US" dirty="0">
              <a:solidFill>
                <a:schemeClr val="bg1">
                  <a:lumMod val="50000"/>
                </a:schemeClr>
              </a:solidFill>
            </a:endParaRPr>
          </a:p>
        </p:txBody>
      </p:sp>
      <p:sp>
        <p:nvSpPr>
          <p:cNvPr id="17" name="Rectangle 16"/>
          <p:cNvSpPr/>
          <p:nvPr/>
        </p:nvSpPr>
        <p:spPr>
          <a:xfrm>
            <a:off x="9840483" y="1169527"/>
            <a:ext cx="1635832" cy="369332"/>
          </a:xfrm>
          <a:prstGeom prst="rect">
            <a:avLst/>
          </a:prstGeom>
        </p:spPr>
        <p:txBody>
          <a:bodyPr wrap="none">
            <a:spAutoFit/>
          </a:bodyPr>
          <a:lstStyle/>
          <a:p>
            <a:r>
              <a:rPr lang="en-GB" dirty="0">
                <a:solidFill>
                  <a:schemeClr val="bg1">
                    <a:lumMod val="50000"/>
                  </a:schemeClr>
                </a:solidFill>
              </a:rPr>
              <a:t>Health Services</a:t>
            </a:r>
            <a:endParaRPr lang="en-US" dirty="0">
              <a:solidFill>
                <a:schemeClr val="bg1">
                  <a:lumMod val="50000"/>
                </a:schemeClr>
              </a:solidFill>
            </a:endParaRPr>
          </a:p>
        </p:txBody>
      </p:sp>
      <p:sp>
        <p:nvSpPr>
          <p:cNvPr id="18" name="Rectangle 17"/>
          <p:cNvSpPr/>
          <p:nvPr/>
        </p:nvSpPr>
        <p:spPr>
          <a:xfrm>
            <a:off x="4549869" y="1099995"/>
            <a:ext cx="1268296" cy="461665"/>
          </a:xfrm>
          <a:prstGeom prst="rect">
            <a:avLst/>
          </a:prstGeom>
        </p:spPr>
        <p:txBody>
          <a:bodyPr wrap="none">
            <a:spAutoFit/>
          </a:bodyPr>
          <a:lstStyle/>
          <a:p>
            <a:pPr algn="r" rtl="1"/>
            <a:r>
              <a:rPr lang="en-GB" sz="2400" b="1" dirty="0">
                <a:solidFill>
                  <a:schemeClr val="bg1"/>
                </a:solidFill>
              </a:rPr>
              <a:t>Income</a:t>
            </a:r>
            <a:endParaRPr lang="en-US" sz="2400" b="1" dirty="0">
              <a:solidFill>
                <a:schemeClr val="bg1"/>
              </a:solidFill>
            </a:endParaRPr>
          </a:p>
        </p:txBody>
      </p:sp>
      <p:sp>
        <p:nvSpPr>
          <p:cNvPr id="20" name="Rectangle 19"/>
          <p:cNvSpPr/>
          <p:nvPr/>
        </p:nvSpPr>
        <p:spPr>
          <a:xfrm>
            <a:off x="1060873" y="1192328"/>
            <a:ext cx="922047" cy="369332"/>
          </a:xfrm>
          <a:prstGeom prst="rect">
            <a:avLst/>
          </a:prstGeom>
        </p:spPr>
        <p:txBody>
          <a:bodyPr wrap="none">
            <a:spAutoFit/>
          </a:bodyPr>
          <a:lstStyle/>
          <a:p>
            <a:r>
              <a:rPr lang="en-GB" dirty="0">
                <a:solidFill>
                  <a:schemeClr val="bg1">
                    <a:lumMod val="50000"/>
                  </a:schemeClr>
                </a:solidFill>
              </a:rPr>
              <a:t>Families</a:t>
            </a:r>
            <a:endParaRPr lang="en-US" dirty="0">
              <a:solidFill>
                <a:schemeClr val="bg1">
                  <a:lumMod val="50000"/>
                </a:schemeClr>
              </a:solidFill>
            </a:endParaRPr>
          </a:p>
        </p:txBody>
      </p:sp>
      <p:sp>
        <p:nvSpPr>
          <p:cNvPr id="4" name="Rectangle 3"/>
          <p:cNvSpPr/>
          <p:nvPr/>
        </p:nvSpPr>
        <p:spPr>
          <a:xfrm>
            <a:off x="6096000" y="1685657"/>
            <a:ext cx="5638800" cy="1323439"/>
          </a:xfrm>
          <a:prstGeom prst="rect">
            <a:avLst/>
          </a:prstGeom>
        </p:spPr>
        <p:txBody>
          <a:bodyPr vert="horz" lIns="91440" tIns="45720" rIns="91440" bIns="45720" rtlCol="0" anchor="ctr">
            <a:noAutofit/>
          </a:bodyPr>
          <a:lstStyle/>
          <a:p>
            <a:pPr marL="306000" indent="-306000">
              <a:spcBef>
                <a:spcPct val="20000"/>
              </a:spcBef>
              <a:spcAft>
                <a:spcPts val="600"/>
              </a:spcAft>
              <a:buClr>
                <a:schemeClr val="accent2"/>
              </a:buClr>
              <a:buSzPct val="92000"/>
              <a:buFont typeface="Wingdings 2" panose="05020102010507070707" pitchFamily="18" charset="2"/>
              <a:buChar char=""/>
            </a:pPr>
            <a:r>
              <a:rPr lang="en-GB" sz="2000" dirty="0" smtClean="0">
                <a:solidFill>
                  <a:schemeClr val="tx2"/>
                </a:solidFill>
              </a:rPr>
              <a:t>Almost 70 percent of parents reported </a:t>
            </a:r>
            <a:r>
              <a:rPr lang="en-GB" sz="2000" dirty="0">
                <a:solidFill>
                  <a:schemeClr val="tx2"/>
                </a:solidFill>
              </a:rPr>
              <a:t>they were currently working, while </a:t>
            </a:r>
            <a:r>
              <a:rPr lang="en-GB" sz="2000" dirty="0" smtClean="0">
                <a:solidFill>
                  <a:schemeClr val="tx2"/>
                </a:solidFill>
              </a:rPr>
              <a:t>26.4% were unemployed</a:t>
            </a:r>
            <a:r>
              <a:rPr lang="en-GB" sz="2000" dirty="0">
                <a:solidFill>
                  <a:schemeClr val="tx2"/>
                </a:solidFill>
              </a:rPr>
              <a:t>. </a:t>
            </a:r>
            <a:endParaRPr lang="en-GB" sz="2000" dirty="0" smtClean="0">
              <a:solidFill>
                <a:schemeClr val="tx2"/>
              </a:solidFill>
            </a:endParaRPr>
          </a:p>
          <a:p>
            <a:pPr marL="306000" indent="-306000">
              <a:spcBef>
                <a:spcPct val="20000"/>
              </a:spcBef>
              <a:spcAft>
                <a:spcPts val="600"/>
              </a:spcAft>
              <a:buClr>
                <a:schemeClr val="accent2"/>
              </a:buClr>
              <a:buSzPct val="92000"/>
              <a:buFont typeface="Wingdings 2" panose="05020102010507070707" pitchFamily="18" charset="2"/>
              <a:buChar char=""/>
            </a:pPr>
            <a:r>
              <a:rPr lang="en-GB" sz="2000" dirty="0" smtClean="0">
                <a:solidFill>
                  <a:schemeClr val="tx2"/>
                </a:solidFill>
              </a:rPr>
              <a:t>1.9% of  Jordanian </a:t>
            </a:r>
            <a:r>
              <a:rPr lang="en-GB" sz="2000" dirty="0">
                <a:solidFill>
                  <a:schemeClr val="tx2"/>
                </a:solidFill>
              </a:rPr>
              <a:t>parents </a:t>
            </a:r>
            <a:r>
              <a:rPr lang="en-GB" sz="2000" dirty="0" smtClean="0">
                <a:solidFill>
                  <a:schemeClr val="tx2"/>
                </a:solidFill>
              </a:rPr>
              <a:t>reported </a:t>
            </a:r>
            <a:r>
              <a:rPr lang="en-GB" sz="2000" dirty="0">
                <a:solidFill>
                  <a:schemeClr val="tx2"/>
                </a:solidFill>
              </a:rPr>
              <a:t>they were unable to work or were retired. </a:t>
            </a:r>
            <a:endParaRPr lang="en-US" sz="2000" dirty="0">
              <a:solidFill>
                <a:schemeClr val="tx2"/>
              </a:solidFill>
            </a:endParaRPr>
          </a:p>
        </p:txBody>
      </p:sp>
      <p:graphicFrame>
        <p:nvGraphicFramePr>
          <p:cNvPr id="19" name="Content Placeholder 18"/>
          <p:cNvGraphicFramePr>
            <a:graphicFrameLocks noGrp="1"/>
          </p:cNvGraphicFramePr>
          <p:nvPr>
            <p:ph sz="half" idx="2"/>
            <p:extLst>
              <p:ext uri="{D42A27DB-BD31-4B8C-83A1-F6EECF244321}">
                <p14:modId xmlns:p14="http://schemas.microsoft.com/office/powerpoint/2010/main" val="379096796"/>
              </p:ext>
            </p:extLst>
          </p:nvPr>
        </p:nvGraphicFramePr>
        <p:xfrm>
          <a:off x="476250" y="3770313"/>
          <a:ext cx="5544800" cy="2935287"/>
        </p:xfrm>
        <a:graphic>
          <a:graphicData uri="http://schemas.openxmlformats.org/drawingml/2006/chart">
            <c:chart xmlns:c="http://schemas.openxmlformats.org/drawingml/2006/chart" xmlns:r="http://schemas.openxmlformats.org/officeDocument/2006/relationships" r:id="rId2"/>
          </a:graphicData>
        </a:graphic>
      </p:graphicFrame>
      <p:sp>
        <p:nvSpPr>
          <p:cNvPr id="7" name="Rectangle 6"/>
          <p:cNvSpPr/>
          <p:nvPr/>
        </p:nvSpPr>
        <p:spPr>
          <a:xfrm>
            <a:off x="476250" y="1580710"/>
            <a:ext cx="5544800" cy="1772089"/>
          </a:xfrm>
          <a:prstGeom prst="rect">
            <a:avLst/>
          </a:prstGeom>
        </p:spPr>
        <p:txBody>
          <a:bodyPr vert="horz" lIns="91440" tIns="45720" rIns="91440" bIns="45720" rtlCol="0" anchor="ctr">
            <a:noAutofit/>
          </a:bodyPr>
          <a:lstStyle/>
          <a:p>
            <a:pPr marL="306000" indent="-306000">
              <a:spcBef>
                <a:spcPct val="20000"/>
              </a:spcBef>
              <a:spcAft>
                <a:spcPts val="600"/>
              </a:spcAft>
              <a:buClr>
                <a:schemeClr val="accent2"/>
              </a:buClr>
              <a:buSzPct val="92000"/>
              <a:buFont typeface="Wingdings 2" panose="05020102010507070707" pitchFamily="18" charset="2"/>
              <a:buChar char=""/>
            </a:pPr>
            <a:r>
              <a:rPr lang="en-GB" sz="2000" b="1" dirty="0" smtClean="0">
                <a:solidFill>
                  <a:schemeClr val="tx2"/>
                </a:solidFill>
              </a:rPr>
              <a:t>91%</a:t>
            </a:r>
            <a:r>
              <a:rPr lang="en-GB" sz="2000" dirty="0" smtClean="0">
                <a:solidFill>
                  <a:schemeClr val="tx2"/>
                </a:solidFill>
              </a:rPr>
              <a:t> </a:t>
            </a:r>
            <a:r>
              <a:rPr lang="en-GB" sz="2000" dirty="0">
                <a:solidFill>
                  <a:schemeClr val="tx2"/>
                </a:solidFill>
              </a:rPr>
              <a:t>of the children </a:t>
            </a:r>
            <a:r>
              <a:rPr lang="en-GB" sz="2000" dirty="0" smtClean="0">
                <a:solidFill>
                  <a:schemeClr val="tx2"/>
                </a:solidFill>
              </a:rPr>
              <a:t>reported their </a:t>
            </a:r>
            <a:r>
              <a:rPr lang="en-GB" sz="2000" dirty="0">
                <a:solidFill>
                  <a:schemeClr val="tx2"/>
                </a:solidFill>
              </a:rPr>
              <a:t>family needed </a:t>
            </a:r>
            <a:r>
              <a:rPr lang="en-GB" sz="2000" dirty="0" smtClean="0">
                <a:solidFill>
                  <a:schemeClr val="tx2"/>
                </a:solidFill>
              </a:rPr>
              <a:t>income; </a:t>
            </a:r>
            <a:r>
              <a:rPr lang="en-GB" sz="2000" dirty="0">
                <a:solidFill>
                  <a:schemeClr val="tx2"/>
                </a:solidFill>
              </a:rPr>
              <a:t>followed by </a:t>
            </a:r>
            <a:r>
              <a:rPr lang="en-GB" sz="2000" dirty="0" smtClean="0">
                <a:solidFill>
                  <a:schemeClr val="tx2"/>
                </a:solidFill>
              </a:rPr>
              <a:t>8.3% who could </a:t>
            </a:r>
            <a:r>
              <a:rPr lang="en-GB" sz="2000" dirty="0">
                <a:solidFill>
                  <a:schemeClr val="tx2"/>
                </a:solidFill>
              </a:rPr>
              <a:t>not afford school. </a:t>
            </a:r>
            <a:endParaRPr lang="en-GB" sz="2000" dirty="0" smtClean="0">
              <a:solidFill>
                <a:srgbClr val="FF0000"/>
              </a:solidFill>
            </a:endParaRPr>
          </a:p>
          <a:p>
            <a:pPr marL="306000" indent="-306000">
              <a:spcBef>
                <a:spcPct val="20000"/>
              </a:spcBef>
              <a:spcAft>
                <a:spcPts val="600"/>
              </a:spcAft>
              <a:buClr>
                <a:schemeClr val="accent2"/>
              </a:buClr>
              <a:buSzPct val="92000"/>
              <a:buFont typeface="Wingdings 2" panose="05020102010507070707" pitchFamily="18" charset="2"/>
              <a:buChar char=""/>
            </a:pPr>
            <a:r>
              <a:rPr lang="en-GB" sz="2000" dirty="0" smtClean="0">
                <a:solidFill>
                  <a:schemeClr val="tx2"/>
                </a:solidFill>
              </a:rPr>
              <a:t>4% mentioned that they reached age for work. </a:t>
            </a:r>
            <a:endParaRPr lang="en-US" sz="2000" dirty="0">
              <a:solidFill>
                <a:schemeClr val="tx2"/>
              </a:solidFill>
            </a:endParaRPr>
          </a:p>
        </p:txBody>
      </p:sp>
      <p:sp>
        <p:nvSpPr>
          <p:cNvPr id="2" name="Content Placeholder 1"/>
          <p:cNvSpPr>
            <a:spLocks noGrp="1"/>
          </p:cNvSpPr>
          <p:nvPr>
            <p:ph sz="quarter" idx="4"/>
          </p:nvPr>
        </p:nvSpPr>
        <p:spPr>
          <a:xfrm>
            <a:off x="6217709" y="3838353"/>
            <a:ext cx="5393100" cy="2022698"/>
          </a:xfrm>
        </p:spPr>
        <p:txBody>
          <a:bodyPr/>
          <a:lstStyle/>
          <a:p>
            <a:pPr marL="0" indent="0">
              <a:buNone/>
            </a:pPr>
            <a:endParaRPr lang="en-US" dirty="0" smtClean="0"/>
          </a:p>
          <a:p>
            <a:pPr marL="0" indent="0">
              <a:buNone/>
            </a:pPr>
            <a:endParaRPr lang="en-US" dirty="0"/>
          </a:p>
        </p:txBody>
      </p:sp>
    </p:spTree>
    <p:extLst>
      <p:ext uri="{BB962C8B-B14F-4D97-AF65-F5344CB8AC3E}">
        <p14:creationId xmlns:p14="http://schemas.microsoft.com/office/powerpoint/2010/main" val="146934106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ontent Placeholder 7"/>
          <p:cNvGraphicFramePr>
            <a:graphicFrameLocks noGrp="1"/>
          </p:cNvGraphicFramePr>
          <p:nvPr>
            <p:ph sz="half" idx="2"/>
            <p:extLst>
              <p:ext uri="{D42A27DB-BD31-4B8C-83A1-F6EECF244321}">
                <p14:modId xmlns:p14="http://schemas.microsoft.com/office/powerpoint/2010/main" val="1993725192"/>
              </p:ext>
            </p:extLst>
          </p:nvPr>
        </p:nvGraphicFramePr>
        <p:xfrm>
          <a:off x="318655" y="3740726"/>
          <a:ext cx="6687429" cy="2989196"/>
        </p:xfrm>
        <a:graphic>
          <a:graphicData uri="http://schemas.openxmlformats.org/drawingml/2006/table">
            <a:tbl>
              <a:tblPr firstRow="1" firstCol="1" bandRow="1">
                <a:effectLst>
                  <a:outerShdw blurRad="50800" dist="38100" dir="2700000" algn="tl" rotWithShape="0">
                    <a:prstClr val="black">
                      <a:alpha val="40000"/>
                    </a:prstClr>
                  </a:outerShdw>
                </a:effectLst>
                <a:tableStyleId>{5C22544A-7EE6-4342-B048-85BDC9FD1C3A}</a:tableStyleId>
              </a:tblPr>
              <a:tblGrid>
                <a:gridCol w="2275652"/>
                <a:gridCol w="1329680"/>
                <a:gridCol w="1329680"/>
                <a:gridCol w="1004650"/>
                <a:gridCol w="747767"/>
              </a:tblGrid>
              <a:tr h="407664">
                <a:tc rowSpan="2">
                  <a:txBody>
                    <a:bodyPr/>
                    <a:lstStyle/>
                    <a:p>
                      <a:pPr>
                        <a:lnSpc>
                          <a:spcPct val="115000"/>
                        </a:lnSpc>
                        <a:spcAft>
                          <a:spcPts val="600"/>
                        </a:spcAft>
                      </a:pPr>
                      <a:r>
                        <a:rPr lang="en-GB" sz="1800" dirty="0">
                          <a:effectLst/>
                        </a:rPr>
                        <a:t>Area</a:t>
                      </a:r>
                      <a:endParaRPr lang="en-US" sz="1800" dirty="0">
                        <a:effectLst/>
                        <a:latin typeface="Times New Roman"/>
                        <a:ea typeface="Times New Roman"/>
                      </a:endParaRPr>
                    </a:p>
                  </a:txBody>
                  <a:tcPr marL="30018" marR="30018" marT="0" marB="0">
                    <a:solidFill>
                      <a:srgbClr val="366658"/>
                    </a:solidFill>
                  </a:tcPr>
                </a:tc>
                <a:tc gridSpan="2">
                  <a:txBody>
                    <a:bodyPr/>
                    <a:lstStyle/>
                    <a:p>
                      <a:pPr algn="ctr">
                        <a:lnSpc>
                          <a:spcPct val="115000"/>
                        </a:lnSpc>
                        <a:spcAft>
                          <a:spcPts val="600"/>
                        </a:spcAft>
                      </a:pPr>
                      <a:r>
                        <a:rPr lang="en-GB" sz="1800" dirty="0">
                          <a:effectLst/>
                        </a:rPr>
                        <a:t>Jordanians</a:t>
                      </a:r>
                      <a:endParaRPr lang="en-US" sz="1800" dirty="0">
                        <a:effectLst/>
                        <a:latin typeface="Times New Roman"/>
                        <a:ea typeface="Times New Roman"/>
                      </a:endParaRPr>
                    </a:p>
                  </a:txBody>
                  <a:tcPr marL="30018" marR="30018" marT="0" marB="0">
                    <a:solidFill>
                      <a:srgbClr val="366658"/>
                    </a:solidFill>
                  </a:tcPr>
                </a:tc>
                <a:tc hMerge="1">
                  <a:txBody>
                    <a:bodyPr/>
                    <a:lstStyle/>
                    <a:p>
                      <a:endParaRPr lang="en-US"/>
                    </a:p>
                  </a:txBody>
                  <a:tcPr/>
                </a:tc>
                <a:tc gridSpan="2">
                  <a:txBody>
                    <a:bodyPr/>
                    <a:lstStyle/>
                    <a:p>
                      <a:pPr algn="ctr">
                        <a:lnSpc>
                          <a:spcPct val="115000"/>
                        </a:lnSpc>
                        <a:spcAft>
                          <a:spcPts val="600"/>
                        </a:spcAft>
                      </a:pPr>
                      <a:r>
                        <a:rPr lang="en-GB" sz="1800" dirty="0">
                          <a:effectLst/>
                        </a:rPr>
                        <a:t>Total</a:t>
                      </a:r>
                      <a:endParaRPr lang="en-US" sz="1800" dirty="0">
                        <a:effectLst/>
                        <a:latin typeface="Times New Roman"/>
                        <a:ea typeface="Times New Roman"/>
                      </a:endParaRPr>
                    </a:p>
                  </a:txBody>
                  <a:tcPr marL="30018" marR="30018" marT="0" marB="0">
                    <a:solidFill>
                      <a:srgbClr val="366658"/>
                    </a:solidFill>
                  </a:tcPr>
                </a:tc>
                <a:tc hMerge="1">
                  <a:txBody>
                    <a:bodyPr/>
                    <a:lstStyle/>
                    <a:p>
                      <a:endParaRPr lang="en-US"/>
                    </a:p>
                  </a:txBody>
                  <a:tcPr/>
                </a:tc>
              </a:tr>
              <a:tr h="407664">
                <a:tc vMerge="1">
                  <a:txBody>
                    <a:bodyPr/>
                    <a:lstStyle/>
                    <a:p>
                      <a:endParaRPr lang="en-US"/>
                    </a:p>
                  </a:txBody>
                  <a:tcPr/>
                </a:tc>
                <a:tc>
                  <a:txBody>
                    <a:bodyPr/>
                    <a:lstStyle/>
                    <a:p>
                      <a:pPr algn="ctr">
                        <a:lnSpc>
                          <a:spcPct val="115000"/>
                        </a:lnSpc>
                        <a:spcAft>
                          <a:spcPts val="600"/>
                        </a:spcAft>
                      </a:pPr>
                      <a:r>
                        <a:rPr lang="en-GB" sz="1800" dirty="0">
                          <a:solidFill>
                            <a:schemeClr val="bg1">
                              <a:lumMod val="95000"/>
                            </a:schemeClr>
                          </a:solidFill>
                          <a:effectLst/>
                        </a:rPr>
                        <a:t>C</a:t>
                      </a:r>
                      <a:endParaRPr lang="en-US" sz="1800" dirty="0">
                        <a:solidFill>
                          <a:schemeClr val="bg1">
                            <a:lumMod val="95000"/>
                          </a:schemeClr>
                        </a:solidFill>
                        <a:effectLst/>
                        <a:latin typeface="Times New Roman"/>
                        <a:ea typeface="Times New Roman"/>
                      </a:endParaRPr>
                    </a:p>
                  </a:txBody>
                  <a:tcPr marL="30018" marR="30018" marT="0" marB="0">
                    <a:solidFill>
                      <a:srgbClr val="366658"/>
                    </a:solidFill>
                  </a:tcPr>
                </a:tc>
                <a:tc>
                  <a:txBody>
                    <a:bodyPr/>
                    <a:lstStyle/>
                    <a:p>
                      <a:pPr algn="ctr">
                        <a:lnSpc>
                          <a:spcPct val="115000"/>
                        </a:lnSpc>
                        <a:spcAft>
                          <a:spcPts val="600"/>
                        </a:spcAft>
                      </a:pPr>
                      <a:r>
                        <a:rPr lang="en-GB" sz="1800" dirty="0">
                          <a:solidFill>
                            <a:schemeClr val="bg1">
                              <a:lumMod val="95000"/>
                            </a:schemeClr>
                          </a:solidFill>
                          <a:effectLst/>
                        </a:rPr>
                        <a:t>%</a:t>
                      </a:r>
                      <a:endParaRPr lang="en-US" sz="1800" dirty="0">
                        <a:solidFill>
                          <a:schemeClr val="bg1">
                            <a:lumMod val="95000"/>
                          </a:schemeClr>
                        </a:solidFill>
                        <a:effectLst/>
                        <a:latin typeface="Times New Roman"/>
                        <a:ea typeface="Times New Roman"/>
                      </a:endParaRPr>
                    </a:p>
                  </a:txBody>
                  <a:tcPr marL="30018" marR="30018" marT="0" marB="0">
                    <a:solidFill>
                      <a:srgbClr val="366658"/>
                    </a:solidFill>
                  </a:tcPr>
                </a:tc>
                <a:tc>
                  <a:txBody>
                    <a:bodyPr/>
                    <a:lstStyle/>
                    <a:p>
                      <a:pPr algn="ctr">
                        <a:lnSpc>
                          <a:spcPct val="115000"/>
                        </a:lnSpc>
                        <a:spcAft>
                          <a:spcPts val="600"/>
                        </a:spcAft>
                      </a:pPr>
                      <a:r>
                        <a:rPr lang="en-GB" sz="1800" dirty="0">
                          <a:solidFill>
                            <a:schemeClr val="bg1">
                              <a:lumMod val="95000"/>
                            </a:schemeClr>
                          </a:solidFill>
                          <a:effectLst/>
                        </a:rPr>
                        <a:t>C</a:t>
                      </a:r>
                      <a:endParaRPr lang="en-US" sz="1800" dirty="0">
                        <a:solidFill>
                          <a:schemeClr val="bg1">
                            <a:lumMod val="95000"/>
                          </a:schemeClr>
                        </a:solidFill>
                        <a:effectLst/>
                        <a:latin typeface="Times New Roman"/>
                        <a:ea typeface="Times New Roman"/>
                      </a:endParaRPr>
                    </a:p>
                  </a:txBody>
                  <a:tcPr marL="30018" marR="30018" marT="0" marB="0">
                    <a:solidFill>
                      <a:srgbClr val="366658"/>
                    </a:solidFill>
                  </a:tcPr>
                </a:tc>
                <a:tc>
                  <a:txBody>
                    <a:bodyPr/>
                    <a:lstStyle/>
                    <a:p>
                      <a:pPr algn="ctr">
                        <a:lnSpc>
                          <a:spcPct val="115000"/>
                        </a:lnSpc>
                        <a:spcAft>
                          <a:spcPts val="600"/>
                        </a:spcAft>
                      </a:pPr>
                      <a:r>
                        <a:rPr lang="en-GB" sz="1800" dirty="0">
                          <a:solidFill>
                            <a:schemeClr val="bg1">
                              <a:lumMod val="95000"/>
                            </a:schemeClr>
                          </a:solidFill>
                          <a:effectLst/>
                        </a:rPr>
                        <a:t>%</a:t>
                      </a:r>
                      <a:endParaRPr lang="en-US" sz="1800" dirty="0">
                        <a:solidFill>
                          <a:schemeClr val="bg1">
                            <a:lumMod val="95000"/>
                          </a:schemeClr>
                        </a:solidFill>
                        <a:effectLst/>
                        <a:latin typeface="Times New Roman"/>
                        <a:ea typeface="Times New Roman"/>
                      </a:endParaRPr>
                    </a:p>
                  </a:txBody>
                  <a:tcPr marL="30018" marR="30018" marT="0" marB="0">
                    <a:solidFill>
                      <a:srgbClr val="366658"/>
                    </a:solidFill>
                  </a:tcPr>
                </a:tc>
              </a:tr>
              <a:tr h="407664">
                <a:tc>
                  <a:txBody>
                    <a:bodyPr/>
                    <a:lstStyle/>
                    <a:p>
                      <a:pPr>
                        <a:lnSpc>
                          <a:spcPct val="115000"/>
                        </a:lnSpc>
                        <a:spcAft>
                          <a:spcPts val="600"/>
                        </a:spcAft>
                      </a:pPr>
                      <a:r>
                        <a:rPr lang="en-GB" sz="1800" dirty="0">
                          <a:solidFill>
                            <a:srgbClr val="366658"/>
                          </a:solidFill>
                          <a:effectLst/>
                        </a:rPr>
                        <a:t>Agriculture</a:t>
                      </a:r>
                      <a:endParaRPr lang="en-US" sz="1800" dirty="0">
                        <a:solidFill>
                          <a:srgbClr val="366658"/>
                        </a:solidFill>
                        <a:effectLst/>
                        <a:latin typeface="Times New Roman"/>
                        <a:ea typeface="Times New Roman"/>
                      </a:endParaRPr>
                    </a:p>
                  </a:txBody>
                  <a:tcPr marL="30018" marR="30018" marT="0" marB="0" anchor="ctr">
                    <a:solidFill>
                      <a:srgbClr val="366658">
                        <a:alpha val="30196"/>
                      </a:srgbClr>
                    </a:solidFill>
                  </a:tcPr>
                </a:tc>
                <a:tc>
                  <a:txBody>
                    <a:bodyPr/>
                    <a:lstStyle/>
                    <a:p>
                      <a:pPr algn="ctr">
                        <a:lnSpc>
                          <a:spcPct val="115000"/>
                        </a:lnSpc>
                        <a:spcAft>
                          <a:spcPts val="600"/>
                        </a:spcAft>
                      </a:pPr>
                      <a:r>
                        <a:rPr lang="en-GB" sz="1800" dirty="0">
                          <a:effectLst/>
                        </a:rPr>
                        <a:t>152</a:t>
                      </a:r>
                      <a:endParaRPr lang="en-US" sz="1800" dirty="0">
                        <a:effectLst/>
                        <a:latin typeface="Times New Roman"/>
                        <a:ea typeface="Times New Roman"/>
                      </a:endParaRPr>
                    </a:p>
                  </a:txBody>
                  <a:tcPr marL="30018" marR="30018" marT="0" marB="0" anchor="ctr">
                    <a:solidFill>
                      <a:schemeClr val="bg1"/>
                    </a:solidFill>
                  </a:tcPr>
                </a:tc>
                <a:tc>
                  <a:txBody>
                    <a:bodyPr/>
                    <a:lstStyle/>
                    <a:p>
                      <a:pPr algn="ctr">
                        <a:lnSpc>
                          <a:spcPct val="115000"/>
                        </a:lnSpc>
                        <a:spcAft>
                          <a:spcPts val="600"/>
                        </a:spcAft>
                      </a:pPr>
                      <a:r>
                        <a:rPr lang="en-GB" sz="1800" dirty="0">
                          <a:effectLst/>
                        </a:rPr>
                        <a:t>43%</a:t>
                      </a:r>
                      <a:endParaRPr lang="en-US" sz="1800" dirty="0">
                        <a:effectLst/>
                        <a:latin typeface="Times New Roman"/>
                        <a:ea typeface="Times New Roman"/>
                      </a:endParaRPr>
                    </a:p>
                  </a:txBody>
                  <a:tcPr marL="30018" marR="30018" marT="0" marB="0" anchor="ctr">
                    <a:solidFill>
                      <a:schemeClr val="bg1"/>
                    </a:solidFill>
                  </a:tcPr>
                </a:tc>
                <a:tc>
                  <a:txBody>
                    <a:bodyPr/>
                    <a:lstStyle/>
                    <a:p>
                      <a:pPr algn="ctr">
                        <a:lnSpc>
                          <a:spcPct val="115000"/>
                        </a:lnSpc>
                        <a:spcAft>
                          <a:spcPts val="600"/>
                        </a:spcAft>
                      </a:pPr>
                      <a:r>
                        <a:rPr lang="en-GB" sz="1800">
                          <a:effectLst/>
                        </a:rPr>
                        <a:t>330</a:t>
                      </a:r>
                      <a:endParaRPr lang="en-US" sz="1800">
                        <a:effectLst/>
                        <a:latin typeface="Times New Roman"/>
                        <a:ea typeface="Times New Roman"/>
                      </a:endParaRPr>
                    </a:p>
                  </a:txBody>
                  <a:tcPr marL="30018" marR="30018" marT="0" marB="0" anchor="ctr">
                    <a:solidFill>
                      <a:schemeClr val="bg1"/>
                    </a:solidFill>
                  </a:tcPr>
                </a:tc>
                <a:tc>
                  <a:txBody>
                    <a:bodyPr/>
                    <a:lstStyle/>
                    <a:p>
                      <a:pPr algn="ctr">
                        <a:lnSpc>
                          <a:spcPct val="115000"/>
                        </a:lnSpc>
                        <a:spcAft>
                          <a:spcPts val="600"/>
                        </a:spcAft>
                      </a:pPr>
                      <a:r>
                        <a:rPr lang="en-GB" sz="1800">
                          <a:effectLst/>
                        </a:rPr>
                        <a:t>94%</a:t>
                      </a:r>
                      <a:endParaRPr lang="en-US" sz="1800">
                        <a:effectLst/>
                        <a:latin typeface="Times New Roman"/>
                        <a:ea typeface="Times New Roman"/>
                      </a:endParaRPr>
                    </a:p>
                  </a:txBody>
                  <a:tcPr marL="30018" marR="30018" marT="0" marB="0" anchor="ctr">
                    <a:solidFill>
                      <a:schemeClr val="bg1"/>
                    </a:solidFill>
                  </a:tcPr>
                </a:tc>
              </a:tr>
              <a:tr h="480672">
                <a:tc>
                  <a:txBody>
                    <a:bodyPr/>
                    <a:lstStyle/>
                    <a:p>
                      <a:pPr>
                        <a:lnSpc>
                          <a:spcPct val="115000"/>
                        </a:lnSpc>
                        <a:spcAft>
                          <a:spcPts val="600"/>
                        </a:spcAft>
                      </a:pPr>
                      <a:r>
                        <a:rPr lang="en-GB" sz="1800" dirty="0">
                          <a:solidFill>
                            <a:srgbClr val="366658"/>
                          </a:solidFill>
                          <a:effectLst/>
                        </a:rPr>
                        <a:t>Herdsman</a:t>
                      </a:r>
                      <a:endParaRPr lang="en-US" sz="1800" dirty="0">
                        <a:solidFill>
                          <a:srgbClr val="366658"/>
                        </a:solidFill>
                        <a:effectLst/>
                        <a:latin typeface="Times New Roman"/>
                        <a:ea typeface="Times New Roman"/>
                      </a:endParaRPr>
                    </a:p>
                  </a:txBody>
                  <a:tcPr marL="30018" marR="30018" marT="0" marB="0" anchor="ctr">
                    <a:solidFill>
                      <a:srgbClr val="366658">
                        <a:alpha val="30196"/>
                      </a:srgbClr>
                    </a:solidFill>
                  </a:tcPr>
                </a:tc>
                <a:tc>
                  <a:txBody>
                    <a:bodyPr/>
                    <a:lstStyle/>
                    <a:p>
                      <a:pPr algn="ctr">
                        <a:lnSpc>
                          <a:spcPct val="115000"/>
                        </a:lnSpc>
                        <a:spcAft>
                          <a:spcPts val="600"/>
                        </a:spcAft>
                      </a:pPr>
                      <a:r>
                        <a:rPr lang="en-GB" sz="1800" dirty="0">
                          <a:effectLst/>
                        </a:rPr>
                        <a:t>0</a:t>
                      </a:r>
                      <a:endParaRPr lang="en-US" sz="1800" dirty="0">
                        <a:effectLst/>
                        <a:latin typeface="Times New Roman"/>
                        <a:ea typeface="Times New Roman"/>
                      </a:endParaRPr>
                    </a:p>
                  </a:txBody>
                  <a:tcPr marL="30018" marR="30018" marT="0" marB="0" anchor="ctr">
                    <a:solidFill>
                      <a:schemeClr val="bg1"/>
                    </a:solidFill>
                  </a:tcPr>
                </a:tc>
                <a:tc>
                  <a:txBody>
                    <a:bodyPr/>
                    <a:lstStyle/>
                    <a:p>
                      <a:pPr algn="ctr">
                        <a:lnSpc>
                          <a:spcPct val="115000"/>
                        </a:lnSpc>
                        <a:spcAft>
                          <a:spcPts val="600"/>
                        </a:spcAft>
                      </a:pPr>
                      <a:r>
                        <a:rPr lang="en-GB" sz="1800" dirty="0">
                          <a:effectLst/>
                        </a:rPr>
                        <a:t>0%</a:t>
                      </a:r>
                      <a:endParaRPr lang="en-US" sz="1800" dirty="0">
                        <a:effectLst/>
                        <a:latin typeface="Times New Roman"/>
                        <a:ea typeface="Times New Roman"/>
                      </a:endParaRPr>
                    </a:p>
                  </a:txBody>
                  <a:tcPr marL="30018" marR="30018" marT="0" marB="0" anchor="ctr">
                    <a:solidFill>
                      <a:schemeClr val="bg1"/>
                    </a:solidFill>
                  </a:tcPr>
                </a:tc>
                <a:tc>
                  <a:txBody>
                    <a:bodyPr/>
                    <a:lstStyle/>
                    <a:p>
                      <a:pPr algn="ctr">
                        <a:lnSpc>
                          <a:spcPct val="115000"/>
                        </a:lnSpc>
                        <a:spcAft>
                          <a:spcPts val="600"/>
                        </a:spcAft>
                      </a:pPr>
                      <a:r>
                        <a:rPr lang="en-GB" sz="1800">
                          <a:effectLst/>
                        </a:rPr>
                        <a:t>3</a:t>
                      </a:r>
                      <a:endParaRPr lang="en-US" sz="1800">
                        <a:effectLst/>
                        <a:latin typeface="Times New Roman"/>
                        <a:ea typeface="Times New Roman"/>
                      </a:endParaRPr>
                    </a:p>
                  </a:txBody>
                  <a:tcPr marL="30018" marR="30018" marT="0" marB="0" anchor="ctr">
                    <a:solidFill>
                      <a:schemeClr val="bg1"/>
                    </a:solidFill>
                  </a:tcPr>
                </a:tc>
                <a:tc>
                  <a:txBody>
                    <a:bodyPr/>
                    <a:lstStyle/>
                    <a:p>
                      <a:pPr algn="ctr">
                        <a:lnSpc>
                          <a:spcPct val="115000"/>
                        </a:lnSpc>
                        <a:spcAft>
                          <a:spcPts val="600"/>
                        </a:spcAft>
                      </a:pPr>
                      <a:r>
                        <a:rPr lang="en-GB" sz="1800">
                          <a:effectLst/>
                        </a:rPr>
                        <a:t>0.9%</a:t>
                      </a:r>
                      <a:endParaRPr lang="en-US" sz="1800">
                        <a:effectLst/>
                        <a:latin typeface="Times New Roman"/>
                        <a:ea typeface="Times New Roman"/>
                      </a:endParaRPr>
                    </a:p>
                  </a:txBody>
                  <a:tcPr marL="30018" marR="30018" marT="0" marB="0" anchor="ctr">
                    <a:solidFill>
                      <a:schemeClr val="bg1"/>
                    </a:solidFill>
                  </a:tcPr>
                </a:tc>
              </a:tr>
              <a:tr h="756794">
                <a:tc>
                  <a:txBody>
                    <a:bodyPr/>
                    <a:lstStyle/>
                    <a:p>
                      <a:pPr marL="0" algn="l" defTabSz="457200" rtl="0" eaLnBrk="1" latinLnBrk="0" hangingPunct="1">
                        <a:lnSpc>
                          <a:spcPct val="115000"/>
                        </a:lnSpc>
                        <a:spcAft>
                          <a:spcPts val="600"/>
                        </a:spcAft>
                      </a:pPr>
                      <a:r>
                        <a:rPr lang="en-GB" sz="1800" b="1" kern="1200" dirty="0" smtClean="0">
                          <a:solidFill>
                            <a:srgbClr val="366658"/>
                          </a:solidFill>
                          <a:effectLst/>
                          <a:latin typeface="+mn-lt"/>
                          <a:ea typeface="+mn-ea"/>
                          <a:cs typeface="+mn-cs"/>
                        </a:rPr>
                        <a:t>General/Mechanic Assistant</a:t>
                      </a:r>
                      <a:endParaRPr lang="en-US" sz="1800" b="1" kern="1200" dirty="0">
                        <a:solidFill>
                          <a:srgbClr val="366658"/>
                        </a:solidFill>
                        <a:effectLst/>
                        <a:latin typeface="+mn-lt"/>
                        <a:ea typeface="+mn-ea"/>
                        <a:cs typeface="+mn-cs"/>
                      </a:endParaRPr>
                    </a:p>
                  </a:txBody>
                  <a:tcPr marL="30018" marR="30018" marT="0" marB="0" anchor="ctr">
                    <a:solidFill>
                      <a:srgbClr val="366658">
                        <a:alpha val="30196"/>
                      </a:srgbClr>
                    </a:solidFill>
                  </a:tcPr>
                </a:tc>
                <a:tc>
                  <a:txBody>
                    <a:bodyPr/>
                    <a:lstStyle/>
                    <a:p>
                      <a:pPr marL="0" algn="ctr" defTabSz="457200" rtl="0" eaLnBrk="1" latinLnBrk="0" hangingPunct="1">
                        <a:lnSpc>
                          <a:spcPct val="115000"/>
                        </a:lnSpc>
                        <a:spcAft>
                          <a:spcPts val="600"/>
                        </a:spcAft>
                      </a:pPr>
                      <a:r>
                        <a:rPr lang="en-GB" sz="1800" kern="1200" dirty="0" smtClean="0">
                          <a:solidFill>
                            <a:schemeClr val="dk1"/>
                          </a:solidFill>
                          <a:effectLst/>
                          <a:latin typeface="+mn-lt"/>
                          <a:ea typeface="+mn-ea"/>
                          <a:cs typeface="+mn-cs"/>
                        </a:rPr>
                        <a:t>7</a:t>
                      </a:r>
                      <a:endParaRPr lang="en-US" sz="1800" kern="1200" dirty="0">
                        <a:solidFill>
                          <a:schemeClr val="dk1"/>
                        </a:solidFill>
                        <a:effectLst/>
                        <a:latin typeface="+mn-lt"/>
                        <a:ea typeface="+mn-ea"/>
                        <a:cs typeface="+mn-cs"/>
                      </a:endParaRPr>
                    </a:p>
                  </a:txBody>
                  <a:tcPr marL="30018" marR="30018" marT="0" marB="0" anchor="ctr">
                    <a:solidFill>
                      <a:schemeClr val="bg1"/>
                    </a:solidFill>
                  </a:tcPr>
                </a:tc>
                <a:tc>
                  <a:txBody>
                    <a:bodyPr/>
                    <a:lstStyle/>
                    <a:p>
                      <a:pPr marL="0" algn="ctr" defTabSz="457200" rtl="0" eaLnBrk="1" latinLnBrk="0" hangingPunct="1">
                        <a:lnSpc>
                          <a:spcPct val="115000"/>
                        </a:lnSpc>
                        <a:spcAft>
                          <a:spcPts val="600"/>
                        </a:spcAft>
                      </a:pPr>
                      <a:r>
                        <a:rPr lang="en-GB" sz="1800" kern="1200" dirty="0" smtClean="0">
                          <a:solidFill>
                            <a:schemeClr val="dk1"/>
                          </a:solidFill>
                          <a:effectLst/>
                          <a:latin typeface="+mn-lt"/>
                          <a:ea typeface="+mn-ea"/>
                          <a:cs typeface="+mn-cs"/>
                        </a:rPr>
                        <a:t>2.3%</a:t>
                      </a:r>
                      <a:endParaRPr lang="en-US" sz="1800" kern="1200" dirty="0">
                        <a:solidFill>
                          <a:schemeClr val="dk1"/>
                        </a:solidFill>
                        <a:effectLst/>
                        <a:latin typeface="+mn-lt"/>
                        <a:ea typeface="+mn-ea"/>
                        <a:cs typeface="+mn-cs"/>
                      </a:endParaRPr>
                    </a:p>
                  </a:txBody>
                  <a:tcPr marL="30018" marR="30018" marT="0" marB="0" anchor="ctr">
                    <a:solidFill>
                      <a:schemeClr val="bg1"/>
                    </a:solidFill>
                  </a:tcPr>
                </a:tc>
                <a:tc>
                  <a:txBody>
                    <a:bodyPr/>
                    <a:lstStyle/>
                    <a:p>
                      <a:pPr marL="0" algn="ctr" defTabSz="457200" rtl="0" eaLnBrk="1" latinLnBrk="0" hangingPunct="1">
                        <a:lnSpc>
                          <a:spcPct val="115000"/>
                        </a:lnSpc>
                        <a:spcAft>
                          <a:spcPts val="600"/>
                        </a:spcAft>
                      </a:pPr>
                      <a:r>
                        <a:rPr lang="en-GB" sz="1800" kern="1200" dirty="0" smtClean="0">
                          <a:solidFill>
                            <a:schemeClr val="dk1"/>
                          </a:solidFill>
                          <a:effectLst/>
                          <a:latin typeface="+mn-lt"/>
                          <a:ea typeface="+mn-ea"/>
                          <a:cs typeface="+mn-cs"/>
                        </a:rPr>
                        <a:t>18</a:t>
                      </a:r>
                      <a:endParaRPr lang="en-US" sz="1800" kern="1200" dirty="0">
                        <a:solidFill>
                          <a:schemeClr val="dk1"/>
                        </a:solidFill>
                        <a:effectLst/>
                        <a:latin typeface="+mn-lt"/>
                        <a:ea typeface="+mn-ea"/>
                        <a:cs typeface="+mn-cs"/>
                      </a:endParaRPr>
                    </a:p>
                  </a:txBody>
                  <a:tcPr marL="30018" marR="30018" marT="0" marB="0" anchor="ctr">
                    <a:solidFill>
                      <a:schemeClr val="bg1"/>
                    </a:solidFill>
                  </a:tcPr>
                </a:tc>
                <a:tc>
                  <a:txBody>
                    <a:bodyPr/>
                    <a:lstStyle/>
                    <a:p>
                      <a:pPr marL="0" algn="ctr" defTabSz="457200" rtl="0" eaLnBrk="1" latinLnBrk="0" hangingPunct="1">
                        <a:lnSpc>
                          <a:spcPct val="115000"/>
                        </a:lnSpc>
                        <a:spcAft>
                          <a:spcPts val="600"/>
                        </a:spcAft>
                      </a:pPr>
                      <a:r>
                        <a:rPr lang="en-GB" sz="1800" kern="1200" dirty="0" smtClean="0">
                          <a:solidFill>
                            <a:schemeClr val="dk1"/>
                          </a:solidFill>
                          <a:effectLst/>
                          <a:latin typeface="+mn-lt"/>
                          <a:ea typeface="+mn-ea"/>
                          <a:cs typeface="+mn-cs"/>
                        </a:rPr>
                        <a:t>5.1%</a:t>
                      </a:r>
                      <a:endParaRPr lang="en-US" sz="1800" kern="1200" dirty="0">
                        <a:solidFill>
                          <a:schemeClr val="dk1"/>
                        </a:solidFill>
                        <a:effectLst/>
                        <a:latin typeface="+mn-lt"/>
                        <a:ea typeface="+mn-ea"/>
                        <a:cs typeface="+mn-cs"/>
                      </a:endParaRPr>
                    </a:p>
                  </a:txBody>
                  <a:tcPr marL="30018" marR="30018" marT="0" marB="0" anchor="ctr">
                    <a:solidFill>
                      <a:schemeClr val="bg1"/>
                    </a:solidFill>
                  </a:tcPr>
                </a:tc>
              </a:tr>
              <a:tr h="528738">
                <a:tc>
                  <a:txBody>
                    <a:bodyPr/>
                    <a:lstStyle/>
                    <a:p>
                      <a:pPr>
                        <a:lnSpc>
                          <a:spcPct val="115000"/>
                        </a:lnSpc>
                        <a:spcAft>
                          <a:spcPts val="600"/>
                        </a:spcAft>
                      </a:pPr>
                      <a:r>
                        <a:rPr lang="en-GB" sz="1800" dirty="0">
                          <a:effectLst/>
                        </a:rPr>
                        <a:t>Total</a:t>
                      </a:r>
                      <a:endParaRPr lang="en-US" sz="1800" dirty="0">
                        <a:effectLst/>
                        <a:latin typeface="Times New Roman"/>
                        <a:ea typeface="Times New Roman"/>
                      </a:endParaRPr>
                    </a:p>
                  </a:txBody>
                  <a:tcPr marL="30018" marR="30018" marT="0" marB="0" anchor="ctr">
                    <a:solidFill>
                      <a:srgbClr val="366658"/>
                    </a:solidFill>
                  </a:tcPr>
                </a:tc>
                <a:tc>
                  <a:txBody>
                    <a:bodyPr/>
                    <a:lstStyle/>
                    <a:p>
                      <a:pPr algn="ctr">
                        <a:lnSpc>
                          <a:spcPct val="115000"/>
                        </a:lnSpc>
                        <a:spcAft>
                          <a:spcPts val="600"/>
                        </a:spcAft>
                      </a:pPr>
                      <a:r>
                        <a:rPr lang="en-GB" sz="1800" dirty="0">
                          <a:effectLst/>
                        </a:rPr>
                        <a:t>159</a:t>
                      </a:r>
                      <a:endParaRPr lang="en-US" sz="1800" dirty="0">
                        <a:effectLst/>
                        <a:latin typeface="Times New Roman"/>
                        <a:ea typeface="Times New Roman"/>
                      </a:endParaRPr>
                    </a:p>
                  </a:txBody>
                  <a:tcPr marL="30018" marR="30018" marT="0" marB="0" anchor="ctr">
                    <a:solidFill>
                      <a:srgbClr val="366658"/>
                    </a:solidFill>
                  </a:tcPr>
                </a:tc>
                <a:tc>
                  <a:txBody>
                    <a:bodyPr/>
                    <a:lstStyle/>
                    <a:p>
                      <a:pPr algn="ctr">
                        <a:lnSpc>
                          <a:spcPct val="115000"/>
                        </a:lnSpc>
                        <a:spcAft>
                          <a:spcPts val="600"/>
                        </a:spcAft>
                      </a:pPr>
                      <a:r>
                        <a:rPr lang="en-GB" sz="1800" dirty="0">
                          <a:effectLst/>
                        </a:rPr>
                        <a:t>45%</a:t>
                      </a:r>
                      <a:endParaRPr lang="en-US" sz="1800" dirty="0">
                        <a:effectLst/>
                        <a:latin typeface="Times New Roman"/>
                        <a:ea typeface="Times New Roman"/>
                      </a:endParaRPr>
                    </a:p>
                  </a:txBody>
                  <a:tcPr marL="30018" marR="30018" marT="0" marB="0" anchor="ctr">
                    <a:solidFill>
                      <a:srgbClr val="366658"/>
                    </a:solidFill>
                  </a:tcPr>
                </a:tc>
                <a:tc>
                  <a:txBody>
                    <a:bodyPr/>
                    <a:lstStyle/>
                    <a:p>
                      <a:pPr algn="ctr">
                        <a:lnSpc>
                          <a:spcPct val="115000"/>
                        </a:lnSpc>
                        <a:spcAft>
                          <a:spcPts val="600"/>
                        </a:spcAft>
                      </a:pPr>
                      <a:r>
                        <a:rPr lang="en-GB" sz="1800" dirty="0">
                          <a:effectLst/>
                        </a:rPr>
                        <a:t>351</a:t>
                      </a:r>
                      <a:endParaRPr lang="en-US" sz="1800" dirty="0">
                        <a:effectLst/>
                        <a:latin typeface="Times New Roman"/>
                        <a:ea typeface="Times New Roman"/>
                      </a:endParaRPr>
                    </a:p>
                  </a:txBody>
                  <a:tcPr marL="30018" marR="30018" marT="0" marB="0" anchor="ctr">
                    <a:solidFill>
                      <a:srgbClr val="366658"/>
                    </a:solidFill>
                  </a:tcPr>
                </a:tc>
                <a:tc>
                  <a:txBody>
                    <a:bodyPr/>
                    <a:lstStyle/>
                    <a:p>
                      <a:pPr algn="ctr">
                        <a:lnSpc>
                          <a:spcPct val="115000"/>
                        </a:lnSpc>
                        <a:spcAft>
                          <a:spcPts val="600"/>
                        </a:spcAft>
                      </a:pPr>
                      <a:r>
                        <a:rPr lang="en-GB" sz="1800" dirty="0">
                          <a:effectLst/>
                        </a:rPr>
                        <a:t>100%</a:t>
                      </a:r>
                      <a:endParaRPr lang="en-US" sz="1800" dirty="0">
                        <a:effectLst/>
                        <a:latin typeface="Times New Roman"/>
                        <a:ea typeface="Times New Roman"/>
                      </a:endParaRPr>
                    </a:p>
                  </a:txBody>
                  <a:tcPr marL="30018" marR="30018" marT="0" marB="0" anchor="ctr">
                    <a:solidFill>
                      <a:srgbClr val="366658"/>
                    </a:solidFill>
                  </a:tcPr>
                </a:tc>
              </a:tr>
            </a:tbl>
          </a:graphicData>
        </a:graphic>
      </p:graphicFrame>
      <p:sp>
        <p:nvSpPr>
          <p:cNvPr id="9" name="Title 1"/>
          <p:cNvSpPr txBox="1">
            <a:spLocks/>
          </p:cNvSpPr>
          <p:nvPr/>
        </p:nvSpPr>
        <p:spPr>
          <a:xfrm>
            <a:off x="506242" y="702156"/>
            <a:ext cx="11029616" cy="322234"/>
          </a:xfrm>
          <a:prstGeom prst="rect">
            <a:avLst/>
          </a:prstGeom>
        </p:spPr>
        <p:txBody>
          <a:bodyPr vert="horz" lIns="91440" tIns="45720" rIns="91440" bIns="45720" rtlCol="0" anchor="b">
            <a:noAutofit/>
          </a:bodyPr>
          <a:lst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2000" dirty="0" smtClean="0">
                <a:solidFill>
                  <a:schemeClr val="accent2">
                    <a:lumMod val="60000"/>
                    <a:lumOff val="40000"/>
                  </a:schemeClr>
                </a:solidFill>
              </a:rPr>
              <a:t>Key findings</a:t>
            </a:r>
            <a:endParaRPr lang="en-US" sz="2000" dirty="0">
              <a:solidFill>
                <a:schemeClr val="accent2">
                  <a:lumMod val="60000"/>
                  <a:lumOff val="40000"/>
                </a:schemeClr>
              </a:solidFill>
            </a:endParaRPr>
          </a:p>
        </p:txBody>
      </p:sp>
      <p:sp>
        <p:nvSpPr>
          <p:cNvPr id="11" name="Rectangle 10"/>
          <p:cNvSpPr/>
          <p:nvPr/>
        </p:nvSpPr>
        <p:spPr>
          <a:xfrm>
            <a:off x="2803878" y="1140905"/>
            <a:ext cx="1101584" cy="369332"/>
          </a:xfrm>
          <a:prstGeom prst="rect">
            <a:avLst/>
          </a:prstGeom>
        </p:spPr>
        <p:txBody>
          <a:bodyPr wrap="none">
            <a:spAutoFit/>
          </a:bodyPr>
          <a:lstStyle/>
          <a:p>
            <a:r>
              <a:rPr lang="en-GB" dirty="0">
                <a:solidFill>
                  <a:schemeClr val="bg1">
                    <a:lumMod val="50000"/>
                  </a:schemeClr>
                </a:solidFill>
              </a:rPr>
              <a:t>Education</a:t>
            </a:r>
            <a:endParaRPr lang="en-US" dirty="0">
              <a:solidFill>
                <a:schemeClr val="bg1">
                  <a:lumMod val="50000"/>
                </a:schemeClr>
              </a:solidFill>
            </a:endParaRPr>
          </a:p>
        </p:txBody>
      </p:sp>
      <p:sp>
        <p:nvSpPr>
          <p:cNvPr id="12" name="Rectangle 11"/>
          <p:cNvSpPr/>
          <p:nvPr/>
        </p:nvSpPr>
        <p:spPr>
          <a:xfrm>
            <a:off x="4759729" y="1140905"/>
            <a:ext cx="873957" cy="369332"/>
          </a:xfrm>
          <a:prstGeom prst="rect">
            <a:avLst/>
          </a:prstGeom>
        </p:spPr>
        <p:txBody>
          <a:bodyPr wrap="none">
            <a:spAutoFit/>
          </a:bodyPr>
          <a:lstStyle/>
          <a:p>
            <a:r>
              <a:rPr lang="en-GB" dirty="0" smtClean="0">
                <a:solidFill>
                  <a:schemeClr val="bg1">
                    <a:lumMod val="50000"/>
                  </a:schemeClr>
                </a:solidFill>
              </a:rPr>
              <a:t>Income</a:t>
            </a:r>
            <a:endParaRPr lang="en-US" dirty="0">
              <a:solidFill>
                <a:schemeClr val="bg1">
                  <a:lumMod val="50000"/>
                </a:schemeClr>
              </a:solidFill>
            </a:endParaRPr>
          </a:p>
        </p:txBody>
      </p:sp>
      <p:sp>
        <p:nvSpPr>
          <p:cNvPr id="13" name="Rectangle 12"/>
          <p:cNvSpPr/>
          <p:nvPr/>
        </p:nvSpPr>
        <p:spPr>
          <a:xfrm>
            <a:off x="5931110" y="1094738"/>
            <a:ext cx="2149948" cy="461665"/>
          </a:xfrm>
          <a:prstGeom prst="rect">
            <a:avLst/>
          </a:prstGeom>
        </p:spPr>
        <p:txBody>
          <a:bodyPr wrap="none">
            <a:spAutoFit/>
          </a:bodyPr>
          <a:lstStyle/>
          <a:p>
            <a:r>
              <a:rPr lang="en-GB" sz="2400" b="1" dirty="0">
                <a:solidFill>
                  <a:schemeClr val="bg1"/>
                </a:solidFill>
              </a:rPr>
              <a:t>Child Labour </a:t>
            </a:r>
            <a:endParaRPr lang="en-US" sz="2400" b="1" dirty="0">
              <a:solidFill>
                <a:schemeClr val="bg1"/>
              </a:solidFill>
            </a:endParaRPr>
          </a:p>
        </p:txBody>
      </p:sp>
      <p:sp>
        <p:nvSpPr>
          <p:cNvPr id="14" name="Rectangle 13"/>
          <p:cNvSpPr/>
          <p:nvPr/>
        </p:nvSpPr>
        <p:spPr>
          <a:xfrm>
            <a:off x="8472032" y="1140905"/>
            <a:ext cx="732252" cy="369332"/>
          </a:xfrm>
          <a:prstGeom prst="rect">
            <a:avLst/>
          </a:prstGeom>
        </p:spPr>
        <p:txBody>
          <a:bodyPr wrap="none">
            <a:spAutoFit/>
          </a:bodyPr>
          <a:lstStyle/>
          <a:p>
            <a:r>
              <a:rPr lang="en-GB" dirty="0" smtClean="0">
                <a:solidFill>
                  <a:schemeClr val="bg1">
                    <a:lumMod val="50000"/>
                  </a:schemeClr>
                </a:solidFill>
              </a:rPr>
              <a:t>Safety</a:t>
            </a:r>
            <a:endParaRPr lang="en-US" dirty="0">
              <a:solidFill>
                <a:schemeClr val="bg1">
                  <a:lumMod val="50000"/>
                </a:schemeClr>
              </a:solidFill>
            </a:endParaRPr>
          </a:p>
        </p:txBody>
      </p:sp>
      <p:sp>
        <p:nvSpPr>
          <p:cNvPr id="15" name="Rectangle 14"/>
          <p:cNvSpPr/>
          <p:nvPr/>
        </p:nvSpPr>
        <p:spPr>
          <a:xfrm>
            <a:off x="9840483" y="1150477"/>
            <a:ext cx="1635832" cy="369332"/>
          </a:xfrm>
          <a:prstGeom prst="rect">
            <a:avLst/>
          </a:prstGeom>
        </p:spPr>
        <p:txBody>
          <a:bodyPr wrap="none">
            <a:spAutoFit/>
          </a:bodyPr>
          <a:lstStyle/>
          <a:p>
            <a:r>
              <a:rPr lang="en-GB" dirty="0">
                <a:solidFill>
                  <a:schemeClr val="bg1">
                    <a:lumMod val="50000"/>
                  </a:schemeClr>
                </a:solidFill>
              </a:rPr>
              <a:t>Health Services</a:t>
            </a:r>
            <a:endParaRPr lang="en-US" dirty="0">
              <a:solidFill>
                <a:schemeClr val="bg1">
                  <a:lumMod val="50000"/>
                </a:schemeClr>
              </a:solidFill>
            </a:endParaRPr>
          </a:p>
        </p:txBody>
      </p:sp>
      <p:sp>
        <p:nvSpPr>
          <p:cNvPr id="17" name="Rectangle 16"/>
          <p:cNvSpPr/>
          <p:nvPr/>
        </p:nvSpPr>
        <p:spPr>
          <a:xfrm>
            <a:off x="1060873" y="1173278"/>
            <a:ext cx="922047" cy="369332"/>
          </a:xfrm>
          <a:prstGeom prst="rect">
            <a:avLst/>
          </a:prstGeom>
        </p:spPr>
        <p:txBody>
          <a:bodyPr wrap="none">
            <a:spAutoFit/>
          </a:bodyPr>
          <a:lstStyle/>
          <a:p>
            <a:r>
              <a:rPr lang="en-GB" dirty="0">
                <a:solidFill>
                  <a:schemeClr val="bg1">
                    <a:lumMod val="50000"/>
                  </a:schemeClr>
                </a:solidFill>
              </a:rPr>
              <a:t>Families</a:t>
            </a:r>
            <a:endParaRPr lang="en-US" dirty="0">
              <a:solidFill>
                <a:schemeClr val="bg1">
                  <a:lumMod val="50000"/>
                </a:schemeClr>
              </a:solidFill>
            </a:endParaRPr>
          </a:p>
        </p:txBody>
      </p:sp>
      <p:sp>
        <p:nvSpPr>
          <p:cNvPr id="2" name="Text Placeholder 1"/>
          <p:cNvSpPr>
            <a:spLocks noGrp="1"/>
          </p:cNvSpPr>
          <p:nvPr>
            <p:ph type="body" idx="1"/>
          </p:nvPr>
        </p:nvSpPr>
        <p:spPr>
          <a:xfrm>
            <a:off x="476250" y="3294770"/>
            <a:ext cx="6529834" cy="376685"/>
          </a:xfrm>
        </p:spPr>
        <p:txBody>
          <a:bodyPr vert="horz" lIns="91440" tIns="45720" rIns="91440" bIns="45720" rtlCol="0" anchor="b">
            <a:noAutofit/>
          </a:bodyPr>
          <a:lstStyle/>
          <a:p>
            <a:pPr algn="ctr"/>
            <a:r>
              <a:rPr lang="en-GB" sz="2000" b="1" dirty="0"/>
              <a:t>Type of Work the Working Children </a:t>
            </a:r>
            <a:endParaRPr lang="en-US" sz="2000" b="1" dirty="0"/>
          </a:p>
        </p:txBody>
      </p:sp>
      <p:sp>
        <p:nvSpPr>
          <p:cNvPr id="4" name="Rectangle 3"/>
          <p:cNvSpPr/>
          <p:nvPr/>
        </p:nvSpPr>
        <p:spPr>
          <a:xfrm>
            <a:off x="468142" y="1765953"/>
            <a:ext cx="11266658" cy="1453497"/>
          </a:xfrm>
          <a:prstGeom prst="rect">
            <a:avLst/>
          </a:prstGeom>
        </p:spPr>
        <p:txBody>
          <a:bodyPr vert="horz" lIns="91440" tIns="45720" rIns="91440" bIns="45720" rtlCol="0" anchor="ctr">
            <a:noAutofit/>
          </a:bodyPr>
          <a:lstStyle/>
          <a:p>
            <a:pPr marL="306000" indent="-306000">
              <a:spcBef>
                <a:spcPct val="20000"/>
              </a:spcBef>
              <a:spcAft>
                <a:spcPts val="600"/>
              </a:spcAft>
              <a:buClr>
                <a:schemeClr val="accent2"/>
              </a:buClr>
              <a:buSzPct val="92000"/>
              <a:buFont typeface="Wingdings 2" panose="05020102010507070707" pitchFamily="18" charset="2"/>
              <a:buChar char=""/>
            </a:pPr>
            <a:r>
              <a:rPr lang="en-GB" sz="2000" dirty="0">
                <a:solidFill>
                  <a:schemeClr val="tx2"/>
                </a:solidFill>
              </a:rPr>
              <a:t>There were two Syrian boys and one girl who stated they worked herding livestock. </a:t>
            </a:r>
            <a:endParaRPr lang="en-GB" sz="2000" dirty="0" smtClean="0">
              <a:solidFill>
                <a:schemeClr val="tx2"/>
              </a:solidFill>
            </a:endParaRPr>
          </a:p>
          <a:p>
            <a:pPr marL="306000" indent="-306000">
              <a:spcBef>
                <a:spcPct val="20000"/>
              </a:spcBef>
              <a:spcAft>
                <a:spcPts val="600"/>
              </a:spcAft>
              <a:buClr>
                <a:schemeClr val="accent2"/>
              </a:buClr>
              <a:buSzPct val="92000"/>
              <a:buFont typeface="Wingdings 2" panose="05020102010507070707" pitchFamily="18" charset="2"/>
              <a:buChar char=""/>
            </a:pPr>
            <a:r>
              <a:rPr lang="en-GB" sz="2000" dirty="0" smtClean="0">
                <a:solidFill>
                  <a:schemeClr val="tx2"/>
                </a:solidFill>
              </a:rPr>
              <a:t>Mafraq </a:t>
            </a:r>
            <a:r>
              <a:rPr lang="en-GB" sz="2000" dirty="0">
                <a:solidFill>
                  <a:schemeClr val="tx2"/>
                </a:solidFill>
              </a:rPr>
              <a:t>had a higher percentage and number of working children in agriculture than the Jordan Valley, with </a:t>
            </a:r>
            <a:r>
              <a:rPr lang="en-GB" sz="2000" dirty="0" smtClean="0">
                <a:solidFill>
                  <a:schemeClr val="tx2"/>
                </a:solidFill>
              </a:rPr>
              <a:t>52% compared </a:t>
            </a:r>
            <a:r>
              <a:rPr lang="en-GB" sz="2000" dirty="0">
                <a:solidFill>
                  <a:schemeClr val="tx2"/>
                </a:solidFill>
              </a:rPr>
              <a:t>to </a:t>
            </a:r>
            <a:r>
              <a:rPr lang="en-GB" sz="2000" dirty="0" smtClean="0">
                <a:solidFill>
                  <a:schemeClr val="tx2"/>
                </a:solidFill>
              </a:rPr>
              <a:t>42%. </a:t>
            </a:r>
          </a:p>
          <a:p>
            <a:pPr marL="306000" indent="-306000">
              <a:spcBef>
                <a:spcPct val="20000"/>
              </a:spcBef>
              <a:spcAft>
                <a:spcPts val="600"/>
              </a:spcAft>
              <a:buClr>
                <a:schemeClr val="accent2"/>
              </a:buClr>
              <a:buSzPct val="92000"/>
              <a:buFont typeface="Wingdings 2" panose="05020102010507070707" pitchFamily="18" charset="2"/>
              <a:buChar char=""/>
            </a:pPr>
            <a:r>
              <a:rPr lang="en-GB" sz="2000" dirty="0" smtClean="0">
                <a:solidFill>
                  <a:schemeClr val="tx2"/>
                </a:solidFill>
              </a:rPr>
              <a:t>There </a:t>
            </a:r>
            <a:r>
              <a:rPr lang="en-GB" sz="2000" dirty="0">
                <a:solidFill>
                  <a:schemeClr val="tx2"/>
                </a:solidFill>
              </a:rPr>
              <a:t>were more Syrian children working in agriculture than Jordanians.</a:t>
            </a:r>
            <a:endParaRPr lang="en-US" sz="2000" dirty="0">
              <a:solidFill>
                <a:schemeClr val="tx2"/>
              </a:solidFill>
            </a:endParaRPr>
          </a:p>
        </p:txBody>
      </p:sp>
      <p:sp>
        <p:nvSpPr>
          <p:cNvPr id="3" name="Content Placeholder 2"/>
          <p:cNvSpPr>
            <a:spLocks noGrp="1"/>
          </p:cNvSpPr>
          <p:nvPr>
            <p:ph sz="quarter" idx="4"/>
          </p:nvPr>
        </p:nvSpPr>
        <p:spPr/>
        <p:txBody>
          <a:bodyPr/>
          <a:lstStyle/>
          <a:p>
            <a:endParaRPr lang="en-US"/>
          </a:p>
        </p:txBody>
      </p:sp>
    </p:spTree>
    <p:extLst>
      <p:ext uri="{BB962C8B-B14F-4D97-AF65-F5344CB8AC3E}">
        <p14:creationId xmlns:p14="http://schemas.microsoft.com/office/powerpoint/2010/main" val="370365153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Focus Groups discussions (FGDs)</a:t>
            </a:r>
            <a:endParaRPr lang="en-US" dirty="0"/>
          </a:p>
        </p:txBody>
      </p:sp>
      <p:sp>
        <p:nvSpPr>
          <p:cNvPr id="3" name="Text Placeholder 2"/>
          <p:cNvSpPr>
            <a:spLocks noGrp="1"/>
          </p:cNvSpPr>
          <p:nvPr>
            <p:ph type="body" idx="1"/>
          </p:nvPr>
        </p:nvSpPr>
        <p:spPr>
          <a:xfrm>
            <a:off x="496711" y="1862668"/>
            <a:ext cx="5477583" cy="507999"/>
          </a:xfrm>
        </p:spPr>
        <p:txBody>
          <a:bodyPr/>
          <a:lstStyle/>
          <a:p>
            <a:r>
              <a:rPr lang="en-GB" b="1" dirty="0" smtClean="0"/>
              <a:t>FGDs with labour inspectors and trade representatives in the Jordan Valley</a:t>
            </a:r>
            <a:endParaRPr lang="en-US" b="1" dirty="0"/>
          </a:p>
        </p:txBody>
      </p:sp>
      <p:sp>
        <p:nvSpPr>
          <p:cNvPr id="4" name="Content Placeholder 3"/>
          <p:cNvSpPr>
            <a:spLocks noGrp="1"/>
          </p:cNvSpPr>
          <p:nvPr>
            <p:ph sz="half" idx="2"/>
          </p:nvPr>
        </p:nvSpPr>
        <p:spPr>
          <a:xfrm>
            <a:off x="158044" y="2551289"/>
            <a:ext cx="5816250" cy="4086577"/>
          </a:xfrm>
        </p:spPr>
        <p:txBody>
          <a:bodyPr>
            <a:normAutofit fontScale="92500"/>
          </a:bodyPr>
          <a:lstStyle/>
          <a:p>
            <a:r>
              <a:rPr lang="en-GB" dirty="0" smtClean="0"/>
              <a:t>Agricultural sector was the main sector for female child labour, there were risks involved especially with foreign labour present. </a:t>
            </a:r>
          </a:p>
          <a:p>
            <a:r>
              <a:rPr lang="en-GB" dirty="0" smtClean="0"/>
              <a:t>child labour starts between the ages of 8 and 14, </a:t>
            </a:r>
          </a:p>
          <a:p>
            <a:r>
              <a:rPr lang="en-GB" dirty="0" smtClean="0"/>
              <a:t>There was no difference in terms of the difficulty of working hours in the harvest season between boys and girls. </a:t>
            </a:r>
          </a:p>
          <a:p>
            <a:r>
              <a:rPr lang="en-GB" dirty="0" smtClean="0"/>
              <a:t>Some children work in hard conditions and are exposed to high temperatures in summer and cold weather in winter. There were also risks associated with their work such as being forced to use modes of transport that were not suitable for passengers such as the back of pickup trucks. </a:t>
            </a:r>
          </a:p>
          <a:p>
            <a:r>
              <a:rPr lang="en-GB" dirty="0" smtClean="0"/>
              <a:t>Children worked hard and are exposed to diseases especially working with farms that have animals.</a:t>
            </a:r>
            <a:endParaRPr lang="en-US" dirty="0" smtClean="0"/>
          </a:p>
          <a:p>
            <a:endParaRPr lang="en-US" dirty="0"/>
          </a:p>
        </p:txBody>
      </p:sp>
      <p:sp>
        <p:nvSpPr>
          <p:cNvPr id="5" name="Text Placeholder 4"/>
          <p:cNvSpPr>
            <a:spLocks noGrp="1"/>
          </p:cNvSpPr>
          <p:nvPr>
            <p:ph type="body" sz="quarter" idx="3"/>
          </p:nvPr>
        </p:nvSpPr>
        <p:spPr>
          <a:xfrm>
            <a:off x="6376315" y="1691744"/>
            <a:ext cx="5401919" cy="317360"/>
          </a:xfrm>
        </p:spPr>
        <p:txBody>
          <a:bodyPr/>
          <a:lstStyle/>
          <a:p>
            <a:r>
              <a:rPr lang="en-US" b="1" dirty="0" smtClean="0"/>
              <a:t>FGDs with Syrian Families</a:t>
            </a:r>
            <a:endParaRPr lang="en-US" b="1" dirty="0"/>
          </a:p>
        </p:txBody>
      </p:sp>
      <p:sp>
        <p:nvSpPr>
          <p:cNvPr id="6" name="Content Placeholder 5"/>
          <p:cNvSpPr>
            <a:spLocks noGrp="1"/>
          </p:cNvSpPr>
          <p:nvPr>
            <p:ph sz="quarter" idx="4"/>
          </p:nvPr>
        </p:nvSpPr>
        <p:spPr>
          <a:xfrm>
            <a:off x="6217709" y="2382592"/>
            <a:ext cx="5393100" cy="4353060"/>
          </a:xfrm>
        </p:spPr>
        <p:txBody>
          <a:bodyPr>
            <a:noAutofit/>
          </a:bodyPr>
          <a:lstStyle/>
          <a:p>
            <a:pPr>
              <a:lnSpc>
                <a:spcPct val="120000"/>
              </a:lnSpc>
            </a:pPr>
            <a:r>
              <a:rPr lang="en-GB" sz="1600" dirty="0"/>
              <a:t>Families are hesitant </a:t>
            </a:r>
            <a:r>
              <a:rPr lang="en-GB" sz="1600" dirty="0" smtClean="0"/>
              <a:t>(unless </a:t>
            </a:r>
            <a:r>
              <a:rPr lang="en-GB" sz="1600" dirty="0"/>
              <a:t>they do not have </a:t>
            </a:r>
            <a:r>
              <a:rPr lang="en-GB" sz="1600" dirty="0" smtClean="0"/>
              <a:t>in the family boys that are old </a:t>
            </a:r>
            <a:r>
              <a:rPr lang="en-GB" sz="1600" dirty="0"/>
              <a:t>enough to work) to send their younger girls to work outside the house at a very young age, and wait until they are a bit older to work outside the house.  </a:t>
            </a:r>
            <a:endParaRPr lang="en-GB" sz="1600" dirty="0" smtClean="0"/>
          </a:p>
          <a:p>
            <a:pPr>
              <a:lnSpc>
                <a:spcPct val="120000"/>
              </a:lnSpc>
            </a:pPr>
            <a:r>
              <a:rPr lang="en-GB" sz="1600" dirty="0" smtClean="0"/>
              <a:t>Syrians </a:t>
            </a:r>
            <a:r>
              <a:rPr lang="en-GB" sz="1600" dirty="0"/>
              <a:t>working in the agriculture sector in Mafraq constitutes a sizeable portion of agricultural labourers, a trend which dates back to even before the current conflict in Syria. </a:t>
            </a:r>
            <a:endParaRPr lang="en-GB" sz="1600" dirty="0" smtClean="0"/>
          </a:p>
          <a:p>
            <a:pPr>
              <a:lnSpc>
                <a:spcPct val="120000"/>
              </a:lnSpc>
            </a:pPr>
            <a:r>
              <a:rPr lang="en-GB" sz="1600" dirty="0"/>
              <a:t>S</a:t>
            </a:r>
            <a:r>
              <a:rPr lang="en-GB" sz="1600" dirty="0" smtClean="0"/>
              <a:t>ome </a:t>
            </a:r>
            <a:r>
              <a:rPr lang="en-GB" sz="1600" dirty="0"/>
              <a:t>Syrian families had mixed marriages with the local community and have settled in Mafraq, </a:t>
            </a:r>
            <a:r>
              <a:rPr lang="en-GB" sz="1600" dirty="0" smtClean="0"/>
              <a:t> yet </a:t>
            </a:r>
            <a:r>
              <a:rPr lang="en-GB" sz="1600" dirty="0"/>
              <a:t>some of them actually registered as refugees with UNHCR to receive benefits and because they cannot go back to </a:t>
            </a:r>
            <a:r>
              <a:rPr lang="en-GB" sz="1600" dirty="0" smtClean="0"/>
              <a:t>Syria </a:t>
            </a:r>
            <a:r>
              <a:rPr lang="en-GB" sz="1600" dirty="0"/>
              <a:t>as they usually do at the end of the working season</a:t>
            </a:r>
            <a:r>
              <a:rPr lang="en-GB" sz="1600" dirty="0" smtClean="0"/>
              <a:t>.</a:t>
            </a:r>
            <a:endParaRPr lang="en-US" sz="1600" dirty="0"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3"/>
          </p:nvPr>
        </p:nvSpPr>
        <p:spPr>
          <a:xfrm>
            <a:off x="6448785" y="1556403"/>
            <a:ext cx="5087073" cy="553373"/>
          </a:xfrm>
        </p:spPr>
        <p:txBody>
          <a:bodyPr/>
          <a:lstStyle/>
          <a:p>
            <a:r>
              <a:rPr lang="en-US" sz="2000" b="1" dirty="0"/>
              <a:t>Who Receives Child's </a:t>
            </a:r>
            <a:r>
              <a:rPr lang="en-US" sz="2000" b="1" dirty="0" smtClean="0"/>
              <a:t>Pay</a:t>
            </a:r>
            <a:endParaRPr lang="en-US" sz="2000" b="1" dirty="0"/>
          </a:p>
        </p:txBody>
      </p:sp>
      <p:sp>
        <p:nvSpPr>
          <p:cNvPr id="9" name="Title 1"/>
          <p:cNvSpPr txBox="1">
            <a:spLocks/>
          </p:cNvSpPr>
          <p:nvPr/>
        </p:nvSpPr>
        <p:spPr>
          <a:xfrm>
            <a:off x="506242" y="702156"/>
            <a:ext cx="11029616" cy="322234"/>
          </a:xfrm>
          <a:prstGeom prst="rect">
            <a:avLst/>
          </a:prstGeom>
        </p:spPr>
        <p:txBody>
          <a:bodyPr vert="horz" lIns="91440" tIns="45720" rIns="91440" bIns="45720" rtlCol="0" anchor="b">
            <a:noAutofit/>
          </a:bodyPr>
          <a:lst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2000" dirty="0" smtClean="0">
                <a:solidFill>
                  <a:schemeClr val="accent2">
                    <a:lumMod val="60000"/>
                    <a:lumOff val="40000"/>
                  </a:schemeClr>
                </a:solidFill>
              </a:rPr>
              <a:t>Key findings</a:t>
            </a:r>
            <a:endParaRPr lang="en-US" sz="2000" dirty="0">
              <a:solidFill>
                <a:schemeClr val="accent2">
                  <a:lumMod val="60000"/>
                  <a:lumOff val="40000"/>
                </a:schemeClr>
              </a:solidFill>
            </a:endParaRPr>
          </a:p>
        </p:txBody>
      </p:sp>
      <p:sp>
        <p:nvSpPr>
          <p:cNvPr id="11" name="Rectangle 10"/>
          <p:cNvSpPr/>
          <p:nvPr/>
        </p:nvSpPr>
        <p:spPr>
          <a:xfrm>
            <a:off x="2803878" y="1140905"/>
            <a:ext cx="1101584" cy="369332"/>
          </a:xfrm>
          <a:prstGeom prst="rect">
            <a:avLst/>
          </a:prstGeom>
        </p:spPr>
        <p:txBody>
          <a:bodyPr wrap="none">
            <a:spAutoFit/>
          </a:bodyPr>
          <a:lstStyle/>
          <a:p>
            <a:r>
              <a:rPr lang="en-GB" dirty="0">
                <a:solidFill>
                  <a:schemeClr val="bg1">
                    <a:lumMod val="50000"/>
                  </a:schemeClr>
                </a:solidFill>
              </a:rPr>
              <a:t>Education</a:t>
            </a:r>
            <a:endParaRPr lang="en-US" dirty="0">
              <a:solidFill>
                <a:schemeClr val="bg1">
                  <a:lumMod val="50000"/>
                </a:schemeClr>
              </a:solidFill>
            </a:endParaRPr>
          </a:p>
        </p:txBody>
      </p:sp>
      <p:sp>
        <p:nvSpPr>
          <p:cNvPr id="12" name="Rectangle 11"/>
          <p:cNvSpPr/>
          <p:nvPr/>
        </p:nvSpPr>
        <p:spPr>
          <a:xfrm>
            <a:off x="4759729" y="1140905"/>
            <a:ext cx="873957" cy="369332"/>
          </a:xfrm>
          <a:prstGeom prst="rect">
            <a:avLst/>
          </a:prstGeom>
        </p:spPr>
        <p:txBody>
          <a:bodyPr wrap="none">
            <a:spAutoFit/>
          </a:bodyPr>
          <a:lstStyle/>
          <a:p>
            <a:r>
              <a:rPr lang="en-GB" dirty="0" smtClean="0">
                <a:solidFill>
                  <a:schemeClr val="bg1">
                    <a:lumMod val="50000"/>
                  </a:schemeClr>
                </a:solidFill>
              </a:rPr>
              <a:t>Income</a:t>
            </a:r>
            <a:endParaRPr lang="en-US" dirty="0">
              <a:solidFill>
                <a:schemeClr val="bg1">
                  <a:lumMod val="50000"/>
                </a:schemeClr>
              </a:solidFill>
            </a:endParaRPr>
          </a:p>
        </p:txBody>
      </p:sp>
      <p:sp>
        <p:nvSpPr>
          <p:cNvPr id="14" name="Rectangle 13"/>
          <p:cNvSpPr/>
          <p:nvPr/>
        </p:nvSpPr>
        <p:spPr>
          <a:xfrm>
            <a:off x="8472032" y="1140905"/>
            <a:ext cx="732252" cy="369332"/>
          </a:xfrm>
          <a:prstGeom prst="rect">
            <a:avLst/>
          </a:prstGeom>
        </p:spPr>
        <p:txBody>
          <a:bodyPr wrap="none">
            <a:spAutoFit/>
          </a:bodyPr>
          <a:lstStyle/>
          <a:p>
            <a:r>
              <a:rPr lang="en-GB" dirty="0" smtClean="0">
                <a:solidFill>
                  <a:schemeClr val="bg1">
                    <a:lumMod val="50000"/>
                  </a:schemeClr>
                </a:solidFill>
              </a:rPr>
              <a:t>Safety</a:t>
            </a:r>
            <a:endParaRPr lang="en-US" dirty="0">
              <a:solidFill>
                <a:schemeClr val="bg1">
                  <a:lumMod val="50000"/>
                </a:schemeClr>
              </a:solidFill>
            </a:endParaRPr>
          </a:p>
        </p:txBody>
      </p:sp>
      <p:sp>
        <p:nvSpPr>
          <p:cNvPr id="15" name="Rectangle 14"/>
          <p:cNvSpPr/>
          <p:nvPr/>
        </p:nvSpPr>
        <p:spPr>
          <a:xfrm>
            <a:off x="9840483" y="1150477"/>
            <a:ext cx="1635832" cy="369332"/>
          </a:xfrm>
          <a:prstGeom prst="rect">
            <a:avLst/>
          </a:prstGeom>
        </p:spPr>
        <p:txBody>
          <a:bodyPr wrap="none">
            <a:spAutoFit/>
          </a:bodyPr>
          <a:lstStyle/>
          <a:p>
            <a:r>
              <a:rPr lang="en-GB" dirty="0">
                <a:solidFill>
                  <a:schemeClr val="bg1">
                    <a:lumMod val="50000"/>
                  </a:schemeClr>
                </a:solidFill>
              </a:rPr>
              <a:t>Health Services</a:t>
            </a:r>
            <a:endParaRPr lang="en-US" dirty="0">
              <a:solidFill>
                <a:schemeClr val="bg1">
                  <a:lumMod val="50000"/>
                </a:schemeClr>
              </a:solidFill>
            </a:endParaRPr>
          </a:p>
        </p:txBody>
      </p:sp>
      <p:sp>
        <p:nvSpPr>
          <p:cNvPr id="16" name="Rectangle 15"/>
          <p:cNvSpPr/>
          <p:nvPr/>
        </p:nvSpPr>
        <p:spPr>
          <a:xfrm>
            <a:off x="5931110" y="1094738"/>
            <a:ext cx="2149948" cy="461665"/>
          </a:xfrm>
          <a:prstGeom prst="rect">
            <a:avLst/>
          </a:prstGeom>
        </p:spPr>
        <p:txBody>
          <a:bodyPr wrap="none">
            <a:spAutoFit/>
          </a:bodyPr>
          <a:lstStyle/>
          <a:p>
            <a:r>
              <a:rPr lang="en-GB" sz="2400" b="1" dirty="0">
                <a:solidFill>
                  <a:schemeClr val="bg1"/>
                </a:solidFill>
              </a:rPr>
              <a:t>Child Labour </a:t>
            </a:r>
            <a:endParaRPr lang="en-US" sz="2400" b="1" dirty="0">
              <a:solidFill>
                <a:schemeClr val="bg1"/>
              </a:solidFill>
            </a:endParaRPr>
          </a:p>
        </p:txBody>
      </p:sp>
      <p:sp>
        <p:nvSpPr>
          <p:cNvPr id="18" name="Rectangle 17"/>
          <p:cNvSpPr/>
          <p:nvPr/>
        </p:nvSpPr>
        <p:spPr>
          <a:xfrm>
            <a:off x="1060873" y="1173278"/>
            <a:ext cx="922047" cy="369332"/>
          </a:xfrm>
          <a:prstGeom prst="rect">
            <a:avLst/>
          </a:prstGeom>
        </p:spPr>
        <p:txBody>
          <a:bodyPr wrap="none">
            <a:spAutoFit/>
          </a:bodyPr>
          <a:lstStyle/>
          <a:p>
            <a:r>
              <a:rPr lang="en-GB" dirty="0">
                <a:solidFill>
                  <a:schemeClr val="bg1">
                    <a:lumMod val="50000"/>
                  </a:schemeClr>
                </a:solidFill>
              </a:rPr>
              <a:t>Families</a:t>
            </a:r>
            <a:endParaRPr lang="en-US" dirty="0">
              <a:solidFill>
                <a:schemeClr val="bg1">
                  <a:lumMod val="50000"/>
                </a:schemeClr>
              </a:solidFill>
            </a:endParaRPr>
          </a:p>
        </p:txBody>
      </p:sp>
      <p:sp>
        <p:nvSpPr>
          <p:cNvPr id="2" name="Content Placeholder 1"/>
          <p:cNvSpPr>
            <a:spLocks noGrp="1"/>
          </p:cNvSpPr>
          <p:nvPr>
            <p:ph sz="half" idx="2"/>
          </p:nvPr>
        </p:nvSpPr>
        <p:spPr>
          <a:xfrm>
            <a:off x="332509" y="1759526"/>
            <a:ext cx="5666720" cy="4946073"/>
          </a:xfrm>
        </p:spPr>
        <p:txBody>
          <a:bodyPr vert="horz" lIns="91440" tIns="45720" rIns="91440" bIns="45720" rtlCol="0" anchor="ctr">
            <a:noAutofit/>
          </a:bodyPr>
          <a:lstStyle/>
          <a:p>
            <a:r>
              <a:rPr lang="en-GB" sz="2600" dirty="0"/>
              <a:t>Over a third of Syrian working children </a:t>
            </a:r>
            <a:r>
              <a:rPr lang="en-GB" sz="2600" dirty="0" smtClean="0"/>
              <a:t>32.3% </a:t>
            </a:r>
            <a:r>
              <a:rPr lang="en-GB" sz="2600" dirty="0"/>
              <a:t>said their fathers received their wage, compared to only </a:t>
            </a:r>
            <a:r>
              <a:rPr lang="en-GB" sz="2600" dirty="0" smtClean="0"/>
              <a:t>16.6% </a:t>
            </a:r>
            <a:r>
              <a:rPr lang="en-GB" sz="2600" dirty="0"/>
              <a:t>for Jordanian working children. </a:t>
            </a:r>
            <a:endParaRPr lang="en-GB" sz="2600" dirty="0" smtClean="0"/>
          </a:p>
          <a:p>
            <a:r>
              <a:rPr lang="en-GB" sz="2600" dirty="0" smtClean="0"/>
              <a:t>Both </a:t>
            </a:r>
            <a:r>
              <a:rPr lang="en-GB" sz="2600" dirty="0"/>
              <a:t>nationalities had close percentages for pay received by the mother. </a:t>
            </a:r>
            <a:endParaRPr lang="en-GB" sz="2600" dirty="0" smtClean="0"/>
          </a:p>
          <a:p>
            <a:r>
              <a:rPr lang="en-GB" sz="2600" dirty="0" smtClean="0"/>
              <a:t>More </a:t>
            </a:r>
            <a:r>
              <a:rPr lang="en-GB" sz="2600" dirty="0"/>
              <a:t>Jordanian children received the pay directly </a:t>
            </a:r>
            <a:r>
              <a:rPr lang="en-GB" sz="2600" dirty="0" smtClean="0"/>
              <a:t>21.5% </a:t>
            </a:r>
            <a:r>
              <a:rPr lang="en-GB" sz="2600" dirty="0"/>
              <a:t>compared to only </a:t>
            </a:r>
            <a:r>
              <a:rPr lang="en-GB" sz="2600" dirty="0" smtClean="0"/>
              <a:t>11.3% </a:t>
            </a:r>
            <a:r>
              <a:rPr lang="en-GB" sz="2600" dirty="0"/>
              <a:t>of Syrian children. </a:t>
            </a:r>
            <a:endParaRPr lang="en-US" sz="2600" dirty="0"/>
          </a:p>
        </p:txBody>
      </p:sp>
      <p:graphicFrame>
        <p:nvGraphicFramePr>
          <p:cNvPr id="17" name="Content Placeholder 16"/>
          <p:cNvGraphicFramePr>
            <a:graphicFrameLocks noGrp="1"/>
          </p:cNvGraphicFramePr>
          <p:nvPr>
            <p:ph sz="quarter" idx="4"/>
            <p:extLst>
              <p:ext uri="{D42A27DB-BD31-4B8C-83A1-F6EECF244321}">
                <p14:modId xmlns:p14="http://schemas.microsoft.com/office/powerpoint/2010/main" val="1123343520"/>
              </p:ext>
            </p:extLst>
          </p:nvPr>
        </p:nvGraphicFramePr>
        <p:xfrm>
          <a:off x="6096001" y="2286001"/>
          <a:ext cx="5638800" cy="44196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70365153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09667" y="1794933"/>
            <a:ext cx="5464628" cy="722489"/>
          </a:xfrm>
        </p:spPr>
        <p:txBody>
          <a:bodyPr/>
          <a:lstStyle/>
          <a:p>
            <a:pPr algn="ctr"/>
            <a:r>
              <a:rPr lang="en-GB" sz="2000" b="1" dirty="0"/>
              <a:t>Percent of Children Working Particular Hours per Week, by </a:t>
            </a:r>
            <a:r>
              <a:rPr lang="en-GB" sz="2000" b="1" dirty="0" smtClean="0"/>
              <a:t>Nationality</a:t>
            </a:r>
            <a:endParaRPr lang="en-US" sz="2000" b="1" dirty="0">
              <a:solidFill>
                <a:srgbClr val="FF0000"/>
              </a:solidFill>
            </a:endParaRPr>
          </a:p>
        </p:txBody>
      </p:sp>
      <p:sp>
        <p:nvSpPr>
          <p:cNvPr id="5" name="Text Placeholder 4"/>
          <p:cNvSpPr>
            <a:spLocks noGrp="1"/>
          </p:cNvSpPr>
          <p:nvPr>
            <p:ph type="body" sz="quarter" idx="3"/>
          </p:nvPr>
        </p:nvSpPr>
        <p:spPr>
          <a:xfrm>
            <a:off x="6160957" y="1862668"/>
            <a:ext cx="5449851" cy="587021"/>
          </a:xfrm>
        </p:spPr>
        <p:txBody>
          <a:bodyPr/>
          <a:lstStyle/>
          <a:p>
            <a:pPr algn="ctr"/>
            <a:r>
              <a:rPr lang="en-GB" sz="2000" b="1" dirty="0"/>
              <a:t>Percent of Children Working Particular Hours per Week, by </a:t>
            </a:r>
            <a:r>
              <a:rPr lang="en-GB" sz="2000" b="1" dirty="0" smtClean="0"/>
              <a:t>Gender</a:t>
            </a:r>
            <a:endParaRPr lang="en-US" sz="2000" b="1" dirty="0">
              <a:solidFill>
                <a:srgbClr val="FF0000"/>
              </a:solidFill>
            </a:endParaRPr>
          </a:p>
        </p:txBody>
      </p:sp>
      <p:graphicFrame>
        <p:nvGraphicFramePr>
          <p:cNvPr id="7" name="Content Placeholder 6"/>
          <p:cNvGraphicFramePr>
            <a:graphicFrameLocks noGrp="1"/>
          </p:cNvGraphicFramePr>
          <p:nvPr>
            <p:ph sz="half" idx="2"/>
            <p:extLst>
              <p:ext uri="{D42A27DB-BD31-4B8C-83A1-F6EECF244321}">
                <p14:modId xmlns:p14="http://schemas.microsoft.com/office/powerpoint/2010/main" val="1464200335"/>
              </p:ext>
            </p:extLst>
          </p:nvPr>
        </p:nvGraphicFramePr>
        <p:xfrm>
          <a:off x="476250" y="2675467"/>
          <a:ext cx="5497513" cy="361244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Content Placeholder 7"/>
          <p:cNvGraphicFramePr>
            <a:graphicFrameLocks noGrp="1"/>
          </p:cNvGraphicFramePr>
          <p:nvPr>
            <p:ph sz="quarter" idx="4"/>
            <p:extLst>
              <p:ext uri="{D42A27DB-BD31-4B8C-83A1-F6EECF244321}">
                <p14:modId xmlns:p14="http://schemas.microsoft.com/office/powerpoint/2010/main" val="3884109656"/>
              </p:ext>
            </p:extLst>
          </p:nvPr>
        </p:nvGraphicFramePr>
        <p:xfrm>
          <a:off x="6218238" y="2709333"/>
          <a:ext cx="5516562" cy="3612445"/>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1"/>
          <p:cNvSpPr txBox="1">
            <a:spLocks/>
          </p:cNvSpPr>
          <p:nvPr/>
        </p:nvSpPr>
        <p:spPr>
          <a:xfrm>
            <a:off x="506242" y="702156"/>
            <a:ext cx="11029616" cy="322234"/>
          </a:xfrm>
          <a:prstGeom prst="rect">
            <a:avLst/>
          </a:prstGeom>
        </p:spPr>
        <p:txBody>
          <a:bodyPr vert="horz" lIns="91440" tIns="45720" rIns="91440" bIns="45720" rtlCol="0" anchor="b">
            <a:noAutofit/>
          </a:bodyPr>
          <a:lst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2000" dirty="0" smtClean="0">
                <a:solidFill>
                  <a:schemeClr val="accent2">
                    <a:lumMod val="60000"/>
                    <a:lumOff val="40000"/>
                  </a:schemeClr>
                </a:solidFill>
              </a:rPr>
              <a:t>Key findings</a:t>
            </a:r>
            <a:endParaRPr lang="en-US" sz="2000" dirty="0">
              <a:solidFill>
                <a:schemeClr val="accent2">
                  <a:lumMod val="60000"/>
                  <a:lumOff val="40000"/>
                </a:schemeClr>
              </a:solidFill>
            </a:endParaRPr>
          </a:p>
        </p:txBody>
      </p:sp>
      <p:sp>
        <p:nvSpPr>
          <p:cNvPr id="11" name="Rectangle 10"/>
          <p:cNvSpPr/>
          <p:nvPr/>
        </p:nvSpPr>
        <p:spPr>
          <a:xfrm>
            <a:off x="2803878" y="1121855"/>
            <a:ext cx="1101584" cy="369332"/>
          </a:xfrm>
          <a:prstGeom prst="rect">
            <a:avLst/>
          </a:prstGeom>
        </p:spPr>
        <p:txBody>
          <a:bodyPr wrap="none">
            <a:spAutoFit/>
          </a:bodyPr>
          <a:lstStyle/>
          <a:p>
            <a:r>
              <a:rPr lang="en-GB" dirty="0">
                <a:solidFill>
                  <a:schemeClr val="bg1">
                    <a:lumMod val="50000"/>
                  </a:schemeClr>
                </a:solidFill>
              </a:rPr>
              <a:t>Education</a:t>
            </a:r>
            <a:endParaRPr lang="en-US" dirty="0">
              <a:solidFill>
                <a:schemeClr val="bg1">
                  <a:lumMod val="50000"/>
                </a:schemeClr>
              </a:solidFill>
            </a:endParaRPr>
          </a:p>
        </p:txBody>
      </p:sp>
      <p:sp>
        <p:nvSpPr>
          <p:cNvPr id="12" name="Rectangle 11"/>
          <p:cNvSpPr/>
          <p:nvPr/>
        </p:nvSpPr>
        <p:spPr>
          <a:xfrm>
            <a:off x="4759729" y="1121855"/>
            <a:ext cx="873957" cy="369332"/>
          </a:xfrm>
          <a:prstGeom prst="rect">
            <a:avLst/>
          </a:prstGeom>
        </p:spPr>
        <p:txBody>
          <a:bodyPr wrap="none">
            <a:spAutoFit/>
          </a:bodyPr>
          <a:lstStyle/>
          <a:p>
            <a:r>
              <a:rPr lang="en-GB" dirty="0" smtClean="0">
                <a:solidFill>
                  <a:schemeClr val="bg1">
                    <a:lumMod val="50000"/>
                  </a:schemeClr>
                </a:solidFill>
              </a:rPr>
              <a:t>Income</a:t>
            </a:r>
            <a:endParaRPr lang="en-US" dirty="0">
              <a:solidFill>
                <a:schemeClr val="bg1">
                  <a:lumMod val="50000"/>
                </a:schemeClr>
              </a:solidFill>
            </a:endParaRPr>
          </a:p>
        </p:txBody>
      </p:sp>
      <p:sp>
        <p:nvSpPr>
          <p:cNvPr id="14" name="Rectangle 13"/>
          <p:cNvSpPr/>
          <p:nvPr/>
        </p:nvSpPr>
        <p:spPr>
          <a:xfrm>
            <a:off x="8472032" y="1121855"/>
            <a:ext cx="732252" cy="369332"/>
          </a:xfrm>
          <a:prstGeom prst="rect">
            <a:avLst/>
          </a:prstGeom>
        </p:spPr>
        <p:txBody>
          <a:bodyPr wrap="none">
            <a:spAutoFit/>
          </a:bodyPr>
          <a:lstStyle/>
          <a:p>
            <a:r>
              <a:rPr lang="en-GB" dirty="0" smtClean="0">
                <a:solidFill>
                  <a:schemeClr val="bg1">
                    <a:lumMod val="50000"/>
                  </a:schemeClr>
                </a:solidFill>
              </a:rPr>
              <a:t>Safety</a:t>
            </a:r>
            <a:endParaRPr lang="en-US" dirty="0">
              <a:solidFill>
                <a:schemeClr val="bg1">
                  <a:lumMod val="50000"/>
                </a:schemeClr>
              </a:solidFill>
            </a:endParaRPr>
          </a:p>
        </p:txBody>
      </p:sp>
      <p:sp>
        <p:nvSpPr>
          <p:cNvPr id="15" name="Rectangle 14"/>
          <p:cNvSpPr/>
          <p:nvPr/>
        </p:nvSpPr>
        <p:spPr>
          <a:xfrm>
            <a:off x="9840483" y="1131427"/>
            <a:ext cx="1635832" cy="369332"/>
          </a:xfrm>
          <a:prstGeom prst="rect">
            <a:avLst/>
          </a:prstGeom>
        </p:spPr>
        <p:txBody>
          <a:bodyPr wrap="none">
            <a:spAutoFit/>
          </a:bodyPr>
          <a:lstStyle/>
          <a:p>
            <a:r>
              <a:rPr lang="en-GB" dirty="0">
                <a:solidFill>
                  <a:schemeClr val="bg1">
                    <a:lumMod val="50000"/>
                  </a:schemeClr>
                </a:solidFill>
              </a:rPr>
              <a:t>Health Services</a:t>
            </a:r>
            <a:endParaRPr lang="en-US" dirty="0">
              <a:solidFill>
                <a:schemeClr val="bg1">
                  <a:lumMod val="50000"/>
                </a:schemeClr>
              </a:solidFill>
            </a:endParaRPr>
          </a:p>
        </p:txBody>
      </p:sp>
      <p:sp>
        <p:nvSpPr>
          <p:cNvPr id="16" name="Rectangle 15"/>
          <p:cNvSpPr/>
          <p:nvPr/>
        </p:nvSpPr>
        <p:spPr>
          <a:xfrm>
            <a:off x="5931110" y="1075688"/>
            <a:ext cx="2149948" cy="461665"/>
          </a:xfrm>
          <a:prstGeom prst="rect">
            <a:avLst/>
          </a:prstGeom>
        </p:spPr>
        <p:txBody>
          <a:bodyPr wrap="none">
            <a:spAutoFit/>
          </a:bodyPr>
          <a:lstStyle/>
          <a:p>
            <a:r>
              <a:rPr lang="en-GB" sz="2400" b="1" dirty="0">
                <a:solidFill>
                  <a:schemeClr val="bg1"/>
                </a:solidFill>
              </a:rPr>
              <a:t>Child Labour </a:t>
            </a:r>
            <a:endParaRPr lang="en-US" sz="2400" b="1" dirty="0">
              <a:solidFill>
                <a:schemeClr val="bg1"/>
              </a:solidFill>
            </a:endParaRPr>
          </a:p>
        </p:txBody>
      </p:sp>
      <p:sp>
        <p:nvSpPr>
          <p:cNvPr id="17" name="Rectangle 16"/>
          <p:cNvSpPr/>
          <p:nvPr/>
        </p:nvSpPr>
        <p:spPr>
          <a:xfrm>
            <a:off x="1060873" y="1154228"/>
            <a:ext cx="922047" cy="369332"/>
          </a:xfrm>
          <a:prstGeom prst="rect">
            <a:avLst/>
          </a:prstGeom>
        </p:spPr>
        <p:txBody>
          <a:bodyPr wrap="none">
            <a:spAutoFit/>
          </a:bodyPr>
          <a:lstStyle/>
          <a:p>
            <a:r>
              <a:rPr lang="en-GB" dirty="0">
                <a:solidFill>
                  <a:schemeClr val="bg1">
                    <a:lumMod val="50000"/>
                  </a:schemeClr>
                </a:solidFill>
              </a:rPr>
              <a:t>Families</a:t>
            </a:r>
            <a:endParaRPr lang="en-US" dirty="0">
              <a:solidFill>
                <a:schemeClr val="bg1">
                  <a:lumMod val="50000"/>
                </a:schemeClr>
              </a:solidFill>
            </a:endParaRPr>
          </a:p>
        </p:txBody>
      </p:sp>
    </p:spTree>
    <p:extLst>
      <p:ext uri="{BB962C8B-B14F-4D97-AF65-F5344CB8AC3E}">
        <p14:creationId xmlns:p14="http://schemas.microsoft.com/office/powerpoint/2010/main" val="370365153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293511" y="1906073"/>
            <a:ext cx="4833125" cy="4803819"/>
          </a:xfrm>
        </p:spPr>
        <p:txBody>
          <a:bodyPr>
            <a:noAutofit/>
          </a:bodyPr>
          <a:lstStyle/>
          <a:p>
            <a:r>
              <a:rPr lang="en-GB" sz="2800" dirty="0" smtClean="0"/>
              <a:t>Almost half of the families indicated that Enough </a:t>
            </a:r>
            <a:r>
              <a:rPr lang="en-GB" sz="2800" dirty="0"/>
              <a:t>I</a:t>
            </a:r>
            <a:r>
              <a:rPr lang="en-GB" sz="2800" dirty="0" smtClean="0"/>
              <a:t>ncome for family including children’s education was </a:t>
            </a:r>
            <a:r>
              <a:rPr lang="en-GB" sz="2800" dirty="0"/>
              <a:t>the </a:t>
            </a:r>
            <a:r>
              <a:rPr lang="en-GB" sz="2800" dirty="0" smtClean="0"/>
              <a:t>main </a:t>
            </a:r>
            <a:r>
              <a:rPr lang="en-GB" sz="2800" dirty="0"/>
              <a:t>reason </a:t>
            </a:r>
            <a:r>
              <a:rPr lang="en-GB" sz="2800" dirty="0" smtClean="0"/>
              <a:t>for children working.</a:t>
            </a:r>
          </a:p>
          <a:p>
            <a:r>
              <a:rPr lang="en-GB" sz="2800" dirty="0" smtClean="0"/>
              <a:t>For refugees going </a:t>
            </a:r>
            <a:r>
              <a:rPr lang="en-GB" sz="2800" dirty="0"/>
              <a:t>back to </a:t>
            </a:r>
            <a:r>
              <a:rPr lang="en-GB" sz="2800" dirty="0" smtClean="0"/>
              <a:t>Syria was a significant reason</a:t>
            </a:r>
            <a:r>
              <a:rPr lang="en-GB" sz="2400" dirty="0" smtClean="0"/>
              <a:t>.</a:t>
            </a:r>
          </a:p>
        </p:txBody>
      </p:sp>
      <p:sp>
        <p:nvSpPr>
          <p:cNvPr id="5" name="Text Placeholder 4"/>
          <p:cNvSpPr>
            <a:spLocks noGrp="1"/>
          </p:cNvSpPr>
          <p:nvPr>
            <p:ph type="body" sz="quarter" idx="3"/>
          </p:nvPr>
        </p:nvSpPr>
        <p:spPr>
          <a:xfrm>
            <a:off x="5196707" y="1670757"/>
            <a:ext cx="6538093" cy="519288"/>
          </a:xfrm>
        </p:spPr>
        <p:txBody>
          <a:bodyPr/>
          <a:lstStyle/>
          <a:p>
            <a:pPr algn="ctr"/>
            <a:r>
              <a:rPr lang="en-GB" b="1" dirty="0"/>
              <a:t>Reasons that May Stop Children from Working</a:t>
            </a:r>
            <a:endParaRPr lang="en-US" b="1" dirty="0"/>
          </a:p>
        </p:txBody>
      </p:sp>
      <p:graphicFrame>
        <p:nvGraphicFramePr>
          <p:cNvPr id="7" name="Content Placeholder 6"/>
          <p:cNvGraphicFramePr>
            <a:graphicFrameLocks noGrp="1"/>
          </p:cNvGraphicFramePr>
          <p:nvPr>
            <p:ph sz="quarter" idx="4"/>
            <p:extLst>
              <p:ext uri="{D42A27DB-BD31-4B8C-83A1-F6EECF244321}">
                <p14:modId xmlns:p14="http://schemas.microsoft.com/office/powerpoint/2010/main" val="1789988310"/>
              </p:ext>
            </p:extLst>
          </p:nvPr>
        </p:nvGraphicFramePr>
        <p:xfrm>
          <a:off x="5196707" y="2280356"/>
          <a:ext cx="6538094" cy="4425244"/>
        </p:xfrm>
        <a:graphic>
          <a:graphicData uri="http://schemas.openxmlformats.org/drawingml/2006/chart">
            <c:chart xmlns:c="http://schemas.openxmlformats.org/drawingml/2006/chart" xmlns:r="http://schemas.openxmlformats.org/officeDocument/2006/relationships" r:id="rId2"/>
          </a:graphicData>
        </a:graphic>
      </p:graphicFrame>
      <p:sp>
        <p:nvSpPr>
          <p:cNvPr id="8" name="Title 1"/>
          <p:cNvSpPr txBox="1">
            <a:spLocks/>
          </p:cNvSpPr>
          <p:nvPr/>
        </p:nvSpPr>
        <p:spPr>
          <a:xfrm>
            <a:off x="506242" y="702156"/>
            <a:ext cx="11029616" cy="322234"/>
          </a:xfrm>
          <a:prstGeom prst="rect">
            <a:avLst/>
          </a:prstGeom>
        </p:spPr>
        <p:txBody>
          <a:bodyPr vert="horz" lIns="91440" tIns="45720" rIns="91440" bIns="45720" rtlCol="0" anchor="b">
            <a:noAutofit/>
          </a:bodyPr>
          <a:lst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2000" dirty="0" smtClean="0">
                <a:solidFill>
                  <a:schemeClr val="accent2">
                    <a:lumMod val="60000"/>
                    <a:lumOff val="40000"/>
                  </a:schemeClr>
                </a:solidFill>
              </a:rPr>
              <a:t>Key findings</a:t>
            </a:r>
            <a:endParaRPr lang="en-US" sz="2000" dirty="0">
              <a:solidFill>
                <a:schemeClr val="accent2">
                  <a:lumMod val="60000"/>
                  <a:lumOff val="40000"/>
                </a:schemeClr>
              </a:solidFill>
            </a:endParaRPr>
          </a:p>
        </p:txBody>
      </p:sp>
      <p:sp>
        <p:nvSpPr>
          <p:cNvPr id="10" name="Rectangle 9"/>
          <p:cNvSpPr/>
          <p:nvPr/>
        </p:nvSpPr>
        <p:spPr>
          <a:xfrm>
            <a:off x="2803878" y="1121855"/>
            <a:ext cx="1101584" cy="369332"/>
          </a:xfrm>
          <a:prstGeom prst="rect">
            <a:avLst/>
          </a:prstGeom>
        </p:spPr>
        <p:txBody>
          <a:bodyPr wrap="none">
            <a:spAutoFit/>
          </a:bodyPr>
          <a:lstStyle/>
          <a:p>
            <a:r>
              <a:rPr lang="en-GB" dirty="0">
                <a:solidFill>
                  <a:schemeClr val="bg1">
                    <a:lumMod val="50000"/>
                  </a:schemeClr>
                </a:solidFill>
              </a:rPr>
              <a:t>Education</a:t>
            </a:r>
            <a:endParaRPr lang="en-US" dirty="0">
              <a:solidFill>
                <a:schemeClr val="bg1">
                  <a:lumMod val="50000"/>
                </a:schemeClr>
              </a:solidFill>
            </a:endParaRPr>
          </a:p>
        </p:txBody>
      </p:sp>
      <p:sp>
        <p:nvSpPr>
          <p:cNvPr id="11" name="Rectangle 10"/>
          <p:cNvSpPr/>
          <p:nvPr/>
        </p:nvSpPr>
        <p:spPr>
          <a:xfrm>
            <a:off x="4759729" y="1121855"/>
            <a:ext cx="873957" cy="369332"/>
          </a:xfrm>
          <a:prstGeom prst="rect">
            <a:avLst/>
          </a:prstGeom>
        </p:spPr>
        <p:txBody>
          <a:bodyPr wrap="none">
            <a:spAutoFit/>
          </a:bodyPr>
          <a:lstStyle/>
          <a:p>
            <a:r>
              <a:rPr lang="en-GB" dirty="0" smtClean="0">
                <a:solidFill>
                  <a:schemeClr val="bg1">
                    <a:lumMod val="50000"/>
                  </a:schemeClr>
                </a:solidFill>
              </a:rPr>
              <a:t>Income</a:t>
            </a:r>
            <a:endParaRPr lang="en-US" dirty="0">
              <a:solidFill>
                <a:schemeClr val="bg1">
                  <a:lumMod val="50000"/>
                </a:schemeClr>
              </a:solidFill>
            </a:endParaRPr>
          </a:p>
        </p:txBody>
      </p:sp>
      <p:sp>
        <p:nvSpPr>
          <p:cNvPr id="13" name="Rectangle 12"/>
          <p:cNvSpPr/>
          <p:nvPr/>
        </p:nvSpPr>
        <p:spPr>
          <a:xfrm>
            <a:off x="8472032" y="1121855"/>
            <a:ext cx="732252" cy="369332"/>
          </a:xfrm>
          <a:prstGeom prst="rect">
            <a:avLst/>
          </a:prstGeom>
        </p:spPr>
        <p:txBody>
          <a:bodyPr wrap="none">
            <a:spAutoFit/>
          </a:bodyPr>
          <a:lstStyle/>
          <a:p>
            <a:r>
              <a:rPr lang="en-GB" dirty="0" smtClean="0">
                <a:solidFill>
                  <a:schemeClr val="bg1">
                    <a:lumMod val="50000"/>
                  </a:schemeClr>
                </a:solidFill>
              </a:rPr>
              <a:t>Safety</a:t>
            </a:r>
            <a:endParaRPr lang="en-US" dirty="0">
              <a:solidFill>
                <a:schemeClr val="bg1">
                  <a:lumMod val="50000"/>
                </a:schemeClr>
              </a:solidFill>
            </a:endParaRPr>
          </a:p>
        </p:txBody>
      </p:sp>
      <p:sp>
        <p:nvSpPr>
          <p:cNvPr id="14" name="Rectangle 13"/>
          <p:cNvSpPr/>
          <p:nvPr/>
        </p:nvSpPr>
        <p:spPr>
          <a:xfrm>
            <a:off x="9840483" y="1131427"/>
            <a:ext cx="1635832" cy="369332"/>
          </a:xfrm>
          <a:prstGeom prst="rect">
            <a:avLst/>
          </a:prstGeom>
        </p:spPr>
        <p:txBody>
          <a:bodyPr wrap="none">
            <a:spAutoFit/>
          </a:bodyPr>
          <a:lstStyle/>
          <a:p>
            <a:r>
              <a:rPr lang="en-GB" dirty="0">
                <a:solidFill>
                  <a:schemeClr val="bg1">
                    <a:lumMod val="50000"/>
                  </a:schemeClr>
                </a:solidFill>
              </a:rPr>
              <a:t>Health Services</a:t>
            </a:r>
            <a:endParaRPr lang="en-US" dirty="0">
              <a:solidFill>
                <a:schemeClr val="bg1">
                  <a:lumMod val="50000"/>
                </a:schemeClr>
              </a:solidFill>
            </a:endParaRPr>
          </a:p>
        </p:txBody>
      </p:sp>
      <p:sp>
        <p:nvSpPr>
          <p:cNvPr id="15" name="Rectangle 14"/>
          <p:cNvSpPr/>
          <p:nvPr/>
        </p:nvSpPr>
        <p:spPr>
          <a:xfrm>
            <a:off x="5931110" y="1075688"/>
            <a:ext cx="2149948" cy="461665"/>
          </a:xfrm>
          <a:prstGeom prst="rect">
            <a:avLst/>
          </a:prstGeom>
        </p:spPr>
        <p:txBody>
          <a:bodyPr wrap="none">
            <a:spAutoFit/>
          </a:bodyPr>
          <a:lstStyle/>
          <a:p>
            <a:r>
              <a:rPr lang="en-GB" sz="2400" b="1" dirty="0">
                <a:solidFill>
                  <a:schemeClr val="bg1"/>
                </a:solidFill>
              </a:rPr>
              <a:t>Child Labour </a:t>
            </a:r>
            <a:endParaRPr lang="en-US" sz="2400" b="1" dirty="0">
              <a:solidFill>
                <a:schemeClr val="bg1"/>
              </a:solidFill>
            </a:endParaRPr>
          </a:p>
        </p:txBody>
      </p:sp>
      <p:sp>
        <p:nvSpPr>
          <p:cNvPr id="16" name="Rectangle 15"/>
          <p:cNvSpPr/>
          <p:nvPr/>
        </p:nvSpPr>
        <p:spPr>
          <a:xfrm>
            <a:off x="1060873" y="1154228"/>
            <a:ext cx="922047" cy="369332"/>
          </a:xfrm>
          <a:prstGeom prst="rect">
            <a:avLst/>
          </a:prstGeom>
        </p:spPr>
        <p:txBody>
          <a:bodyPr wrap="none">
            <a:spAutoFit/>
          </a:bodyPr>
          <a:lstStyle/>
          <a:p>
            <a:r>
              <a:rPr lang="en-GB" dirty="0">
                <a:solidFill>
                  <a:schemeClr val="bg1">
                    <a:lumMod val="50000"/>
                  </a:schemeClr>
                </a:solidFill>
              </a:rPr>
              <a:t>Families</a:t>
            </a:r>
            <a:endParaRPr lang="en-US" dirty="0">
              <a:solidFill>
                <a:schemeClr val="bg1">
                  <a:lumMod val="50000"/>
                </a:schemeClr>
              </a:solidFill>
            </a:endParaRPr>
          </a:p>
        </p:txBody>
      </p:sp>
    </p:spTree>
    <p:extLst>
      <p:ext uri="{BB962C8B-B14F-4D97-AF65-F5344CB8AC3E}">
        <p14:creationId xmlns:p14="http://schemas.microsoft.com/office/powerpoint/2010/main" val="370365153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76250" y="3222442"/>
            <a:ext cx="5619749" cy="536005"/>
          </a:xfrm>
        </p:spPr>
        <p:txBody>
          <a:bodyPr vert="horz" lIns="91440" tIns="45720" rIns="91440" bIns="45720" rtlCol="0" anchor="b">
            <a:noAutofit/>
          </a:bodyPr>
          <a:lstStyle/>
          <a:p>
            <a:pPr algn="ctr"/>
            <a:r>
              <a:rPr lang="en-US" sz="2000" b="1" dirty="0"/>
              <a:t>Health Risks by Nationality and Gender </a:t>
            </a:r>
            <a:r>
              <a:rPr lang="en-US" sz="2000" b="1" dirty="0" smtClean="0"/>
              <a:t>, as </a:t>
            </a:r>
            <a:r>
              <a:rPr lang="en-US" sz="2000" b="1" dirty="0"/>
              <a:t>Stated by Children</a:t>
            </a:r>
          </a:p>
        </p:txBody>
      </p:sp>
      <p:sp>
        <p:nvSpPr>
          <p:cNvPr id="5" name="Text Placeholder 4"/>
          <p:cNvSpPr>
            <a:spLocks noGrp="1"/>
          </p:cNvSpPr>
          <p:nvPr>
            <p:ph type="body" sz="quarter" idx="3"/>
          </p:nvPr>
        </p:nvSpPr>
        <p:spPr>
          <a:xfrm>
            <a:off x="6205928" y="3070042"/>
            <a:ext cx="5528871" cy="553373"/>
          </a:xfrm>
        </p:spPr>
        <p:txBody>
          <a:bodyPr/>
          <a:lstStyle/>
          <a:p>
            <a:pPr algn="ctr"/>
            <a:r>
              <a:rPr lang="en-US" sz="2000" b="1" dirty="0"/>
              <a:t>Health Risks as Stated by Working Children </a:t>
            </a:r>
          </a:p>
        </p:txBody>
      </p:sp>
      <p:graphicFrame>
        <p:nvGraphicFramePr>
          <p:cNvPr id="8" name="Content Placeholder 7"/>
          <p:cNvGraphicFramePr>
            <a:graphicFrameLocks noGrp="1"/>
          </p:cNvGraphicFramePr>
          <p:nvPr>
            <p:ph sz="quarter" idx="4"/>
            <p:extLst>
              <p:ext uri="{D42A27DB-BD31-4B8C-83A1-F6EECF244321}">
                <p14:modId xmlns:p14="http://schemas.microsoft.com/office/powerpoint/2010/main" val="4163496848"/>
              </p:ext>
            </p:extLst>
          </p:nvPr>
        </p:nvGraphicFramePr>
        <p:xfrm>
          <a:off x="6218238" y="3744913"/>
          <a:ext cx="5516562" cy="293528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9" name="Content Placeholder 8"/>
          <p:cNvGraphicFramePr>
            <a:graphicFrameLocks noGrp="1"/>
          </p:cNvGraphicFramePr>
          <p:nvPr>
            <p:ph sz="half" idx="2"/>
            <p:extLst>
              <p:ext uri="{D42A27DB-BD31-4B8C-83A1-F6EECF244321}">
                <p14:modId xmlns:p14="http://schemas.microsoft.com/office/powerpoint/2010/main" val="300326848"/>
              </p:ext>
            </p:extLst>
          </p:nvPr>
        </p:nvGraphicFramePr>
        <p:xfrm>
          <a:off x="476250" y="3744913"/>
          <a:ext cx="5497513" cy="2935287"/>
        </p:xfrm>
        <a:graphic>
          <a:graphicData uri="http://schemas.openxmlformats.org/drawingml/2006/chart">
            <c:chart xmlns:c="http://schemas.openxmlformats.org/drawingml/2006/chart" xmlns:r="http://schemas.openxmlformats.org/officeDocument/2006/relationships" r:id="rId3"/>
          </a:graphicData>
        </a:graphic>
      </p:graphicFrame>
      <p:sp>
        <p:nvSpPr>
          <p:cNvPr id="10" name="Rectangle 9"/>
          <p:cNvSpPr/>
          <p:nvPr/>
        </p:nvSpPr>
        <p:spPr>
          <a:xfrm>
            <a:off x="214489" y="1556403"/>
            <a:ext cx="11672711" cy="1358247"/>
          </a:xfrm>
          <a:prstGeom prst="rect">
            <a:avLst/>
          </a:prstGeom>
        </p:spPr>
        <p:txBody>
          <a:bodyPr vert="horz" lIns="91440" tIns="45720" rIns="91440" bIns="45720" rtlCol="0" anchor="t">
            <a:noAutofit/>
          </a:bodyPr>
          <a:lstStyle/>
          <a:p>
            <a:pPr marL="306000" indent="-306000">
              <a:spcBef>
                <a:spcPct val="20000"/>
              </a:spcBef>
              <a:spcAft>
                <a:spcPts val="600"/>
              </a:spcAft>
              <a:buClr>
                <a:schemeClr val="accent2"/>
              </a:buClr>
              <a:buSzPct val="92000"/>
              <a:buFont typeface="Wingdings 2" panose="05020102010507070707" pitchFamily="18" charset="2"/>
              <a:buChar char=""/>
            </a:pPr>
            <a:r>
              <a:rPr lang="en-GB" sz="2000" dirty="0" smtClean="0"/>
              <a:t>Close to half 46 % of children stated that health risks were ordinary,  31 % stated that they were high.</a:t>
            </a:r>
            <a:endParaRPr lang="en-GB" sz="2000" dirty="0" smtClean="0">
              <a:solidFill>
                <a:schemeClr val="tx2"/>
              </a:solidFill>
            </a:endParaRPr>
          </a:p>
          <a:p>
            <a:pPr marL="306000" indent="-306000">
              <a:spcBef>
                <a:spcPct val="20000"/>
              </a:spcBef>
              <a:spcAft>
                <a:spcPts val="600"/>
              </a:spcAft>
              <a:buClr>
                <a:schemeClr val="accent2"/>
              </a:buClr>
              <a:buSzPct val="92000"/>
              <a:buFont typeface="Wingdings 2" panose="05020102010507070707" pitchFamily="18" charset="2"/>
              <a:buChar char=""/>
            </a:pPr>
            <a:r>
              <a:rPr lang="en-GB" sz="2000" dirty="0" smtClean="0">
                <a:solidFill>
                  <a:schemeClr val="tx2"/>
                </a:solidFill>
              </a:rPr>
              <a:t>Syrian </a:t>
            </a:r>
            <a:r>
              <a:rPr lang="en-GB" sz="2000" dirty="0">
                <a:solidFill>
                  <a:schemeClr val="tx2"/>
                </a:solidFill>
              </a:rPr>
              <a:t>children </a:t>
            </a:r>
            <a:r>
              <a:rPr lang="en-GB" sz="2000" dirty="0" smtClean="0">
                <a:solidFill>
                  <a:schemeClr val="tx2"/>
                </a:solidFill>
              </a:rPr>
              <a:t>thought that health </a:t>
            </a:r>
            <a:r>
              <a:rPr lang="en-GB" sz="2000" dirty="0">
                <a:solidFill>
                  <a:schemeClr val="tx2"/>
                </a:solidFill>
              </a:rPr>
              <a:t>risks were higher than the Jordanian </a:t>
            </a:r>
            <a:r>
              <a:rPr lang="en-GB" sz="2000" dirty="0" smtClean="0">
                <a:solidFill>
                  <a:schemeClr val="tx2"/>
                </a:solidFill>
              </a:rPr>
              <a:t>children.</a:t>
            </a:r>
          </a:p>
          <a:p>
            <a:pPr marL="306000" indent="-306000">
              <a:spcBef>
                <a:spcPct val="20000"/>
              </a:spcBef>
              <a:spcAft>
                <a:spcPts val="600"/>
              </a:spcAft>
              <a:buClr>
                <a:schemeClr val="accent2"/>
              </a:buClr>
              <a:buSzPct val="92000"/>
              <a:buFont typeface="Wingdings 2" panose="05020102010507070707" pitchFamily="18" charset="2"/>
              <a:buChar char=""/>
            </a:pPr>
            <a:r>
              <a:rPr lang="en-GB" sz="2000" dirty="0" smtClean="0">
                <a:solidFill>
                  <a:schemeClr val="tx2"/>
                </a:solidFill>
              </a:rPr>
              <a:t>These </a:t>
            </a:r>
            <a:r>
              <a:rPr lang="en-GB" sz="2000" dirty="0">
                <a:solidFill>
                  <a:schemeClr val="tx2"/>
                </a:solidFill>
              </a:rPr>
              <a:t>perceptions were higher in Ghor than Mafraq (18.3% compared to 12.8% respectively). </a:t>
            </a:r>
            <a:endParaRPr lang="en-US" sz="2000" dirty="0">
              <a:solidFill>
                <a:schemeClr val="tx2"/>
              </a:solidFill>
            </a:endParaRPr>
          </a:p>
        </p:txBody>
      </p:sp>
      <p:sp>
        <p:nvSpPr>
          <p:cNvPr id="11" name="Title 1"/>
          <p:cNvSpPr txBox="1">
            <a:spLocks/>
          </p:cNvSpPr>
          <p:nvPr/>
        </p:nvSpPr>
        <p:spPr>
          <a:xfrm>
            <a:off x="506242" y="702156"/>
            <a:ext cx="11029616" cy="322234"/>
          </a:xfrm>
          <a:prstGeom prst="rect">
            <a:avLst/>
          </a:prstGeom>
        </p:spPr>
        <p:txBody>
          <a:bodyPr vert="horz" lIns="91440" tIns="45720" rIns="91440" bIns="45720" rtlCol="0" anchor="b">
            <a:noAutofit/>
          </a:bodyPr>
          <a:lst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2000" dirty="0" smtClean="0">
                <a:solidFill>
                  <a:schemeClr val="accent2">
                    <a:lumMod val="60000"/>
                    <a:lumOff val="40000"/>
                  </a:schemeClr>
                </a:solidFill>
              </a:rPr>
              <a:t>Key findings</a:t>
            </a:r>
            <a:endParaRPr lang="en-US" sz="2000" dirty="0">
              <a:solidFill>
                <a:schemeClr val="accent2">
                  <a:lumMod val="60000"/>
                  <a:lumOff val="40000"/>
                </a:schemeClr>
              </a:solidFill>
            </a:endParaRPr>
          </a:p>
        </p:txBody>
      </p:sp>
      <p:sp>
        <p:nvSpPr>
          <p:cNvPr id="13" name="Rectangle 12"/>
          <p:cNvSpPr/>
          <p:nvPr/>
        </p:nvSpPr>
        <p:spPr>
          <a:xfrm>
            <a:off x="2803878" y="1140905"/>
            <a:ext cx="1101584" cy="369332"/>
          </a:xfrm>
          <a:prstGeom prst="rect">
            <a:avLst/>
          </a:prstGeom>
        </p:spPr>
        <p:txBody>
          <a:bodyPr wrap="none">
            <a:spAutoFit/>
          </a:bodyPr>
          <a:lstStyle/>
          <a:p>
            <a:r>
              <a:rPr lang="en-GB" dirty="0">
                <a:solidFill>
                  <a:schemeClr val="bg1">
                    <a:lumMod val="50000"/>
                  </a:schemeClr>
                </a:solidFill>
              </a:rPr>
              <a:t>Education</a:t>
            </a:r>
            <a:endParaRPr lang="en-US" dirty="0">
              <a:solidFill>
                <a:schemeClr val="bg1">
                  <a:lumMod val="50000"/>
                </a:schemeClr>
              </a:solidFill>
            </a:endParaRPr>
          </a:p>
        </p:txBody>
      </p:sp>
      <p:sp>
        <p:nvSpPr>
          <p:cNvPr id="14" name="Rectangle 13"/>
          <p:cNvSpPr/>
          <p:nvPr/>
        </p:nvSpPr>
        <p:spPr>
          <a:xfrm>
            <a:off x="4759729" y="1140905"/>
            <a:ext cx="873957" cy="369332"/>
          </a:xfrm>
          <a:prstGeom prst="rect">
            <a:avLst/>
          </a:prstGeom>
        </p:spPr>
        <p:txBody>
          <a:bodyPr wrap="none">
            <a:spAutoFit/>
          </a:bodyPr>
          <a:lstStyle/>
          <a:p>
            <a:r>
              <a:rPr lang="en-GB" dirty="0" smtClean="0">
                <a:solidFill>
                  <a:schemeClr val="bg1">
                    <a:lumMod val="50000"/>
                  </a:schemeClr>
                </a:solidFill>
              </a:rPr>
              <a:t>Income</a:t>
            </a:r>
            <a:endParaRPr lang="en-US" dirty="0">
              <a:solidFill>
                <a:schemeClr val="bg1">
                  <a:lumMod val="50000"/>
                </a:schemeClr>
              </a:solidFill>
            </a:endParaRPr>
          </a:p>
        </p:txBody>
      </p:sp>
      <p:sp>
        <p:nvSpPr>
          <p:cNvPr id="15" name="Rectangle 14"/>
          <p:cNvSpPr/>
          <p:nvPr/>
        </p:nvSpPr>
        <p:spPr>
          <a:xfrm>
            <a:off x="6272275" y="1140905"/>
            <a:ext cx="1471878" cy="369332"/>
          </a:xfrm>
          <a:prstGeom prst="rect">
            <a:avLst/>
          </a:prstGeom>
        </p:spPr>
        <p:txBody>
          <a:bodyPr wrap="none">
            <a:spAutoFit/>
          </a:bodyPr>
          <a:lstStyle/>
          <a:p>
            <a:r>
              <a:rPr lang="en-GB" dirty="0" smtClean="0">
                <a:solidFill>
                  <a:schemeClr val="bg1">
                    <a:lumMod val="50000"/>
                  </a:schemeClr>
                </a:solidFill>
              </a:rPr>
              <a:t>Child </a:t>
            </a:r>
            <a:r>
              <a:rPr lang="en-GB" dirty="0">
                <a:solidFill>
                  <a:schemeClr val="bg1">
                    <a:lumMod val="50000"/>
                  </a:schemeClr>
                </a:solidFill>
              </a:rPr>
              <a:t>Labour </a:t>
            </a:r>
            <a:endParaRPr lang="en-US" dirty="0">
              <a:solidFill>
                <a:schemeClr val="bg1">
                  <a:lumMod val="50000"/>
                </a:schemeClr>
              </a:solidFill>
            </a:endParaRPr>
          </a:p>
        </p:txBody>
      </p:sp>
      <p:sp>
        <p:nvSpPr>
          <p:cNvPr id="16" name="Rectangle 15"/>
          <p:cNvSpPr/>
          <p:nvPr/>
        </p:nvSpPr>
        <p:spPr>
          <a:xfrm>
            <a:off x="8292151" y="1094738"/>
            <a:ext cx="1076128" cy="461665"/>
          </a:xfrm>
          <a:prstGeom prst="rect">
            <a:avLst/>
          </a:prstGeom>
        </p:spPr>
        <p:txBody>
          <a:bodyPr wrap="none">
            <a:spAutoFit/>
          </a:bodyPr>
          <a:lstStyle/>
          <a:p>
            <a:r>
              <a:rPr lang="en-GB" sz="2400" b="1" dirty="0">
                <a:solidFill>
                  <a:schemeClr val="bg1"/>
                </a:solidFill>
              </a:rPr>
              <a:t>Safety</a:t>
            </a:r>
            <a:endParaRPr lang="en-US" sz="2400" b="1" dirty="0">
              <a:solidFill>
                <a:schemeClr val="bg1"/>
              </a:solidFill>
            </a:endParaRPr>
          </a:p>
        </p:txBody>
      </p:sp>
      <p:sp>
        <p:nvSpPr>
          <p:cNvPr id="17" name="Rectangle 16"/>
          <p:cNvSpPr/>
          <p:nvPr/>
        </p:nvSpPr>
        <p:spPr>
          <a:xfrm>
            <a:off x="9840483" y="1150477"/>
            <a:ext cx="1635832" cy="369332"/>
          </a:xfrm>
          <a:prstGeom prst="rect">
            <a:avLst/>
          </a:prstGeom>
        </p:spPr>
        <p:txBody>
          <a:bodyPr wrap="none">
            <a:spAutoFit/>
          </a:bodyPr>
          <a:lstStyle/>
          <a:p>
            <a:r>
              <a:rPr lang="en-GB" dirty="0">
                <a:solidFill>
                  <a:schemeClr val="bg1">
                    <a:lumMod val="50000"/>
                  </a:schemeClr>
                </a:solidFill>
              </a:rPr>
              <a:t>Health Services</a:t>
            </a:r>
            <a:endParaRPr lang="en-US" dirty="0">
              <a:solidFill>
                <a:schemeClr val="bg1">
                  <a:lumMod val="50000"/>
                </a:schemeClr>
              </a:solidFill>
            </a:endParaRPr>
          </a:p>
        </p:txBody>
      </p:sp>
      <p:sp>
        <p:nvSpPr>
          <p:cNvPr id="18" name="Rectangle 17"/>
          <p:cNvSpPr/>
          <p:nvPr/>
        </p:nvSpPr>
        <p:spPr>
          <a:xfrm>
            <a:off x="1060873" y="1173278"/>
            <a:ext cx="922047" cy="369332"/>
          </a:xfrm>
          <a:prstGeom prst="rect">
            <a:avLst/>
          </a:prstGeom>
        </p:spPr>
        <p:txBody>
          <a:bodyPr wrap="none">
            <a:spAutoFit/>
          </a:bodyPr>
          <a:lstStyle/>
          <a:p>
            <a:r>
              <a:rPr lang="en-GB" dirty="0">
                <a:solidFill>
                  <a:schemeClr val="bg1">
                    <a:lumMod val="50000"/>
                  </a:schemeClr>
                </a:solidFill>
              </a:rPr>
              <a:t>Families</a:t>
            </a:r>
            <a:endParaRPr lang="en-US" dirty="0">
              <a:solidFill>
                <a:schemeClr val="bg1">
                  <a:lumMod val="50000"/>
                </a:schemeClr>
              </a:solidFill>
            </a:endParaRPr>
          </a:p>
        </p:txBody>
      </p:sp>
    </p:spTree>
    <p:extLst>
      <p:ext uri="{BB962C8B-B14F-4D97-AF65-F5344CB8AC3E}">
        <p14:creationId xmlns:p14="http://schemas.microsoft.com/office/powerpoint/2010/main" val="310313792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3"/>
          </p:nvPr>
        </p:nvSpPr>
        <p:spPr>
          <a:xfrm>
            <a:off x="6096000" y="2991556"/>
            <a:ext cx="5568845" cy="575733"/>
          </a:xfrm>
        </p:spPr>
        <p:txBody>
          <a:bodyPr/>
          <a:lstStyle/>
          <a:p>
            <a:pPr algn="ctr"/>
            <a:r>
              <a:rPr lang="en-GB" sz="2000" b="1" dirty="0"/>
              <a:t>Extent Work Exhausts the Child</a:t>
            </a:r>
            <a:endParaRPr lang="en-US" sz="2000" b="1" dirty="0"/>
          </a:p>
        </p:txBody>
      </p:sp>
      <p:graphicFrame>
        <p:nvGraphicFramePr>
          <p:cNvPr id="7" name="Content Placeholder 6"/>
          <p:cNvGraphicFramePr>
            <a:graphicFrameLocks noGrp="1"/>
          </p:cNvGraphicFramePr>
          <p:nvPr>
            <p:ph sz="quarter" idx="4"/>
            <p:extLst>
              <p:ext uri="{D42A27DB-BD31-4B8C-83A1-F6EECF244321}">
                <p14:modId xmlns:p14="http://schemas.microsoft.com/office/powerpoint/2010/main" val="1257174203"/>
              </p:ext>
            </p:extLst>
          </p:nvPr>
        </p:nvGraphicFramePr>
        <p:xfrm>
          <a:off x="6119560" y="3783192"/>
          <a:ext cx="5569012" cy="2935287"/>
        </p:xfrm>
        <a:graphic>
          <a:graphicData uri="http://schemas.openxmlformats.org/drawingml/2006/chart">
            <c:chart xmlns:c="http://schemas.openxmlformats.org/drawingml/2006/chart" xmlns:r="http://schemas.openxmlformats.org/officeDocument/2006/relationships" r:id="rId2"/>
          </a:graphicData>
        </a:graphic>
      </p:graphicFrame>
      <p:sp>
        <p:nvSpPr>
          <p:cNvPr id="12" name="Title 1"/>
          <p:cNvSpPr txBox="1">
            <a:spLocks/>
          </p:cNvSpPr>
          <p:nvPr/>
        </p:nvSpPr>
        <p:spPr>
          <a:xfrm>
            <a:off x="506242" y="702156"/>
            <a:ext cx="11029616" cy="322234"/>
          </a:xfrm>
          <a:prstGeom prst="rect">
            <a:avLst/>
          </a:prstGeom>
        </p:spPr>
        <p:txBody>
          <a:bodyPr vert="horz" lIns="91440" tIns="45720" rIns="91440" bIns="45720" rtlCol="0" anchor="b">
            <a:noAutofit/>
          </a:bodyPr>
          <a:lst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2000" dirty="0" smtClean="0">
                <a:solidFill>
                  <a:schemeClr val="accent2">
                    <a:lumMod val="60000"/>
                    <a:lumOff val="40000"/>
                  </a:schemeClr>
                </a:solidFill>
              </a:rPr>
              <a:t>Key findings</a:t>
            </a:r>
            <a:endParaRPr lang="en-US" sz="2000" dirty="0">
              <a:solidFill>
                <a:schemeClr val="accent2">
                  <a:lumMod val="60000"/>
                  <a:lumOff val="40000"/>
                </a:schemeClr>
              </a:solidFill>
            </a:endParaRPr>
          </a:p>
        </p:txBody>
      </p:sp>
      <p:sp>
        <p:nvSpPr>
          <p:cNvPr id="14" name="Rectangle 13"/>
          <p:cNvSpPr/>
          <p:nvPr/>
        </p:nvSpPr>
        <p:spPr>
          <a:xfrm>
            <a:off x="2803878" y="1121855"/>
            <a:ext cx="1101584" cy="369332"/>
          </a:xfrm>
          <a:prstGeom prst="rect">
            <a:avLst/>
          </a:prstGeom>
        </p:spPr>
        <p:txBody>
          <a:bodyPr wrap="none">
            <a:spAutoFit/>
          </a:bodyPr>
          <a:lstStyle/>
          <a:p>
            <a:r>
              <a:rPr lang="en-GB" dirty="0">
                <a:solidFill>
                  <a:schemeClr val="bg1">
                    <a:lumMod val="50000"/>
                  </a:schemeClr>
                </a:solidFill>
              </a:rPr>
              <a:t>Education</a:t>
            </a:r>
            <a:endParaRPr lang="en-US" dirty="0">
              <a:solidFill>
                <a:schemeClr val="bg1">
                  <a:lumMod val="50000"/>
                </a:schemeClr>
              </a:solidFill>
            </a:endParaRPr>
          </a:p>
        </p:txBody>
      </p:sp>
      <p:sp>
        <p:nvSpPr>
          <p:cNvPr id="15" name="Rectangle 14"/>
          <p:cNvSpPr/>
          <p:nvPr/>
        </p:nvSpPr>
        <p:spPr>
          <a:xfrm>
            <a:off x="4759729" y="1121855"/>
            <a:ext cx="873957" cy="369332"/>
          </a:xfrm>
          <a:prstGeom prst="rect">
            <a:avLst/>
          </a:prstGeom>
        </p:spPr>
        <p:txBody>
          <a:bodyPr wrap="none">
            <a:spAutoFit/>
          </a:bodyPr>
          <a:lstStyle/>
          <a:p>
            <a:r>
              <a:rPr lang="en-GB" dirty="0" smtClean="0">
                <a:solidFill>
                  <a:schemeClr val="bg1">
                    <a:lumMod val="50000"/>
                  </a:schemeClr>
                </a:solidFill>
              </a:rPr>
              <a:t>Income</a:t>
            </a:r>
            <a:endParaRPr lang="en-US" dirty="0">
              <a:solidFill>
                <a:schemeClr val="bg1">
                  <a:lumMod val="50000"/>
                </a:schemeClr>
              </a:solidFill>
            </a:endParaRPr>
          </a:p>
        </p:txBody>
      </p:sp>
      <p:sp>
        <p:nvSpPr>
          <p:cNvPr id="16" name="Rectangle 15"/>
          <p:cNvSpPr/>
          <p:nvPr/>
        </p:nvSpPr>
        <p:spPr>
          <a:xfrm>
            <a:off x="6272275" y="1121855"/>
            <a:ext cx="1471878" cy="369332"/>
          </a:xfrm>
          <a:prstGeom prst="rect">
            <a:avLst/>
          </a:prstGeom>
        </p:spPr>
        <p:txBody>
          <a:bodyPr wrap="none">
            <a:spAutoFit/>
          </a:bodyPr>
          <a:lstStyle/>
          <a:p>
            <a:r>
              <a:rPr lang="en-GB" dirty="0" smtClean="0">
                <a:solidFill>
                  <a:schemeClr val="bg1">
                    <a:lumMod val="50000"/>
                  </a:schemeClr>
                </a:solidFill>
              </a:rPr>
              <a:t>Child </a:t>
            </a:r>
            <a:r>
              <a:rPr lang="en-GB" dirty="0">
                <a:solidFill>
                  <a:schemeClr val="bg1">
                    <a:lumMod val="50000"/>
                  </a:schemeClr>
                </a:solidFill>
              </a:rPr>
              <a:t>Labour </a:t>
            </a:r>
            <a:endParaRPr lang="en-US" dirty="0">
              <a:solidFill>
                <a:schemeClr val="bg1">
                  <a:lumMod val="50000"/>
                </a:schemeClr>
              </a:solidFill>
            </a:endParaRPr>
          </a:p>
        </p:txBody>
      </p:sp>
      <p:sp>
        <p:nvSpPr>
          <p:cNvPr id="18" name="Rectangle 17"/>
          <p:cNvSpPr/>
          <p:nvPr/>
        </p:nvSpPr>
        <p:spPr>
          <a:xfrm>
            <a:off x="9840483" y="1131427"/>
            <a:ext cx="1635832" cy="369332"/>
          </a:xfrm>
          <a:prstGeom prst="rect">
            <a:avLst/>
          </a:prstGeom>
        </p:spPr>
        <p:txBody>
          <a:bodyPr wrap="none">
            <a:spAutoFit/>
          </a:bodyPr>
          <a:lstStyle/>
          <a:p>
            <a:r>
              <a:rPr lang="en-GB" dirty="0">
                <a:solidFill>
                  <a:schemeClr val="bg1">
                    <a:lumMod val="50000"/>
                  </a:schemeClr>
                </a:solidFill>
              </a:rPr>
              <a:t>Health Services</a:t>
            </a:r>
            <a:endParaRPr lang="en-US" dirty="0">
              <a:solidFill>
                <a:schemeClr val="bg1">
                  <a:lumMod val="50000"/>
                </a:schemeClr>
              </a:solidFill>
            </a:endParaRPr>
          </a:p>
        </p:txBody>
      </p:sp>
      <p:sp>
        <p:nvSpPr>
          <p:cNvPr id="19" name="Rectangle 18"/>
          <p:cNvSpPr/>
          <p:nvPr/>
        </p:nvSpPr>
        <p:spPr>
          <a:xfrm>
            <a:off x="8292151" y="1075688"/>
            <a:ext cx="1076128" cy="461665"/>
          </a:xfrm>
          <a:prstGeom prst="rect">
            <a:avLst/>
          </a:prstGeom>
        </p:spPr>
        <p:txBody>
          <a:bodyPr wrap="none">
            <a:spAutoFit/>
          </a:bodyPr>
          <a:lstStyle/>
          <a:p>
            <a:r>
              <a:rPr lang="en-GB" sz="2400" b="1" dirty="0">
                <a:solidFill>
                  <a:schemeClr val="bg1"/>
                </a:solidFill>
              </a:rPr>
              <a:t>Safety</a:t>
            </a:r>
            <a:endParaRPr lang="en-US" sz="2400" b="1" dirty="0">
              <a:solidFill>
                <a:schemeClr val="bg1"/>
              </a:solidFill>
            </a:endParaRPr>
          </a:p>
        </p:txBody>
      </p:sp>
      <p:sp>
        <p:nvSpPr>
          <p:cNvPr id="20" name="Rectangle 19"/>
          <p:cNvSpPr/>
          <p:nvPr/>
        </p:nvSpPr>
        <p:spPr>
          <a:xfrm>
            <a:off x="1060873" y="1154228"/>
            <a:ext cx="922047" cy="369332"/>
          </a:xfrm>
          <a:prstGeom prst="rect">
            <a:avLst/>
          </a:prstGeom>
        </p:spPr>
        <p:txBody>
          <a:bodyPr wrap="none">
            <a:spAutoFit/>
          </a:bodyPr>
          <a:lstStyle/>
          <a:p>
            <a:r>
              <a:rPr lang="en-GB" dirty="0">
                <a:solidFill>
                  <a:schemeClr val="bg1">
                    <a:lumMod val="50000"/>
                  </a:schemeClr>
                </a:solidFill>
              </a:rPr>
              <a:t>Families</a:t>
            </a:r>
            <a:endParaRPr lang="en-US" dirty="0">
              <a:solidFill>
                <a:schemeClr val="bg1">
                  <a:lumMod val="50000"/>
                </a:schemeClr>
              </a:solidFill>
            </a:endParaRPr>
          </a:p>
        </p:txBody>
      </p:sp>
      <p:sp>
        <p:nvSpPr>
          <p:cNvPr id="2" name="Rectangle 1"/>
          <p:cNvSpPr/>
          <p:nvPr/>
        </p:nvSpPr>
        <p:spPr>
          <a:xfrm>
            <a:off x="6272275" y="1862668"/>
            <a:ext cx="5263583" cy="1095021"/>
          </a:xfrm>
          <a:prstGeom prst="rect">
            <a:avLst/>
          </a:prstGeom>
        </p:spPr>
        <p:txBody>
          <a:bodyPr vert="horz" lIns="91440" tIns="45720" rIns="91440" bIns="45720" rtlCol="0" anchor="t">
            <a:noAutofit/>
          </a:bodyPr>
          <a:lstStyle/>
          <a:p>
            <a:pPr marL="306000" indent="-306000">
              <a:spcBef>
                <a:spcPct val="20000"/>
              </a:spcBef>
              <a:spcAft>
                <a:spcPts val="600"/>
              </a:spcAft>
              <a:buClr>
                <a:schemeClr val="accent2"/>
              </a:buClr>
              <a:buSzPct val="92000"/>
              <a:buFont typeface="Wingdings 2" panose="05020102010507070707" pitchFamily="18" charset="2"/>
              <a:buChar char=""/>
            </a:pPr>
            <a:r>
              <a:rPr lang="en-GB" sz="2000" dirty="0">
                <a:solidFill>
                  <a:schemeClr val="tx2"/>
                </a:solidFill>
              </a:rPr>
              <a:t>Close </a:t>
            </a:r>
            <a:r>
              <a:rPr lang="en-GB" sz="2000" dirty="0" smtClean="0">
                <a:solidFill>
                  <a:schemeClr val="tx2"/>
                </a:solidFill>
              </a:rPr>
              <a:t>to a </a:t>
            </a:r>
            <a:r>
              <a:rPr lang="en-GB" sz="2000" dirty="0">
                <a:solidFill>
                  <a:schemeClr val="tx2"/>
                </a:solidFill>
              </a:rPr>
              <a:t>quarter </a:t>
            </a:r>
            <a:r>
              <a:rPr lang="en-GB" sz="2000" dirty="0" smtClean="0">
                <a:solidFill>
                  <a:schemeClr val="tx2"/>
                </a:solidFill>
              </a:rPr>
              <a:t>24.2% </a:t>
            </a:r>
            <a:r>
              <a:rPr lang="en-GB" sz="2000" dirty="0">
                <a:solidFill>
                  <a:schemeClr val="tx2"/>
                </a:solidFill>
              </a:rPr>
              <a:t>of the children who reported they were highly </a:t>
            </a:r>
            <a:r>
              <a:rPr lang="en-GB" sz="2000" dirty="0" smtClean="0">
                <a:solidFill>
                  <a:schemeClr val="tx2"/>
                </a:solidFill>
              </a:rPr>
              <a:t>exhausted, </a:t>
            </a:r>
            <a:r>
              <a:rPr lang="en-GB" sz="2000" dirty="0">
                <a:solidFill>
                  <a:schemeClr val="tx2"/>
                </a:solidFill>
              </a:rPr>
              <a:t>work between 20 to 30 hours a week.</a:t>
            </a:r>
            <a:endParaRPr lang="en-US" sz="2000" dirty="0">
              <a:solidFill>
                <a:schemeClr val="tx2"/>
              </a:solidFill>
            </a:endParaRPr>
          </a:p>
        </p:txBody>
      </p:sp>
      <p:graphicFrame>
        <p:nvGraphicFramePr>
          <p:cNvPr id="17" name="Content Placeholder 16"/>
          <p:cNvGraphicFramePr>
            <a:graphicFrameLocks noGrp="1"/>
          </p:cNvGraphicFramePr>
          <p:nvPr>
            <p:ph sz="half" idx="2"/>
            <p:extLst>
              <p:ext uri="{D42A27DB-BD31-4B8C-83A1-F6EECF244321}">
                <p14:modId xmlns:p14="http://schemas.microsoft.com/office/powerpoint/2010/main" val="3625121561"/>
              </p:ext>
            </p:extLst>
          </p:nvPr>
        </p:nvGraphicFramePr>
        <p:xfrm>
          <a:off x="476250" y="2275017"/>
          <a:ext cx="5544800" cy="4430584"/>
        </p:xfrm>
        <a:graphic>
          <a:graphicData uri="http://schemas.openxmlformats.org/drawingml/2006/chart">
            <c:chart xmlns:c="http://schemas.openxmlformats.org/drawingml/2006/chart" xmlns:r="http://schemas.openxmlformats.org/officeDocument/2006/relationships" r:id="rId3"/>
          </a:graphicData>
        </a:graphic>
      </p:graphicFrame>
      <p:sp>
        <p:nvSpPr>
          <p:cNvPr id="6" name="Rectangle 5"/>
          <p:cNvSpPr/>
          <p:nvPr/>
        </p:nvSpPr>
        <p:spPr>
          <a:xfrm>
            <a:off x="476250" y="1628685"/>
            <a:ext cx="5544800" cy="707886"/>
          </a:xfrm>
          <a:prstGeom prst="rect">
            <a:avLst/>
          </a:prstGeom>
        </p:spPr>
        <p:txBody>
          <a:bodyPr vert="horz" lIns="91440" tIns="45720" rIns="91440" bIns="45720" rtlCol="0" anchor="b">
            <a:noAutofit/>
          </a:bodyPr>
          <a:lstStyle/>
          <a:p>
            <a:pPr algn="ctr">
              <a:spcBef>
                <a:spcPct val="20000"/>
              </a:spcBef>
              <a:spcAft>
                <a:spcPts val="600"/>
              </a:spcAft>
              <a:buClr>
                <a:schemeClr val="accent2"/>
              </a:buClr>
              <a:buSzPct val="92000"/>
              <a:buFont typeface="Wingdings 2" panose="05020102010507070707" pitchFamily="18" charset="2"/>
              <a:buNone/>
            </a:pPr>
            <a:r>
              <a:rPr lang="en-GB" sz="2000" b="1" dirty="0">
                <a:solidFill>
                  <a:schemeClr val="accent2"/>
                </a:solidFill>
              </a:rPr>
              <a:t>Percent of Children Working Hours per Week, by Level of Exhaustion</a:t>
            </a:r>
            <a:endParaRPr lang="en-US" sz="2000" b="1" dirty="0">
              <a:solidFill>
                <a:schemeClr val="accent2"/>
              </a:solidFill>
            </a:endParaRPr>
          </a:p>
        </p:txBody>
      </p:sp>
    </p:spTree>
    <p:extLst>
      <p:ext uri="{BB962C8B-B14F-4D97-AF65-F5344CB8AC3E}">
        <p14:creationId xmlns:p14="http://schemas.microsoft.com/office/powerpoint/2010/main" val="310285636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3"/>
          </p:nvPr>
        </p:nvSpPr>
        <p:spPr>
          <a:xfrm>
            <a:off x="6096001" y="3679642"/>
            <a:ext cx="5638800" cy="553373"/>
          </a:xfrm>
        </p:spPr>
        <p:txBody>
          <a:bodyPr/>
          <a:lstStyle/>
          <a:p>
            <a:pPr algn="ctr"/>
            <a:r>
              <a:rPr lang="en-GB" sz="2000" dirty="0"/>
              <a:t>Percent of children Injured During their Work </a:t>
            </a:r>
            <a:endParaRPr lang="en-US" sz="2000" dirty="0"/>
          </a:p>
        </p:txBody>
      </p:sp>
      <p:graphicFrame>
        <p:nvGraphicFramePr>
          <p:cNvPr id="7" name="Content Placeholder 6"/>
          <p:cNvGraphicFramePr>
            <a:graphicFrameLocks noGrp="1"/>
          </p:cNvGraphicFramePr>
          <p:nvPr>
            <p:ph sz="quarter" idx="4"/>
            <p:extLst>
              <p:ext uri="{D42A27DB-BD31-4B8C-83A1-F6EECF244321}">
                <p14:modId xmlns:p14="http://schemas.microsoft.com/office/powerpoint/2010/main" val="2832540241"/>
              </p:ext>
            </p:extLst>
          </p:nvPr>
        </p:nvGraphicFramePr>
        <p:xfrm>
          <a:off x="6096001" y="4229100"/>
          <a:ext cx="5598670" cy="2476500"/>
        </p:xfrm>
        <a:graphic>
          <a:graphicData uri="http://schemas.openxmlformats.org/drawingml/2006/chart">
            <c:chart xmlns:c="http://schemas.openxmlformats.org/drawingml/2006/chart" xmlns:r="http://schemas.openxmlformats.org/officeDocument/2006/relationships" r:id="rId2"/>
          </a:graphicData>
        </a:graphic>
      </p:graphicFrame>
      <p:sp>
        <p:nvSpPr>
          <p:cNvPr id="9" name="Title 1"/>
          <p:cNvSpPr txBox="1">
            <a:spLocks/>
          </p:cNvSpPr>
          <p:nvPr/>
        </p:nvSpPr>
        <p:spPr>
          <a:xfrm>
            <a:off x="506242" y="702156"/>
            <a:ext cx="11029616" cy="322234"/>
          </a:xfrm>
          <a:prstGeom prst="rect">
            <a:avLst/>
          </a:prstGeom>
        </p:spPr>
        <p:txBody>
          <a:bodyPr vert="horz" lIns="91440" tIns="45720" rIns="91440" bIns="45720" rtlCol="0" anchor="b">
            <a:noAutofit/>
          </a:bodyPr>
          <a:lst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2000" dirty="0" smtClean="0">
                <a:solidFill>
                  <a:schemeClr val="accent2">
                    <a:lumMod val="60000"/>
                    <a:lumOff val="40000"/>
                  </a:schemeClr>
                </a:solidFill>
              </a:rPr>
              <a:t>Key findings</a:t>
            </a:r>
            <a:endParaRPr lang="en-US" sz="2000" dirty="0">
              <a:solidFill>
                <a:schemeClr val="accent2">
                  <a:lumMod val="60000"/>
                  <a:lumOff val="40000"/>
                </a:schemeClr>
              </a:solidFill>
            </a:endParaRPr>
          </a:p>
        </p:txBody>
      </p:sp>
      <p:sp>
        <p:nvSpPr>
          <p:cNvPr id="11" name="Rectangle 10"/>
          <p:cNvSpPr/>
          <p:nvPr/>
        </p:nvSpPr>
        <p:spPr>
          <a:xfrm>
            <a:off x="2803878" y="1198055"/>
            <a:ext cx="1101584" cy="369332"/>
          </a:xfrm>
          <a:prstGeom prst="rect">
            <a:avLst/>
          </a:prstGeom>
        </p:spPr>
        <p:txBody>
          <a:bodyPr wrap="none">
            <a:spAutoFit/>
          </a:bodyPr>
          <a:lstStyle/>
          <a:p>
            <a:r>
              <a:rPr lang="en-GB" dirty="0">
                <a:solidFill>
                  <a:schemeClr val="bg1">
                    <a:lumMod val="50000"/>
                  </a:schemeClr>
                </a:solidFill>
              </a:rPr>
              <a:t>Education</a:t>
            </a:r>
            <a:endParaRPr lang="en-US" dirty="0">
              <a:solidFill>
                <a:schemeClr val="bg1">
                  <a:lumMod val="50000"/>
                </a:schemeClr>
              </a:solidFill>
            </a:endParaRPr>
          </a:p>
        </p:txBody>
      </p:sp>
      <p:sp>
        <p:nvSpPr>
          <p:cNvPr id="12" name="Rectangle 11"/>
          <p:cNvSpPr/>
          <p:nvPr/>
        </p:nvSpPr>
        <p:spPr>
          <a:xfrm>
            <a:off x="4759729" y="1198055"/>
            <a:ext cx="873957" cy="369332"/>
          </a:xfrm>
          <a:prstGeom prst="rect">
            <a:avLst/>
          </a:prstGeom>
        </p:spPr>
        <p:txBody>
          <a:bodyPr wrap="none">
            <a:spAutoFit/>
          </a:bodyPr>
          <a:lstStyle/>
          <a:p>
            <a:r>
              <a:rPr lang="en-GB" dirty="0" smtClean="0">
                <a:solidFill>
                  <a:schemeClr val="bg1">
                    <a:lumMod val="50000"/>
                  </a:schemeClr>
                </a:solidFill>
              </a:rPr>
              <a:t>Income</a:t>
            </a:r>
            <a:endParaRPr lang="en-US" dirty="0">
              <a:solidFill>
                <a:schemeClr val="bg1">
                  <a:lumMod val="50000"/>
                </a:schemeClr>
              </a:solidFill>
            </a:endParaRPr>
          </a:p>
        </p:txBody>
      </p:sp>
      <p:sp>
        <p:nvSpPr>
          <p:cNvPr id="13" name="Rectangle 12"/>
          <p:cNvSpPr/>
          <p:nvPr/>
        </p:nvSpPr>
        <p:spPr>
          <a:xfrm>
            <a:off x="6272275" y="1198055"/>
            <a:ext cx="1471878" cy="369332"/>
          </a:xfrm>
          <a:prstGeom prst="rect">
            <a:avLst/>
          </a:prstGeom>
        </p:spPr>
        <p:txBody>
          <a:bodyPr wrap="none">
            <a:spAutoFit/>
          </a:bodyPr>
          <a:lstStyle/>
          <a:p>
            <a:r>
              <a:rPr lang="en-GB" dirty="0" smtClean="0">
                <a:solidFill>
                  <a:schemeClr val="bg1">
                    <a:lumMod val="50000"/>
                  </a:schemeClr>
                </a:solidFill>
              </a:rPr>
              <a:t>Child </a:t>
            </a:r>
            <a:r>
              <a:rPr lang="en-GB" dirty="0">
                <a:solidFill>
                  <a:schemeClr val="bg1">
                    <a:lumMod val="50000"/>
                  </a:schemeClr>
                </a:solidFill>
              </a:rPr>
              <a:t>Labour </a:t>
            </a:r>
            <a:endParaRPr lang="en-US" dirty="0">
              <a:solidFill>
                <a:schemeClr val="bg1">
                  <a:lumMod val="50000"/>
                </a:schemeClr>
              </a:solidFill>
            </a:endParaRPr>
          </a:p>
        </p:txBody>
      </p:sp>
      <p:sp>
        <p:nvSpPr>
          <p:cNvPr id="15" name="Rectangle 14"/>
          <p:cNvSpPr/>
          <p:nvPr/>
        </p:nvSpPr>
        <p:spPr>
          <a:xfrm>
            <a:off x="9840483" y="1207627"/>
            <a:ext cx="1635832" cy="369332"/>
          </a:xfrm>
          <a:prstGeom prst="rect">
            <a:avLst/>
          </a:prstGeom>
        </p:spPr>
        <p:txBody>
          <a:bodyPr wrap="none">
            <a:spAutoFit/>
          </a:bodyPr>
          <a:lstStyle/>
          <a:p>
            <a:r>
              <a:rPr lang="en-GB" dirty="0">
                <a:solidFill>
                  <a:schemeClr val="bg1">
                    <a:lumMod val="50000"/>
                  </a:schemeClr>
                </a:solidFill>
              </a:rPr>
              <a:t>Health Services</a:t>
            </a:r>
            <a:endParaRPr lang="en-US" dirty="0">
              <a:solidFill>
                <a:schemeClr val="bg1">
                  <a:lumMod val="50000"/>
                </a:schemeClr>
              </a:solidFill>
            </a:endParaRPr>
          </a:p>
        </p:txBody>
      </p:sp>
      <p:sp>
        <p:nvSpPr>
          <p:cNvPr id="16" name="Rectangle 15"/>
          <p:cNvSpPr/>
          <p:nvPr/>
        </p:nvSpPr>
        <p:spPr>
          <a:xfrm>
            <a:off x="8292151" y="1151888"/>
            <a:ext cx="1076128" cy="461665"/>
          </a:xfrm>
          <a:prstGeom prst="rect">
            <a:avLst/>
          </a:prstGeom>
        </p:spPr>
        <p:txBody>
          <a:bodyPr wrap="none">
            <a:spAutoFit/>
          </a:bodyPr>
          <a:lstStyle/>
          <a:p>
            <a:r>
              <a:rPr lang="en-GB" sz="2400" b="1" dirty="0">
                <a:solidFill>
                  <a:schemeClr val="bg1"/>
                </a:solidFill>
              </a:rPr>
              <a:t>Safety</a:t>
            </a:r>
            <a:endParaRPr lang="en-US" sz="2400" b="1" dirty="0">
              <a:solidFill>
                <a:schemeClr val="bg1"/>
              </a:solidFill>
            </a:endParaRPr>
          </a:p>
        </p:txBody>
      </p:sp>
      <p:sp>
        <p:nvSpPr>
          <p:cNvPr id="17" name="Rectangle 16"/>
          <p:cNvSpPr/>
          <p:nvPr/>
        </p:nvSpPr>
        <p:spPr>
          <a:xfrm>
            <a:off x="1060873" y="1230428"/>
            <a:ext cx="922047" cy="369332"/>
          </a:xfrm>
          <a:prstGeom prst="rect">
            <a:avLst/>
          </a:prstGeom>
        </p:spPr>
        <p:txBody>
          <a:bodyPr wrap="none">
            <a:spAutoFit/>
          </a:bodyPr>
          <a:lstStyle/>
          <a:p>
            <a:r>
              <a:rPr lang="en-GB" dirty="0">
                <a:solidFill>
                  <a:schemeClr val="bg1">
                    <a:lumMod val="50000"/>
                  </a:schemeClr>
                </a:solidFill>
              </a:rPr>
              <a:t>Families</a:t>
            </a:r>
            <a:endParaRPr lang="en-US" dirty="0">
              <a:solidFill>
                <a:schemeClr val="bg1">
                  <a:lumMod val="50000"/>
                </a:schemeClr>
              </a:solidFill>
            </a:endParaRPr>
          </a:p>
        </p:txBody>
      </p:sp>
      <p:sp>
        <p:nvSpPr>
          <p:cNvPr id="4" name="Content Placeholder 3"/>
          <p:cNvSpPr>
            <a:spLocks noGrp="1"/>
          </p:cNvSpPr>
          <p:nvPr>
            <p:ph sz="half" idx="2"/>
          </p:nvPr>
        </p:nvSpPr>
        <p:spPr>
          <a:xfrm>
            <a:off x="180622" y="1672209"/>
            <a:ext cx="5840428" cy="5128641"/>
          </a:xfrm>
        </p:spPr>
        <p:txBody>
          <a:bodyPr vert="horz" lIns="91440" tIns="45720" rIns="91440" bIns="45720" rtlCol="0" anchor="t">
            <a:noAutofit/>
          </a:bodyPr>
          <a:lstStyle/>
          <a:p>
            <a:r>
              <a:rPr lang="en-GB" sz="2400" dirty="0" smtClean="0"/>
              <a:t>Injuries </a:t>
            </a:r>
            <a:r>
              <a:rPr lang="en-GB" sz="2400" dirty="0"/>
              <a:t>reported by the children include eye, ear injuries, skin infection, breathing problems, tiredness </a:t>
            </a:r>
            <a:r>
              <a:rPr lang="en-GB" sz="2400" dirty="0" smtClean="0"/>
              <a:t>&amp; </a:t>
            </a:r>
            <a:r>
              <a:rPr lang="en-GB" sz="2400" dirty="0"/>
              <a:t>other injuries</a:t>
            </a:r>
            <a:r>
              <a:rPr lang="en-GB" sz="2400" dirty="0" smtClean="0"/>
              <a:t>.</a:t>
            </a:r>
          </a:p>
          <a:p>
            <a:r>
              <a:rPr lang="en-GB" sz="2400" dirty="0" smtClean="0"/>
              <a:t>Almost </a:t>
            </a:r>
            <a:r>
              <a:rPr lang="en-GB" sz="2400" dirty="0"/>
              <a:t>half </a:t>
            </a:r>
            <a:r>
              <a:rPr lang="en-GB" sz="2400" dirty="0" smtClean="0"/>
              <a:t>49.4% </a:t>
            </a:r>
            <a:r>
              <a:rPr lang="en-GB" sz="2400" dirty="0"/>
              <a:t>of the dangers mentioned by </a:t>
            </a:r>
            <a:r>
              <a:rPr lang="en-GB" sz="2400" dirty="0" smtClean="0"/>
              <a:t>children </a:t>
            </a:r>
            <a:r>
              <a:rPr lang="en-GB" sz="2400" dirty="0"/>
              <a:t>were a combination of the dangers including dust </a:t>
            </a:r>
            <a:r>
              <a:rPr lang="en-GB" sz="2400" dirty="0" smtClean="0"/>
              <a:t>&amp; pesticides.</a:t>
            </a:r>
          </a:p>
          <a:p>
            <a:r>
              <a:rPr lang="en-GB" sz="2400" dirty="0" smtClean="0"/>
              <a:t>Dangers </a:t>
            </a:r>
            <a:r>
              <a:rPr lang="en-GB" sz="2400" dirty="0"/>
              <a:t>fall under the pesticides category at 23%. </a:t>
            </a:r>
            <a:endParaRPr lang="en-GB" sz="2400" dirty="0" smtClean="0"/>
          </a:p>
          <a:p>
            <a:r>
              <a:rPr lang="en-GB" sz="2400" dirty="0" smtClean="0"/>
              <a:t>Only </a:t>
            </a:r>
            <a:r>
              <a:rPr lang="en-GB" sz="2400" dirty="0"/>
              <a:t>three </a:t>
            </a:r>
            <a:r>
              <a:rPr lang="en-GB" sz="2400" dirty="0" smtClean="0"/>
              <a:t>Jordanian </a:t>
            </a:r>
            <a:r>
              <a:rPr lang="en-GB" sz="2400" dirty="0"/>
              <a:t>girls reported they were exposed to the dangers related to working at night. </a:t>
            </a:r>
            <a:endParaRPr lang="en-US" sz="2400" dirty="0"/>
          </a:p>
        </p:txBody>
      </p:sp>
    </p:spTree>
    <p:extLst>
      <p:ext uri="{BB962C8B-B14F-4D97-AF65-F5344CB8AC3E}">
        <p14:creationId xmlns:p14="http://schemas.microsoft.com/office/powerpoint/2010/main" val="310285636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0" y="1802102"/>
            <a:ext cx="6093229" cy="4903498"/>
          </a:xfrm>
        </p:spPr>
        <p:txBody>
          <a:bodyPr>
            <a:noAutofit/>
          </a:bodyPr>
          <a:lstStyle/>
          <a:p>
            <a:r>
              <a:rPr lang="en-GB" sz="2400" dirty="0"/>
              <a:t>When parents were asked whether they receive health services or not, about two third reported that they receive </a:t>
            </a:r>
            <a:r>
              <a:rPr lang="en-GB" sz="2400" dirty="0" smtClean="0"/>
              <a:t>67.1%. </a:t>
            </a:r>
          </a:p>
          <a:p>
            <a:r>
              <a:rPr lang="en-GB" sz="2400" dirty="0" smtClean="0"/>
              <a:t>Of </a:t>
            </a:r>
            <a:r>
              <a:rPr lang="en-GB" sz="2400" dirty="0"/>
              <a:t>these respondents only 21.7% are Syrians, and it’s almost an equal percentage between Mafraq and Ghor </a:t>
            </a:r>
            <a:r>
              <a:rPr lang="en-GB" sz="2400" dirty="0" smtClean="0"/>
              <a:t>32.4</a:t>
            </a:r>
            <a:r>
              <a:rPr lang="en-GB" sz="2400" dirty="0"/>
              <a:t>% and 34.8% </a:t>
            </a:r>
            <a:r>
              <a:rPr lang="en-GB" sz="2400" dirty="0" smtClean="0"/>
              <a:t>respectively.</a:t>
            </a:r>
          </a:p>
          <a:p>
            <a:r>
              <a:rPr lang="en-GB" sz="2400" dirty="0" smtClean="0"/>
              <a:t>Services </a:t>
            </a:r>
            <a:r>
              <a:rPr lang="en-GB" sz="2400" dirty="0"/>
              <a:t>were received from different agencies such as government centres </a:t>
            </a:r>
            <a:r>
              <a:rPr lang="en-GB" sz="2400" dirty="0" smtClean="0"/>
              <a:t>&amp; </a:t>
            </a:r>
            <a:r>
              <a:rPr lang="en-GB" sz="2400" dirty="0"/>
              <a:t>hospitals, private centres </a:t>
            </a:r>
            <a:r>
              <a:rPr lang="en-GB" sz="2400" dirty="0" smtClean="0"/>
              <a:t>&amp; </a:t>
            </a:r>
            <a:r>
              <a:rPr lang="en-GB" sz="2400" dirty="0"/>
              <a:t>hospitals, NGOs, </a:t>
            </a:r>
            <a:r>
              <a:rPr lang="en-GB" sz="2400" dirty="0" smtClean="0"/>
              <a:t>&amp; </a:t>
            </a:r>
            <a:r>
              <a:rPr lang="en-GB" sz="2400" dirty="0"/>
              <a:t>international organizations (UNHCR </a:t>
            </a:r>
            <a:r>
              <a:rPr lang="en-GB" sz="2400" dirty="0" smtClean="0"/>
              <a:t>&amp; </a:t>
            </a:r>
            <a:r>
              <a:rPr lang="en-GB" sz="2400" dirty="0"/>
              <a:t>others</a:t>
            </a:r>
            <a:r>
              <a:rPr lang="en-GB" sz="2400" dirty="0" smtClean="0"/>
              <a:t>).</a:t>
            </a:r>
          </a:p>
          <a:p>
            <a:endParaRPr lang="en-US" sz="2000" dirty="0"/>
          </a:p>
        </p:txBody>
      </p:sp>
      <p:sp>
        <p:nvSpPr>
          <p:cNvPr id="5" name="Text Placeholder 4"/>
          <p:cNvSpPr>
            <a:spLocks noGrp="1"/>
          </p:cNvSpPr>
          <p:nvPr>
            <p:ph type="body" sz="quarter" idx="3"/>
          </p:nvPr>
        </p:nvSpPr>
        <p:spPr>
          <a:xfrm>
            <a:off x="6096000" y="1783645"/>
            <a:ext cx="5638800" cy="519288"/>
          </a:xfrm>
        </p:spPr>
        <p:txBody>
          <a:bodyPr/>
          <a:lstStyle/>
          <a:p>
            <a:pPr algn="ctr"/>
            <a:r>
              <a:rPr lang="en-GB" sz="2000" b="1" dirty="0"/>
              <a:t>Benefits from Health Services</a:t>
            </a:r>
            <a:endParaRPr lang="en-US" sz="2000" b="1" dirty="0"/>
          </a:p>
        </p:txBody>
      </p:sp>
      <p:graphicFrame>
        <p:nvGraphicFramePr>
          <p:cNvPr id="8" name="Content Placeholder 7"/>
          <p:cNvGraphicFramePr>
            <a:graphicFrameLocks noGrp="1"/>
          </p:cNvGraphicFramePr>
          <p:nvPr>
            <p:ph sz="quarter" idx="4"/>
            <p:extLst>
              <p:ext uri="{D42A27DB-BD31-4B8C-83A1-F6EECF244321}">
                <p14:modId xmlns:p14="http://schemas.microsoft.com/office/powerpoint/2010/main" val="379258879"/>
              </p:ext>
            </p:extLst>
          </p:nvPr>
        </p:nvGraphicFramePr>
        <p:xfrm>
          <a:off x="6095999" y="2641601"/>
          <a:ext cx="5638801" cy="3869459"/>
        </p:xfrm>
        <a:graphic>
          <a:graphicData uri="http://schemas.openxmlformats.org/drawingml/2006/table">
            <a:tbl>
              <a:tblPr firstRow="1" firstCol="1" bandRow="1">
                <a:effectLst>
                  <a:outerShdw blurRad="50800" dist="38100" dir="2700000" algn="tl" rotWithShape="0">
                    <a:prstClr val="black">
                      <a:alpha val="40000"/>
                    </a:prstClr>
                  </a:outerShdw>
                </a:effectLst>
                <a:tableStyleId>{5C22544A-7EE6-4342-B048-85BDC9FD1C3A}</a:tableStyleId>
              </a:tblPr>
              <a:tblGrid>
                <a:gridCol w="1324255"/>
                <a:gridCol w="1331023"/>
                <a:gridCol w="942996"/>
                <a:gridCol w="1006163"/>
                <a:gridCol w="1034364"/>
              </a:tblGrid>
              <a:tr h="1535288">
                <a:tc>
                  <a:txBody>
                    <a:bodyPr/>
                    <a:lstStyle/>
                    <a:p>
                      <a:pPr algn="ctr">
                        <a:lnSpc>
                          <a:spcPct val="115000"/>
                        </a:lnSpc>
                        <a:spcAft>
                          <a:spcPts val="600"/>
                        </a:spcAft>
                      </a:pPr>
                      <a:r>
                        <a:rPr lang="en-GB" sz="1800" dirty="0">
                          <a:effectLst/>
                        </a:rPr>
                        <a:t> </a:t>
                      </a:r>
                      <a:endParaRPr lang="en-US" sz="1800" dirty="0">
                        <a:effectLst/>
                        <a:latin typeface="Times New Roman"/>
                        <a:ea typeface="Times New Roman"/>
                      </a:endParaRPr>
                    </a:p>
                  </a:txBody>
                  <a:tcPr marL="33530" marR="33530" marT="0" marB="0" anchor="ctr"/>
                </a:tc>
                <a:tc>
                  <a:txBody>
                    <a:bodyPr/>
                    <a:lstStyle/>
                    <a:p>
                      <a:pPr algn="ctr">
                        <a:lnSpc>
                          <a:spcPct val="115000"/>
                        </a:lnSpc>
                        <a:spcAft>
                          <a:spcPts val="600"/>
                        </a:spcAft>
                      </a:pPr>
                      <a:r>
                        <a:rPr lang="en-GB" sz="1800" dirty="0">
                          <a:effectLst/>
                        </a:rPr>
                        <a:t>Jordanian</a:t>
                      </a:r>
                      <a:endParaRPr lang="en-US" sz="1800" dirty="0">
                        <a:effectLst/>
                        <a:latin typeface="Times New Roman"/>
                        <a:ea typeface="Times New Roman"/>
                      </a:endParaRPr>
                    </a:p>
                  </a:txBody>
                  <a:tcPr marL="33530" marR="33530" marT="0" marB="0" anchor="ctr"/>
                </a:tc>
                <a:tc>
                  <a:txBody>
                    <a:bodyPr/>
                    <a:lstStyle/>
                    <a:p>
                      <a:pPr algn="ctr">
                        <a:lnSpc>
                          <a:spcPct val="115000"/>
                        </a:lnSpc>
                        <a:spcAft>
                          <a:spcPts val="600"/>
                        </a:spcAft>
                      </a:pPr>
                      <a:r>
                        <a:rPr lang="en-GB" sz="1800" dirty="0">
                          <a:effectLst/>
                        </a:rPr>
                        <a:t>Syrian</a:t>
                      </a:r>
                      <a:endParaRPr lang="en-US" sz="1800" dirty="0">
                        <a:effectLst/>
                        <a:latin typeface="Times New Roman"/>
                        <a:ea typeface="Times New Roman"/>
                      </a:endParaRPr>
                    </a:p>
                  </a:txBody>
                  <a:tcPr marL="33530" marR="33530" marT="0" marB="0" anchor="ctr"/>
                </a:tc>
                <a:tc>
                  <a:txBody>
                    <a:bodyPr/>
                    <a:lstStyle/>
                    <a:p>
                      <a:pPr algn="ctr">
                        <a:lnSpc>
                          <a:spcPct val="115000"/>
                        </a:lnSpc>
                        <a:spcAft>
                          <a:spcPts val="600"/>
                        </a:spcAft>
                      </a:pPr>
                      <a:r>
                        <a:rPr lang="en-GB" sz="1800" dirty="0">
                          <a:effectLst/>
                        </a:rPr>
                        <a:t>Total Count </a:t>
                      </a:r>
                      <a:endParaRPr lang="en-US" sz="1800" dirty="0">
                        <a:effectLst/>
                        <a:latin typeface="Times New Roman"/>
                        <a:ea typeface="Times New Roman"/>
                      </a:endParaRPr>
                    </a:p>
                  </a:txBody>
                  <a:tcPr marL="33530" marR="33530" marT="0" marB="0" anchor="ctr"/>
                </a:tc>
                <a:tc>
                  <a:txBody>
                    <a:bodyPr/>
                    <a:lstStyle/>
                    <a:p>
                      <a:pPr algn="ctr">
                        <a:lnSpc>
                          <a:spcPct val="115000"/>
                        </a:lnSpc>
                        <a:spcAft>
                          <a:spcPts val="600"/>
                        </a:spcAft>
                      </a:pPr>
                      <a:r>
                        <a:rPr lang="en-GB" sz="1800" dirty="0">
                          <a:effectLst/>
                        </a:rPr>
                        <a:t>Total Percent</a:t>
                      </a:r>
                      <a:endParaRPr lang="en-US" sz="1800" dirty="0">
                        <a:effectLst/>
                        <a:latin typeface="Times New Roman"/>
                        <a:ea typeface="Times New Roman"/>
                      </a:endParaRPr>
                    </a:p>
                  </a:txBody>
                  <a:tcPr marL="33530" marR="33530" marT="0" marB="0" anchor="ctr"/>
                </a:tc>
              </a:tr>
              <a:tr h="778057">
                <a:tc>
                  <a:txBody>
                    <a:bodyPr/>
                    <a:lstStyle/>
                    <a:p>
                      <a:pPr>
                        <a:lnSpc>
                          <a:spcPct val="115000"/>
                        </a:lnSpc>
                        <a:spcAft>
                          <a:spcPts val="600"/>
                        </a:spcAft>
                      </a:pPr>
                      <a:r>
                        <a:rPr lang="en-GB" sz="1800" dirty="0">
                          <a:effectLst/>
                        </a:rPr>
                        <a:t>Yes</a:t>
                      </a:r>
                      <a:endParaRPr lang="en-US" sz="1800" dirty="0">
                        <a:effectLst/>
                        <a:latin typeface="Times New Roman"/>
                        <a:ea typeface="Times New Roman"/>
                      </a:endParaRPr>
                    </a:p>
                  </a:txBody>
                  <a:tcPr marL="33530" marR="33530" marT="0" marB="0" anchor="ctr">
                    <a:solidFill>
                      <a:srgbClr val="366658">
                        <a:alpha val="69804"/>
                      </a:srgbClr>
                    </a:solidFill>
                  </a:tcPr>
                </a:tc>
                <a:tc>
                  <a:txBody>
                    <a:bodyPr/>
                    <a:lstStyle/>
                    <a:p>
                      <a:pPr algn="ctr">
                        <a:lnSpc>
                          <a:spcPct val="115000"/>
                        </a:lnSpc>
                        <a:spcAft>
                          <a:spcPts val="600"/>
                        </a:spcAft>
                      </a:pPr>
                      <a:r>
                        <a:rPr lang="en-GB" sz="1800">
                          <a:effectLst/>
                        </a:rPr>
                        <a:t>45.4%</a:t>
                      </a:r>
                      <a:endParaRPr lang="en-US" sz="1800">
                        <a:effectLst/>
                        <a:latin typeface="Times New Roman"/>
                        <a:ea typeface="Times New Roman"/>
                      </a:endParaRPr>
                    </a:p>
                  </a:txBody>
                  <a:tcPr marL="33530" marR="33530" marT="0" marB="0" anchor="ctr"/>
                </a:tc>
                <a:tc>
                  <a:txBody>
                    <a:bodyPr/>
                    <a:lstStyle/>
                    <a:p>
                      <a:pPr algn="ctr">
                        <a:lnSpc>
                          <a:spcPct val="115000"/>
                        </a:lnSpc>
                        <a:spcAft>
                          <a:spcPts val="600"/>
                        </a:spcAft>
                      </a:pPr>
                      <a:r>
                        <a:rPr lang="en-GB" sz="1800" dirty="0">
                          <a:effectLst/>
                        </a:rPr>
                        <a:t>21.7%</a:t>
                      </a:r>
                      <a:endParaRPr lang="en-US" sz="1800" dirty="0">
                        <a:effectLst/>
                        <a:latin typeface="Times New Roman"/>
                        <a:ea typeface="Times New Roman"/>
                      </a:endParaRPr>
                    </a:p>
                  </a:txBody>
                  <a:tcPr marL="33530" marR="33530" marT="0" marB="0" anchor="ctr"/>
                </a:tc>
                <a:tc>
                  <a:txBody>
                    <a:bodyPr/>
                    <a:lstStyle/>
                    <a:p>
                      <a:pPr algn="ctr">
                        <a:lnSpc>
                          <a:spcPct val="115000"/>
                        </a:lnSpc>
                        <a:spcAft>
                          <a:spcPts val="600"/>
                        </a:spcAft>
                      </a:pPr>
                      <a:r>
                        <a:rPr lang="en-GB" sz="1800">
                          <a:effectLst/>
                        </a:rPr>
                        <a:t>139</a:t>
                      </a:r>
                      <a:endParaRPr lang="en-US" sz="1800">
                        <a:effectLst/>
                        <a:latin typeface="Times New Roman"/>
                        <a:ea typeface="Times New Roman"/>
                      </a:endParaRPr>
                    </a:p>
                  </a:txBody>
                  <a:tcPr marL="33530" marR="33530" marT="0" marB="0" anchor="ctr"/>
                </a:tc>
                <a:tc>
                  <a:txBody>
                    <a:bodyPr/>
                    <a:lstStyle/>
                    <a:p>
                      <a:pPr algn="ctr">
                        <a:lnSpc>
                          <a:spcPct val="115000"/>
                        </a:lnSpc>
                        <a:spcAft>
                          <a:spcPts val="600"/>
                        </a:spcAft>
                      </a:pPr>
                      <a:r>
                        <a:rPr lang="en-GB" sz="1800" dirty="0">
                          <a:effectLst/>
                        </a:rPr>
                        <a:t>67.1%</a:t>
                      </a:r>
                      <a:endParaRPr lang="en-US" sz="1800" dirty="0">
                        <a:effectLst/>
                        <a:latin typeface="Times New Roman"/>
                        <a:ea typeface="Times New Roman"/>
                      </a:endParaRPr>
                    </a:p>
                  </a:txBody>
                  <a:tcPr marL="33530" marR="33530" marT="0" marB="0" anchor="ctr"/>
                </a:tc>
              </a:tr>
              <a:tr h="778057">
                <a:tc>
                  <a:txBody>
                    <a:bodyPr/>
                    <a:lstStyle/>
                    <a:p>
                      <a:pPr>
                        <a:lnSpc>
                          <a:spcPct val="115000"/>
                        </a:lnSpc>
                        <a:spcAft>
                          <a:spcPts val="600"/>
                        </a:spcAft>
                      </a:pPr>
                      <a:r>
                        <a:rPr lang="en-GB" sz="1800" dirty="0">
                          <a:effectLst/>
                        </a:rPr>
                        <a:t>No</a:t>
                      </a:r>
                      <a:endParaRPr lang="en-US" sz="1800" dirty="0">
                        <a:effectLst/>
                        <a:latin typeface="Times New Roman"/>
                        <a:ea typeface="Times New Roman"/>
                      </a:endParaRPr>
                    </a:p>
                  </a:txBody>
                  <a:tcPr marL="33530" marR="33530" marT="0" marB="0" anchor="ctr">
                    <a:solidFill>
                      <a:srgbClr val="366658">
                        <a:alpha val="69804"/>
                      </a:srgbClr>
                    </a:solidFill>
                  </a:tcPr>
                </a:tc>
                <a:tc>
                  <a:txBody>
                    <a:bodyPr/>
                    <a:lstStyle/>
                    <a:p>
                      <a:pPr algn="ctr">
                        <a:lnSpc>
                          <a:spcPct val="115000"/>
                        </a:lnSpc>
                        <a:spcAft>
                          <a:spcPts val="600"/>
                        </a:spcAft>
                      </a:pPr>
                      <a:r>
                        <a:rPr lang="en-GB" sz="1800">
                          <a:effectLst/>
                        </a:rPr>
                        <a:t>4.8%</a:t>
                      </a:r>
                      <a:endParaRPr lang="en-US" sz="1800">
                        <a:effectLst/>
                        <a:latin typeface="Times New Roman"/>
                        <a:ea typeface="Times New Roman"/>
                      </a:endParaRPr>
                    </a:p>
                  </a:txBody>
                  <a:tcPr marL="33530" marR="33530" marT="0" marB="0" anchor="ctr"/>
                </a:tc>
                <a:tc>
                  <a:txBody>
                    <a:bodyPr/>
                    <a:lstStyle/>
                    <a:p>
                      <a:pPr algn="ctr">
                        <a:lnSpc>
                          <a:spcPct val="115000"/>
                        </a:lnSpc>
                        <a:spcAft>
                          <a:spcPts val="600"/>
                        </a:spcAft>
                      </a:pPr>
                      <a:r>
                        <a:rPr lang="en-GB" sz="1800">
                          <a:effectLst/>
                        </a:rPr>
                        <a:t>28%</a:t>
                      </a:r>
                      <a:endParaRPr lang="en-US" sz="1800">
                        <a:effectLst/>
                        <a:latin typeface="Times New Roman"/>
                        <a:ea typeface="Times New Roman"/>
                      </a:endParaRPr>
                    </a:p>
                  </a:txBody>
                  <a:tcPr marL="33530" marR="33530" marT="0" marB="0" anchor="ctr"/>
                </a:tc>
                <a:tc>
                  <a:txBody>
                    <a:bodyPr/>
                    <a:lstStyle/>
                    <a:p>
                      <a:pPr algn="ctr">
                        <a:lnSpc>
                          <a:spcPct val="115000"/>
                        </a:lnSpc>
                        <a:spcAft>
                          <a:spcPts val="600"/>
                        </a:spcAft>
                      </a:pPr>
                      <a:r>
                        <a:rPr lang="en-GB" sz="1800">
                          <a:effectLst/>
                        </a:rPr>
                        <a:t>68</a:t>
                      </a:r>
                      <a:endParaRPr lang="en-US" sz="1800">
                        <a:effectLst/>
                        <a:latin typeface="Times New Roman"/>
                        <a:ea typeface="Times New Roman"/>
                      </a:endParaRPr>
                    </a:p>
                  </a:txBody>
                  <a:tcPr marL="33530" marR="33530" marT="0" marB="0" anchor="ctr"/>
                </a:tc>
                <a:tc>
                  <a:txBody>
                    <a:bodyPr/>
                    <a:lstStyle/>
                    <a:p>
                      <a:pPr algn="ctr">
                        <a:lnSpc>
                          <a:spcPct val="115000"/>
                        </a:lnSpc>
                        <a:spcAft>
                          <a:spcPts val="600"/>
                        </a:spcAft>
                      </a:pPr>
                      <a:r>
                        <a:rPr lang="en-GB" sz="1800">
                          <a:effectLst/>
                        </a:rPr>
                        <a:t>32.9%</a:t>
                      </a:r>
                      <a:endParaRPr lang="en-US" sz="1800">
                        <a:effectLst/>
                        <a:latin typeface="Times New Roman"/>
                        <a:ea typeface="Times New Roman"/>
                      </a:endParaRPr>
                    </a:p>
                  </a:txBody>
                  <a:tcPr marL="33530" marR="33530" marT="0" marB="0" anchor="ctr"/>
                </a:tc>
              </a:tr>
              <a:tr h="778057">
                <a:tc>
                  <a:txBody>
                    <a:bodyPr/>
                    <a:lstStyle/>
                    <a:p>
                      <a:pPr>
                        <a:lnSpc>
                          <a:spcPct val="115000"/>
                        </a:lnSpc>
                        <a:spcAft>
                          <a:spcPts val="600"/>
                        </a:spcAft>
                      </a:pPr>
                      <a:r>
                        <a:rPr lang="en-GB" sz="1800">
                          <a:effectLst/>
                        </a:rPr>
                        <a:t>Total </a:t>
                      </a:r>
                      <a:endParaRPr lang="en-US" sz="1800">
                        <a:effectLst/>
                        <a:latin typeface="Times New Roman"/>
                        <a:ea typeface="Times New Roman"/>
                      </a:endParaRPr>
                    </a:p>
                  </a:txBody>
                  <a:tcPr marL="33530" marR="33530" marT="0" marB="0" anchor="ctr"/>
                </a:tc>
                <a:tc>
                  <a:txBody>
                    <a:bodyPr/>
                    <a:lstStyle/>
                    <a:p>
                      <a:pPr algn="ctr">
                        <a:lnSpc>
                          <a:spcPct val="115000"/>
                        </a:lnSpc>
                        <a:spcAft>
                          <a:spcPts val="600"/>
                        </a:spcAft>
                      </a:pPr>
                      <a:r>
                        <a:rPr lang="en-GB" sz="1800" dirty="0">
                          <a:effectLst/>
                        </a:rPr>
                        <a:t>50.2%</a:t>
                      </a:r>
                      <a:endParaRPr lang="en-US" sz="1800" dirty="0">
                        <a:effectLst/>
                        <a:latin typeface="Times New Roman"/>
                        <a:ea typeface="Times New Roman"/>
                      </a:endParaRPr>
                    </a:p>
                  </a:txBody>
                  <a:tcPr marL="33530" marR="33530" marT="0" marB="0" anchor="ctr"/>
                </a:tc>
                <a:tc>
                  <a:txBody>
                    <a:bodyPr/>
                    <a:lstStyle/>
                    <a:p>
                      <a:pPr algn="ctr">
                        <a:lnSpc>
                          <a:spcPct val="115000"/>
                        </a:lnSpc>
                        <a:spcAft>
                          <a:spcPts val="600"/>
                        </a:spcAft>
                      </a:pPr>
                      <a:r>
                        <a:rPr lang="en-GB" sz="1800" dirty="0">
                          <a:effectLst/>
                        </a:rPr>
                        <a:t>49.7%</a:t>
                      </a:r>
                      <a:endParaRPr lang="en-US" sz="1800" dirty="0">
                        <a:effectLst/>
                        <a:latin typeface="Times New Roman"/>
                        <a:ea typeface="Times New Roman"/>
                      </a:endParaRPr>
                    </a:p>
                  </a:txBody>
                  <a:tcPr marL="33530" marR="33530" marT="0" marB="0" anchor="ctr"/>
                </a:tc>
                <a:tc>
                  <a:txBody>
                    <a:bodyPr/>
                    <a:lstStyle/>
                    <a:p>
                      <a:pPr algn="ctr">
                        <a:lnSpc>
                          <a:spcPct val="115000"/>
                        </a:lnSpc>
                        <a:spcAft>
                          <a:spcPts val="600"/>
                        </a:spcAft>
                      </a:pPr>
                      <a:r>
                        <a:rPr lang="en-GB" sz="1800">
                          <a:effectLst/>
                        </a:rPr>
                        <a:t>207</a:t>
                      </a:r>
                      <a:endParaRPr lang="en-US" sz="1800">
                        <a:effectLst/>
                        <a:latin typeface="Times New Roman"/>
                        <a:ea typeface="Times New Roman"/>
                      </a:endParaRPr>
                    </a:p>
                  </a:txBody>
                  <a:tcPr marL="33530" marR="33530" marT="0" marB="0" anchor="ctr"/>
                </a:tc>
                <a:tc>
                  <a:txBody>
                    <a:bodyPr/>
                    <a:lstStyle/>
                    <a:p>
                      <a:pPr algn="ctr">
                        <a:lnSpc>
                          <a:spcPct val="115000"/>
                        </a:lnSpc>
                        <a:spcAft>
                          <a:spcPts val="600"/>
                        </a:spcAft>
                      </a:pPr>
                      <a:r>
                        <a:rPr lang="en-GB" sz="1800" dirty="0">
                          <a:effectLst/>
                        </a:rPr>
                        <a:t>100%</a:t>
                      </a:r>
                      <a:endParaRPr lang="en-US" sz="1800" dirty="0">
                        <a:effectLst/>
                        <a:latin typeface="Times New Roman"/>
                        <a:ea typeface="Times New Roman"/>
                      </a:endParaRPr>
                    </a:p>
                  </a:txBody>
                  <a:tcPr marL="33530" marR="33530" marT="0" marB="0" anchor="ctr"/>
                </a:tc>
              </a:tr>
            </a:tbl>
          </a:graphicData>
        </a:graphic>
      </p:graphicFrame>
      <p:sp>
        <p:nvSpPr>
          <p:cNvPr id="9" name="Title 1"/>
          <p:cNvSpPr txBox="1">
            <a:spLocks/>
          </p:cNvSpPr>
          <p:nvPr/>
        </p:nvSpPr>
        <p:spPr>
          <a:xfrm>
            <a:off x="506242" y="702156"/>
            <a:ext cx="11029616" cy="322234"/>
          </a:xfrm>
          <a:prstGeom prst="rect">
            <a:avLst/>
          </a:prstGeom>
        </p:spPr>
        <p:txBody>
          <a:bodyPr vert="horz" lIns="91440" tIns="45720" rIns="91440" bIns="45720" rtlCol="0" anchor="b">
            <a:noAutofit/>
          </a:bodyPr>
          <a:lst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2000" dirty="0" smtClean="0">
                <a:solidFill>
                  <a:schemeClr val="accent2">
                    <a:lumMod val="60000"/>
                    <a:lumOff val="40000"/>
                  </a:schemeClr>
                </a:solidFill>
              </a:rPr>
              <a:t>Key findings</a:t>
            </a:r>
            <a:endParaRPr lang="en-US" sz="2000" dirty="0">
              <a:solidFill>
                <a:schemeClr val="accent2">
                  <a:lumMod val="60000"/>
                  <a:lumOff val="40000"/>
                </a:schemeClr>
              </a:solidFill>
            </a:endParaRPr>
          </a:p>
        </p:txBody>
      </p:sp>
      <p:sp>
        <p:nvSpPr>
          <p:cNvPr id="11" name="Rectangle 10"/>
          <p:cNvSpPr/>
          <p:nvPr/>
        </p:nvSpPr>
        <p:spPr>
          <a:xfrm>
            <a:off x="2803878" y="1159955"/>
            <a:ext cx="1101584" cy="369332"/>
          </a:xfrm>
          <a:prstGeom prst="rect">
            <a:avLst/>
          </a:prstGeom>
        </p:spPr>
        <p:txBody>
          <a:bodyPr wrap="none">
            <a:spAutoFit/>
          </a:bodyPr>
          <a:lstStyle/>
          <a:p>
            <a:r>
              <a:rPr lang="en-GB" dirty="0">
                <a:solidFill>
                  <a:schemeClr val="bg1">
                    <a:lumMod val="50000"/>
                  </a:schemeClr>
                </a:solidFill>
              </a:rPr>
              <a:t>Education</a:t>
            </a:r>
            <a:endParaRPr lang="en-US" dirty="0">
              <a:solidFill>
                <a:schemeClr val="bg1">
                  <a:lumMod val="50000"/>
                </a:schemeClr>
              </a:solidFill>
            </a:endParaRPr>
          </a:p>
        </p:txBody>
      </p:sp>
      <p:sp>
        <p:nvSpPr>
          <p:cNvPr id="12" name="Rectangle 11"/>
          <p:cNvSpPr/>
          <p:nvPr/>
        </p:nvSpPr>
        <p:spPr>
          <a:xfrm>
            <a:off x="4759729" y="1159955"/>
            <a:ext cx="873957" cy="369332"/>
          </a:xfrm>
          <a:prstGeom prst="rect">
            <a:avLst/>
          </a:prstGeom>
        </p:spPr>
        <p:txBody>
          <a:bodyPr wrap="none">
            <a:spAutoFit/>
          </a:bodyPr>
          <a:lstStyle/>
          <a:p>
            <a:r>
              <a:rPr lang="en-GB" dirty="0" smtClean="0">
                <a:solidFill>
                  <a:schemeClr val="bg1">
                    <a:lumMod val="50000"/>
                  </a:schemeClr>
                </a:solidFill>
              </a:rPr>
              <a:t>Income</a:t>
            </a:r>
            <a:endParaRPr lang="en-US" dirty="0">
              <a:solidFill>
                <a:schemeClr val="bg1">
                  <a:lumMod val="50000"/>
                </a:schemeClr>
              </a:solidFill>
            </a:endParaRPr>
          </a:p>
        </p:txBody>
      </p:sp>
      <p:sp>
        <p:nvSpPr>
          <p:cNvPr id="13" name="Rectangle 12"/>
          <p:cNvSpPr/>
          <p:nvPr/>
        </p:nvSpPr>
        <p:spPr>
          <a:xfrm>
            <a:off x="6272275" y="1159955"/>
            <a:ext cx="1471878" cy="369332"/>
          </a:xfrm>
          <a:prstGeom prst="rect">
            <a:avLst/>
          </a:prstGeom>
        </p:spPr>
        <p:txBody>
          <a:bodyPr wrap="none">
            <a:spAutoFit/>
          </a:bodyPr>
          <a:lstStyle/>
          <a:p>
            <a:r>
              <a:rPr lang="en-GB" dirty="0" smtClean="0">
                <a:solidFill>
                  <a:schemeClr val="bg1">
                    <a:lumMod val="50000"/>
                  </a:schemeClr>
                </a:solidFill>
              </a:rPr>
              <a:t>Child </a:t>
            </a:r>
            <a:r>
              <a:rPr lang="en-GB" dirty="0">
                <a:solidFill>
                  <a:schemeClr val="bg1">
                    <a:lumMod val="50000"/>
                  </a:schemeClr>
                </a:solidFill>
              </a:rPr>
              <a:t>Labour </a:t>
            </a:r>
            <a:endParaRPr lang="en-US" dirty="0">
              <a:solidFill>
                <a:schemeClr val="bg1">
                  <a:lumMod val="50000"/>
                </a:schemeClr>
              </a:solidFill>
            </a:endParaRPr>
          </a:p>
        </p:txBody>
      </p:sp>
      <p:sp>
        <p:nvSpPr>
          <p:cNvPr id="14" name="Rectangle 13"/>
          <p:cNvSpPr/>
          <p:nvPr/>
        </p:nvSpPr>
        <p:spPr>
          <a:xfrm>
            <a:off x="8472032" y="1159955"/>
            <a:ext cx="732252" cy="369332"/>
          </a:xfrm>
          <a:prstGeom prst="rect">
            <a:avLst/>
          </a:prstGeom>
        </p:spPr>
        <p:txBody>
          <a:bodyPr wrap="none">
            <a:spAutoFit/>
          </a:bodyPr>
          <a:lstStyle/>
          <a:p>
            <a:r>
              <a:rPr lang="en-GB" dirty="0" smtClean="0">
                <a:solidFill>
                  <a:schemeClr val="bg1">
                    <a:lumMod val="50000"/>
                  </a:schemeClr>
                </a:solidFill>
              </a:rPr>
              <a:t>Safety</a:t>
            </a:r>
            <a:endParaRPr lang="en-US" dirty="0">
              <a:solidFill>
                <a:schemeClr val="bg1">
                  <a:lumMod val="50000"/>
                </a:schemeClr>
              </a:solidFill>
            </a:endParaRPr>
          </a:p>
        </p:txBody>
      </p:sp>
      <p:sp>
        <p:nvSpPr>
          <p:cNvPr id="15" name="Rectangle 14"/>
          <p:cNvSpPr/>
          <p:nvPr/>
        </p:nvSpPr>
        <p:spPr>
          <a:xfrm>
            <a:off x="9435750" y="1098399"/>
            <a:ext cx="2446054" cy="461665"/>
          </a:xfrm>
          <a:prstGeom prst="rect">
            <a:avLst/>
          </a:prstGeom>
        </p:spPr>
        <p:txBody>
          <a:bodyPr wrap="none">
            <a:spAutoFit/>
          </a:bodyPr>
          <a:lstStyle/>
          <a:p>
            <a:r>
              <a:rPr lang="en-GB" sz="2400" b="1" dirty="0">
                <a:solidFill>
                  <a:schemeClr val="bg1"/>
                </a:solidFill>
              </a:rPr>
              <a:t>Health Services</a:t>
            </a:r>
            <a:endParaRPr lang="en-US" sz="2400" b="1" dirty="0">
              <a:solidFill>
                <a:schemeClr val="bg1"/>
              </a:solidFill>
            </a:endParaRPr>
          </a:p>
        </p:txBody>
      </p:sp>
      <p:sp>
        <p:nvSpPr>
          <p:cNvPr id="16" name="Rectangle 15"/>
          <p:cNvSpPr/>
          <p:nvPr/>
        </p:nvSpPr>
        <p:spPr>
          <a:xfrm>
            <a:off x="1060873" y="1192328"/>
            <a:ext cx="922047" cy="369332"/>
          </a:xfrm>
          <a:prstGeom prst="rect">
            <a:avLst/>
          </a:prstGeom>
        </p:spPr>
        <p:txBody>
          <a:bodyPr wrap="none">
            <a:spAutoFit/>
          </a:bodyPr>
          <a:lstStyle/>
          <a:p>
            <a:r>
              <a:rPr lang="en-GB" dirty="0">
                <a:solidFill>
                  <a:schemeClr val="bg1">
                    <a:lumMod val="50000"/>
                  </a:schemeClr>
                </a:solidFill>
              </a:rPr>
              <a:t>Families</a:t>
            </a:r>
            <a:endParaRPr lang="en-US" dirty="0">
              <a:solidFill>
                <a:schemeClr val="bg1">
                  <a:lumMod val="50000"/>
                </a:schemeClr>
              </a:solidFill>
            </a:endParaRPr>
          </a:p>
        </p:txBody>
      </p:sp>
    </p:spTree>
    <p:extLst>
      <p:ext uri="{BB962C8B-B14F-4D97-AF65-F5344CB8AC3E}">
        <p14:creationId xmlns:p14="http://schemas.microsoft.com/office/powerpoint/2010/main" val="310285636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52464" y="1714488"/>
            <a:ext cx="10382323" cy="4857784"/>
          </a:xfrm>
        </p:spPr>
        <p:txBody>
          <a:bodyPr>
            <a:noAutofit/>
          </a:bodyPr>
          <a:lstStyle/>
          <a:p>
            <a:r>
              <a:rPr lang="en-US" sz="2400" b="1" dirty="0" smtClean="0">
                <a:solidFill>
                  <a:schemeClr val="tx1"/>
                </a:solidFill>
                <a:latin typeface="Arial" pitchFamily="34" charset="0"/>
                <a:cs typeface="Arial" pitchFamily="34" charset="0"/>
              </a:rPr>
              <a:t>Child Labor In The Urban Informal Sector In Three Governorates Of Jordan </a:t>
            </a:r>
          </a:p>
          <a:p>
            <a:r>
              <a:rPr lang="en-US" sz="2400" b="1" dirty="0" smtClean="0">
                <a:solidFill>
                  <a:schemeClr val="tx1"/>
                </a:solidFill>
                <a:latin typeface="Arial" pitchFamily="34" charset="0"/>
                <a:cs typeface="Arial" pitchFamily="34" charset="0"/>
              </a:rPr>
              <a:t>(Amman, Mafraq And Irbid)</a:t>
            </a:r>
          </a:p>
          <a:p>
            <a:endParaRPr lang="en-US" sz="2400" dirty="0" smtClean="0">
              <a:solidFill>
                <a:schemeClr val="tx1">
                  <a:lumMod val="50000"/>
                  <a:lumOff val="50000"/>
                </a:schemeClr>
              </a:solidFill>
              <a:latin typeface="Arial" pitchFamily="34" charset="0"/>
              <a:cs typeface="Arial" pitchFamily="34" charset="0"/>
            </a:endParaRPr>
          </a:p>
          <a:p>
            <a:endParaRPr lang="en-US" sz="2400" dirty="0" smtClean="0">
              <a:latin typeface="Arial" pitchFamily="34" charset="0"/>
              <a:cs typeface="Arial" pitchFamily="34"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23926" y="332656"/>
            <a:ext cx="1344149" cy="1008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7970765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600201"/>
            <a:ext cx="10972800" cy="3471873"/>
          </a:xfrm>
        </p:spPr>
        <p:txBody>
          <a:bodyPr>
            <a:normAutofit/>
          </a:bodyPr>
          <a:lstStyle/>
          <a:p>
            <a:pPr algn="just"/>
            <a:r>
              <a:rPr lang="en-US" sz="3000" dirty="0" smtClean="0">
                <a:latin typeface="Calibri" pitchFamily="34" charset="0"/>
                <a:cs typeface="Calibri" pitchFamily="34" charset="0"/>
              </a:rPr>
              <a:t>To provide up to date and detailed information on the dynamics and characteristics of child laborers who work in the informal sector in urban environments in Jordan</a:t>
            </a:r>
          </a:p>
          <a:p>
            <a:pPr algn="just"/>
            <a:endParaRPr lang="en-US" sz="3000" dirty="0" smtClean="0">
              <a:latin typeface="Calibri" pitchFamily="34" charset="0"/>
              <a:cs typeface="Calibri" pitchFamily="34" charset="0"/>
            </a:endParaRPr>
          </a:p>
          <a:p>
            <a:pPr algn="just"/>
            <a:r>
              <a:rPr lang="en-US" sz="3000" dirty="0" smtClean="0">
                <a:latin typeface="Calibri" pitchFamily="34" charset="0"/>
                <a:cs typeface="Calibri" pitchFamily="34" charset="0"/>
              </a:rPr>
              <a:t>Target group: Children aged between 5 and 17 years old, of all nationalities</a:t>
            </a:r>
          </a:p>
          <a:p>
            <a:endParaRPr lang="ar-JO" dirty="0" smtClean="0">
              <a:latin typeface="Arial" pitchFamily="34" charset="0"/>
              <a:cs typeface="Arial" pitchFamily="34" charset="0"/>
            </a:endParaRPr>
          </a:p>
        </p:txBody>
      </p:sp>
      <p:sp>
        <p:nvSpPr>
          <p:cNvPr id="4" name="Down Arrow 3"/>
          <p:cNvSpPr/>
          <p:nvPr/>
        </p:nvSpPr>
        <p:spPr>
          <a:xfrm>
            <a:off x="5143493" y="5072074"/>
            <a:ext cx="1727200" cy="7620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857214" y="5786455"/>
            <a:ext cx="10477573" cy="461665"/>
          </a:xfrm>
          <a:prstGeom prst="rect">
            <a:avLst/>
          </a:prstGeom>
          <a:noFill/>
        </p:spPr>
        <p:txBody>
          <a:bodyPr wrap="square" rtlCol="0">
            <a:spAutoFit/>
          </a:bodyPr>
          <a:lstStyle/>
          <a:p>
            <a:pPr algn="ctr"/>
            <a:r>
              <a:rPr lang="en-US" sz="2400" dirty="0" smtClean="0">
                <a:latin typeface="Calibri" pitchFamily="34" charset="0"/>
                <a:cs typeface="Calibri" pitchFamily="34" charset="0"/>
              </a:rPr>
              <a:t>The nationalities that were the main focus in this report are Syrian and Jordanian</a:t>
            </a:r>
            <a:endParaRPr lang="en-US" sz="2400" dirty="0">
              <a:latin typeface="Calibri" pitchFamily="34" charset="0"/>
              <a:cs typeface="Calibri" pitchFamily="34" charset="0"/>
            </a:endParaRPr>
          </a:p>
        </p:txBody>
      </p:sp>
      <p:sp>
        <p:nvSpPr>
          <p:cNvPr id="6" name="TextBox 5"/>
          <p:cNvSpPr txBox="1"/>
          <p:nvPr/>
        </p:nvSpPr>
        <p:spPr>
          <a:xfrm>
            <a:off x="380960" y="428605"/>
            <a:ext cx="10953827" cy="646331"/>
          </a:xfrm>
          <a:prstGeom prst="rect">
            <a:avLst/>
          </a:prstGeom>
          <a:noFill/>
        </p:spPr>
        <p:txBody>
          <a:bodyPr wrap="square" rtlCol="0">
            <a:spAutoFit/>
          </a:bodyPr>
          <a:lstStyle/>
          <a:p>
            <a:r>
              <a:rPr lang="en-US" sz="3600" b="1" dirty="0" smtClean="0">
                <a:solidFill>
                  <a:schemeClr val="tx2">
                    <a:lumMod val="75000"/>
                  </a:schemeClr>
                </a:solidFill>
              </a:rPr>
              <a:t>Main objective of the study</a:t>
            </a:r>
            <a:endParaRPr lang="en-US" sz="3600" b="1" dirty="0">
              <a:solidFill>
                <a:schemeClr val="tx2">
                  <a:lumMod val="75000"/>
                </a:schemeClr>
              </a:solidFill>
            </a:endParaRPr>
          </a:p>
        </p:txBody>
      </p:sp>
    </p:spTree>
    <p:extLst>
      <p:ext uri="{BB962C8B-B14F-4D97-AF65-F5344CB8AC3E}">
        <p14:creationId xmlns:p14="http://schemas.microsoft.com/office/powerpoint/2010/main" val="218400469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461" y="285728"/>
            <a:ext cx="10972800" cy="1020762"/>
          </a:xfrm>
        </p:spPr>
        <p:txBody>
          <a:bodyPr>
            <a:normAutofit/>
          </a:bodyPr>
          <a:lstStyle/>
          <a:p>
            <a:pPr algn="l" rtl="1"/>
            <a:r>
              <a:rPr lang="en-US" b="1" dirty="0" smtClean="0">
                <a:solidFill>
                  <a:schemeClr val="tx2">
                    <a:lumMod val="75000"/>
                  </a:schemeClr>
                </a:solidFill>
              </a:rPr>
              <a:t>Methodology</a:t>
            </a:r>
            <a:endParaRPr lang="en-US" b="1" dirty="0">
              <a:solidFill>
                <a:schemeClr val="tx2">
                  <a:lumMod val="75000"/>
                </a:schemeClr>
              </a:solidFill>
            </a:endParaRPr>
          </a:p>
        </p:txBody>
      </p:sp>
      <p:sp>
        <p:nvSpPr>
          <p:cNvPr id="3" name="Content Placeholder 2"/>
          <p:cNvSpPr>
            <a:spLocks noGrp="1"/>
          </p:cNvSpPr>
          <p:nvPr>
            <p:ph idx="1"/>
          </p:nvPr>
        </p:nvSpPr>
        <p:spPr>
          <a:xfrm>
            <a:off x="667426" y="1669312"/>
            <a:ext cx="10972800" cy="4255752"/>
          </a:xfrm>
        </p:spPr>
        <p:txBody>
          <a:bodyPr>
            <a:normAutofit fontScale="92500" lnSpcReduction="20000"/>
          </a:bodyPr>
          <a:lstStyle/>
          <a:p>
            <a:pPr marL="0" indent="0" algn="just">
              <a:buNone/>
            </a:pPr>
            <a:r>
              <a:rPr lang="en-US" sz="2400" dirty="0" smtClean="0"/>
              <a:t>The </a:t>
            </a:r>
            <a:r>
              <a:rPr lang="en-US" sz="2400" dirty="0"/>
              <a:t>study followed the rapid assessment methodology  on child labor established by the ILO and UNICEF</a:t>
            </a:r>
          </a:p>
          <a:p>
            <a:pPr marL="0" indent="0" algn="just">
              <a:buNone/>
            </a:pPr>
            <a:r>
              <a:rPr lang="en-US" sz="2400" dirty="0"/>
              <a:t>Surveys for the three specified target groups implemented in Amman, </a:t>
            </a:r>
            <a:r>
              <a:rPr lang="en-US" sz="2400" dirty="0" err="1"/>
              <a:t>Mafraq</a:t>
            </a:r>
            <a:r>
              <a:rPr lang="en-US" sz="2400" dirty="0"/>
              <a:t>, Irbid included:</a:t>
            </a:r>
          </a:p>
          <a:p>
            <a:pPr marL="0" indent="0" algn="just">
              <a:buNone/>
            </a:pPr>
            <a:r>
              <a:rPr lang="en-US" sz="2400" dirty="0"/>
              <a:t>45 child workers, not linked to the employers</a:t>
            </a:r>
          </a:p>
          <a:p>
            <a:pPr marL="0" indent="0" algn="just">
              <a:buNone/>
            </a:pPr>
            <a:r>
              <a:rPr lang="en-US" sz="2400" dirty="0"/>
              <a:t>45 Employers of child laborers, indirectly including data on 55 child workers</a:t>
            </a:r>
          </a:p>
          <a:p>
            <a:pPr marL="0" indent="0" algn="just">
              <a:buNone/>
            </a:pPr>
            <a:r>
              <a:rPr lang="en-US" sz="2400" dirty="0"/>
              <a:t>200 families, focusing on 506 children between the ages of 5 and 17 (not all of them workers) in the three areas of research</a:t>
            </a:r>
          </a:p>
          <a:p>
            <a:pPr marL="0" indent="0" algn="just">
              <a:buNone/>
            </a:pPr>
            <a:r>
              <a:rPr lang="en-US" sz="2400" dirty="0"/>
              <a:t>Key informant interviews with a group of stakeholders from Jordanian government ministries, international organizations and non-governmental organizations.</a:t>
            </a:r>
          </a:p>
          <a:p>
            <a:pPr marL="0" indent="0" algn="just">
              <a:buNone/>
            </a:pPr>
            <a:r>
              <a:rPr lang="en-US" sz="2400" dirty="0"/>
              <a:t>Held three focus groups with representatives from civil society, the local community, opinion leaders and representatives of institutions and organizations operating in the three provinces</a:t>
            </a:r>
          </a:p>
          <a:p>
            <a:pPr marL="0" indent="0" algn="just">
              <a:buNone/>
            </a:pPr>
            <a:endParaRPr lang="en-US" sz="2400" dirty="0"/>
          </a:p>
        </p:txBody>
      </p:sp>
      <p:grpSp>
        <p:nvGrpSpPr>
          <p:cNvPr id="5" name="Group 4"/>
          <p:cNvGrpSpPr/>
          <p:nvPr/>
        </p:nvGrpSpPr>
        <p:grpSpPr>
          <a:xfrm>
            <a:off x="6422893" y="3491717"/>
            <a:ext cx="5791200" cy="752756"/>
            <a:chOff x="4800600" y="3132816"/>
            <a:chExt cx="4343400" cy="752756"/>
          </a:xfrm>
        </p:grpSpPr>
        <p:sp>
          <p:nvSpPr>
            <p:cNvPr id="8" name="TextBox 7"/>
            <p:cNvSpPr txBox="1"/>
            <p:nvPr/>
          </p:nvSpPr>
          <p:spPr>
            <a:xfrm>
              <a:off x="5779566" y="3132816"/>
              <a:ext cx="138548" cy="369332"/>
            </a:xfrm>
            <a:prstGeom prst="rect">
              <a:avLst/>
            </a:prstGeom>
            <a:noFill/>
          </p:spPr>
          <p:txBody>
            <a:bodyPr wrap="none" rtlCol="0">
              <a:spAutoFit/>
            </a:bodyPr>
            <a:lstStyle/>
            <a:p>
              <a:endParaRPr lang="en-US" b="1" dirty="0" smtClean="0"/>
            </a:p>
          </p:txBody>
        </p:sp>
        <p:sp>
          <p:nvSpPr>
            <p:cNvPr id="10" name="TextBox 9"/>
            <p:cNvSpPr txBox="1"/>
            <p:nvPr/>
          </p:nvSpPr>
          <p:spPr>
            <a:xfrm>
              <a:off x="4800600" y="3547018"/>
              <a:ext cx="4343400" cy="338554"/>
            </a:xfrm>
            <a:prstGeom prst="rect">
              <a:avLst/>
            </a:prstGeom>
            <a:noFill/>
          </p:spPr>
          <p:txBody>
            <a:bodyPr wrap="square" rtlCol="0">
              <a:spAutoFit/>
            </a:bodyPr>
            <a:lstStyle/>
            <a:p>
              <a:pPr marL="514350" indent="-514350" algn="just" rtl="1">
                <a:buFont typeface="+mj-lt"/>
                <a:buAutoNum type="arabicPeriod"/>
              </a:pPr>
              <a:endParaRPr lang="en-US" sz="1600" dirty="0"/>
            </a:p>
          </p:txBody>
        </p:sp>
      </p:grpSp>
    </p:spTree>
    <p:extLst>
      <p:ext uri="{BB962C8B-B14F-4D97-AF65-F5344CB8AC3E}">
        <p14:creationId xmlns:p14="http://schemas.microsoft.com/office/powerpoint/2010/main" val="29998597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lgn="l"/>
            <a:r>
              <a:rPr lang="en-US" dirty="0" smtClean="0"/>
              <a:t>Results of the study </a:t>
            </a:r>
            <a:br>
              <a:rPr lang="en-US" dirty="0" smtClean="0"/>
            </a:br>
            <a:endParaRPr lang="en-US" dirty="0"/>
          </a:p>
        </p:txBody>
      </p:sp>
      <p:grpSp>
        <p:nvGrpSpPr>
          <p:cNvPr id="4" name="Content Placeholder 3"/>
          <p:cNvGrpSpPr>
            <a:grpSpLocks noGrp="1"/>
          </p:cNvGrpSpPr>
          <p:nvPr/>
        </p:nvGrpSpPr>
        <p:grpSpPr>
          <a:xfrm>
            <a:off x="0" y="1600200"/>
            <a:ext cx="12192000" cy="5257800"/>
            <a:chOff x="1431758" y="1752600"/>
            <a:chExt cx="6416842" cy="5410200"/>
          </a:xfrm>
        </p:grpSpPr>
        <p:graphicFrame>
          <p:nvGraphicFramePr>
            <p:cNvPr id="5" name="Diagram 4"/>
            <p:cNvGraphicFramePr/>
            <p:nvPr>
              <p:extLst>
                <p:ext uri="{D42A27DB-BD31-4B8C-83A1-F6EECF244321}">
                  <p14:modId xmlns:p14="http://schemas.microsoft.com/office/powerpoint/2010/main" val="3309662927"/>
                </p:ext>
              </p:extLst>
            </p:nvPr>
          </p:nvGraphicFramePr>
          <p:xfrm>
            <a:off x="1431758" y="1752600"/>
            <a:ext cx="6416842" cy="430759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Down Arrow 5"/>
            <p:cNvSpPr/>
            <p:nvPr/>
          </p:nvSpPr>
          <p:spPr>
            <a:xfrm>
              <a:off x="4188992" y="5839669"/>
              <a:ext cx="1052771" cy="64461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ounded Rectangle 6"/>
            <p:cNvSpPr/>
            <p:nvPr/>
          </p:nvSpPr>
          <p:spPr>
            <a:xfrm>
              <a:off x="3236485" y="6501247"/>
              <a:ext cx="2847481" cy="66155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Recommendations</a:t>
              </a:r>
              <a:endParaRPr lang="en-US" dirty="0"/>
            </a:p>
          </p:txBody>
        </p:sp>
      </p:grpSp>
    </p:spTree>
    <p:extLst>
      <p:ext uri="{BB962C8B-B14F-4D97-AF65-F5344CB8AC3E}">
        <p14:creationId xmlns:p14="http://schemas.microsoft.com/office/powerpoint/2010/main" val="210870529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sz="4000" dirty="0" smtClean="0">
                <a:solidFill>
                  <a:schemeClr val="tx2">
                    <a:lumMod val="75000"/>
                  </a:schemeClr>
                </a:solidFill>
              </a:rPr>
              <a:t>1.National Challenges</a:t>
            </a:r>
            <a:r>
              <a:rPr lang="en-US" dirty="0" smtClean="0">
                <a:solidFill>
                  <a:schemeClr val="tx2">
                    <a:lumMod val="75000"/>
                  </a:schemeClr>
                </a:solidFill>
              </a:rPr>
              <a:t/>
            </a:r>
            <a:br>
              <a:rPr lang="en-US" dirty="0" smtClean="0">
                <a:solidFill>
                  <a:schemeClr val="tx2">
                    <a:lumMod val="75000"/>
                  </a:schemeClr>
                </a:solidFill>
              </a:rPr>
            </a:br>
            <a:r>
              <a:rPr lang="en-US" sz="2700" dirty="0" smtClean="0">
                <a:solidFill>
                  <a:schemeClr val="tx2">
                    <a:lumMod val="75000"/>
                  </a:schemeClr>
                </a:solidFill>
              </a:rPr>
              <a:t>1.2 </a:t>
            </a:r>
            <a:r>
              <a:rPr lang="en-IE" sz="2700" dirty="0" smtClean="0">
                <a:solidFill>
                  <a:schemeClr val="tx2">
                    <a:lumMod val="75000"/>
                  </a:schemeClr>
                </a:solidFill>
              </a:rPr>
              <a:t>Targeting Child Labour Amongst Syrians </a:t>
            </a:r>
            <a:br>
              <a:rPr lang="en-IE" sz="2700" dirty="0" smtClean="0">
                <a:solidFill>
                  <a:schemeClr val="tx2">
                    <a:lumMod val="75000"/>
                  </a:schemeClr>
                </a:solidFill>
              </a:rPr>
            </a:br>
            <a:r>
              <a:rPr lang="en-IE" sz="2700" dirty="0" smtClean="0">
                <a:solidFill>
                  <a:schemeClr val="tx2">
                    <a:lumMod val="75000"/>
                  </a:schemeClr>
                </a:solidFill>
              </a:rPr>
              <a:t>In Jordan</a:t>
            </a:r>
            <a:endParaRPr lang="en-US" dirty="0">
              <a:solidFill>
                <a:schemeClr val="tx2">
                  <a:lumMod val="75000"/>
                </a:schemeClr>
              </a:solidFill>
            </a:endParaRPr>
          </a:p>
        </p:txBody>
      </p:sp>
      <p:sp>
        <p:nvSpPr>
          <p:cNvPr id="3" name="Content Placeholder 2"/>
          <p:cNvSpPr>
            <a:spLocks noGrp="1"/>
          </p:cNvSpPr>
          <p:nvPr>
            <p:ph idx="1"/>
          </p:nvPr>
        </p:nvSpPr>
        <p:spPr>
          <a:xfrm>
            <a:off x="190459" y="1643051"/>
            <a:ext cx="5391149" cy="4525963"/>
          </a:xfrm>
        </p:spPr>
        <p:txBody>
          <a:bodyPr>
            <a:normAutofit/>
          </a:bodyPr>
          <a:lstStyle/>
          <a:p>
            <a:pPr indent="0">
              <a:lnSpc>
                <a:spcPct val="120000"/>
              </a:lnSpc>
              <a:buNone/>
            </a:pPr>
            <a:r>
              <a:rPr lang="en-IE" dirty="0" smtClean="0">
                <a:latin typeface="Calibri" pitchFamily="34" charset="0"/>
                <a:cs typeface="Calibri" pitchFamily="34" charset="0"/>
              </a:rPr>
              <a:t>As of January 2014, UNHCR estimates that there are a total of 576,354 Syrians as ‘people of concern’ in Jordan, the majority of whom are living in urban areas. Of these, the majority (60.1%) are under 18 years old</a:t>
            </a:r>
            <a:endParaRPr lang="en-US" dirty="0">
              <a:latin typeface="Calibri" pitchFamily="34" charset="0"/>
              <a:cs typeface="Calibri" pitchFamily="34" charset="0"/>
            </a:endParaRPr>
          </a:p>
        </p:txBody>
      </p:sp>
      <p:graphicFrame>
        <p:nvGraphicFramePr>
          <p:cNvPr id="4" name="Chart 3"/>
          <p:cNvGraphicFramePr/>
          <p:nvPr>
            <p:extLst>
              <p:ext uri="{D42A27DB-BD31-4B8C-83A1-F6EECF244321}">
                <p14:modId xmlns:p14="http://schemas.microsoft.com/office/powerpoint/2010/main" val="527398929"/>
              </p:ext>
            </p:extLst>
          </p:nvPr>
        </p:nvGraphicFramePr>
        <p:xfrm>
          <a:off x="5048243" y="1500174"/>
          <a:ext cx="7918504" cy="4071966"/>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p:cNvSpPr txBox="1"/>
          <p:nvPr/>
        </p:nvSpPr>
        <p:spPr>
          <a:xfrm>
            <a:off x="571461" y="6000769"/>
            <a:ext cx="10763325" cy="369332"/>
          </a:xfrm>
          <a:prstGeom prst="rect">
            <a:avLst/>
          </a:prstGeom>
          <a:noFill/>
        </p:spPr>
        <p:txBody>
          <a:bodyPr wrap="square" rtlCol="0">
            <a:spAutoFit/>
          </a:bodyPr>
          <a:lstStyle/>
          <a:p>
            <a:r>
              <a:rPr lang="en-US" dirty="0" smtClean="0">
                <a:latin typeface="Calibri" pitchFamily="34" charset="0"/>
                <a:cs typeface="Calibri" pitchFamily="34" charset="0"/>
              </a:rPr>
              <a:t>A 2013 UNICEF report states that one out of ten Syrian refugee children are working in their host countries</a:t>
            </a:r>
            <a:endParaRPr lang="en-US" dirty="0">
              <a:latin typeface="Calibri" pitchFamily="34" charset="0"/>
              <a:cs typeface="Calibri" pitchFamily="34" charset="0"/>
            </a:endParaRPr>
          </a:p>
        </p:txBody>
      </p:sp>
      <p:sp>
        <p:nvSpPr>
          <p:cNvPr id="6" name="Down Arrow 5"/>
          <p:cNvSpPr/>
          <p:nvPr/>
        </p:nvSpPr>
        <p:spPr>
          <a:xfrm>
            <a:off x="5429245" y="5500702"/>
            <a:ext cx="1619261" cy="4572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7" name="Diagram 6"/>
          <p:cNvGraphicFramePr/>
          <p:nvPr>
            <p:extLst>
              <p:ext uri="{D42A27DB-BD31-4B8C-83A1-F6EECF244321}">
                <p14:modId xmlns:p14="http://schemas.microsoft.com/office/powerpoint/2010/main" val="3137605041"/>
              </p:ext>
            </p:extLst>
          </p:nvPr>
        </p:nvGraphicFramePr>
        <p:xfrm>
          <a:off x="10572739" y="26292"/>
          <a:ext cx="1619261" cy="107159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7739759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3600" dirty="0" smtClean="0">
                <a:solidFill>
                  <a:schemeClr val="tx2">
                    <a:lumMod val="75000"/>
                  </a:schemeClr>
                </a:solidFill>
              </a:rPr>
              <a:t>2. Characteristics Of Child Labor</a:t>
            </a:r>
            <a:endParaRPr lang="en-US" sz="3600" dirty="0">
              <a:solidFill>
                <a:schemeClr val="tx2">
                  <a:lumMod val="75000"/>
                </a:schemeClr>
              </a:solidFill>
            </a:endParaRPr>
          </a:p>
        </p:txBody>
      </p:sp>
      <p:sp>
        <p:nvSpPr>
          <p:cNvPr id="3" name="Content Placeholder 2"/>
          <p:cNvSpPr>
            <a:spLocks noGrp="1"/>
          </p:cNvSpPr>
          <p:nvPr>
            <p:ph idx="1"/>
          </p:nvPr>
        </p:nvSpPr>
        <p:spPr>
          <a:xfrm>
            <a:off x="0" y="1600199"/>
            <a:ext cx="7620011" cy="5544879"/>
          </a:xfrm>
        </p:spPr>
        <p:txBody>
          <a:bodyPr>
            <a:noAutofit/>
          </a:bodyPr>
          <a:lstStyle/>
          <a:p>
            <a:r>
              <a:rPr lang="en-US" sz="2000" b="1" dirty="0" smtClean="0">
                <a:latin typeface="Calibri" pitchFamily="34" charset="0"/>
                <a:cs typeface="Calibri" pitchFamily="34" charset="0"/>
              </a:rPr>
              <a:t>Children ages: </a:t>
            </a:r>
            <a:r>
              <a:rPr lang="en-GB" sz="2000" dirty="0" smtClean="0">
                <a:latin typeface="Calibri" pitchFamily="34" charset="0"/>
                <a:cs typeface="Calibri" pitchFamily="34" charset="0"/>
              </a:rPr>
              <a:t>No children below the age of 5 were identified as working</a:t>
            </a:r>
            <a:r>
              <a:rPr lang="en-US" sz="2000" dirty="0" smtClean="0">
                <a:latin typeface="Calibri" pitchFamily="34" charset="0"/>
                <a:cs typeface="Calibri" pitchFamily="34" charset="0"/>
              </a:rPr>
              <a:t>. </a:t>
            </a:r>
            <a:r>
              <a:rPr lang="en-GB" sz="2000" dirty="0" smtClean="0">
                <a:latin typeface="Calibri" pitchFamily="34" charset="0"/>
                <a:cs typeface="Calibri" pitchFamily="34" charset="0"/>
              </a:rPr>
              <a:t>Half the child labourer respondents interviewed in Irbid and Mafraq were between the ages of 5 and 11.</a:t>
            </a:r>
            <a:endParaRPr lang="en-US" sz="2000" dirty="0" smtClean="0">
              <a:latin typeface="Calibri" pitchFamily="34" charset="0"/>
              <a:cs typeface="Calibri" pitchFamily="34" charset="0"/>
            </a:endParaRPr>
          </a:p>
          <a:p>
            <a:r>
              <a:rPr lang="en-US" sz="2000" b="1" dirty="0" smtClean="0">
                <a:latin typeface="Calibri" pitchFamily="34" charset="0"/>
                <a:cs typeface="Calibri" pitchFamily="34" charset="0"/>
              </a:rPr>
              <a:t>Gender: </a:t>
            </a:r>
            <a:r>
              <a:rPr lang="en-US" sz="2000" dirty="0" smtClean="0">
                <a:latin typeface="Calibri" pitchFamily="34" charset="0"/>
                <a:cs typeface="Calibri" pitchFamily="34" charset="0"/>
              </a:rPr>
              <a:t>In Jordan </a:t>
            </a:r>
            <a:r>
              <a:rPr lang="en-GB" sz="2000" dirty="0" smtClean="0">
                <a:latin typeface="Calibri" pitchFamily="34" charset="0"/>
                <a:cs typeface="Calibri" pitchFamily="34" charset="0"/>
              </a:rPr>
              <a:t>child labour is considered to be primarily a phenomenon among male children</a:t>
            </a:r>
            <a:r>
              <a:rPr lang="en-US" sz="2000" dirty="0" smtClean="0">
                <a:latin typeface="Calibri" pitchFamily="34" charset="0"/>
                <a:cs typeface="Calibri" pitchFamily="34" charset="0"/>
              </a:rPr>
              <a:t>.</a:t>
            </a:r>
          </a:p>
          <a:p>
            <a:r>
              <a:rPr lang="en-US" sz="2000" b="1" dirty="0" smtClean="0">
                <a:latin typeface="Calibri" pitchFamily="34" charset="0"/>
                <a:cs typeface="Calibri" pitchFamily="34" charset="0"/>
              </a:rPr>
              <a:t>Geographic locations: </a:t>
            </a:r>
            <a:r>
              <a:rPr lang="en-GB" sz="2000" dirty="0" smtClean="0">
                <a:latin typeface="Calibri" pitchFamily="34" charset="0"/>
                <a:cs typeface="Calibri" pitchFamily="34" charset="0"/>
              </a:rPr>
              <a:t>Child labourers in urban environments are mainly found working on the street, in shops and in restaurants. </a:t>
            </a:r>
          </a:p>
          <a:p>
            <a:r>
              <a:rPr lang="en-US" sz="2000" b="1" dirty="0" smtClean="0">
                <a:latin typeface="Calibri" pitchFamily="34" charset="0"/>
                <a:cs typeface="Calibri" pitchFamily="34" charset="0"/>
              </a:rPr>
              <a:t>Employer</a:t>
            </a:r>
            <a:r>
              <a:rPr lang="en-GB" sz="2000" dirty="0" smtClean="0">
                <a:latin typeface="Calibri" pitchFamily="34" charset="0"/>
                <a:cs typeface="Calibri" pitchFamily="34" charset="0"/>
              </a:rPr>
              <a:t> : A majority of employers reported that they had only been employing children for the last 1-2 years, </a:t>
            </a:r>
            <a:r>
              <a:rPr lang="en-IE" sz="2000" dirty="0" smtClean="0">
                <a:latin typeface="Calibri" pitchFamily="34" charset="0"/>
                <a:cs typeface="Calibri" pitchFamily="34" charset="0"/>
              </a:rPr>
              <a:t>(83%) reported that the child working for them was not related to them. </a:t>
            </a:r>
            <a:r>
              <a:rPr lang="en-GB" sz="2000" dirty="0" smtClean="0">
                <a:latin typeface="Calibri" pitchFamily="34" charset="0"/>
                <a:cs typeface="Calibri" pitchFamily="34" charset="0"/>
              </a:rPr>
              <a:t>No employers reported employing children on a seasonal basis.</a:t>
            </a:r>
            <a:endParaRPr lang="en-US" sz="2000" dirty="0">
              <a:latin typeface="Calibri" pitchFamily="34" charset="0"/>
              <a:cs typeface="Calibri" pitchFamily="34" charset="0"/>
            </a:endParaRPr>
          </a:p>
        </p:txBody>
      </p:sp>
      <p:graphicFrame>
        <p:nvGraphicFramePr>
          <p:cNvPr id="5" name="Diagram 4"/>
          <p:cNvGraphicFramePr/>
          <p:nvPr>
            <p:extLst>
              <p:ext uri="{D42A27DB-BD31-4B8C-83A1-F6EECF244321}">
                <p14:modId xmlns:p14="http://schemas.microsoft.com/office/powerpoint/2010/main" val="49861581"/>
              </p:ext>
            </p:extLst>
          </p:nvPr>
        </p:nvGraphicFramePr>
        <p:xfrm>
          <a:off x="10572739" y="26292"/>
          <a:ext cx="1619261" cy="10715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871078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en-US" sz="2400" dirty="0" smtClean="0">
                <a:solidFill>
                  <a:schemeClr val="tx2">
                    <a:lumMod val="75000"/>
                  </a:schemeClr>
                </a:solidFill>
              </a:rPr>
              <a:t>2.   Characteristics: </a:t>
            </a:r>
            <a:br>
              <a:rPr lang="en-US" sz="2400" dirty="0" smtClean="0">
                <a:solidFill>
                  <a:schemeClr val="tx2">
                    <a:lumMod val="75000"/>
                  </a:schemeClr>
                </a:solidFill>
              </a:rPr>
            </a:br>
            <a:r>
              <a:rPr lang="en-US" sz="2400" dirty="0" smtClean="0">
                <a:solidFill>
                  <a:schemeClr val="tx2">
                    <a:lumMod val="75000"/>
                  </a:schemeClr>
                </a:solidFill>
              </a:rPr>
              <a:t>2.1 Employment Sectors And </a:t>
            </a:r>
            <a:br>
              <a:rPr lang="en-US" sz="2400" dirty="0" smtClean="0">
                <a:solidFill>
                  <a:schemeClr val="tx2">
                    <a:lumMod val="75000"/>
                  </a:schemeClr>
                </a:solidFill>
              </a:rPr>
            </a:br>
            <a:r>
              <a:rPr lang="en-US" sz="2400" dirty="0" smtClean="0">
                <a:solidFill>
                  <a:schemeClr val="tx2">
                    <a:lumMod val="75000"/>
                  </a:schemeClr>
                </a:solidFill>
              </a:rPr>
              <a:t>Occupations </a:t>
            </a:r>
            <a:br>
              <a:rPr lang="en-US" sz="2400" dirty="0" smtClean="0">
                <a:solidFill>
                  <a:schemeClr val="tx2">
                    <a:lumMod val="75000"/>
                  </a:schemeClr>
                </a:solidFill>
              </a:rPr>
            </a:br>
            <a:endParaRPr lang="en-US" sz="2400" dirty="0">
              <a:solidFill>
                <a:schemeClr val="tx2">
                  <a:lumMod val="75000"/>
                </a:schemeClr>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760764992"/>
              </p:ext>
            </p:extLst>
          </p:nvPr>
        </p:nvGraphicFramePr>
        <p:xfrm>
          <a:off x="0" y="1600200"/>
          <a:ext cx="10858533" cy="4543444"/>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p:cNvSpPr txBox="1"/>
          <p:nvPr/>
        </p:nvSpPr>
        <p:spPr>
          <a:xfrm>
            <a:off x="857214" y="5857893"/>
            <a:ext cx="10477573" cy="646331"/>
          </a:xfrm>
          <a:prstGeom prst="rect">
            <a:avLst/>
          </a:prstGeom>
          <a:noFill/>
        </p:spPr>
        <p:txBody>
          <a:bodyPr wrap="square" rtlCol="0">
            <a:spAutoFit/>
          </a:bodyPr>
          <a:lstStyle/>
          <a:p>
            <a:pPr algn="ctr"/>
            <a:r>
              <a:rPr lang="en-GB" b="1" dirty="0" smtClean="0"/>
              <a:t>In their efforts to find paid work in urban environments, Syrian children are travelling farther from home than Jordanians</a:t>
            </a:r>
            <a:endParaRPr lang="en-US" b="1" dirty="0"/>
          </a:p>
        </p:txBody>
      </p:sp>
      <p:graphicFrame>
        <p:nvGraphicFramePr>
          <p:cNvPr id="6" name="Diagram 5"/>
          <p:cNvGraphicFramePr/>
          <p:nvPr>
            <p:extLst>
              <p:ext uri="{D42A27DB-BD31-4B8C-83A1-F6EECF244321}">
                <p14:modId xmlns:p14="http://schemas.microsoft.com/office/powerpoint/2010/main" val="2490592293"/>
              </p:ext>
            </p:extLst>
          </p:nvPr>
        </p:nvGraphicFramePr>
        <p:xfrm>
          <a:off x="10532843" y="30985"/>
          <a:ext cx="1619261" cy="107159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193131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en-US" sz="2400" dirty="0" smtClean="0">
                <a:solidFill>
                  <a:schemeClr val="tx2">
                    <a:lumMod val="75000"/>
                  </a:schemeClr>
                </a:solidFill>
              </a:rPr>
              <a:t>2    Characteristics: </a:t>
            </a:r>
            <a:br>
              <a:rPr lang="en-US" sz="2400" dirty="0" smtClean="0">
                <a:solidFill>
                  <a:schemeClr val="tx2">
                    <a:lumMod val="75000"/>
                  </a:schemeClr>
                </a:solidFill>
              </a:rPr>
            </a:br>
            <a:r>
              <a:rPr lang="en-US" sz="2400" dirty="0" smtClean="0">
                <a:solidFill>
                  <a:schemeClr val="tx2">
                    <a:lumMod val="75000"/>
                  </a:schemeClr>
                </a:solidFill>
              </a:rPr>
              <a:t>2.1 Employment Sectors </a:t>
            </a:r>
            <a:br>
              <a:rPr lang="en-US" sz="2400" dirty="0" smtClean="0">
                <a:solidFill>
                  <a:schemeClr val="tx2">
                    <a:lumMod val="75000"/>
                  </a:schemeClr>
                </a:solidFill>
              </a:rPr>
            </a:br>
            <a:r>
              <a:rPr lang="en-US" sz="2400" dirty="0" smtClean="0">
                <a:solidFill>
                  <a:schemeClr val="tx2">
                    <a:lumMod val="75000"/>
                  </a:schemeClr>
                </a:solidFill>
              </a:rPr>
              <a:t>And Occupations</a:t>
            </a:r>
            <a:endParaRPr lang="en-US" sz="2400" dirty="0">
              <a:solidFill>
                <a:schemeClr val="tx2">
                  <a:lumMod val="75000"/>
                </a:schemeClr>
              </a:solidFill>
            </a:endParaRPr>
          </a:p>
        </p:txBody>
      </p:sp>
      <p:pic>
        <p:nvPicPr>
          <p:cNvPr id="3074" name="Chart 10"/>
          <p:cNvPicPr>
            <a:picLocks noChangeArrowheads="1"/>
          </p:cNvPicPr>
          <p:nvPr/>
        </p:nvPicPr>
        <p:blipFill>
          <a:blip r:embed="rId2"/>
          <a:srcRect/>
          <a:stretch>
            <a:fillRect/>
          </a:stretch>
        </p:blipFill>
        <p:spPr bwMode="auto">
          <a:xfrm>
            <a:off x="1238216" y="1628800"/>
            <a:ext cx="9429816" cy="5229200"/>
          </a:xfrm>
          <a:prstGeom prst="rect">
            <a:avLst/>
          </a:prstGeom>
          <a:noFill/>
          <a:ln w="9525">
            <a:noFill/>
            <a:miter lim="800000"/>
            <a:headEnd/>
            <a:tailEnd/>
          </a:ln>
        </p:spPr>
      </p:pic>
      <p:graphicFrame>
        <p:nvGraphicFramePr>
          <p:cNvPr id="4" name="Diagram 3"/>
          <p:cNvGraphicFramePr/>
          <p:nvPr>
            <p:extLst>
              <p:ext uri="{D42A27DB-BD31-4B8C-83A1-F6EECF244321}">
                <p14:modId xmlns:p14="http://schemas.microsoft.com/office/powerpoint/2010/main" val="1254850831"/>
              </p:ext>
            </p:extLst>
          </p:nvPr>
        </p:nvGraphicFramePr>
        <p:xfrm>
          <a:off x="10572739" y="0"/>
          <a:ext cx="1619261" cy="107159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0054863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2852"/>
            <a:ext cx="10972800" cy="1020762"/>
          </a:xfrm>
        </p:spPr>
        <p:txBody>
          <a:bodyPr>
            <a:noAutofit/>
          </a:bodyPr>
          <a:lstStyle/>
          <a:p>
            <a:pPr algn="l"/>
            <a:r>
              <a:rPr lang="en-US" sz="3200" dirty="0" smtClean="0">
                <a:solidFill>
                  <a:schemeClr val="tx2">
                    <a:lumMod val="75000"/>
                  </a:schemeClr>
                </a:solidFill>
              </a:rPr>
              <a:t>2     Characteristics</a:t>
            </a:r>
            <a:br>
              <a:rPr lang="en-US" sz="3200" dirty="0" smtClean="0">
                <a:solidFill>
                  <a:schemeClr val="tx2">
                    <a:lumMod val="75000"/>
                  </a:schemeClr>
                </a:solidFill>
              </a:rPr>
            </a:br>
            <a:r>
              <a:rPr lang="en-US" sz="3200" dirty="0" smtClean="0">
                <a:solidFill>
                  <a:schemeClr val="tx2">
                    <a:lumMod val="75000"/>
                  </a:schemeClr>
                </a:solidFill>
              </a:rPr>
              <a:t>2.3  Working hours and Remuneration</a:t>
            </a:r>
            <a:endParaRPr lang="en-US" sz="3200" dirty="0">
              <a:solidFill>
                <a:schemeClr val="tx2">
                  <a:lumMod val="75000"/>
                </a:schemeClr>
              </a:solidFill>
            </a:endParaRPr>
          </a:p>
        </p:txBody>
      </p:sp>
      <p:sp>
        <p:nvSpPr>
          <p:cNvPr id="6" name="Down Arrow 5"/>
          <p:cNvSpPr/>
          <p:nvPr/>
        </p:nvSpPr>
        <p:spPr>
          <a:xfrm>
            <a:off x="5562600" y="5334000"/>
            <a:ext cx="1320800" cy="6096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812800" y="5903894"/>
            <a:ext cx="11176000" cy="830997"/>
          </a:xfrm>
          <a:prstGeom prst="rect">
            <a:avLst/>
          </a:prstGeom>
        </p:spPr>
        <p:txBody>
          <a:bodyPr wrap="square">
            <a:spAutoFit/>
          </a:bodyPr>
          <a:lstStyle/>
          <a:p>
            <a:pPr algn="ctr"/>
            <a:r>
              <a:rPr lang="en-US" sz="2400" dirty="0" smtClean="0">
                <a:latin typeface="Calibri" pitchFamily="34" charset="0"/>
                <a:cs typeface="Calibri" pitchFamily="34" charset="0"/>
              </a:rPr>
              <a:t>The majority of child laborers working in urban environments worked 6-7 days a week and between 4-8 hours a day</a:t>
            </a:r>
            <a:endParaRPr lang="en-US" sz="2400" dirty="0">
              <a:latin typeface="Calibri" pitchFamily="34" charset="0"/>
              <a:cs typeface="Calibri" pitchFamily="34" charset="0"/>
            </a:endParaRPr>
          </a:p>
        </p:txBody>
      </p:sp>
      <p:pic>
        <p:nvPicPr>
          <p:cNvPr id="2050" name="Chart 30"/>
          <p:cNvPicPr>
            <a:picLocks noChangeArrowheads="1"/>
          </p:cNvPicPr>
          <p:nvPr/>
        </p:nvPicPr>
        <p:blipFill>
          <a:blip r:embed="rId2"/>
          <a:srcRect/>
          <a:stretch>
            <a:fillRect/>
          </a:stretch>
        </p:blipFill>
        <p:spPr bwMode="auto">
          <a:xfrm>
            <a:off x="6381752" y="1714488"/>
            <a:ext cx="5378877" cy="3514712"/>
          </a:xfrm>
          <a:prstGeom prst="rect">
            <a:avLst/>
          </a:prstGeom>
          <a:noFill/>
        </p:spPr>
      </p:pic>
      <p:pic>
        <p:nvPicPr>
          <p:cNvPr id="2051" name="Chart 31"/>
          <p:cNvPicPr>
            <a:picLocks noChangeArrowheads="1"/>
          </p:cNvPicPr>
          <p:nvPr/>
        </p:nvPicPr>
        <p:blipFill>
          <a:blip r:embed="rId3"/>
          <a:srcRect/>
          <a:stretch>
            <a:fillRect/>
          </a:stretch>
        </p:blipFill>
        <p:spPr bwMode="auto">
          <a:xfrm>
            <a:off x="192021" y="1743652"/>
            <a:ext cx="5903979" cy="3485548"/>
          </a:xfrm>
          <a:prstGeom prst="rect">
            <a:avLst/>
          </a:prstGeom>
          <a:noFill/>
          <a:ln w="9525">
            <a:noFill/>
            <a:miter lim="800000"/>
            <a:headEnd/>
            <a:tailEnd/>
          </a:ln>
        </p:spPr>
      </p:pic>
      <p:graphicFrame>
        <p:nvGraphicFramePr>
          <p:cNvPr id="8" name="Diagram 7"/>
          <p:cNvGraphicFramePr/>
          <p:nvPr>
            <p:extLst>
              <p:ext uri="{D42A27DB-BD31-4B8C-83A1-F6EECF244321}">
                <p14:modId xmlns:p14="http://schemas.microsoft.com/office/powerpoint/2010/main" val="2245063085"/>
              </p:ext>
            </p:extLst>
          </p:nvPr>
        </p:nvGraphicFramePr>
        <p:xfrm>
          <a:off x="10535679" y="0"/>
          <a:ext cx="1619261" cy="107159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28029875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en-US" sz="3600" dirty="0" smtClean="0">
                <a:solidFill>
                  <a:schemeClr val="tx2">
                    <a:lumMod val="75000"/>
                  </a:schemeClr>
                </a:solidFill>
              </a:rPr>
              <a:t>2. Characteristics</a:t>
            </a:r>
            <a:br>
              <a:rPr lang="en-US" sz="3600" dirty="0" smtClean="0">
                <a:solidFill>
                  <a:schemeClr val="tx2">
                    <a:lumMod val="75000"/>
                  </a:schemeClr>
                </a:solidFill>
              </a:rPr>
            </a:br>
            <a:r>
              <a:rPr lang="en-US" sz="3600" dirty="0" smtClean="0">
                <a:solidFill>
                  <a:schemeClr val="tx2">
                    <a:lumMod val="75000"/>
                  </a:schemeClr>
                </a:solidFill>
              </a:rPr>
              <a:t>2.4 Children’s Health </a:t>
            </a:r>
            <a:endParaRPr lang="en-US" sz="3600" dirty="0">
              <a:solidFill>
                <a:schemeClr val="tx2">
                  <a:lumMod val="75000"/>
                </a:schemeClr>
              </a:solidFill>
            </a:endParaRPr>
          </a:p>
        </p:txBody>
      </p:sp>
      <p:sp>
        <p:nvSpPr>
          <p:cNvPr id="3" name="Content Placeholder 2"/>
          <p:cNvSpPr>
            <a:spLocks noGrp="1"/>
          </p:cNvSpPr>
          <p:nvPr>
            <p:ph idx="1"/>
          </p:nvPr>
        </p:nvSpPr>
        <p:spPr>
          <a:xfrm>
            <a:off x="609600" y="1600202"/>
            <a:ext cx="10972800" cy="1471609"/>
          </a:xfrm>
        </p:spPr>
        <p:txBody>
          <a:bodyPr>
            <a:normAutofit/>
          </a:bodyPr>
          <a:lstStyle/>
          <a:p>
            <a:pPr marL="0" indent="0" algn="just">
              <a:buNone/>
            </a:pPr>
            <a:r>
              <a:rPr lang="en-GB" sz="2400" dirty="0" smtClean="0">
                <a:latin typeface="Calibri" pitchFamily="34" charset="0"/>
                <a:cs typeface="Calibri" pitchFamily="34" charset="0"/>
              </a:rPr>
              <a:t>Although the health status of children in urban environments appeared generally good, there are worrying indications of physical pains and other conditions caused by work. </a:t>
            </a:r>
          </a:p>
          <a:p>
            <a:pPr algn="just"/>
            <a:endParaRPr lang="en-US" sz="2400" dirty="0">
              <a:latin typeface="Calibri" pitchFamily="34" charset="0"/>
              <a:cs typeface="Calibri" pitchFamily="34" charset="0"/>
            </a:endParaRPr>
          </a:p>
        </p:txBody>
      </p:sp>
      <p:graphicFrame>
        <p:nvGraphicFramePr>
          <p:cNvPr id="5" name="Chart 4"/>
          <p:cNvGraphicFramePr>
            <a:graphicFrameLocks/>
          </p:cNvGraphicFramePr>
          <p:nvPr>
            <p:extLst>
              <p:ext uri="{D42A27DB-BD31-4B8C-83A1-F6EECF244321}">
                <p14:modId xmlns:p14="http://schemas.microsoft.com/office/powerpoint/2010/main" val="454835597"/>
              </p:ext>
            </p:extLst>
          </p:nvPr>
        </p:nvGraphicFramePr>
        <p:xfrm>
          <a:off x="815414" y="2996952"/>
          <a:ext cx="9942549" cy="3667278"/>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Diagram 5"/>
          <p:cNvGraphicFramePr/>
          <p:nvPr>
            <p:extLst>
              <p:ext uri="{D42A27DB-BD31-4B8C-83A1-F6EECF244321}">
                <p14:modId xmlns:p14="http://schemas.microsoft.com/office/powerpoint/2010/main" val="74410787"/>
              </p:ext>
            </p:extLst>
          </p:nvPr>
        </p:nvGraphicFramePr>
        <p:xfrm>
          <a:off x="10572739" y="0"/>
          <a:ext cx="1619261" cy="107159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2083175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en-US" sz="3600" dirty="0" smtClean="0">
                <a:solidFill>
                  <a:schemeClr val="tx2">
                    <a:lumMod val="75000"/>
                  </a:schemeClr>
                </a:solidFill>
              </a:rPr>
              <a:t>2    Characteristics: </a:t>
            </a:r>
            <a:br>
              <a:rPr lang="en-US" sz="3600" dirty="0" smtClean="0">
                <a:solidFill>
                  <a:schemeClr val="tx2">
                    <a:lumMod val="75000"/>
                  </a:schemeClr>
                </a:solidFill>
              </a:rPr>
            </a:br>
            <a:r>
              <a:rPr lang="en-US" sz="3600" dirty="0" smtClean="0">
                <a:solidFill>
                  <a:schemeClr val="tx2">
                    <a:lumMod val="75000"/>
                  </a:schemeClr>
                </a:solidFill>
              </a:rPr>
              <a:t>2.6 Safety In The Workplace</a:t>
            </a:r>
            <a:endParaRPr lang="en-US" sz="3600" dirty="0">
              <a:solidFill>
                <a:schemeClr val="tx2">
                  <a:lumMod val="75000"/>
                </a:schemeClr>
              </a:solidFill>
            </a:endParaRPr>
          </a:p>
        </p:txBody>
      </p:sp>
      <p:sp>
        <p:nvSpPr>
          <p:cNvPr id="3" name="Content Placeholder 2"/>
          <p:cNvSpPr>
            <a:spLocks noGrp="1"/>
          </p:cNvSpPr>
          <p:nvPr>
            <p:ph idx="1"/>
          </p:nvPr>
        </p:nvSpPr>
        <p:spPr>
          <a:xfrm>
            <a:off x="571461" y="6000769"/>
            <a:ext cx="10972800" cy="625461"/>
          </a:xfrm>
        </p:spPr>
        <p:txBody>
          <a:bodyPr>
            <a:normAutofit fontScale="32500" lnSpcReduction="20000"/>
          </a:bodyPr>
          <a:lstStyle/>
          <a:p>
            <a:pPr algn="ctr">
              <a:buNone/>
            </a:pPr>
            <a:endParaRPr lang="en-GB" dirty="0" smtClean="0">
              <a:latin typeface="Calibri" pitchFamily="34" charset="0"/>
              <a:cs typeface="Calibri" pitchFamily="34" charset="0"/>
            </a:endParaRPr>
          </a:p>
          <a:p>
            <a:pPr algn="ctr">
              <a:buNone/>
            </a:pPr>
            <a:r>
              <a:rPr lang="en-GB" sz="4300" dirty="0" smtClean="0">
                <a:latin typeface="Calibri" pitchFamily="34" charset="0"/>
                <a:cs typeface="Calibri" pitchFamily="34" charset="0"/>
              </a:rPr>
              <a:t>A small number of serious injuries were reported by children labourers, and researchers heard reports of serious risks faced by children in certain locations such as ‘</a:t>
            </a:r>
            <a:r>
              <a:rPr lang="en-GB" sz="4300" dirty="0" err="1" smtClean="0">
                <a:latin typeface="Calibri" pitchFamily="34" charset="0"/>
                <a:cs typeface="Calibri" pitchFamily="34" charset="0"/>
              </a:rPr>
              <a:t>hissbeh</a:t>
            </a:r>
            <a:r>
              <a:rPr lang="en-GB" sz="4300" dirty="0" smtClean="0">
                <a:latin typeface="Calibri" pitchFamily="34" charset="0"/>
                <a:cs typeface="Calibri" pitchFamily="34" charset="0"/>
              </a:rPr>
              <a:t> </a:t>
            </a:r>
            <a:r>
              <a:rPr lang="en-GB" sz="4300" dirty="0" err="1" smtClean="0">
                <a:latin typeface="Calibri" pitchFamily="34" charset="0"/>
                <a:cs typeface="Calibri" pitchFamily="34" charset="0"/>
              </a:rPr>
              <a:t>markazieh</a:t>
            </a:r>
            <a:r>
              <a:rPr lang="en-GB" sz="4300" dirty="0" smtClean="0">
                <a:latin typeface="Calibri" pitchFamily="34" charset="0"/>
                <a:cs typeface="Calibri" pitchFamily="34" charset="0"/>
              </a:rPr>
              <a:t>’.</a:t>
            </a:r>
            <a:endParaRPr lang="en-US" sz="4300" dirty="0">
              <a:latin typeface="Calibri" pitchFamily="34" charset="0"/>
              <a:cs typeface="Calibri" pitchFamily="34" charset="0"/>
            </a:endParaRPr>
          </a:p>
        </p:txBody>
      </p:sp>
      <p:pic>
        <p:nvPicPr>
          <p:cNvPr id="5122" name="Chart 15"/>
          <p:cNvPicPr>
            <a:picLocks noChangeArrowheads="1"/>
          </p:cNvPicPr>
          <p:nvPr/>
        </p:nvPicPr>
        <p:blipFill>
          <a:blip r:embed="rId2"/>
          <a:srcRect/>
          <a:stretch>
            <a:fillRect/>
          </a:stretch>
        </p:blipFill>
        <p:spPr bwMode="auto">
          <a:xfrm>
            <a:off x="531105" y="1849064"/>
            <a:ext cx="10653461" cy="4028208"/>
          </a:xfrm>
          <a:prstGeom prst="rect">
            <a:avLst/>
          </a:prstGeom>
          <a:noFill/>
          <a:ln w="9525">
            <a:noFill/>
            <a:miter lim="800000"/>
            <a:headEnd/>
            <a:tailEnd/>
          </a:ln>
        </p:spPr>
      </p:pic>
      <p:graphicFrame>
        <p:nvGraphicFramePr>
          <p:cNvPr id="7" name="Diagram 6"/>
          <p:cNvGraphicFramePr/>
          <p:nvPr>
            <p:extLst>
              <p:ext uri="{D42A27DB-BD31-4B8C-83A1-F6EECF244321}">
                <p14:modId xmlns:p14="http://schemas.microsoft.com/office/powerpoint/2010/main" val="179500043"/>
              </p:ext>
            </p:extLst>
          </p:nvPr>
        </p:nvGraphicFramePr>
        <p:xfrm>
          <a:off x="10538514" y="116632"/>
          <a:ext cx="1619261" cy="107159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7277351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en-US" sz="3600" dirty="0" smtClean="0">
                <a:solidFill>
                  <a:schemeClr val="tx2">
                    <a:lumMod val="75000"/>
                  </a:schemeClr>
                </a:solidFill>
              </a:rPr>
              <a:t>3.</a:t>
            </a:r>
            <a:r>
              <a:rPr lang="en-GB" sz="3600" dirty="0" smtClean="0">
                <a:solidFill>
                  <a:schemeClr val="tx2">
                    <a:lumMod val="75000"/>
                  </a:schemeClr>
                </a:solidFill>
              </a:rPr>
              <a:t> Causes Of Child Labour</a:t>
            </a:r>
            <a:br>
              <a:rPr lang="en-GB" sz="3600" dirty="0" smtClean="0">
                <a:solidFill>
                  <a:schemeClr val="tx2">
                    <a:lumMod val="75000"/>
                  </a:schemeClr>
                </a:solidFill>
              </a:rPr>
            </a:br>
            <a:r>
              <a:rPr lang="en-GB" sz="3600" dirty="0" smtClean="0">
                <a:solidFill>
                  <a:schemeClr val="tx2">
                    <a:lumMod val="75000"/>
                  </a:schemeClr>
                </a:solidFill>
              </a:rPr>
              <a:t>3.1 Economic need </a:t>
            </a:r>
            <a:endParaRPr lang="en-US" sz="3600" dirty="0">
              <a:solidFill>
                <a:schemeClr val="tx2">
                  <a:lumMod val="75000"/>
                </a:schemeClr>
              </a:solidFill>
            </a:endParaRPr>
          </a:p>
        </p:txBody>
      </p:sp>
      <p:sp>
        <p:nvSpPr>
          <p:cNvPr id="3" name="Content Placeholder 2"/>
          <p:cNvSpPr>
            <a:spLocks noGrp="1"/>
          </p:cNvSpPr>
          <p:nvPr>
            <p:ph idx="1"/>
          </p:nvPr>
        </p:nvSpPr>
        <p:spPr>
          <a:xfrm>
            <a:off x="0" y="1600201"/>
            <a:ext cx="5524496" cy="4525963"/>
          </a:xfrm>
        </p:spPr>
        <p:txBody>
          <a:bodyPr>
            <a:normAutofit/>
          </a:bodyPr>
          <a:lstStyle/>
          <a:p>
            <a:pPr algn="just"/>
            <a:r>
              <a:rPr lang="en-US" sz="2400" dirty="0" smtClean="0">
                <a:latin typeface="Calibri" pitchFamily="34" charset="0"/>
                <a:cs typeface="Calibri" pitchFamily="34" charset="0"/>
              </a:rPr>
              <a:t>Wages of working children constitute a large part of the household income, where 45% of children under eighteen were identified as the main breadwinner, or joint-breadwinner(s)</a:t>
            </a:r>
          </a:p>
          <a:p>
            <a:pPr algn="just"/>
            <a:r>
              <a:rPr lang="en-US" sz="2400" dirty="0" smtClean="0">
                <a:latin typeface="Calibri" pitchFamily="34" charset="0"/>
                <a:cs typeface="Calibri" pitchFamily="34" charset="0"/>
              </a:rPr>
              <a:t>There are indications that not all children who work in the informal sector are paid fully for their work.</a:t>
            </a:r>
            <a:endParaRPr lang="en-US" sz="2400" dirty="0">
              <a:latin typeface="Calibri" pitchFamily="34" charset="0"/>
              <a:cs typeface="Calibri" pitchFamily="34" charset="0"/>
            </a:endParaRPr>
          </a:p>
        </p:txBody>
      </p:sp>
      <p:graphicFrame>
        <p:nvGraphicFramePr>
          <p:cNvPr id="5" name="Chart 4"/>
          <p:cNvGraphicFramePr/>
          <p:nvPr/>
        </p:nvGraphicFramePr>
        <p:xfrm>
          <a:off x="5429247" y="1500174"/>
          <a:ext cx="6762755" cy="535782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Diagram 5"/>
          <p:cNvGraphicFramePr/>
          <p:nvPr>
            <p:extLst>
              <p:ext uri="{D42A27DB-BD31-4B8C-83A1-F6EECF244321}">
                <p14:modId xmlns:p14="http://schemas.microsoft.com/office/powerpoint/2010/main" val="2448438855"/>
              </p:ext>
            </p:extLst>
          </p:nvPr>
        </p:nvGraphicFramePr>
        <p:xfrm>
          <a:off x="10559535" y="17346"/>
          <a:ext cx="1619261" cy="107157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78605806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dirty="0" smtClean="0">
                <a:solidFill>
                  <a:schemeClr val="tx2">
                    <a:lumMod val="75000"/>
                  </a:schemeClr>
                </a:solidFill>
              </a:rPr>
              <a:t>3. </a:t>
            </a:r>
            <a:r>
              <a:rPr lang="en-GB" dirty="0" smtClean="0">
                <a:solidFill>
                  <a:schemeClr val="tx2">
                    <a:lumMod val="75000"/>
                  </a:schemeClr>
                </a:solidFill>
              </a:rPr>
              <a:t>Causes Of Child Labour </a:t>
            </a:r>
            <a:br>
              <a:rPr lang="en-GB" dirty="0" smtClean="0">
                <a:solidFill>
                  <a:schemeClr val="tx2">
                    <a:lumMod val="75000"/>
                  </a:schemeClr>
                </a:solidFill>
              </a:rPr>
            </a:br>
            <a:r>
              <a:rPr lang="en-GB" dirty="0" smtClean="0">
                <a:solidFill>
                  <a:schemeClr val="tx2">
                    <a:lumMod val="75000"/>
                  </a:schemeClr>
                </a:solidFill>
              </a:rPr>
              <a:t>3.1 Economic Need</a:t>
            </a:r>
            <a:endParaRPr lang="en-US" dirty="0">
              <a:solidFill>
                <a:schemeClr val="tx2">
                  <a:lumMod val="75000"/>
                </a:schemeClr>
              </a:solidFill>
            </a:endParaRPr>
          </a:p>
        </p:txBody>
      </p:sp>
      <p:pic>
        <p:nvPicPr>
          <p:cNvPr id="6146" name="Chart 3"/>
          <p:cNvPicPr>
            <a:picLocks noChangeArrowheads="1"/>
          </p:cNvPicPr>
          <p:nvPr/>
        </p:nvPicPr>
        <p:blipFill>
          <a:blip r:embed="rId2"/>
          <a:srcRect/>
          <a:stretch>
            <a:fillRect/>
          </a:stretch>
        </p:blipFill>
        <p:spPr bwMode="auto">
          <a:xfrm>
            <a:off x="0" y="1643051"/>
            <a:ext cx="7334251" cy="2784475"/>
          </a:xfrm>
          <a:prstGeom prst="rect">
            <a:avLst/>
          </a:prstGeom>
          <a:noFill/>
          <a:ln w="9525">
            <a:noFill/>
            <a:miter lim="800000"/>
            <a:headEnd/>
            <a:tailEnd/>
          </a:ln>
        </p:spPr>
      </p:pic>
      <p:pic>
        <p:nvPicPr>
          <p:cNvPr id="6147" name="C 3"/>
          <p:cNvPicPr>
            <a:picLocks noChangeArrowheads="1"/>
          </p:cNvPicPr>
          <p:nvPr/>
        </p:nvPicPr>
        <p:blipFill>
          <a:blip r:embed="rId3"/>
          <a:srcRect/>
          <a:stretch>
            <a:fillRect/>
          </a:stretch>
        </p:blipFill>
        <p:spPr bwMode="auto">
          <a:xfrm>
            <a:off x="4857742" y="4429132"/>
            <a:ext cx="7033684" cy="2428868"/>
          </a:xfrm>
          <a:prstGeom prst="rect">
            <a:avLst/>
          </a:prstGeom>
          <a:noFill/>
          <a:ln w="9525">
            <a:noFill/>
            <a:miter lim="800000"/>
            <a:headEnd/>
            <a:tailEnd/>
          </a:ln>
        </p:spPr>
      </p:pic>
      <p:sp>
        <p:nvSpPr>
          <p:cNvPr id="7" name="TextBox 6"/>
          <p:cNvSpPr txBox="1"/>
          <p:nvPr/>
        </p:nvSpPr>
        <p:spPr>
          <a:xfrm>
            <a:off x="7429509" y="1785926"/>
            <a:ext cx="4762491" cy="923330"/>
          </a:xfrm>
          <a:prstGeom prst="rect">
            <a:avLst/>
          </a:prstGeom>
          <a:noFill/>
        </p:spPr>
        <p:txBody>
          <a:bodyPr wrap="square" rtlCol="0">
            <a:spAutoFit/>
          </a:bodyPr>
          <a:lstStyle/>
          <a:p>
            <a:pPr algn="just"/>
            <a:r>
              <a:rPr lang="en-GB" dirty="0" smtClean="0">
                <a:latin typeface="Calibri" pitchFamily="34" charset="0"/>
                <a:cs typeface="Calibri" pitchFamily="34" charset="0"/>
              </a:rPr>
              <a:t>The living conditions of families where children laboured are very poor and were a source of psychological stress for many respondents. </a:t>
            </a:r>
            <a:endParaRPr lang="en-US" dirty="0">
              <a:latin typeface="Calibri" pitchFamily="34" charset="0"/>
              <a:cs typeface="Calibri" pitchFamily="34" charset="0"/>
            </a:endParaRPr>
          </a:p>
        </p:txBody>
      </p:sp>
      <p:sp>
        <p:nvSpPr>
          <p:cNvPr id="8" name="TextBox 7"/>
          <p:cNvSpPr txBox="1"/>
          <p:nvPr/>
        </p:nvSpPr>
        <p:spPr>
          <a:xfrm>
            <a:off x="0" y="4500570"/>
            <a:ext cx="4762491" cy="1323439"/>
          </a:xfrm>
          <a:prstGeom prst="rect">
            <a:avLst/>
          </a:prstGeom>
          <a:noFill/>
        </p:spPr>
        <p:txBody>
          <a:bodyPr wrap="square" rtlCol="0">
            <a:spAutoFit/>
          </a:bodyPr>
          <a:lstStyle/>
          <a:p>
            <a:pPr algn="just"/>
            <a:r>
              <a:rPr lang="en-GB" sz="1600" dirty="0" smtClean="0">
                <a:latin typeface="Calibri" pitchFamily="34" charset="0"/>
                <a:cs typeface="Calibri" pitchFamily="34" charset="0"/>
              </a:rPr>
              <a:t>Comments made to researchers during interviews often focused on the lack of basic items for the home, the state of disrepair of the housing, high rents costs for low quality houses and the lack of income to buy, a heater for the home or to pay for electricity costs. </a:t>
            </a:r>
            <a:endParaRPr lang="en-US" sz="1600" dirty="0">
              <a:latin typeface="Calibri" pitchFamily="34" charset="0"/>
              <a:cs typeface="Calibri" pitchFamily="34" charset="0"/>
            </a:endParaRPr>
          </a:p>
        </p:txBody>
      </p:sp>
      <p:graphicFrame>
        <p:nvGraphicFramePr>
          <p:cNvPr id="9" name="Diagram 8"/>
          <p:cNvGraphicFramePr/>
          <p:nvPr>
            <p:extLst>
              <p:ext uri="{D42A27DB-BD31-4B8C-83A1-F6EECF244321}">
                <p14:modId xmlns:p14="http://schemas.microsoft.com/office/powerpoint/2010/main" val="2579842535"/>
              </p:ext>
            </p:extLst>
          </p:nvPr>
        </p:nvGraphicFramePr>
        <p:xfrm>
          <a:off x="10416480" y="47297"/>
          <a:ext cx="1619261" cy="107157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41418139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GB" dirty="0" smtClean="0">
                <a:solidFill>
                  <a:schemeClr val="tx2">
                    <a:lumMod val="75000"/>
                  </a:schemeClr>
                </a:solidFill>
              </a:rPr>
              <a:t>3. Causes Of Child Labour</a:t>
            </a:r>
            <a:br>
              <a:rPr lang="en-GB" dirty="0" smtClean="0">
                <a:solidFill>
                  <a:schemeClr val="tx2">
                    <a:lumMod val="75000"/>
                  </a:schemeClr>
                </a:solidFill>
              </a:rPr>
            </a:br>
            <a:r>
              <a:rPr lang="en-GB" dirty="0" smtClean="0">
                <a:solidFill>
                  <a:schemeClr val="tx2">
                    <a:lumMod val="75000"/>
                  </a:schemeClr>
                </a:solidFill>
              </a:rPr>
              <a:t>3.2 </a:t>
            </a:r>
            <a:r>
              <a:rPr lang="en-US" dirty="0" smtClean="0">
                <a:solidFill>
                  <a:schemeClr val="tx2">
                    <a:lumMod val="75000"/>
                  </a:schemeClr>
                </a:solidFill>
              </a:rPr>
              <a:t>Attitudes Towards Education</a:t>
            </a:r>
            <a:endParaRPr lang="en-US" dirty="0">
              <a:solidFill>
                <a:schemeClr val="tx2">
                  <a:lumMod val="75000"/>
                </a:schemeClr>
              </a:solidFill>
            </a:endParaRPr>
          </a:p>
        </p:txBody>
      </p:sp>
      <p:sp>
        <p:nvSpPr>
          <p:cNvPr id="3" name="Content Placeholder 2"/>
          <p:cNvSpPr>
            <a:spLocks noGrp="1"/>
          </p:cNvSpPr>
          <p:nvPr>
            <p:ph idx="1"/>
          </p:nvPr>
        </p:nvSpPr>
        <p:spPr>
          <a:xfrm>
            <a:off x="-285795" y="1571612"/>
            <a:ext cx="6381795" cy="5286388"/>
          </a:xfrm>
        </p:spPr>
        <p:txBody>
          <a:bodyPr>
            <a:noAutofit/>
          </a:bodyPr>
          <a:lstStyle/>
          <a:p>
            <a:pPr indent="0" algn="just">
              <a:spcBef>
                <a:spcPts val="0"/>
              </a:spcBef>
              <a:buNone/>
            </a:pPr>
            <a:r>
              <a:rPr lang="en-GB" sz="2000" dirty="0" smtClean="0">
                <a:latin typeface="Calibri" pitchFamily="34" charset="0"/>
                <a:cs typeface="Calibri" pitchFamily="34" charset="0"/>
              </a:rPr>
              <a:t>By nationality, nearly all Syrian child labourers (96%) mentioned that they used to attend school, compared to only 40% of the Jordanian respondents. From those who had previously attended school, nearly three-quarters (71%) had reached the intermediary level, with the majority of these being Syrians. Around 65% of the Syrians left school a year ago, 19% left two years ago and 12% 3 years ago, while all of the Jordanian respondents had left school at least 4 years ago.  </a:t>
            </a:r>
            <a:endParaRPr lang="en-US" sz="2000" dirty="0" smtClean="0">
              <a:latin typeface="Calibri" pitchFamily="34" charset="0"/>
              <a:cs typeface="Calibri" pitchFamily="34" charset="0"/>
            </a:endParaRPr>
          </a:p>
        </p:txBody>
      </p:sp>
      <p:pic>
        <p:nvPicPr>
          <p:cNvPr id="7170" name="Chart 21"/>
          <p:cNvPicPr>
            <a:picLocks noChangeArrowheads="1"/>
          </p:cNvPicPr>
          <p:nvPr/>
        </p:nvPicPr>
        <p:blipFill>
          <a:blip r:embed="rId2"/>
          <a:srcRect/>
          <a:stretch>
            <a:fillRect/>
          </a:stretch>
        </p:blipFill>
        <p:spPr bwMode="auto">
          <a:xfrm>
            <a:off x="6076949" y="4100514"/>
            <a:ext cx="6115051" cy="2757487"/>
          </a:xfrm>
          <a:prstGeom prst="rect">
            <a:avLst/>
          </a:prstGeom>
          <a:noFill/>
          <a:ln w="9525">
            <a:noFill/>
            <a:miter lim="800000"/>
            <a:headEnd/>
            <a:tailEnd/>
          </a:ln>
        </p:spPr>
      </p:pic>
      <p:pic>
        <p:nvPicPr>
          <p:cNvPr id="7171" name="Chart 24"/>
          <p:cNvPicPr>
            <a:picLocks noChangeArrowheads="1"/>
          </p:cNvPicPr>
          <p:nvPr/>
        </p:nvPicPr>
        <p:blipFill>
          <a:blip r:embed="rId3"/>
          <a:srcRect/>
          <a:stretch>
            <a:fillRect/>
          </a:stretch>
        </p:blipFill>
        <p:spPr bwMode="auto">
          <a:xfrm>
            <a:off x="6096000" y="1571612"/>
            <a:ext cx="6096000" cy="2500330"/>
          </a:xfrm>
          <a:prstGeom prst="rect">
            <a:avLst/>
          </a:prstGeom>
          <a:noFill/>
          <a:ln w="9525">
            <a:noFill/>
            <a:miter lim="800000"/>
            <a:headEnd/>
            <a:tailEnd/>
          </a:ln>
        </p:spPr>
      </p:pic>
      <p:graphicFrame>
        <p:nvGraphicFramePr>
          <p:cNvPr id="6" name="Diagram 5"/>
          <p:cNvGraphicFramePr/>
          <p:nvPr>
            <p:extLst>
              <p:ext uri="{D42A27DB-BD31-4B8C-83A1-F6EECF244321}">
                <p14:modId xmlns:p14="http://schemas.microsoft.com/office/powerpoint/2010/main" val="2445822087"/>
              </p:ext>
            </p:extLst>
          </p:nvPr>
        </p:nvGraphicFramePr>
        <p:xfrm>
          <a:off x="10416480" y="116632"/>
          <a:ext cx="1619261" cy="107157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3917600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GB" dirty="0" smtClean="0">
                <a:solidFill>
                  <a:schemeClr val="tx2">
                    <a:lumMod val="75000"/>
                  </a:schemeClr>
                </a:solidFill>
              </a:rPr>
              <a:t>3. Causes Of Child Labour: </a:t>
            </a:r>
            <a:br>
              <a:rPr lang="en-GB" dirty="0" smtClean="0">
                <a:solidFill>
                  <a:schemeClr val="tx2">
                    <a:lumMod val="75000"/>
                  </a:schemeClr>
                </a:solidFill>
              </a:rPr>
            </a:br>
            <a:r>
              <a:rPr lang="en-GB" dirty="0" smtClean="0">
                <a:solidFill>
                  <a:schemeClr val="tx2">
                    <a:lumMod val="75000"/>
                  </a:schemeClr>
                </a:solidFill>
              </a:rPr>
              <a:t>3.2 </a:t>
            </a:r>
            <a:r>
              <a:rPr lang="en-US" dirty="0" smtClean="0">
                <a:solidFill>
                  <a:schemeClr val="tx2">
                    <a:lumMod val="75000"/>
                  </a:schemeClr>
                </a:solidFill>
              </a:rPr>
              <a:t>Attitudes Towards Education</a:t>
            </a:r>
            <a:endParaRPr lang="en-US" dirty="0">
              <a:solidFill>
                <a:schemeClr val="tx2">
                  <a:lumMod val="75000"/>
                </a:schemeClr>
              </a:solidFill>
            </a:endParaRPr>
          </a:p>
        </p:txBody>
      </p:sp>
      <p:sp>
        <p:nvSpPr>
          <p:cNvPr id="3" name="Content Placeholder 2"/>
          <p:cNvSpPr>
            <a:spLocks noGrp="1"/>
          </p:cNvSpPr>
          <p:nvPr>
            <p:ph idx="1"/>
          </p:nvPr>
        </p:nvSpPr>
        <p:spPr>
          <a:xfrm>
            <a:off x="-1" y="1658679"/>
            <a:ext cx="10579395" cy="4842155"/>
          </a:xfrm>
        </p:spPr>
        <p:txBody>
          <a:bodyPr>
            <a:noAutofit/>
          </a:bodyPr>
          <a:lstStyle/>
          <a:p>
            <a:r>
              <a:rPr lang="en-GB" sz="2000" dirty="0" smtClean="0">
                <a:latin typeface="Calibri" pitchFamily="34" charset="0"/>
                <a:cs typeface="Calibri" pitchFamily="34" charset="0"/>
              </a:rPr>
              <a:t>The reason for non-attendance at school </a:t>
            </a:r>
            <a:r>
              <a:rPr lang="en-GB" sz="2000" b="1" dirty="0" smtClean="0">
                <a:latin typeface="Calibri" pitchFamily="34" charset="0"/>
                <a:cs typeface="Calibri" pitchFamily="34" charset="0"/>
              </a:rPr>
              <a:t>for Syrians was that war </a:t>
            </a:r>
            <a:r>
              <a:rPr lang="en-GB" sz="2000" dirty="0" smtClean="0">
                <a:latin typeface="Calibri" pitchFamily="34" charset="0"/>
                <a:cs typeface="Calibri" pitchFamily="34" charset="0"/>
              </a:rPr>
              <a:t>had forced them to leave school</a:t>
            </a:r>
          </a:p>
          <a:p>
            <a:r>
              <a:rPr lang="en-GB" sz="2000" dirty="0" smtClean="0">
                <a:latin typeface="Calibri" pitchFamily="34" charset="0"/>
                <a:cs typeface="Calibri" pitchFamily="34" charset="0"/>
              </a:rPr>
              <a:t>A small portion of Syrian children reported that “</a:t>
            </a:r>
            <a:r>
              <a:rPr lang="en-GB" sz="2000" b="1" dirty="0" smtClean="0">
                <a:latin typeface="Calibri" pitchFamily="34" charset="0"/>
                <a:cs typeface="Calibri" pitchFamily="34" charset="0"/>
              </a:rPr>
              <a:t>school harassment</a:t>
            </a:r>
            <a:r>
              <a:rPr lang="en-GB" sz="2000" dirty="0" smtClean="0">
                <a:latin typeface="Calibri" pitchFamily="34" charset="0"/>
                <a:cs typeface="Calibri" pitchFamily="34" charset="0"/>
              </a:rPr>
              <a:t>” was the reason they no longer attended. </a:t>
            </a:r>
          </a:p>
        </p:txBody>
      </p:sp>
      <p:graphicFrame>
        <p:nvGraphicFramePr>
          <p:cNvPr id="6" name="Diagram 5"/>
          <p:cNvGraphicFramePr/>
          <p:nvPr>
            <p:extLst>
              <p:ext uri="{D42A27DB-BD31-4B8C-83A1-F6EECF244321}">
                <p14:modId xmlns:p14="http://schemas.microsoft.com/office/powerpoint/2010/main" val="1828498321"/>
              </p:ext>
            </p:extLst>
          </p:nvPr>
        </p:nvGraphicFramePr>
        <p:xfrm>
          <a:off x="10416480" y="116632"/>
          <a:ext cx="1619261" cy="10715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TextBox 10"/>
          <p:cNvSpPr txBox="1"/>
          <p:nvPr/>
        </p:nvSpPr>
        <p:spPr>
          <a:xfrm>
            <a:off x="190459" y="5357826"/>
            <a:ext cx="10763325" cy="2154436"/>
          </a:xfrm>
          <a:prstGeom prst="rect">
            <a:avLst/>
          </a:prstGeom>
          <a:noFill/>
        </p:spPr>
        <p:txBody>
          <a:bodyPr wrap="square" rtlCol="0">
            <a:spAutoFit/>
          </a:bodyPr>
          <a:lstStyle/>
          <a:p>
            <a:pPr>
              <a:buFont typeface="Arial" pitchFamily="34" charset="0"/>
              <a:buChar char="•"/>
            </a:pPr>
            <a:r>
              <a:rPr lang="en-GB" sz="2000" dirty="0" smtClean="0">
                <a:latin typeface="Calibri" pitchFamily="34" charset="0"/>
                <a:cs typeface="Calibri" pitchFamily="34" charset="0"/>
              </a:rPr>
              <a:t>For Jordanian child labourers, reported reasons for leaving school were given as “</a:t>
            </a:r>
            <a:r>
              <a:rPr lang="en-GB" sz="2000" b="1" dirty="0" smtClean="0">
                <a:latin typeface="Calibri" pitchFamily="34" charset="0"/>
                <a:cs typeface="Calibri" pitchFamily="34" charset="0"/>
              </a:rPr>
              <a:t>I don’t want to study anymore”</a:t>
            </a:r>
            <a:r>
              <a:rPr lang="en-GB" sz="2000" dirty="0" smtClean="0">
                <a:latin typeface="Calibri" pitchFamily="34" charset="0"/>
                <a:cs typeface="Calibri" pitchFamily="34" charset="0"/>
              </a:rPr>
              <a:t>, which was not heard from any Syrian respondents.</a:t>
            </a:r>
          </a:p>
          <a:p>
            <a:pPr>
              <a:buFont typeface="Arial" pitchFamily="34" charset="0"/>
              <a:buChar char="•"/>
            </a:pPr>
            <a:r>
              <a:rPr lang="en-GB" sz="2000" dirty="0" smtClean="0">
                <a:latin typeface="Calibri" pitchFamily="34" charset="0"/>
                <a:cs typeface="Calibri" pitchFamily="34" charset="0"/>
              </a:rPr>
              <a:t> Additionally a small portion of Jordanians reported that they had left school </a:t>
            </a:r>
            <a:r>
              <a:rPr lang="en-GB" sz="2000" b="1" dirty="0" smtClean="0">
                <a:latin typeface="Calibri" pitchFamily="34" charset="0"/>
                <a:cs typeface="Calibri" pitchFamily="34" charset="0"/>
              </a:rPr>
              <a:t>due to economic reasons -  lacking school fees – or health reasons</a:t>
            </a:r>
            <a:r>
              <a:rPr lang="en-GB" sz="2000" dirty="0" smtClean="0">
                <a:latin typeface="Calibri" pitchFamily="34" charset="0"/>
                <a:cs typeface="Calibri" pitchFamily="34" charset="0"/>
              </a:rPr>
              <a:t>, i.e.,  that they had become sick. </a:t>
            </a:r>
            <a:endParaRPr lang="en-US" sz="2000" dirty="0" smtClean="0">
              <a:latin typeface="Calibri" pitchFamily="34" charset="0"/>
              <a:cs typeface="Calibri" pitchFamily="34" charset="0"/>
            </a:endParaRPr>
          </a:p>
          <a:p>
            <a:pPr algn="just"/>
            <a:endParaRPr lang="en-GB" dirty="0" smtClean="0">
              <a:latin typeface="Calibri" pitchFamily="34" charset="0"/>
              <a:cs typeface="Calibri" pitchFamily="34" charset="0"/>
            </a:endParaRPr>
          </a:p>
          <a:p>
            <a:pPr algn="just"/>
            <a:endParaRPr lang="en-GB" dirty="0" smtClean="0">
              <a:latin typeface="Calibri" pitchFamily="34" charset="0"/>
              <a:cs typeface="Calibri" pitchFamily="34" charset="0"/>
            </a:endParaRPr>
          </a:p>
          <a:p>
            <a:endParaRPr lang="en-US" dirty="0">
              <a:latin typeface="Calibri" pitchFamily="34" charset="0"/>
              <a:cs typeface="Calibri" pitchFamily="34" charset="0"/>
            </a:endParaRPr>
          </a:p>
        </p:txBody>
      </p:sp>
    </p:spTree>
    <p:extLst>
      <p:ext uri="{BB962C8B-B14F-4D97-AF65-F5344CB8AC3E}">
        <p14:creationId xmlns:p14="http://schemas.microsoft.com/office/powerpoint/2010/main" val="102993083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solidFill>
                  <a:schemeClr val="tx2">
                    <a:lumMod val="75000"/>
                  </a:schemeClr>
                </a:solidFill>
              </a:rPr>
              <a:t>4.</a:t>
            </a:r>
            <a:r>
              <a:rPr lang="en-GB" dirty="0" smtClean="0">
                <a:solidFill>
                  <a:schemeClr val="tx2">
                    <a:lumMod val="75000"/>
                  </a:schemeClr>
                </a:solidFill>
              </a:rPr>
              <a:t> Effects of Child Labour</a:t>
            </a:r>
            <a:endParaRPr lang="en-US" dirty="0">
              <a:solidFill>
                <a:schemeClr val="tx2">
                  <a:lumMod val="75000"/>
                </a:schemeClr>
              </a:solidFill>
            </a:endParaRPr>
          </a:p>
        </p:txBody>
      </p:sp>
      <p:sp>
        <p:nvSpPr>
          <p:cNvPr id="3" name="Content Placeholder 2"/>
          <p:cNvSpPr>
            <a:spLocks noGrp="1"/>
          </p:cNvSpPr>
          <p:nvPr>
            <p:ph idx="1"/>
          </p:nvPr>
        </p:nvSpPr>
        <p:spPr/>
        <p:txBody>
          <a:bodyPr>
            <a:normAutofit/>
          </a:bodyPr>
          <a:lstStyle/>
          <a:p>
            <a:r>
              <a:rPr lang="en-GB" sz="2800" dirty="0" smtClean="0">
                <a:latin typeface="Calibri" pitchFamily="34" charset="0"/>
                <a:cs typeface="Calibri" pitchFamily="34" charset="0"/>
              </a:rPr>
              <a:t>On the family </a:t>
            </a:r>
            <a:endParaRPr lang="en-US" sz="2800" dirty="0" smtClean="0">
              <a:latin typeface="Calibri" pitchFamily="34" charset="0"/>
              <a:cs typeface="Calibri" pitchFamily="34" charset="0"/>
            </a:endParaRPr>
          </a:p>
          <a:p>
            <a:r>
              <a:rPr lang="en-GB" sz="2800" dirty="0" smtClean="0">
                <a:latin typeface="Calibri" pitchFamily="34" charset="0"/>
                <a:cs typeface="Calibri" pitchFamily="34" charset="0"/>
              </a:rPr>
              <a:t>On the child’s rights</a:t>
            </a:r>
            <a:endParaRPr lang="en-US" sz="2800" dirty="0" smtClean="0">
              <a:latin typeface="Calibri" pitchFamily="34" charset="0"/>
              <a:cs typeface="Calibri" pitchFamily="34" charset="0"/>
            </a:endParaRPr>
          </a:p>
          <a:p>
            <a:r>
              <a:rPr lang="en-GB" sz="2800" dirty="0" smtClean="0">
                <a:latin typeface="Calibri" pitchFamily="34" charset="0"/>
                <a:cs typeface="Calibri" pitchFamily="34" charset="0"/>
              </a:rPr>
              <a:t>On the child’s health and safety</a:t>
            </a:r>
            <a:endParaRPr lang="en-US" sz="2800" dirty="0" smtClean="0">
              <a:latin typeface="Calibri" pitchFamily="34" charset="0"/>
              <a:cs typeface="Calibri" pitchFamily="34" charset="0"/>
            </a:endParaRPr>
          </a:p>
          <a:p>
            <a:r>
              <a:rPr lang="en-GB" sz="2800" dirty="0" smtClean="0">
                <a:latin typeface="Calibri" pitchFamily="34" charset="0"/>
                <a:cs typeface="Calibri" pitchFamily="34" charset="0"/>
              </a:rPr>
              <a:t>On the child’s future</a:t>
            </a:r>
            <a:endParaRPr lang="en-US" sz="2800" dirty="0" smtClean="0">
              <a:latin typeface="Calibri" pitchFamily="34" charset="0"/>
              <a:cs typeface="Calibri" pitchFamily="34" charset="0"/>
            </a:endParaRPr>
          </a:p>
          <a:p>
            <a:endParaRPr lang="en-US" sz="2800" dirty="0">
              <a:latin typeface="Calibri" pitchFamily="34" charset="0"/>
              <a:cs typeface="Calibri" pitchFamily="34" charset="0"/>
            </a:endParaRPr>
          </a:p>
        </p:txBody>
      </p:sp>
      <p:graphicFrame>
        <p:nvGraphicFramePr>
          <p:cNvPr id="4" name="Diagram 3"/>
          <p:cNvGraphicFramePr/>
          <p:nvPr>
            <p:extLst>
              <p:ext uri="{D42A27DB-BD31-4B8C-83A1-F6EECF244321}">
                <p14:modId xmlns:p14="http://schemas.microsoft.com/office/powerpoint/2010/main" val="2029795563"/>
              </p:ext>
            </p:extLst>
          </p:nvPr>
        </p:nvGraphicFramePr>
        <p:xfrm>
          <a:off x="10416480" y="116632"/>
          <a:ext cx="1619261" cy="10715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2080257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en-US" sz="3600" dirty="0" smtClean="0">
                <a:solidFill>
                  <a:schemeClr val="tx2">
                    <a:lumMod val="75000"/>
                  </a:schemeClr>
                </a:solidFill>
              </a:rPr>
              <a:t>4.1 The Effects Of Child Labor:</a:t>
            </a:r>
            <a:br>
              <a:rPr lang="en-US" sz="3600" dirty="0" smtClean="0">
                <a:solidFill>
                  <a:schemeClr val="tx2">
                    <a:lumMod val="75000"/>
                  </a:schemeClr>
                </a:solidFill>
              </a:rPr>
            </a:br>
            <a:r>
              <a:rPr lang="en-US" sz="3600" dirty="0" smtClean="0">
                <a:solidFill>
                  <a:schemeClr val="tx2">
                    <a:lumMod val="75000"/>
                  </a:schemeClr>
                </a:solidFill>
              </a:rPr>
              <a:t> On The Family</a:t>
            </a:r>
            <a:endParaRPr lang="en-US" sz="3600" dirty="0">
              <a:solidFill>
                <a:schemeClr val="tx2">
                  <a:lumMod val="75000"/>
                </a:schemeClr>
              </a:solidFill>
            </a:endParaRPr>
          </a:p>
        </p:txBody>
      </p:sp>
      <p:sp>
        <p:nvSpPr>
          <p:cNvPr id="3" name="Content Placeholder 2"/>
          <p:cNvSpPr>
            <a:spLocks noGrp="1"/>
          </p:cNvSpPr>
          <p:nvPr>
            <p:ph idx="1"/>
          </p:nvPr>
        </p:nvSpPr>
        <p:spPr>
          <a:xfrm>
            <a:off x="609600" y="1600201"/>
            <a:ext cx="10972800" cy="1328734"/>
          </a:xfrm>
        </p:spPr>
        <p:txBody>
          <a:bodyPr>
            <a:normAutofit/>
          </a:bodyPr>
          <a:lstStyle/>
          <a:p>
            <a:pPr marL="0" indent="0" algn="just">
              <a:buNone/>
            </a:pPr>
            <a:r>
              <a:rPr lang="en-US" sz="2400" dirty="0" smtClean="0">
                <a:latin typeface="Calibri" pitchFamily="34" charset="0"/>
                <a:cs typeface="Calibri" pitchFamily="34" charset="0"/>
              </a:rPr>
              <a:t>Syrians in Jordan depend on international support from the United Nations agencies, but the wages of working children constitute a significant contribution to the family income. –Household survey.</a:t>
            </a:r>
            <a:endParaRPr lang="en-US" sz="2400" dirty="0">
              <a:latin typeface="Calibri" pitchFamily="34" charset="0"/>
              <a:cs typeface="Calibri" pitchFamily="34" charset="0"/>
            </a:endParaRPr>
          </a:p>
        </p:txBody>
      </p:sp>
      <p:graphicFrame>
        <p:nvGraphicFramePr>
          <p:cNvPr id="5" name="Diagram 4"/>
          <p:cNvGraphicFramePr/>
          <p:nvPr>
            <p:extLst>
              <p:ext uri="{D42A27DB-BD31-4B8C-83A1-F6EECF244321}">
                <p14:modId xmlns:p14="http://schemas.microsoft.com/office/powerpoint/2010/main" val="1358153789"/>
              </p:ext>
            </p:extLst>
          </p:nvPr>
        </p:nvGraphicFramePr>
        <p:xfrm>
          <a:off x="10416480" y="116632"/>
          <a:ext cx="1619261" cy="10715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Chart 5"/>
          <p:cNvGraphicFramePr/>
          <p:nvPr/>
        </p:nvGraphicFramePr>
        <p:xfrm>
          <a:off x="0" y="2786058"/>
          <a:ext cx="11906291" cy="4071942"/>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367355745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en-US" sz="3600" dirty="0" smtClean="0">
                <a:solidFill>
                  <a:schemeClr val="tx2">
                    <a:lumMod val="75000"/>
                  </a:schemeClr>
                </a:solidFill>
              </a:rPr>
              <a:t>4.1 The Effects Of Child Labor: </a:t>
            </a:r>
            <a:br>
              <a:rPr lang="en-US" sz="3600" dirty="0" smtClean="0">
                <a:solidFill>
                  <a:schemeClr val="tx2">
                    <a:lumMod val="75000"/>
                  </a:schemeClr>
                </a:solidFill>
              </a:rPr>
            </a:br>
            <a:r>
              <a:rPr lang="en-US" sz="3600" dirty="0" smtClean="0">
                <a:solidFill>
                  <a:schemeClr val="tx2">
                    <a:lumMod val="75000"/>
                  </a:schemeClr>
                </a:solidFill>
              </a:rPr>
              <a:t>On The Family</a:t>
            </a:r>
            <a:endParaRPr lang="en-US" sz="3600" dirty="0">
              <a:solidFill>
                <a:schemeClr val="tx2">
                  <a:lumMod val="75000"/>
                </a:schemeClr>
              </a:solidFill>
            </a:endParaRPr>
          </a:p>
        </p:txBody>
      </p:sp>
      <p:graphicFrame>
        <p:nvGraphicFramePr>
          <p:cNvPr id="4" name="Diagram 3"/>
          <p:cNvGraphicFramePr/>
          <p:nvPr>
            <p:extLst>
              <p:ext uri="{D42A27DB-BD31-4B8C-83A1-F6EECF244321}">
                <p14:modId xmlns:p14="http://schemas.microsoft.com/office/powerpoint/2010/main" val="2026324124"/>
              </p:ext>
            </p:extLst>
          </p:nvPr>
        </p:nvGraphicFramePr>
        <p:xfrm>
          <a:off x="10416480" y="0"/>
          <a:ext cx="1619261" cy="10715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Chart 4"/>
          <p:cNvGraphicFramePr/>
          <p:nvPr>
            <p:extLst>
              <p:ext uri="{D42A27DB-BD31-4B8C-83A1-F6EECF244321}">
                <p14:modId xmlns:p14="http://schemas.microsoft.com/office/powerpoint/2010/main" val="625900651"/>
              </p:ext>
            </p:extLst>
          </p:nvPr>
        </p:nvGraphicFramePr>
        <p:xfrm>
          <a:off x="0" y="1643050"/>
          <a:ext cx="11811040" cy="521495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00571071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en-US" sz="3600" dirty="0" smtClean="0">
                <a:solidFill>
                  <a:schemeClr val="tx2">
                    <a:lumMod val="75000"/>
                  </a:schemeClr>
                </a:solidFill>
              </a:rPr>
              <a:t>4.1 The Effects Of Child Labor: </a:t>
            </a:r>
            <a:br>
              <a:rPr lang="en-US" sz="3600" dirty="0" smtClean="0">
                <a:solidFill>
                  <a:schemeClr val="tx2">
                    <a:lumMod val="75000"/>
                  </a:schemeClr>
                </a:solidFill>
              </a:rPr>
            </a:br>
            <a:r>
              <a:rPr lang="en-US" sz="3600" dirty="0" smtClean="0">
                <a:solidFill>
                  <a:schemeClr val="tx2">
                    <a:lumMod val="75000"/>
                  </a:schemeClr>
                </a:solidFill>
              </a:rPr>
              <a:t>On The Family</a:t>
            </a:r>
            <a:endParaRPr lang="en-US" sz="3600" dirty="0">
              <a:solidFill>
                <a:schemeClr val="tx2">
                  <a:lumMod val="75000"/>
                </a:schemeClr>
              </a:solidFill>
            </a:endParaRPr>
          </a:p>
        </p:txBody>
      </p:sp>
      <p:pic>
        <p:nvPicPr>
          <p:cNvPr id="11266" name="Chart 6"/>
          <p:cNvPicPr>
            <a:picLocks noChangeArrowheads="1"/>
          </p:cNvPicPr>
          <p:nvPr/>
        </p:nvPicPr>
        <p:blipFill>
          <a:blip r:embed="rId2"/>
          <a:srcRect/>
          <a:stretch>
            <a:fillRect/>
          </a:stretch>
        </p:blipFill>
        <p:spPr bwMode="auto">
          <a:xfrm>
            <a:off x="571461" y="1785926"/>
            <a:ext cx="10997147" cy="4595402"/>
          </a:xfrm>
          <a:prstGeom prst="rect">
            <a:avLst/>
          </a:prstGeom>
          <a:noFill/>
          <a:ln w="9525">
            <a:noFill/>
            <a:miter lim="800000"/>
            <a:headEnd/>
            <a:tailEnd/>
          </a:ln>
        </p:spPr>
      </p:pic>
      <p:graphicFrame>
        <p:nvGraphicFramePr>
          <p:cNvPr id="4" name="Diagram 3"/>
          <p:cNvGraphicFramePr/>
          <p:nvPr>
            <p:extLst>
              <p:ext uri="{D42A27DB-BD31-4B8C-83A1-F6EECF244321}">
                <p14:modId xmlns:p14="http://schemas.microsoft.com/office/powerpoint/2010/main" val="1379847413"/>
              </p:ext>
            </p:extLst>
          </p:nvPr>
        </p:nvGraphicFramePr>
        <p:xfrm>
          <a:off x="10416480" y="116632"/>
          <a:ext cx="1619261" cy="10715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0665605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en-US" sz="3600" dirty="0" smtClean="0">
                <a:solidFill>
                  <a:schemeClr val="tx2">
                    <a:lumMod val="75000"/>
                  </a:schemeClr>
                </a:solidFill>
              </a:rPr>
              <a:t>4.2 The Effects Of Child Labor: </a:t>
            </a:r>
            <a:br>
              <a:rPr lang="en-US" sz="3600" dirty="0" smtClean="0">
                <a:solidFill>
                  <a:schemeClr val="tx2">
                    <a:lumMod val="75000"/>
                  </a:schemeClr>
                </a:solidFill>
              </a:rPr>
            </a:br>
            <a:r>
              <a:rPr lang="en-US" sz="3600" dirty="0" smtClean="0">
                <a:solidFill>
                  <a:schemeClr val="tx2">
                    <a:lumMod val="75000"/>
                  </a:schemeClr>
                </a:solidFill>
              </a:rPr>
              <a:t>On The Childs Rights</a:t>
            </a:r>
            <a:endParaRPr lang="en-US" sz="3600" dirty="0">
              <a:solidFill>
                <a:schemeClr val="tx2">
                  <a:lumMod val="75000"/>
                </a:schemeClr>
              </a:solidFill>
            </a:endParaRPr>
          </a:p>
        </p:txBody>
      </p:sp>
      <p:sp>
        <p:nvSpPr>
          <p:cNvPr id="3" name="Content Placeholder 2"/>
          <p:cNvSpPr>
            <a:spLocks noGrp="1"/>
          </p:cNvSpPr>
          <p:nvPr>
            <p:ph idx="1"/>
          </p:nvPr>
        </p:nvSpPr>
        <p:spPr/>
        <p:txBody>
          <a:bodyPr>
            <a:normAutofit/>
          </a:bodyPr>
          <a:lstStyle/>
          <a:p>
            <a:pPr algn="just"/>
            <a:r>
              <a:rPr lang="en-GB" sz="2800" dirty="0" smtClean="0">
                <a:latin typeface="Calibri" pitchFamily="34" charset="0"/>
                <a:cs typeface="Calibri" pitchFamily="34" charset="0"/>
              </a:rPr>
              <a:t>Long working hours and working weeks often between 6 or 7 days long mean that the </a:t>
            </a:r>
            <a:r>
              <a:rPr lang="en-GB" sz="2800" b="1" dirty="0" smtClean="0">
                <a:latin typeface="Calibri" pitchFamily="34" charset="0"/>
                <a:cs typeface="Calibri" pitchFamily="34" charset="0"/>
              </a:rPr>
              <a:t>child’s right to education</a:t>
            </a:r>
            <a:r>
              <a:rPr lang="en-GB" sz="2800" dirty="0" smtClean="0">
                <a:latin typeface="Calibri" pitchFamily="34" charset="0"/>
                <a:cs typeface="Calibri" pitchFamily="34" charset="0"/>
              </a:rPr>
              <a:t> is infringed and their </a:t>
            </a:r>
            <a:r>
              <a:rPr lang="en-GB" sz="2800" b="1" dirty="0" smtClean="0">
                <a:latin typeface="Calibri" pitchFamily="34" charset="0"/>
                <a:cs typeface="Calibri" pitchFamily="34" charset="0"/>
              </a:rPr>
              <a:t>right to play curtailed</a:t>
            </a:r>
            <a:r>
              <a:rPr lang="en-GB" sz="2800" dirty="0" smtClean="0">
                <a:latin typeface="Calibri" pitchFamily="34" charset="0"/>
                <a:cs typeface="Calibri" pitchFamily="34" charset="0"/>
              </a:rPr>
              <a:t>. </a:t>
            </a:r>
          </a:p>
          <a:p>
            <a:pPr algn="just"/>
            <a:r>
              <a:rPr lang="en-GB" sz="2800" dirty="0" smtClean="0">
                <a:latin typeface="Calibri" pitchFamily="34" charset="0"/>
                <a:cs typeface="Calibri" pitchFamily="34" charset="0"/>
              </a:rPr>
              <a:t>They may be </a:t>
            </a:r>
            <a:r>
              <a:rPr lang="en-GB" sz="2800" b="1" dirty="0" smtClean="0">
                <a:latin typeface="Calibri" pitchFamily="34" charset="0"/>
                <a:cs typeface="Calibri" pitchFamily="34" charset="0"/>
              </a:rPr>
              <a:t>unable to socialise with others their own age</a:t>
            </a:r>
            <a:r>
              <a:rPr lang="en-GB" sz="2800" dirty="0" smtClean="0">
                <a:latin typeface="Calibri" pitchFamily="34" charset="0"/>
                <a:cs typeface="Calibri" pitchFamily="34" charset="0"/>
              </a:rPr>
              <a:t>, and they may feel cut off from friends or acquaintances </a:t>
            </a:r>
            <a:r>
              <a:rPr lang="en-GB" sz="2800" b="1" dirty="0" smtClean="0">
                <a:latin typeface="Calibri" pitchFamily="34" charset="0"/>
                <a:cs typeface="Calibri" pitchFamily="34" charset="0"/>
              </a:rPr>
              <a:t>due to the burden created by the financial responsibility </a:t>
            </a:r>
            <a:r>
              <a:rPr lang="en-GB" sz="2800" dirty="0" smtClean="0">
                <a:latin typeface="Calibri" pitchFamily="34" charset="0"/>
                <a:cs typeface="Calibri" pitchFamily="34" charset="0"/>
              </a:rPr>
              <a:t>on their shoulders. </a:t>
            </a:r>
            <a:endParaRPr lang="en-US" sz="2800" dirty="0" smtClean="0">
              <a:latin typeface="Calibri" pitchFamily="34" charset="0"/>
              <a:cs typeface="Calibri" pitchFamily="34" charset="0"/>
            </a:endParaRPr>
          </a:p>
          <a:p>
            <a:pPr algn="just"/>
            <a:endParaRPr lang="en-US" sz="2800" dirty="0">
              <a:latin typeface="Calibri" pitchFamily="34" charset="0"/>
              <a:cs typeface="Calibri" pitchFamily="34" charset="0"/>
            </a:endParaRPr>
          </a:p>
        </p:txBody>
      </p:sp>
      <p:graphicFrame>
        <p:nvGraphicFramePr>
          <p:cNvPr id="4" name="Diagram 3"/>
          <p:cNvGraphicFramePr/>
          <p:nvPr>
            <p:extLst>
              <p:ext uri="{D42A27DB-BD31-4B8C-83A1-F6EECF244321}">
                <p14:modId xmlns:p14="http://schemas.microsoft.com/office/powerpoint/2010/main" val="2261595238"/>
              </p:ext>
            </p:extLst>
          </p:nvPr>
        </p:nvGraphicFramePr>
        <p:xfrm>
          <a:off x="10416480" y="116632"/>
          <a:ext cx="1619261" cy="10715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2243860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en-US" sz="3600" dirty="0" smtClean="0">
                <a:solidFill>
                  <a:schemeClr val="tx2">
                    <a:lumMod val="75000"/>
                  </a:schemeClr>
                </a:solidFill>
              </a:rPr>
              <a:t>4.3 The Effects Of Child Labor: </a:t>
            </a:r>
            <a:br>
              <a:rPr lang="en-US" sz="3600" dirty="0" smtClean="0">
                <a:solidFill>
                  <a:schemeClr val="tx2">
                    <a:lumMod val="75000"/>
                  </a:schemeClr>
                </a:solidFill>
              </a:rPr>
            </a:br>
            <a:r>
              <a:rPr lang="en-US" sz="3600" dirty="0" smtClean="0">
                <a:solidFill>
                  <a:schemeClr val="tx2">
                    <a:lumMod val="75000"/>
                  </a:schemeClr>
                </a:solidFill>
              </a:rPr>
              <a:t>On Health and Safety</a:t>
            </a:r>
            <a:endParaRPr lang="en-US" sz="3600" dirty="0">
              <a:solidFill>
                <a:schemeClr val="tx2">
                  <a:lumMod val="75000"/>
                </a:schemeClr>
              </a:solidFill>
            </a:endParaRPr>
          </a:p>
        </p:txBody>
      </p:sp>
      <p:sp>
        <p:nvSpPr>
          <p:cNvPr id="3" name="Content Placeholder 2"/>
          <p:cNvSpPr>
            <a:spLocks noGrp="1"/>
          </p:cNvSpPr>
          <p:nvPr>
            <p:ph idx="1"/>
          </p:nvPr>
        </p:nvSpPr>
        <p:spPr>
          <a:xfrm>
            <a:off x="-381045" y="1600200"/>
            <a:ext cx="9048813" cy="4997152"/>
          </a:xfrm>
        </p:spPr>
        <p:txBody>
          <a:bodyPr>
            <a:noAutofit/>
          </a:bodyPr>
          <a:lstStyle/>
          <a:p>
            <a:pPr indent="0" algn="just">
              <a:spcBef>
                <a:spcPts val="0"/>
              </a:spcBef>
            </a:pPr>
            <a:r>
              <a:rPr lang="en-GB" sz="1600" dirty="0">
                <a:latin typeface="Calibri" pitchFamily="34" charset="0"/>
                <a:cs typeface="Calibri" pitchFamily="34" charset="0"/>
              </a:rPr>
              <a:t> </a:t>
            </a:r>
            <a:r>
              <a:rPr lang="en-GB" sz="2400" dirty="0">
                <a:latin typeface="Calibri" pitchFamily="34" charset="0"/>
                <a:cs typeface="Calibri" pitchFamily="34" charset="0"/>
              </a:rPr>
              <a:t>C</a:t>
            </a:r>
            <a:r>
              <a:rPr lang="en-GB" sz="2400" dirty="0" smtClean="0">
                <a:latin typeface="Calibri" pitchFamily="34" charset="0"/>
                <a:cs typeface="Calibri" pitchFamily="34" charset="0"/>
              </a:rPr>
              <a:t>hildren aged 16-18 in Amman, Mafraq and Irbid are working in environments that are, by ILO definition, classified as hazardous, such as metal works, where </a:t>
            </a:r>
            <a:r>
              <a:rPr lang="en-GB" sz="2400" b="1" dirty="0" smtClean="0">
                <a:latin typeface="Calibri" pitchFamily="34" charset="0"/>
                <a:cs typeface="Calibri" pitchFamily="34" charset="0"/>
              </a:rPr>
              <a:t>the potential of physical harm</a:t>
            </a:r>
            <a:r>
              <a:rPr lang="en-GB" sz="2400" dirty="0" smtClean="0">
                <a:latin typeface="Calibri" pitchFamily="34" charset="0"/>
                <a:cs typeface="Calibri" pitchFamily="34" charset="0"/>
              </a:rPr>
              <a:t> to the child is high. </a:t>
            </a:r>
            <a:endParaRPr lang="en-US" sz="2400" dirty="0">
              <a:latin typeface="Calibri" pitchFamily="34" charset="0"/>
              <a:cs typeface="Calibri" pitchFamily="34" charset="0"/>
            </a:endParaRPr>
          </a:p>
          <a:p>
            <a:pPr indent="0" algn="just">
              <a:spcBef>
                <a:spcPts val="0"/>
              </a:spcBef>
            </a:pPr>
            <a:r>
              <a:rPr lang="en-US" sz="2400" dirty="0" smtClean="0">
                <a:latin typeface="Calibri" pitchFamily="34" charset="0"/>
                <a:cs typeface="Calibri" pitchFamily="34" charset="0"/>
              </a:rPr>
              <a:t> </a:t>
            </a:r>
            <a:r>
              <a:rPr lang="en-GB" sz="2400" dirty="0" smtClean="0">
                <a:latin typeface="Calibri" pitchFamily="34" charset="0"/>
                <a:cs typeface="Calibri" pitchFamily="34" charset="0"/>
              </a:rPr>
              <a:t>A child was more likely to be </a:t>
            </a:r>
            <a:r>
              <a:rPr lang="en-GB" sz="2400" b="1" dirty="0" smtClean="0">
                <a:latin typeface="Calibri" pitchFamily="34" charset="0"/>
                <a:cs typeface="Calibri" pitchFamily="34" charset="0"/>
              </a:rPr>
              <a:t>surrounded by non-related adults and therefore potentially more likely to be exposed to negative behaviours, such as smoking, drinking, drugs or violence</a:t>
            </a:r>
            <a:r>
              <a:rPr lang="en-GB" sz="2400" dirty="0" smtClean="0">
                <a:latin typeface="Calibri" pitchFamily="34" charset="0"/>
                <a:cs typeface="Calibri" pitchFamily="34" charset="0"/>
              </a:rPr>
              <a:t>, bad language and/or attitudes that are inappropriate for their age.</a:t>
            </a:r>
          </a:p>
          <a:p>
            <a:pPr indent="0" algn="just">
              <a:spcBef>
                <a:spcPts val="0"/>
              </a:spcBef>
            </a:pPr>
            <a:endParaRPr lang="en-GB" sz="1600" dirty="0" smtClean="0">
              <a:latin typeface="Calibri" pitchFamily="34" charset="0"/>
              <a:cs typeface="Calibri" pitchFamily="34" charset="0"/>
            </a:endParaRPr>
          </a:p>
        </p:txBody>
      </p:sp>
      <p:graphicFrame>
        <p:nvGraphicFramePr>
          <p:cNvPr id="6" name="Diagram 5"/>
          <p:cNvGraphicFramePr/>
          <p:nvPr>
            <p:extLst>
              <p:ext uri="{D42A27DB-BD31-4B8C-83A1-F6EECF244321}">
                <p14:modId xmlns:p14="http://schemas.microsoft.com/office/powerpoint/2010/main" val="2811674877"/>
              </p:ext>
            </p:extLst>
          </p:nvPr>
        </p:nvGraphicFramePr>
        <p:xfrm>
          <a:off x="10416480" y="17346"/>
          <a:ext cx="1619261" cy="10715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1180504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dirty="0">
                <a:solidFill>
                  <a:schemeClr val="tx2">
                    <a:lumMod val="75000"/>
                  </a:schemeClr>
                </a:solidFill>
              </a:rPr>
              <a:t>4.3 The Effects Of Child Labor: </a:t>
            </a:r>
            <a:br>
              <a:rPr lang="en-US" dirty="0">
                <a:solidFill>
                  <a:schemeClr val="tx2">
                    <a:lumMod val="75000"/>
                  </a:schemeClr>
                </a:solidFill>
              </a:rPr>
            </a:br>
            <a:r>
              <a:rPr lang="en-US" dirty="0">
                <a:solidFill>
                  <a:schemeClr val="tx2">
                    <a:lumMod val="75000"/>
                  </a:schemeClr>
                </a:solidFill>
              </a:rPr>
              <a:t>On Health and Safety</a:t>
            </a:r>
          </a:p>
        </p:txBody>
      </p:sp>
      <p:sp>
        <p:nvSpPr>
          <p:cNvPr id="3" name="Content Placeholder 2"/>
          <p:cNvSpPr>
            <a:spLocks noGrp="1"/>
          </p:cNvSpPr>
          <p:nvPr>
            <p:ph idx="1"/>
          </p:nvPr>
        </p:nvSpPr>
        <p:spPr>
          <a:xfrm>
            <a:off x="581192" y="1807536"/>
            <a:ext cx="11029615" cy="4051264"/>
          </a:xfrm>
        </p:spPr>
        <p:txBody>
          <a:bodyPr>
            <a:normAutofit/>
          </a:bodyPr>
          <a:lstStyle/>
          <a:p>
            <a:pPr algn="just"/>
            <a:r>
              <a:rPr lang="en-GB" sz="3200" dirty="0">
                <a:latin typeface="Calibri" pitchFamily="34" charset="0"/>
                <a:cs typeface="Calibri" pitchFamily="34" charset="0"/>
              </a:rPr>
              <a:t>The </a:t>
            </a:r>
            <a:r>
              <a:rPr lang="en-GB" sz="3200" b="1" dirty="0">
                <a:latin typeface="Calibri" pitchFamily="34" charset="0"/>
                <a:cs typeface="Calibri" pitchFamily="34" charset="0"/>
              </a:rPr>
              <a:t>mental health</a:t>
            </a:r>
            <a:r>
              <a:rPr lang="en-GB" sz="3200" dirty="0">
                <a:latin typeface="Calibri" pitchFamily="34" charset="0"/>
                <a:cs typeface="Calibri" pitchFamily="34" charset="0"/>
              </a:rPr>
              <a:t> of children who labour: There are indications from focus group discussions and from primary data, that this is negatively impacted both as a direct result of work itself, but also as a result of the associated pressures that come from the responsibility of being a wage-earner in a household. </a:t>
            </a:r>
            <a:endParaRPr lang="en-US" sz="3200" dirty="0">
              <a:latin typeface="Calibri" pitchFamily="34" charset="0"/>
              <a:cs typeface="Calibri" pitchFamily="34" charset="0"/>
            </a:endParaRPr>
          </a:p>
          <a:p>
            <a:endParaRPr lang="en-US" sz="3200" dirty="0">
              <a:latin typeface="Calibri" pitchFamily="34" charset="0"/>
              <a:cs typeface="Calibri" pitchFamily="34" charset="0"/>
            </a:endParaRPr>
          </a:p>
          <a:p>
            <a:endParaRPr lang="en-US" sz="3200" dirty="0"/>
          </a:p>
        </p:txBody>
      </p:sp>
      <p:graphicFrame>
        <p:nvGraphicFramePr>
          <p:cNvPr id="4" name="Diagram 3"/>
          <p:cNvGraphicFramePr/>
          <p:nvPr>
            <p:extLst>
              <p:ext uri="{D42A27DB-BD31-4B8C-83A1-F6EECF244321}">
                <p14:modId xmlns:p14="http://schemas.microsoft.com/office/powerpoint/2010/main" val="3134812896"/>
              </p:ext>
            </p:extLst>
          </p:nvPr>
        </p:nvGraphicFramePr>
        <p:xfrm>
          <a:off x="10416480" y="17346"/>
          <a:ext cx="1619261" cy="10715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0694954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en-US" sz="3200" dirty="0" smtClean="0">
                <a:solidFill>
                  <a:schemeClr val="tx2">
                    <a:lumMod val="75000"/>
                  </a:schemeClr>
                </a:solidFill>
              </a:rPr>
              <a:t>4.4 The Effects Of Child Labor: On </a:t>
            </a:r>
            <a:br>
              <a:rPr lang="en-US" sz="3200" dirty="0" smtClean="0">
                <a:solidFill>
                  <a:schemeClr val="tx2">
                    <a:lumMod val="75000"/>
                  </a:schemeClr>
                </a:solidFill>
              </a:rPr>
            </a:br>
            <a:r>
              <a:rPr lang="en-US" sz="3200" dirty="0" smtClean="0">
                <a:solidFill>
                  <a:schemeClr val="tx2">
                    <a:lumMod val="75000"/>
                  </a:schemeClr>
                </a:solidFill>
              </a:rPr>
              <a:t>The Child’s Future</a:t>
            </a:r>
            <a:endParaRPr lang="en-US" sz="3200" dirty="0">
              <a:solidFill>
                <a:schemeClr val="tx2">
                  <a:lumMod val="75000"/>
                </a:schemeClr>
              </a:solidFill>
            </a:endParaRPr>
          </a:p>
        </p:txBody>
      </p:sp>
      <p:sp>
        <p:nvSpPr>
          <p:cNvPr id="3" name="Content Placeholder 2"/>
          <p:cNvSpPr>
            <a:spLocks noGrp="1"/>
          </p:cNvSpPr>
          <p:nvPr>
            <p:ph idx="1"/>
          </p:nvPr>
        </p:nvSpPr>
        <p:spPr>
          <a:xfrm>
            <a:off x="609600" y="1600201"/>
            <a:ext cx="10972800" cy="3686188"/>
          </a:xfrm>
        </p:spPr>
        <p:txBody>
          <a:bodyPr>
            <a:normAutofit/>
          </a:bodyPr>
          <a:lstStyle/>
          <a:p>
            <a:r>
              <a:rPr lang="en-GB" sz="2400" dirty="0" smtClean="0">
                <a:latin typeface="Calibri" pitchFamily="34" charset="0"/>
                <a:cs typeface="Calibri" pitchFamily="34" charset="0"/>
              </a:rPr>
              <a:t>Loss of education particularly may negatively impact </a:t>
            </a:r>
          </a:p>
          <a:p>
            <a:pPr lvl="1"/>
            <a:r>
              <a:rPr lang="en-GB" sz="2400" dirty="0" smtClean="0">
                <a:latin typeface="Calibri" pitchFamily="34" charset="0"/>
                <a:cs typeface="Calibri" pitchFamily="34" charset="0"/>
              </a:rPr>
              <a:t>The opportunities available to a child</a:t>
            </a:r>
          </a:p>
          <a:p>
            <a:pPr lvl="1"/>
            <a:r>
              <a:rPr lang="en-GB" sz="2400" dirty="0" smtClean="0">
                <a:latin typeface="Calibri" pitchFamily="34" charset="0"/>
                <a:cs typeface="Calibri" pitchFamily="34" charset="0"/>
              </a:rPr>
              <a:t>Their chance to develop new skills. </a:t>
            </a:r>
          </a:p>
          <a:p>
            <a:pPr lvl="1"/>
            <a:r>
              <a:rPr lang="en-GB" sz="2400" dirty="0" smtClean="0">
                <a:latin typeface="Calibri" pitchFamily="34" charset="0"/>
                <a:cs typeface="Calibri" pitchFamily="34" charset="0"/>
              </a:rPr>
              <a:t>Acquisition of basic literacy and numeracy skills, and access to the opportunities that formal education can offer.</a:t>
            </a:r>
            <a:endParaRPr lang="en-US" sz="2400" dirty="0" smtClean="0">
              <a:latin typeface="Calibri" pitchFamily="34" charset="0"/>
              <a:cs typeface="Calibri" pitchFamily="34" charset="0"/>
            </a:endParaRPr>
          </a:p>
          <a:p>
            <a:pPr>
              <a:buNone/>
            </a:pPr>
            <a:endParaRPr lang="en-US" sz="2400" dirty="0" smtClean="0">
              <a:latin typeface="Calibri" pitchFamily="34" charset="0"/>
              <a:cs typeface="Calibri" pitchFamily="34" charset="0"/>
            </a:endParaRPr>
          </a:p>
          <a:p>
            <a:endParaRPr lang="en-US" dirty="0">
              <a:latin typeface="Calibri" pitchFamily="34" charset="0"/>
              <a:cs typeface="Calibri" pitchFamily="34" charset="0"/>
            </a:endParaRPr>
          </a:p>
        </p:txBody>
      </p:sp>
      <p:sp>
        <p:nvSpPr>
          <p:cNvPr id="4" name="Rectangle 3"/>
          <p:cNvSpPr/>
          <p:nvPr/>
        </p:nvSpPr>
        <p:spPr>
          <a:xfrm>
            <a:off x="571461" y="5857892"/>
            <a:ext cx="11074400" cy="400110"/>
          </a:xfrm>
          <a:prstGeom prst="rect">
            <a:avLst/>
          </a:prstGeom>
        </p:spPr>
        <p:txBody>
          <a:bodyPr wrap="square">
            <a:spAutoFit/>
          </a:bodyPr>
          <a:lstStyle/>
          <a:p>
            <a:pPr marL="625475" lvl="1" indent="-225425" algn="ctr" rtl="1"/>
            <a:r>
              <a:rPr lang="en-US" sz="2000" b="1" dirty="0" smtClean="0">
                <a:latin typeface="Calibri" pitchFamily="34" charset="0"/>
                <a:cs typeface="Calibri" pitchFamily="34" charset="0"/>
              </a:rPr>
              <a:t>The child will not necessarily gain additional skills or experience through this work</a:t>
            </a:r>
            <a:endParaRPr lang="ar-JO" sz="2000" b="1" dirty="0">
              <a:latin typeface="Calibri" pitchFamily="34" charset="0"/>
            </a:endParaRPr>
          </a:p>
        </p:txBody>
      </p:sp>
      <p:sp>
        <p:nvSpPr>
          <p:cNvPr id="5" name="Down Arrow 4"/>
          <p:cNvSpPr/>
          <p:nvPr/>
        </p:nvSpPr>
        <p:spPr>
          <a:xfrm>
            <a:off x="5143493" y="5357826"/>
            <a:ext cx="2032000" cy="4572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7" name="Diagram 6"/>
          <p:cNvGraphicFramePr/>
          <p:nvPr>
            <p:extLst>
              <p:ext uri="{D42A27DB-BD31-4B8C-83A1-F6EECF244321}">
                <p14:modId xmlns:p14="http://schemas.microsoft.com/office/powerpoint/2010/main" val="3899541150"/>
              </p:ext>
            </p:extLst>
          </p:nvPr>
        </p:nvGraphicFramePr>
        <p:xfrm>
          <a:off x="10572739" y="19472"/>
          <a:ext cx="1619261" cy="10715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9163068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solidFill>
                  <a:schemeClr val="tx2">
                    <a:lumMod val="75000"/>
                  </a:schemeClr>
                </a:solidFill>
              </a:rPr>
              <a:t>5. Recommendations</a:t>
            </a:r>
            <a:endParaRPr lang="en-US" dirty="0">
              <a:solidFill>
                <a:schemeClr val="tx2">
                  <a:lumMod val="75000"/>
                </a:schemeClr>
              </a:solidFill>
            </a:endParaRPr>
          </a:p>
        </p:txBody>
      </p:sp>
      <p:sp>
        <p:nvSpPr>
          <p:cNvPr id="3" name="Content Placeholder 2"/>
          <p:cNvSpPr>
            <a:spLocks noGrp="1"/>
          </p:cNvSpPr>
          <p:nvPr>
            <p:ph idx="1"/>
          </p:nvPr>
        </p:nvSpPr>
        <p:spPr>
          <a:xfrm>
            <a:off x="609600" y="1600200"/>
            <a:ext cx="10972800" cy="4972072"/>
          </a:xfrm>
        </p:spPr>
        <p:txBody>
          <a:bodyPr>
            <a:normAutofit fontScale="92500" lnSpcReduction="20000"/>
          </a:bodyPr>
          <a:lstStyle/>
          <a:p>
            <a:pPr>
              <a:buNone/>
            </a:pPr>
            <a:r>
              <a:rPr lang="en-IE" sz="2400" b="1" dirty="0" smtClean="0">
                <a:latin typeface="Calibri" pitchFamily="34" charset="0"/>
                <a:cs typeface="Calibri" pitchFamily="34" charset="0"/>
              </a:rPr>
              <a:t>Education</a:t>
            </a:r>
            <a:endParaRPr lang="en-US" sz="2400" dirty="0" smtClean="0">
              <a:latin typeface="Calibri" pitchFamily="34" charset="0"/>
              <a:cs typeface="Calibri" pitchFamily="34" charset="0"/>
            </a:endParaRPr>
          </a:p>
          <a:p>
            <a:pPr lvl="0">
              <a:buFont typeface="Arial" pitchFamily="34" charset="0"/>
              <a:buChar char="−"/>
            </a:pPr>
            <a:r>
              <a:rPr lang="en-IE" sz="2400" dirty="0" smtClean="0">
                <a:latin typeface="Calibri" pitchFamily="34" charset="0"/>
                <a:cs typeface="Calibri" pitchFamily="34" charset="0"/>
              </a:rPr>
              <a:t>Need to a </a:t>
            </a:r>
            <a:r>
              <a:rPr lang="en-IE" sz="2400" b="1" dirty="0" smtClean="0">
                <a:latin typeface="Calibri" pitchFamily="34" charset="0"/>
                <a:cs typeface="Calibri" pitchFamily="34" charset="0"/>
              </a:rPr>
              <a:t>clearer national definition of ‘school drop-out</a:t>
            </a:r>
            <a:r>
              <a:rPr lang="en-IE" sz="2400" dirty="0" smtClean="0">
                <a:latin typeface="Calibri" pitchFamily="34" charset="0"/>
                <a:cs typeface="Calibri" pitchFamily="34" charset="0"/>
              </a:rPr>
              <a:t>’;</a:t>
            </a:r>
            <a:endParaRPr lang="en-US" sz="2400" dirty="0" smtClean="0">
              <a:latin typeface="Calibri" pitchFamily="34" charset="0"/>
              <a:cs typeface="Calibri" pitchFamily="34" charset="0"/>
            </a:endParaRPr>
          </a:p>
          <a:p>
            <a:pPr lvl="0">
              <a:buFont typeface="Arial" pitchFamily="34" charset="0"/>
              <a:buChar char="−"/>
            </a:pPr>
            <a:r>
              <a:rPr lang="en-IE" sz="2400" dirty="0">
                <a:latin typeface="Calibri" pitchFamily="34" charset="0"/>
                <a:cs typeface="Calibri" pitchFamily="34" charset="0"/>
              </a:rPr>
              <a:t>T</a:t>
            </a:r>
            <a:r>
              <a:rPr lang="en-IE" sz="2400" b="1" dirty="0" smtClean="0">
                <a:latin typeface="Calibri" pitchFamily="34" charset="0"/>
                <a:cs typeface="Calibri" pitchFamily="34" charset="0"/>
              </a:rPr>
              <a:t>he design and development of innovative and creative education programmes for Syrian refugees </a:t>
            </a:r>
            <a:r>
              <a:rPr lang="en-IE" sz="2400" dirty="0" smtClean="0">
                <a:latin typeface="Calibri" pitchFamily="34" charset="0"/>
                <a:cs typeface="Calibri" pitchFamily="34" charset="0"/>
              </a:rPr>
              <a:t>should continue, with the intention of encouraging their return to school and to ensure that they remain there</a:t>
            </a:r>
            <a:endParaRPr lang="en-US" sz="2400" dirty="0" smtClean="0">
              <a:latin typeface="Calibri" pitchFamily="34" charset="0"/>
              <a:cs typeface="Calibri" pitchFamily="34" charset="0"/>
            </a:endParaRPr>
          </a:p>
          <a:p>
            <a:pPr lvl="0">
              <a:buFont typeface="Arial" pitchFamily="34" charset="0"/>
              <a:buChar char="−"/>
            </a:pPr>
            <a:r>
              <a:rPr lang="en-IE" sz="2400" b="1" dirty="0" smtClean="0">
                <a:latin typeface="Calibri" pitchFamily="34" charset="0"/>
                <a:cs typeface="Calibri" pitchFamily="34" charset="0"/>
              </a:rPr>
              <a:t>Extra-curricular activities for children in schools and in communities should be encouraged by all national and international actors</a:t>
            </a:r>
            <a:r>
              <a:rPr lang="en-IE" sz="2400" dirty="0" smtClean="0">
                <a:latin typeface="Calibri" pitchFamily="34" charset="0"/>
                <a:cs typeface="Calibri" pitchFamily="34" charset="0"/>
              </a:rPr>
              <a:t>, to try and improve school environments and to enhance the range of activities that are available outside school hours, with the intention of occupying children in useful learning situations and allowing them a chance to socialise in a safe environment. </a:t>
            </a:r>
            <a:endParaRPr lang="en-US" sz="2400" dirty="0" smtClean="0">
              <a:latin typeface="Calibri" pitchFamily="34" charset="0"/>
              <a:cs typeface="Calibri" pitchFamily="34" charset="0"/>
            </a:endParaRPr>
          </a:p>
          <a:p>
            <a:pPr>
              <a:buNone/>
            </a:pPr>
            <a:endParaRPr lang="en-US" sz="2400" dirty="0" smtClean="0">
              <a:latin typeface="Calibri" pitchFamily="34" charset="0"/>
              <a:cs typeface="Calibri" pitchFamily="34" charset="0"/>
            </a:endParaRPr>
          </a:p>
          <a:p>
            <a:pPr>
              <a:buNone/>
            </a:pPr>
            <a:r>
              <a:rPr lang="en-IE" sz="2400" b="1" dirty="0" smtClean="0">
                <a:latin typeface="Calibri" pitchFamily="34" charset="0"/>
                <a:cs typeface="Calibri" pitchFamily="34" charset="0"/>
              </a:rPr>
              <a:t>Financial assistance </a:t>
            </a:r>
          </a:p>
          <a:p>
            <a:pPr>
              <a:buFont typeface="Arial" pitchFamily="34" charset="0"/>
              <a:buChar char="−"/>
            </a:pPr>
            <a:r>
              <a:rPr lang="en-IE" sz="2400" dirty="0" smtClean="0">
                <a:latin typeface="Calibri" pitchFamily="34" charset="0"/>
                <a:cs typeface="Calibri" pitchFamily="34" charset="0"/>
              </a:rPr>
              <a:t>Provision of </a:t>
            </a:r>
            <a:r>
              <a:rPr lang="en-IE" sz="2400" b="1" dirty="0" smtClean="0">
                <a:latin typeface="Calibri" pitchFamily="34" charset="0"/>
                <a:cs typeface="Calibri" pitchFamily="34" charset="0"/>
              </a:rPr>
              <a:t>cash assistance to child labourer families </a:t>
            </a:r>
            <a:r>
              <a:rPr lang="en-IE" sz="2400" dirty="0" smtClean="0">
                <a:latin typeface="Calibri" pitchFamily="34" charset="0"/>
                <a:cs typeface="Calibri" pitchFamily="34" charset="0"/>
              </a:rPr>
              <a:t>must be maintained, expanded and increased to the extent possible. </a:t>
            </a:r>
            <a:endParaRPr lang="en-US" sz="2400" dirty="0" smtClean="0">
              <a:latin typeface="Calibri" pitchFamily="34" charset="0"/>
              <a:cs typeface="Calibri" pitchFamily="34" charset="0"/>
            </a:endParaRPr>
          </a:p>
          <a:p>
            <a:endParaRPr lang="en-US" dirty="0">
              <a:latin typeface="Calibri" pitchFamily="34" charset="0"/>
              <a:cs typeface="Calibri" pitchFamily="34" charset="0"/>
            </a:endParaRPr>
          </a:p>
        </p:txBody>
      </p:sp>
      <p:sp>
        <p:nvSpPr>
          <p:cNvPr id="7" name="TextBox 6"/>
          <p:cNvSpPr txBox="1"/>
          <p:nvPr/>
        </p:nvSpPr>
        <p:spPr>
          <a:xfrm>
            <a:off x="10096529" y="1357298"/>
            <a:ext cx="184731" cy="369332"/>
          </a:xfrm>
          <a:prstGeom prst="rect">
            <a:avLst/>
          </a:prstGeom>
          <a:noFill/>
        </p:spPr>
        <p:txBody>
          <a:bodyPr wrap="none" rtlCol="0">
            <a:spAutoFit/>
          </a:bodyPr>
          <a:lstStyle/>
          <a:p>
            <a:endParaRPr lang="en-US" dirty="0"/>
          </a:p>
        </p:txBody>
      </p:sp>
      <p:grpSp>
        <p:nvGrpSpPr>
          <p:cNvPr id="9" name="Group 8"/>
          <p:cNvGrpSpPr/>
          <p:nvPr/>
        </p:nvGrpSpPr>
        <p:grpSpPr>
          <a:xfrm>
            <a:off x="9936427" y="116632"/>
            <a:ext cx="2000264" cy="1428760"/>
            <a:chOff x="6786578" y="142852"/>
            <a:chExt cx="1500198" cy="1428760"/>
          </a:xfrm>
        </p:grpSpPr>
        <p:graphicFrame>
          <p:nvGraphicFramePr>
            <p:cNvPr id="10" name="Diagram 9"/>
            <p:cNvGraphicFramePr/>
            <p:nvPr>
              <p:extLst>
                <p:ext uri="{D42A27DB-BD31-4B8C-83A1-F6EECF244321}">
                  <p14:modId xmlns:p14="http://schemas.microsoft.com/office/powerpoint/2010/main" val="3431457181"/>
                </p:ext>
              </p:extLst>
            </p:nvPr>
          </p:nvGraphicFramePr>
          <p:xfrm>
            <a:off x="6786578" y="142852"/>
            <a:ext cx="1500198" cy="10715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Down Arrow 10"/>
            <p:cNvSpPr/>
            <p:nvPr/>
          </p:nvSpPr>
          <p:spPr>
            <a:xfrm>
              <a:off x="7429520" y="1142984"/>
              <a:ext cx="246128" cy="16035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ounded Rectangle 11"/>
            <p:cNvSpPr/>
            <p:nvPr/>
          </p:nvSpPr>
          <p:spPr>
            <a:xfrm>
              <a:off x="7000892" y="1285860"/>
              <a:ext cx="1143008" cy="28575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smtClean="0"/>
                <a:t>Recommendations</a:t>
              </a:r>
              <a:endParaRPr lang="en-US" sz="500" dirty="0"/>
            </a:p>
          </p:txBody>
        </p:sp>
      </p:grpSp>
    </p:spTree>
    <p:extLst>
      <p:ext uri="{BB962C8B-B14F-4D97-AF65-F5344CB8AC3E}">
        <p14:creationId xmlns:p14="http://schemas.microsoft.com/office/powerpoint/2010/main" val="79456375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solidFill>
                  <a:schemeClr val="tx2">
                    <a:lumMod val="75000"/>
                  </a:schemeClr>
                </a:solidFill>
              </a:rPr>
              <a:t>5.1 Recommendations</a:t>
            </a:r>
            <a:endParaRPr lang="en-US" dirty="0">
              <a:solidFill>
                <a:schemeClr val="tx2">
                  <a:lumMod val="75000"/>
                </a:schemeClr>
              </a:solidFill>
            </a:endParaRPr>
          </a:p>
        </p:txBody>
      </p:sp>
      <p:sp>
        <p:nvSpPr>
          <p:cNvPr id="3" name="Content Placeholder 2"/>
          <p:cNvSpPr>
            <a:spLocks noGrp="1"/>
          </p:cNvSpPr>
          <p:nvPr>
            <p:ph idx="1"/>
          </p:nvPr>
        </p:nvSpPr>
        <p:spPr>
          <a:xfrm>
            <a:off x="609600" y="1600200"/>
            <a:ext cx="10972800" cy="5257800"/>
          </a:xfrm>
        </p:spPr>
        <p:txBody>
          <a:bodyPr>
            <a:normAutofit fontScale="92500" lnSpcReduction="10000"/>
          </a:bodyPr>
          <a:lstStyle/>
          <a:p>
            <a:pPr>
              <a:buNone/>
            </a:pPr>
            <a:r>
              <a:rPr lang="en-IE" sz="2000" b="1" dirty="0" smtClean="0">
                <a:latin typeface="Calibri" pitchFamily="34" charset="0"/>
                <a:cs typeface="Calibri" pitchFamily="34" charset="0"/>
              </a:rPr>
              <a:t>Awareness Raising and Alternative Support </a:t>
            </a:r>
            <a:endParaRPr lang="en-US" sz="2000" dirty="0" smtClean="0">
              <a:latin typeface="Calibri" pitchFamily="34" charset="0"/>
              <a:cs typeface="Calibri" pitchFamily="34" charset="0"/>
            </a:endParaRPr>
          </a:p>
          <a:p>
            <a:pPr lvl="0">
              <a:buFont typeface="Arial" pitchFamily="34" charset="0"/>
              <a:buChar char="−"/>
            </a:pPr>
            <a:r>
              <a:rPr lang="en-IE" sz="2000" b="1" dirty="0" smtClean="0">
                <a:latin typeface="Calibri" pitchFamily="34" charset="0"/>
                <a:cs typeface="Calibri" pitchFamily="34" charset="0"/>
              </a:rPr>
              <a:t>National awareness campaigns on child labour </a:t>
            </a:r>
            <a:r>
              <a:rPr lang="en-IE" sz="2000" dirty="0" smtClean="0">
                <a:latin typeface="Calibri" pitchFamily="34" charset="0"/>
                <a:cs typeface="Calibri" pitchFamily="34" charset="0"/>
              </a:rPr>
              <a:t>should be designed and implemented as quickly and comprehensively as possible. </a:t>
            </a:r>
            <a:endParaRPr lang="en-US" sz="2000" dirty="0" smtClean="0">
              <a:latin typeface="Calibri" pitchFamily="34" charset="0"/>
              <a:cs typeface="Calibri" pitchFamily="34" charset="0"/>
            </a:endParaRPr>
          </a:p>
          <a:p>
            <a:pPr lvl="0">
              <a:buFont typeface="Arial" pitchFamily="34" charset="0"/>
              <a:buChar char="−"/>
            </a:pPr>
            <a:r>
              <a:rPr lang="en-IE" sz="2000" b="1" dirty="0" smtClean="0">
                <a:latin typeface="Calibri" pitchFamily="34" charset="0"/>
                <a:cs typeface="Calibri" pitchFamily="34" charset="0"/>
              </a:rPr>
              <a:t>Information for Syrians specifically regarding child labour and Jordanian labour laws in respect of minimum age of employment and hazardous work should be distributed in UNHCR registration centres</a:t>
            </a:r>
            <a:r>
              <a:rPr lang="en-IE" sz="2000" dirty="0" smtClean="0">
                <a:latin typeface="Calibri" pitchFamily="34" charset="0"/>
                <a:cs typeface="Calibri" pitchFamily="34" charset="0"/>
              </a:rPr>
              <a:t>, as well as via media outlets such as the ‘Syrian Hour’ radio show.  </a:t>
            </a:r>
          </a:p>
          <a:p>
            <a:pPr lvl="0">
              <a:buFont typeface="Arial" pitchFamily="34" charset="0"/>
              <a:buChar char="−"/>
            </a:pPr>
            <a:r>
              <a:rPr lang="en-IE" sz="2000" b="1" dirty="0" smtClean="0">
                <a:latin typeface="Calibri" pitchFamily="34" charset="0"/>
                <a:cs typeface="Calibri" pitchFamily="34" charset="0"/>
              </a:rPr>
              <a:t>Particular focus should be on the impact of child labour on children’s health, well-being </a:t>
            </a:r>
            <a:r>
              <a:rPr lang="en-IE" sz="2000" dirty="0" smtClean="0">
                <a:latin typeface="Calibri" pitchFamily="34" charset="0"/>
                <a:cs typeface="Calibri" pitchFamily="34" charset="0"/>
              </a:rPr>
              <a:t>and future by being deprived of an education;</a:t>
            </a:r>
            <a:endParaRPr lang="en-US" sz="2000" dirty="0" smtClean="0">
              <a:latin typeface="Calibri" pitchFamily="34" charset="0"/>
              <a:cs typeface="Calibri" pitchFamily="34" charset="0"/>
            </a:endParaRPr>
          </a:p>
          <a:p>
            <a:pPr lvl="0">
              <a:buFont typeface="Arial" pitchFamily="34" charset="0"/>
              <a:buChar char="−"/>
            </a:pPr>
            <a:r>
              <a:rPr lang="en-IE" sz="2000" dirty="0" smtClean="0">
                <a:latin typeface="Calibri" pitchFamily="34" charset="0"/>
                <a:cs typeface="Calibri" pitchFamily="34" charset="0"/>
              </a:rPr>
              <a:t>For children who labour, and their families, there needs to be more than just cash assistance that targets economic issues. </a:t>
            </a:r>
            <a:r>
              <a:rPr lang="en-IE" sz="2000" b="1" dirty="0" smtClean="0">
                <a:latin typeface="Calibri" pitchFamily="34" charset="0"/>
                <a:cs typeface="Calibri" pitchFamily="34" charset="0"/>
              </a:rPr>
              <a:t>There needs to be improved labour market access, vocational education that is especially focused on youth (although not to the exclusion of others) and income generating activities</a:t>
            </a:r>
            <a:r>
              <a:rPr lang="en-IE" sz="2000" dirty="0" smtClean="0">
                <a:latin typeface="Calibri" pitchFamily="34" charset="0"/>
                <a:cs typeface="Calibri" pitchFamily="34" charset="0"/>
              </a:rPr>
              <a:t>;</a:t>
            </a:r>
            <a:endParaRPr lang="en-US" sz="2000" dirty="0" smtClean="0">
              <a:latin typeface="Calibri" pitchFamily="34" charset="0"/>
              <a:cs typeface="Calibri" pitchFamily="34" charset="0"/>
            </a:endParaRPr>
          </a:p>
          <a:p>
            <a:pPr lvl="0">
              <a:buFont typeface="Arial" pitchFamily="34" charset="0"/>
              <a:buChar char="−"/>
            </a:pPr>
            <a:r>
              <a:rPr lang="en-IE" sz="2000" b="1" dirty="0">
                <a:latin typeface="Calibri" pitchFamily="34" charset="0"/>
                <a:cs typeface="Calibri" pitchFamily="34" charset="0"/>
              </a:rPr>
              <a:t>P</a:t>
            </a:r>
            <a:r>
              <a:rPr lang="en-IE" sz="2000" b="1" dirty="0" smtClean="0">
                <a:latin typeface="Calibri" pitchFamily="34" charset="0"/>
                <a:cs typeface="Calibri" pitchFamily="34" charset="0"/>
              </a:rPr>
              <a:t>olicy dialogue between national and international stakeholders to discuss the sensitive issues of labour market access, employment opportunities and access to vocational education for Syrian refugees </a:t>
            </a:r>
            <a:r>
              <a:rPr lang="en-IE" sz="2000" dirty="0" smtClean="0">
                <a:latin typeface="Calibri" pitchFamily="34" charset="0"/>
                <a:cs typeface="Calibri" pitchFamily="34" charset="0"/>
              </a:rPr>
              <a:t>which, at present, have not been comprehensively addressed;</a:t>
            </a:r>
            <a:endParaRPr lang="en-US" sz="2000" dirty="0" smtClean="0">
              <a:latin typeface="Calibri" pitchFamily="34" charset="0"/>
              <a:cs typeface="Calibri" pitchFamily="34" charset="0"/>
            </a:endParaRPr>
          </a:p>
          <a:p>
            <a:pPr lvl="0">
              <a:buFont typeface="Arial" pitchFamily="34" charset="0"/>
              <a:buChar char="−"/>
            </a:pPr>
            <a:r>
              <a:rPr lang="en-IE" sz="2000" b="1" dirty="0" smtClean="0">
                <a:latin typeface="Calibri" pitchFamily="34" charset="0"/>
                <a:cs typeface="Calibri" pitchFamily="34" charset="0"/>
              </a:rPr>
              <a:t>Improving awareness levels and training for labour inspectors </a:t>
            </a:r>
            <a:r>
              <a:rPr lang="en-IE" sz="2000" dirty="0" smtClean="0">
                <a:latin typeface="Calibri" pitchFamily="34" charset="0"/>
                <a:cs typeface="Calibri" pitchFamily="34" charset="0"/>
              </a:rPr>
              <a:t>tasked with identifying child labour cases, as well as offering practical support on how to deal with children and their families in these cases</a:t>
            </a:r>
            <a:r>
              <a:rPr lang="en-IE" dirty="0" smtClean="0">
                <a:latin typeface="Calibri" pitchFamily="34" charset="0"/>
                <a:cs typeface="Calibri" pitchFamily="34" charset="0"/>
              </a:rPr>
              <a:t>.</a:t>
            </a:r>
            <a:endParaRPr lang="en-US" dirty="0" smtClean="0">
              <a:latin typeface="Calibri" pitchFamily="34" charset="0"/>
              <a:cs typeface="Calibri" pitchFamily="34" charset="0"/>
            </a:endParaRPr>
          </a:p>
          <a:p>
            <a:endParaRPr lang="en-US" dirty="0">
              <a:latin typeface="Calibri" pitchFamily="34" charset="0"/>
              <a:cs typeface="Calibri" pitchFamily="34" charset="0"/>
            </a:endParaRPr>
          </a:p>
        </p:txBody>
      </p:sp>
      <p:sp>
        <p:nvSpPr>
          <p:cNvPr id="7" name="TextBox 6"/>
          <p:cNvSpPr txBox="1"/>
          <p:nvPr/>
        </p:nvSpPr>
        <p:spPr>
          <a:xfrm>
            <a:off x="10096529" y="1357298"/>
            <a:ext cx="184731" cy="369332"/>
          </a:xfrm>
          <a:prstGeom prst="rect">
            <a:avLst/>
          </a:prstGeom>
          <a:noFill/>
        </p:spPr>
        <p:txBody>
          <a:bodyPr wrap="none" rtlCol="0">
            <a:spAutoFit/>
          </a:bodyPr>
          <a:lstStyle/>
          <a:p>
            <a:endParaRPr lang="en-US" dirty="0"/>
          </a:p>
        </p:txBody>
      </p:sp>
      <p:grpSp>
        <p:nvGrpSpPr>
          <p:cNvPr id="8" name="Group 7"/>
          <p:cNvGrpSpPr/>
          <p:nvPr/>
        </p:nvGrpSpPr>
        <p:grpSpPr>
          <a:xfrm>
            <a:off x="9936427" y="116632"/>
            <a:ext cx="2000264" cy="1428760"/>
            <a:chOff x="6786578" y="142852"/>
            <a:chExt cx="1500198" cy="1428760"/>
          </a:xfrm>
        </p:grpSpPr>
        <p:graphicFrame>
          <p:nvGraphicFramePr>
            <p:cNvPr id="9" name="Diagram 8"/>
            <p:cNvGraphicFramePr/>
            <p:nvPr>
              <p:extLst>
                <p:ext uri="{D42A27DB-BD31-4B8C-83A1-F6EECF244321}">
                  <p14:modId xmlns:p14="http://schemas.microsoft.com/office/powerpoint/2010/main" val="357097503"/>
                </p:ext>
              </p:extLst>
            </p:nvPr>
          </p:nvGraphicFramePr>
          <p:xfrm>
            <a:off x="6786578" y="142852"/>
            <a:ext cx="1500198" cy="10715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Down Arrow 9"/>
            <p:cNvSpPr/>
            <p:nvPr/>
          </p:nvSpPr>
          <p:spPr>
            <a:xfrm>
              <a:off x="7429520" y="1142984"/>
              <a:ext cx="246128" cy="16035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ounded Rectangle 10"/>
            <p:cNvSpPr/>
            <p:nvPr/>
          </p:nvSpPr>
          <p:spPr>
            <a:xfrm>
              <a:off x="7000892" y="1285860"/>
              <a:ext cx="1143008" cy="28575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smtClean="0"/>
                <a:t>Recommendations</a:t>
              </a:r>
              <a:endParaRPr lang="en-US" sz="500" dirty="0"/>
            </a:p>
          </p:txBody>
        </p:sp>
      </p:grpSp>
    </p:spTree>
    <p:extLst>
      <p:ext uri="{BB962C8B-B14F-4D97-AF65-F5344CB8AC3E}">
        <p14:creationId xmlns:p14="http://schemas.microsoft.com/office/powerpoint/2010/main" val="404011878"/>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solidFill>
                  <a:schemeClr val="tx2">
                    <a:lumMod val="75000"/>
                  </a:schemeClr>
                </a:solidFill>
              </a:rPr>
              <a:t>5.2 Recommendations</a:t>
            </a:r>
            <a:endParaRPr lang="en-US" dirty="0">
              <a:solidFill>
                <a:schemeClr val="tx2">
                  <a:lumMod val="75000"/>
                </a:schemeClr>
              </a:solidFill>
            </a:endParaRPr>
          </a:p>
        </p:txBody>
      </p:sp>
      <p:sp>
        <p:nvSpPr>
          <p:cNvPr id="3" name="Content Placeholder 2"/>
          <p:cNvSpPr>
            <a:spLocks noGrp="1"/>
          </p:cNvSpPr>
          <p:nvPr>
            <p:ph idx="1"/>
          </p:nvPr>
        </p:nvSpPr>
        <p:spPr>
          <a:xfrm>
            <a:off x="581192" y="1545392"/>
            <a:ext cx="11029615" cy="4738450"/>
          </a:xfrm>
        </p:spPr>
        <p:txBody>
          <a:bodyPr>
            <a:normAutofit fontScale="92500" lnSpcReduction="10000"/>
          </a:bodyPr>
          <a:lstStyle/>
          <a:p>
            <a:pPr>
              <a:buNone/>
            </a:pPr>
            <a:r>
              <a:rPr lang="en-IE" sz="2000" b="1" dirty="0" smtClean="0">
                <a:latin typeface="Calibri" pitchFamily="34" charset="0"/>
                <a:cs typeface="Calibri" pitchFamily="34" charset="0"/>
              </a:rPr>
              <a:t>Frameworks and Coordination </a:t>
            </a:r>
            <a:endParaRPr lang="en-US" sz="2000" dirty="0" smtClean="0">
              <a:latin typeface="Calibri" pitchFamily="34" charset="0"/>
              <a:cs typeface="Calibri" pitchFamily="34" charset="0"/>
            </a:endParaRPr>
          </a:p>
          <a:p>
            <a:pPr lvl="0">
              <a:buFont typeface="Arial" pitchFamily="34" charset="0"/>
              <a:buChar char="−"/>
            </a:pPr>
            <a:r>
              <a:rPr lang="en-IE" sz="2000" b="1" dirty="0" smtClean="0">
                <a:latin typeface="Calibri" pitchFamily="34" charset="0"/>
                <a:cs typeface="Calibri" pitchFamily="34" charset="0"/>
              </a:rPr>
              <a:t>The National Framework for Combating Child Labour should, in its next phase, work to formally engage civil society and employers </a:t>
            </a:r>
            <a:r>
              <a:rPr lang="en-IE" sz="2000" dirty="0" smtClean="0">
                <a:latin typeface="Calibri" pitchFamily="34" charset="0"/>
                <a:cs typeface="Calibri" pitchFamily="34" charset="0"/>
              </a:rPr>
              <a:t>in order to enhance identification and follow-up of child labour cases, and to improve the coordination of services for child labourers and their families. This should include addressing the situation of child labour among the Syrian refugee population.</a:t>
            </a:r>
            <a:endParaRPr lang="en-US" sz="2000" dirty="0" smtClean="0">
              <a:latin typeface="Calibri" pitchFamily="34" charset="0"/>
              <a:cs typeface="Calibri" pitchFamily="34" charset="0"/>
            </a:endParaRPr>
          </a:p>
          <a:p>
            <a:pPr lvl="0">
              <a:buFont typeface="Arial" pitchFamily="34" charset="0"/>
              <a:buChar char="−"/>
            </a:pPr>
            <a:r>
              <a:rPr lang="en-IE" sz="2000" dirty="0" smtClean="0">
                <a:latin typeface="Calibri" pitchFamily="34" charset="0"/>
                <a:cs typeface="Calibri" pitchFamily="34" charset="0"/>
              </a:rPr>
              <a:t>A coherent and </a:t>
            </a:r>
            <a:r>
              <a:rPr lang="en-IE" sz="2000" b="1" dirty="0" smtClean="0">
                <a:latin typeface="Calibri" pitchFamily="34" charset="0"/>
                <a:cs typeface="Calibri" pitchFamily="34" charset="0"/>
              </a:rPr>
              <a:t>monitored follow-up system for the child after an intervention </a:t>
            </a:r>
            <a:r>
              <a:rPr lang="en-IE" sz="2000" dirty="0" smtClean="0">
                <a:latin typeface="Calibri" pitchFamily="34" charset="0"/>
                <a:cs typeface="Calibri" pitchFamily="34" charset="0"/>
              </a:rPr>
              <a:t>is implemented should be formalised in the NFCCL;</a:t>
            </a:r>
            <a:endParaRPr lang="en-US" sz="2000" dirty="0" smtClean="0">
              <a:latin typeface="Calibri" pitchFamily="34" charset="0"/>
              <a:cs typeface="Calibri" pitchFamily="34" charset="0"/>
            </a:endParaRPr>
          </a:p>
          <a:p>
            <a:pPr lvl="0">
              <a:buFont typeface="Arial" pitchFamily="34" charset="0"/>
              <a:buChar char="−"/>
            </a:pPr>
            <a:r>
              <a:rPr lang="en-IE" sz="2000" b="1" dirty="0" smtClean="0">
                <a:latin typeface="Calibri" pitchFamily="34" charset="0"/>
                <a:cs typeface="Calibri" pitchFamily="34" charset="0"/>
              </a:rPr>
              <a:t>Improve the coordination between the Ministries and the service providers that are not currently named in the NFCCL but who are providing services to child labourers and their families</a:t>
            </a:r>
            <a:r>
              <a:rPr lang="en-IE" sz="2000" dirty="0" smtClean="0">
                <a:latin typeface="Calibri" pitchFamily="34" charset="0"/>
                <a:cs typeface="Calibri" pitchFamily="34" charset="0"/>
              </a:rPr>
              <a:t>;</a:t>
            </a:r>
            <a:endParaRPr lang="en-US" sz="2000" dirty="0" smtClean="0">
              <a:latin typeface="Calibri" pitchFamily="34" charset="0"/>
              <a:cs typeface="Calibri" pitchFamily="34" charset="0"/>
            </a:endParaRPr>
          </a:p>
          <a:p>
            <a:pPr lvl="0">
              <a:buFont typeface="Arial" pitchFamily="34" charset="0"/>
              <a:buChar char="−"/>
            </a:pPr>
            <a:r>
              <a:rPr lang="en-IE" sz="2000" dirty="0" smtClean="0">
                <a:latin typeface="Calibri" pitchFamily="34" charset="0"/>
                <a:cs typeface="Calibri" pitchFamily="34" charset="0"/>
              </a:rPr>
              <a:t>Improve the cooperation between the three Ministries named in the NFCCL with child labour cases -  the </a:t>
            </a:r>
            <a:r>
              <a:rPr lang="en-IE" sz="2000" dirty="0" err="1" smtClean="0">
                <a:latin typeface="Calibri" pitchFamily="34" charset="0"/>
                <a:cs typeface="Calibri" pitchFamily="34" charset="0"/>
              </a:rPr>
              <a:t>MoL</a:t>
            </a:r>
            <a:r>
              <a:rPr lang="en-IE" sz="2000" dirty="0" smtClean="0">
                <a:latin typeface="Calibri" pitchFamily="34" charset="0"/>
                <a:cs typeface="Calibri" pitchFamily="34" charset="0"/>
              </a:rPr>
              <a:t>, the </a:t>
            </a:r>
            <a:r>
              <a:rPr lang="en-IE" sz="2000" dirty="0" err="1" smtClean="0">
                <a:latin typeface="Calibri" pitchFamily="34" charset="0"/>
                <a:cs typeface="Calibri" pitchFamily="34" charset="0"/>
              </a:rPr>
              <a:t>MoE</a:t>
            </a:r>
            <a:r>
              <a:rPr lang="en-IE" sz="2000" dirty="0" smtClean="0">
                <a:latin typeface="Calibri" pitchFamily="34" charset="0"/>
                <a:cs typeface="Calibri" pitchFamily="34" charset="0"/>
              </a:rPr>
              <a:t> and the </a:t>
            </a:r>
            <a:r>
              <a:rPr lang="en-IE" sz="2000" dirty="0" err="1" smtClean="0">
                <a:latin typeface="Calibri" pitchFamily="34" charset="0"/>
                <a:cs typeface="Calibri" pitchFamily="34" charset="0"/>
              </a:rPr>
              <a:t>MoSD</a:t>
            </a:r>
            <a:r>
              <a:rPr lang="en-IE" sz="2000" dirty="0" smtClean="0">
                <a:latin typeface="Calibri" pitchFamily="34" charset="0"/>
                <a:cs typeface="Calibri" pitchFamily="34" charset="0"/>
              </a:rPr>
              <a:t> – thereby facilitating them in carrying out their assigned tasks relating to child labour cases;</a:t>
            </a:r>
            <a:endParaRPr lang="en-US" sz="2000" dirty="0" smtClean="0">
              <a:latin typeface="Calibri" pitchFamily="34" charset="0"/>
              <a:cs typeface="Calibri" pitchFamily="34" charset="0"/>
            </a:endParaRPr>
          </a:p>
          <a:p>
            <a:pPr lvl="0">
              <a:buFont typeface="Arial" pitchFamily="34" charset="0"/>
              <a:buChar char="−"/>
            </a:pPr>
            <a:r>
              <a:rPr lang="en-IE" sz="2000" b="1" dirty="0" smtClean="0">
                <a:latin typeface="Calibri" pitchFamily="34" charset="0"/>
                <a:cs typeface="Calibri" pitchFamily="34" charset="0"/>
              </a:rPr>
              <a:t>Coordination efforts among all child protection actors – developmental and humanitarian - </a:t>
            </a:r>
            <a:r>
              <a:rPr lang="en-IE" sz="2000" dirty="0" smtClean="0">
                <a:latin typeface="Calibri" pitchFamily="34" charset="0"/>
                <a:cs typeface="Calibri" pitchFamily="34" charset="0"/>
              </a:rPr>
              <a:t>must continue to strive for improvements to the provision of services for child labourers and their families.</a:t>
            </a:r>
            <a:endParaRPr lang="en-US" sz="2000" dirty="0" smtClean="0">
              <a:latin typeface="Calibri" pitchFamily="34" charset="0"/>
              <a:cs typeface="Calibri" pitchFamily="34" charset="0"/>
            </a:endParaRPr>
          </a:p>
          <a:p>
            <a:endParaRPr lang="en-US" sz="1600" dirty="0">
              <a:latin typeface="Calibri" pitchFamily="34" charset="0"/>
              <a:cs typeface="Calibri" pitchFamily="34" charset="0"/>
            </a:endParaRPr>
          </a:p>
        </p:txBody>
      </p:sp>
      <p:sp>
        <p:nvSpPr>
          <p:cNvPr id="7" name="TextBox 6"/>
          <p:cNvSpPr txBox="1"/>
          <p:nvPr/>
        </p:nvSpPr>
        <p:spPr>
          <a:xfrm>
            <a:off x="10096529" y="1357298"/>
            <a:ext cx="184731" cy="369332"/>
          </a:xfrm>
          <a:prstGeom prst="rect">
            <a:avLst/>
          </a:prstGeom>
          <a:noFill/>
        </p:spPr>
        <p:txBody>
          <a:bodyPr wrap="none" rtlCol="0">
            <a:spAutoFit/>
          </a:bodyPr>
          <a:lstStyle/>
          <a:p>
            <a:endParaRPr lang="en-US" dirty="0"/>
          </a:p>
        </p:txBody>
      </p:sp>
      <p:grpSp>
        <p:nvGrpSpPr>
          <p:cNvPr id="8" name="Group 7"/>
          <p:cNvGrpSpPr/>
          <p:nvPr/>
        </p:nvGrpSpPr>
        <p:grpSpPr>
          <a:xfrm>
            <a:off x="9936427" y="116632"/>
            <a:ext cx="2000264" cy="1428760"/>
            <a:chOff x="6786578" y="142852"/>
            <a:chExt cx="1500198" cy="1428760"/>
          </a:xfrm>
        </p:grpSpPr>
        <p:graphicFrame>
          <p:nvGraphicFramePr>
            <p:cNvPr id="9" name="Diagram 8"/>
            <p:cNvGraphicFramePr/>
            <p:nvPr>
              <p:extLst>
                <p:ext uri="{D42A27DB-BD31-4B8C-83A1-F6EECF244321}">
                  <p14:modId xmlns:p14="http://schemas.microsoft.com/office/powerpoint/2010/main" val="830533981"/>
                </p:ext>
              </p:extLst>
            </p:nvPr>
          </p:nvGraphicFramePr>
          <p:xfrm>
            <a:off x="6786578" y="142852"/>
            <a:ext cx="1500198" cy="10715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Down Arrow 9"/>
            <p:cNvSpPr/>
            <p:nvPr/>
          </p:nvSpPr>
          <p:spPr>
            <a:xfrm>
              <a:off x="7429520" y="1142984"/>
              <a:ext cx="246128" cy="16035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ounded Rectangle 10"/>
            <p:cNvSpPr/>
            <p:nvPr/>
          </p:nvSpPr>
          <p:spPr>
            <a:xfrm>
              <a:off x="7000892" y="1285860"/>
              <a:ext cx="1143008" cy="28575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smtClean="0"/>
                <a:t>Recommendations</a:t>
              </a:r>
              <a:endParaRPr lang="en-US" sz="500" dirty="0"/>
            </a:p>
          </p:txBody>
        </p:sp>
      </p:grpSp>
    </p:spTree>
    <p:extLst>
      <p:ext uri="{BB962C8B-B14F-4D97-AF65-F5344CB8AC3E}">
        <p14:creationId xmlns:p14="http://schemas.microsoft.com/office/powerpoint/2010/main" val="73763319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solidFill>
                  <a:schemeClr val="tx2">
                    <a:lumMod val="75000"/>
                  </a:schemeClr>
                </a:solidFill>
              </a:rPr>
              <a:t>5.3 Recommendations</a:t>
            </a:r>
            <a:endParaRPr lang="en-US" dirty="0">
              <a:solidFill>
                <a:schemeClr val="tx2">
                  <a:lumMod val="75000"/>
                </a:schemeClr>
              </a:solidFill>
            </a:endParaRPr>
          </a:p>
        </p:txBody>
      </p:sp>
      <p:sp>
        <p:nvSpPr>
          <p:cNvPr id="3" name="Content Placeholder 2"/>
          <p:cNvSpPr>
            <a:spLocks noGrp="1"/>
          </p:cNvSpPr>
          <p:nvPr>
            <p:ph idx="1"/>
          </p:nvPr>
        </p:nvSpPr>
        <p:spPr>
          <a:xfrm>
            <a:off x="609600" y="1600200"/>
            <a:ext cx="10972800" cy="5114948"/>
          </a:xfrm>
        </p:spPr>
        <p:txBody>
          <a:bodyPr>
            <a:normAutofit fontScale="77500" lnSpcReduction="20000"/>
          </a:bodyPr>
          <a:lstStyle/>
          <a:p>
            <a:pPr>
              <a:buNone/>
            </a:pPr>
            <a:r>
              <a:rPr lang="en-IE" sz="2200" b="1" dirty="0" smtClean="0">
                <a:latin typeface="Calibri" pitchFamily="34" charset="0"/>
                <a:cs typeface="Calibri" pitchFamily="34" charset="0"/>
              </a:rPr>
              <a:t>Capacity Building</a:t>
            </a:r>
            <a:endParaRPr lang="en-US" sz="2200" dirty="0" smtClean="0">
              <a:latin typeface="Calibri" pitchFamily="34" charset="0"/>
              <a:cs typeface="Calibri" pitchFamily="34" charset="0"/>
            </a:endParaRPr>
          </a:p>
          <a:p>
            <a:pPr>
              <a:buFont typeface="Arial" pitchFamily="34" charset="0"/>
              <a:buChar char="−"/>
            </a:pPr>
            <a:r>
              <a:rPr lang="en-IE" sz="2200" dirty="0" smtClean="0">
                <a:latin typeface="Calibri" pitchFamily="34" charset="0"/>
                <a:cs typeface="Calibri" pitchFamily="34" charset="0"/>
              </a:rPr>
              <a:t>The capacity of </a:t>
            </a:r>
            <a:r>
              <a:rPr lang="en-IE" sz="2200" b="1" dirty="0" smtClean="0">
                <a:latin typeface="Calibri" pitchFamily="34" charset="0"/>
                <a:cs typeface="Calibri" pitchFamily="34" charset="0"/>
              </a:rPr>
              <a:t>relevant government actors, especially those responsible for the implementation of the NFCCL</a:t>
            </a:r>
            <a:r>
              <a:rPr lang="en-IE" sz="2200" dirty="0" smtClean="0">
                <a:latin typeface="Calibri" pitchFamily="34" charset="0"/>
                <a:cs typeface="Calibri" pitchFamily="34" charset="0"/>
              </a:rPr>
              <a:t>, needs to be improved starting immediately and looking at the medium-term future, with the support of government and international actors, particularly the ILO. </a:t>
            </a:r>
          </a:p>
          <a:p>
            <a:pPr>
              <a:buFont typeface="Arial" pitchFamily="34" charset="0"/>
              <a:buChar char="−"/>
            </a:pPr>
            <a:r>
              <a:rPr lang="en-IE" sz="2200" dirty="0" smtClean="0">
                <a:latin typeface="Calibri" pitchFamily="34" charset="0"/>
                <a:cs typeface="Calibri" pitchFamily="34" charset="0"/>
              </a:rPr>
              <a:t>Early consideration should be given by the </a:t>
            </a:r>
            <a:r>
              <a:rPr lang="en-IE" sz="2200" b="1" dirty="0" err="1" smtClean="0">
                <a:latin typeface="Calibri" pitchFamily="34" charset="0"/>
                <a:cs typeface="Calibri" pitchFamily="34" charset="0"/>
              </a:rPr>
              <a:t>MoL</a:t>
            </a:r>
            <a:r>
              <a:rPr lang="en-IE" sz="2200" b="1" dirty="0" smtClean="0">
                <a:latin typeface="Calibri" pitchFamily="34" charset="0"/>
                <a:cs typeface="Calibri" pitchFamily="34" charset="0"/>
              </a:rPr>
              <a:t> to hire and train additional labour inspectors to improve national coverage of labour inspection </a:t>
            </a:r>
            <a:r>
              <a:rPr lang="en-IE" sz="2200" dirty="0" smtClean="0">
                <a:latin typeface="Calibri" pitchFamily="34" charset="0"/>
                <a:cs typeface="Calibri" pitchFamily="34" charset="0"/>
              </a:rPr>
              <a:t>and to strengthen identification, reporting and monitoring of child labour cases. </a:t>
            </a:r>
          </a:p>
          <a:p>
            <a:pPr>
              <a:buFont typeface="Arial" pitchFamily="34" charset="0"/>
              <a:buChar char="−"/>
            </a:pPr>
            <a:r>
              <a:rPr lang="en-IE" sz="2200" b="1" dirty="0" smtClean="0">
                <a:latin typeface="Calibri" pitchFamily="34" charset="0"/>
                <a:cs typeface="Calibri" pitchFamily="34" charset="0"/>
              </a:rPr>
              <a:t>Development of the National Database on Child Labour should continue </a:t>
            </a:r>
            <a:r>
              <a:rPr lang="en-IE" sz="2200" dirty="0" smtClean="0">
                <a:latin typeface="Calibri" pitchFamily="34" charset="0"/>
                <a:cs typeface="Calibri" pitchFamily="34" charset="0"/>
              </a:rPr>
              <a:t>and greater efforts made with relevant government staff to ensure broad uptake and use of the database once completed. The database should ultimately cover all nationalities of child labourers in Jordan.</a:t>
            </a:r>
            <a:endParaRPr lang="en-US" sz="2200" dirty="0" smtClean="0">
              <a:latin typeface="Calibri" pitchFamily="34" charset="0"/>
              <a:cs typeface="Calibri" pitchFamily="34" charset="0"/>
            </a:endParaRPr>
          </a:p>
          <a:p>
            <a:pPr>
              <a:buNone/>
            </a:pPr>
            <a:endParaRPr lang="en-US" sz="2200" dirty="0" smtClean="0">
              <a:latin typeface="Calibri" pitchFamily="34" charset="0"/>
              <a:cs typeface="Calibri" pitchFamily="34" charset="0"/>
            </a:endParaRPr>
          </a:p>
          <a:p>
            <a:pPr>
              <a:buNone/>
            </a:pPr>
            <a:r>
              <a:rPr lang="en-IE" sz="2200" b="1" dirty="0" smtClean="0">
                <a:latin typeface="Calibri" pitchFamily="34" charset="0"/>
                <a:cs typeface="Calibri" pitchFamily="34" charset="0"/>
              </a:rPr>
              <a:t>National Statistics </a:t>
            </a:r>
            <a:endParaRPr lang="en-US" sz="2200" dirty="0" smtClean="0">
              <a:latin typeface="Calibri" pitchFamily="34" charset="0"/>
              <a:cs typeface="Calibri" pitchFamily="34" charset="0"/>
            </a:endParaRPr>
          </a:p>
          <a:p>
            <a:pPr lvl="0">
              <a:buFont typeface="Arial" pitchFamily="34" charset="0"/>
              <a:buChar char="−"/>
            </a:pPr>
            <a:r>
              <a:rPr lang="en-IE" sz="2200" dirty="0" smtClean="0">
                <a:latin typeface="Calibri" pitchFamily="34" charset="0"/>
                <a:cs typeface="Calibri" pitchFamily="34" charset="0"/>
              </a:rPr>
              <a:t>In view of the fact that the incidence of child labour appears to be increasing, not only among Syrian refugees, and in order to keep abreast of trends in this phenomenon,  the government should include a specific focus on child labour in existing national surveys through appropriately designed questions as soon as possible. </a:t>
            </a:r>
          </a:p>
          <a:p>
            <a:pPr lvl="0">
              <a:buFont typeface="Arial" pitchFamily="34" charset="0"/>
              <a:buChar char="−"/>
            </a:pPr>
            <a:r>
              <a:rPr lang="en-IE" sz="2200" dirty="0" smtClean="0">
                <a:latin typeface="Calibri" pitchFamily="34" charset="0"/>
                <a:cs typeface="Calibri" pitchFamily="34" charset="0"/>
              </a:rPr>
              <a:t>The Department of Statistics is ideally placed to coordinate this process based on its previous experience in this field.</a:t>
            </a:r>
            <a:endParaRPr lang="en-US" sz="2200" dirty="0" smtClean="0">
              <a:latin typeface="Calibri" pitchFamily="34" charset="0"/>
              <a:cs typeface="Calibri" pitchFamily="34" charset="0"/>
            </a:endParaRPr>
          </a:p>
          <a:p>
            <a:endParaRPr lang="en-US" dirty="0">
              <a:latin typeface="Calibri" pitchFamily="34" charset="0"/>
              <a:cs typeface="Calibri" pitchFamily="34" charset="0"/>
            </a:endParaRPr>
          </a:p>
        </p:txBody>
      </p:sp>
      <p:sp>
        <p:nvSpPr>
          <p:cNvPr id="7" name="TextBox 6"/>
          <p:cNvSpPr txBox="1"/>
          <p:nvPr/>
        </p:nvSpPr>
        <p:spPr>
          <a:xfrm>
            <a:off x="10096529" y="1357298"/>
            <a:ext cx="184731" cy="369332"/>
          </a:xfrm>
          <a:prstGeom prst="rect">
            <a:avLst/>
          </a:prstGeom>
          <a:noFill/>
        </p:spPr>
        <p:txBody>
          <a:bodyPr wrap="none" rtlCol="0">
            <a:spAutoFit/>
          </a:bodyPr>
          <a:lstStyle/>
          <a:p>
            <a:endParaRPr lang="en-US" dirty="0"/>
          </a:p>
        </p:txBody>
      </p:sp>
      <p:grpSp>
        <p:nvGrpSpPr>
          <p:cNvPr id="8" name="Group 7"/>
          <p:cNvGrpSpPr/>
          <p:nvPr/>
        </p:nvGrpSpPr>
        <p:grpSpPr>
          <a:xfrm>
            <a:off x="9936427" y="116632"/>
            <a:ext cx="2000264" cy="1428760"/>
            <a:chOff x="6786578" y="142852"/>
            <a:chExt cx="1500198" cy="1428760"/>
          </a:xfrm>
        </p:grpSpPr>
        <p:graphicFrame>
          <p:nvGraphicFramePr>
            <p:cNvPr id="9" name="Diagram 8"/>
            <p:cNvGraphicFramePr/>
            <p:nvPr>
              <p:extLst>
                <p:ext uri="{D42A27DB-BD31-4B8C-83A1-F6EECF244321}">
                  <p14:modId xmlns:p14="http://schemas.microsoft.com/office/powerpoint/2010/main" val="1367866549"/>
                </p:ext>
              </p:extLst>
            </p:nvPr>
          </p:nvGraphicFramePr>
          <p:xfrm>
            <a:off x="6786578" y="142852"/>
            <a:ext cx="1500198" cy="10715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Down Arrow 9"/>
            <p:cNvSpPr/>
            <p:nvPr/>
          </p:nvSpPr>
          <p:spPr>
            <a:xfrm>
              <a:off x="7429520" y="1142984"/>
              <a:ext cx="246128" cy="16035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ounded Rectangle 10"/>
            <p:cNvSpPr/>
            <p:nvPr/>
          </p:nvSpPr>
          <p:spPr>
            <a:xfrm>
              <a:off x="7000892" y="1285860"/>
              <a:ext cx="1143008" cy="28575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smtClean="0"/>
                <a:t>Recommendations</a:t>
              </a:r>
              <a:endParaRPr lang="en-US" sz="500" dirty="0"/>
            </a:p>
          </p:txBody>
        </p:sp>
      </p:grpSp>
    </p:spTree>
    <p:extLst>
      <p:ext uri="{BB962C8B-B14F-4D97-AF65-F5344CB8AC3E}">
        <p14:creationId xmlns:p14="http://schemas.microsoft.com/office/powerpoint/2010/main" val="1859832710"/>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Full reports on ILO Website</a:t>
            </a:r>
            <a:endParaRPr lang="en-US" dirty="0"/>
          </a:p>
        </p:txBody>
      </p:sp>
      <p:sp>
        <p:nvSpPr>
          <p:cNvPr id="3" name="Content Placeholder 2"/>
          <p:cNvSpPr>
            <a:spLocks noGrp="1"/>
          </p:cNvSpPr>
          <p:nvPr>
            <p:ph idx="1"/>
          </p:nvPr>
        </p:nvSpPr>
        <p:spPr/>
        <p:txBody>
          <a:bodyPr/>
          <a:lstStyle/>
          <a:p>
            <a:r>
              <a:rPr lang="en-US" dirty="0">
                <a:hlinkClick r:id="rId2"/>
              </a:rPr>
              <a:t>http://www.ilo.org/beirut/events/WCMS_244603/lang--</a:t>
            </a:r>
            <a:r>
              <a:rPr lang="en-US" dirty="0" smtClean="0">
                <a:hlinkClick r:id="rId2"/>
              </a:rPr>
              <a:t>en/index.htm?shared_from=shr-tls</a:t>
            </a:r>
            <a:endParaRPr lang="en-US" dirty="0" smtClean="0"/>
          </a:p>
          <a:p>
            <a:endParaRPr lang="en-US" dirty="0"/>
          </a:p>
        </p:txBody>
      </p:sp>
    </p:spTree>
    <p:extLst>
      <p:ext uri="{BB962C8B-B14F-4D97-AF65-F5344CB8AC3E}">
        <p14:creationId xmlns:p14="http://schemas.microsoft.com/office/powerpoint/2010/main" val="960368220"/>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86685" y="5030231"/>
            <a:ext cx="8986115" cy="646331"/>
          </a:xfrm>
          <a:prstGeom prst="rect">
            <a:avLst/>
          </a:prstGeom>
          <a:noFill/>
        </p:spPr>
        <p:txBody>
          <a:bodyPr wrap="square" rtlCol="0">
            <a:spAutoFit/>
          </a:bodyPr>
          <a:lstStyle/>
          <a:p>
            <a:pPr algn="ctr"/>
            <a:r>
              <a:rPr lang="en-US" sz="3600" b="1" dirty="0" smtClean="0">
                <a:solidFill>
                  <a:srgbClr val="33CC33"/>
                </a:solidFill>
              </a:rPr>
              <a:t>Thank you</a:t>
            </a:r>
          </a:p>
        </p:txBody>
      </p:sp>
    </p:spTree>
    <p:extLst>
      <p:ext uri="{BB962C8B-B14F-4D97-AF65-F5344CB8AC3E}">
        <p14:creationId xmlns:p14="http://schemas.microsoft.com/office/powerpoint/2010/main" val="4213208106"/>
      </p:ext>
    </p:extLst>
  </p:cSld>
  <p:clrMapOvr>
    <a:masterClrMapping/>
  </p:clrMapOvr>
  <p:timing>
    <p:tnLst>
      <p:par>
        <p:cTn id="1" dur="indefinite" restart="never" nodeType="tmRoot"/>
      </p:par>
    </p:tnLst>
  </p:timing>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366658"/>
      </a:accent1>
      <a:accent2>
        <a:srgbClr val="8CB64A"/>
      </a:accent2>
      <a:accent3>
        <a:srgbClr val="88D5A9"/>
      </a:accent3>
      <a:accent4>
        <a:srgbClr val="969FA7"/>
      </a:accent4>
      <a:accent5>
        <a:srgbClr val="E8A844"/>
      </a:accent5>
      <a:accent6>
        <a:srgbClr val="A1561F"/>
      </a:accent6>
      <a:hlink>
        <a:srgbClr val="828282"/>
      </a:hlink>
      <a:folHlink>
        <a:srgbClr val="A5A5A5"/>
      </a:folHlink>
    </a:clrScheme>
    <a:fontScheme name="Dividend">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4BEC0EAF-CF86-4D49-B83B-56CC62D3CFF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TC103457464[[fn=Dividend]]</Template>
  <TotalTime>8358</TotalTime>
  <Words>4887</Words>
  <Application>Microsoft Office PowerPoint</Application>
  <PresentationFormat>Widescreen</PresentationFormat>
  <Paragraphs>564</Paragraphs>
  <Slides>53</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53</vt:i4>
      </vt:variant>
    </vt:vector>
  </HeadingPairs>
  <TitlesOfParts>
    <vt:vector size="60" baseType="lpstr">
      <vt:lpstr>Arial</vt:lpstr>
      <vt:lpstr>Calibri</vt:lpstr>
      <vt:lpstr>Gill Sans MT</vt:lpstr>
      <vt:lpstr>Majalla UI</vt:lpstr>
      <vt:lpstr>Times New Roman</vt:lpstr>
      <vt:lpstr>Wingdings 2</vt:lpstr>
      <vt:lpstr>Dividend</vt:lpstr>
      <vt:lpstr>  Rapid Assessment: Child Labour  Agricultural Sector In Jordan </vt:lpstr>
      <vt:lpstr>Jordan Indicators</vt:lpstr>
      <vt:lpstr>Objective of the Assessment</vt:lpstr>
      <vt:lpstr>Methodology </vt:lpstr>
      <vt:lpstr>Key findings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Focus Groups discussions (FGDs)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Methodology</vt:lpstr>
      <vt:lpstr>Results of the study  </vt:lpstr>
      <vt:lpstr>1.National Challenges 1.2 Targeting Child Labour Amongst Syrians  In Jordan</vt:lpstr>
      <vt:lpstr>2. Characteristics Of Child Labor</vt:lpstr>
      <vt:lpstr>2.   Characteristics:  2.1 Employment Sectors And  Occupations  </vt:lpstr>
      <vt:lpstr>2    Characteristics:  2.1 Employment Sectors  And Occupations</vt:lpstr>
      <vt:lpstr>2     Characteristics 2.3  Working hours and Remuneration</vt:lpstr>
      <vt:lpstr>2. Characteristics 2.4 Children’s Health </vt:lpstr>
      <vt:lpstr>2    Characteristics:  2.6 Safety In The Workplace</vt:lpstr>
      <vt:lpstr>3. Causes Of Child Labour 3.1 Economic need </vt:lpstr>
      <vt:lpstr>3. Causes Of Child Labour  3.1 Economic Need</vt:lpstr>
      <vt:lpstr>3. Causes Of Child Labour 3.2 Attitudes Towards Education</vt:lpstr>
      <vt:lpstr>3. Causes Of Child Labour:  3.2 Attitudes Towards Education</vt:lpstr>
      <vt:lpstr>4. Effects of Child Labour</vt:lpstr>
      <vt:lpstr>4.1 The Effects Of Child Labor:  On The Family</vt:lpstr>
      <vt:lpstr>4.1 The Effects Of Child Labor:  On The Family</vt:lpstr>
      <vt:lpstr>4.1 The Effects Of Child Labor:  On The Family</vt:lpstr>
      <vt:lpstr>4.2 The Effects Of Child Labor:  On The Childs Rights</vt:lpstr>
      <vt:lpstr>4.3 The Effects Of Child Labor:  On Health and Safety</vt:lpstr>
      <vt:lpstr>4.3 The Effects Of Child Labor:  On Health and Safety</vt:lpstr>
      <vt:lpstr>4.4 The Effects Of Child Labor: On  The Child’s Future</vt:lpstr>
      <vt:lpstr>5. Recommendations</vt:lpstr>
      <vt:lpstr>5.1 Recommendations</vt:lpstr>
      <vt:lpstr>5.2 Recommendations</vt:lpstr>
      <vt:lpstr>5.3 Recommendations</vt:lpstr>
      <vt:lpstr>Full reports on ILO Website</vt:lpstr>
      <vt:lpstr>PowerPoint Presentation</vt:lpstr>
    </vt:vector>
  </TitlesOfParts>
  <Company>Brigham Young University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Rapid Assessment (RA) On Child Labour  Agricultural Sector In Jordan / Mafraq &amp; Jordan Valley (Ghor) For Jordanians And Syrians</dc:title>
  <dc:creator>Rasha Qudisat</dc:creator>
  <cp:lastModifiedBy>Muhammad Rafiq Khan</cp:lastModifiedBy>
  <cp:revision>195</cp:revision>
  <dcterms:created xsi:type="dcterms:W3CDTF">2014-05-28T12:43:12Z</dcterms:created>
  <dcterms:modified xsi:type="dcterms:W3CDTF">2014-07-20T06:59:13Z</dcterms:modified>
</cp:coreProperties>
</file>