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262" r:id="rId2"/>
    <p:sldId id="263" r:id="rId3"/>
    <p:sldId id="273" r:id="rId4"/>
    <p:sldId id="272" r:id="rId5"/>
    <p:sldId id="27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ania" initials="TI" lastIdx="5"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1A0AD"/>
    <a:srgbClr val="23AB91"/>
    <a:srgbClr val="329C92"/>
    <a:srgbClr val="21ADA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77132" autoAdjust="0"/>
  </p:normalViewPr>
  <p:slideViewPr>
    <p:cSldViewPr>
      <p:cViewPr varScale="1">
        <p:scale>
          <a:sx n="41" d="100"/>
          <a:sy n="41" d="100"/>
        </p:scale>
        <p:origin x="-1531" y="274"/>
      </p:cViewPr>
      <p:guideLst>
        <p:guide orient="horz" pos="2160"/>
        <p:guide pos="2880"/>
      </p:guideLst>
    </p:cSldViewPr>
  </p:slideViewPr>
  <p:notesTextViewPr>
    <p:cViewPr>
      <p:scale>
        <a:sx n="100" d="100"/>
        <a:sy n="100" d="100"/>
      </p:scale>
      <p:origin x="0" y="25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FBA61D-3C6C-4990-8157-F1F3B66A0275}" type="datetimeFigureOut">
              <a:rPr lang="en-US" smtClean="0"/>
              <a:pPr/>
              <a:t>9/1/2014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392136-6D12-4368-98FA-D20AFD2F893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8392136-6D12-4368-98FA-D20AFD2F8933}"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Facilitator Note: </a:t>
            </a:r>
            <a:r>
              <a:rPr lang="en-GB" b="0" dirty="0" smtClean="0"/>
              <a:t>Give an overview of the messages and then go in depth on some of them. You will not</a:t>
            </a:r>
            <a:r>
              <a:rPr lang="en-GB" b="0" baseline="0" dirty="0" smtClean="0"/>
              <a:t> be able to go in depth on all messages but you need to prioritize which messages are more critical or relevant to participants’ work and context. </a:t>
            </a:r>
            <a:endParaRPr lang="en-US" b="1" dirty="0"/>
          </a:p>
        </p:txBody>
      </p:sp>
      <p:sp>
        <p:nvSpPr>
          <p:cNvPr id="4" name="Slide Number Placeholder 3"/>
          <p:cNvSpPr>
            <a:spLocks noGrp="1"/>
          </p:cNvSpPr>
          <p:nvPr>
            <p:ph type="sldNum" sz="quarter" idx="10"/>
          </p:nvPr>
        </p:nvSpPr>
        <p:spPr/>
        <p:txBody>
          <a:bodyPr/>
          <a:lstStyle/>
          <a:p>
            <a:fld id="{68392136-6D12-4368-98FA-D20AFD2F893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Facilitator Note: </a:t>
            </a:r>
            <a:r>
              <a:rPr lang="en-GB" b="0" dirty="0" smtClean="0"/>
              <a:t>Participants</a:t>
            </a:r>
            <a:r>
              <a:rPr lang="en-GB" b="0" baseline="0" dirty="0" smtClean="0"/>
              <a:t> should role play an actual conversation based on the vignette at hand. For example, they can role play discussing early marriage with a father who doesn’t know the law or discussing early marriage with a mother who insists on marrying her </a:t>
            </a:r>
            <a:r>
              <a:rPr lang="en-GB" b="0" baseline="0" dirty="0" smtClean="0"/>
              <a:t>daughter. Facilitator to observe and ask some participants whom she thinks role played well to volunteer and do the role play in front of everyone. </a:t>
            </a:r>
          </a:p>
          <a:p>
            <a:endParaRPr lang="en-GB" b="0" baseline="0" dirty="0" smtClean="0"/>
          </a:p>
          <a:p>
            <a:r>
              <a:rPr lang="en-GB" b="0" baseline="0" dirty="0" smtClean="0"/>
              <a:t>Depending on time, facilitator can assign 3 messages &amp; 3 vignettes for </a:t>
            </a:r>
            <a:r>
              <a:rPr lang="en-GB" b="0" baseline="0" smtClean="0"/>
              <a:t>each group.</a:t>
            </a:r>
            <a:endParaRPr lang="en-GB" b="0" baseline="0" dirty="0" smtClean="0"/>
          </a:p>
          <a:p>
            <a:endParaRPr lang="en-GB" b="0" baseline="0" dirty="0" smtClean="0"/>
          </a:p>
          <a:p>
            <a:r>
              <a:rPr lang="en-GB" b="0" baseline="0" dirty="0" smtClean="0"/>
              <a:t>Facilitator to emphasize the importance of giving constructive feedback. </a:t>
            </a:r>
            <a:endParaRPr lang="en-GB" b="0" baseline="0" dirty="0" smtClean="0"/>
          </a:p>
          <a:p>
            <a:endParaRPr lang="en-GB" b="0" baseline="0" dirty="0" smtClean="0"/>
          </a:p>
          <a:p>
            <a:r>
              <a:rPr lang="en-GB" b="0" baseline="0" dirty="0" smtClean="0"/>
              <a:t>The available handout includes 10 vignettes covering the 10 different messages in AMANI. Facilitator is at liberty to choose the most relevant vignettes to assign to the groups. Focus on prevention of and response to violence, early marriage, child labour, etc. </a:t>
            </a:r>
            <a:endParaRPr lang="en-US" b="1" dirty="0"/>
          </a:p>
        </p:txBody>
      </p:sp>
      <p:sp>
        <p:nvSpPr>
          <p:cNvPr id="4" name="Slide Number Placeholder 3"/>
          <p:cNvSpPr>
            <a:spLocks noGrp="1"/>
          </p:cNvSpPr>
          <p:nvPr>
            <p:ph type="sldNum" sz="quarter" idx="10"/>
          </p:nvPr>
        </p:nvSpPr>
        <p:spPr/>
        <p:txBody>
          <a:bodyPr/>
          <a:lstStyle/>
          <a:p>
            <a:fld id="{68392136-6D12-4368-98FA-D20AFD2F8933}"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BA9454-7269-4F9C-BE9D-0BCD6FD5521C}" type="datetimeFigureOut">
              <a:rPr lang="en-US" smtClean="0"/>
              <a:pPr/>
              <a:t>9/1/2014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BA9454-7269-4F9C-BE9D-0BCD6FD5521C}" type="datetimeFigureOut">
              <a:rPr lang="en-US" smtClean="0"/>
              <a:pPr/>
              <a:t>9/1/2014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BA9454-7269-4F9C-BE9D-0BCD6FD5521C}" type="datetimeFigureOut">
              <a:rPr lang="en-US" smtClean="0"/>
              <a:pPr/>
              <a:t>9/1/2014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BA9454-7269-4F9C-BE9D-0BCD6FD5521C}" type="datetimeFigureOut">
              <a:rPr lang="en-US" smtClean="0"/>
              <a:pPr/>
              <a:t>9/1/2014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BA9454-7269-4F9C-BE9D-0BCD6FD5521C}" type="datetimeFigureOut">
              <a:rPr lang="en-US" smtClean="0"/>
              <a:pPr/>
              <a:t>9/1/2014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BA9454-7269-4F9C-BE9D-0BCD6FD5521C}" type="datetimeFigureOut">
              <a:rPr lang="en-US" smtClean="0"/>
              <a:pPr/>
              <a:t>9/1/2014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A9454-7269-4F9C-BE9D-0BCD6FD5521C}" type="datetimeFigureOut">
              <a:rPr lang="en-US" smtClean="0"/>
              <a:pPr/>
              <a:t>9/1/2014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BA9454-7269-4F9C-BE9D-0BCD6FD5521C}" type="datetimeFigureOut">
              <a:rPr lang="en-US" smtClean="0"/>
              <a:pPr/>
              <a:t>9/1/2014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BA9454-7269-4F9C-BE9D-0BCD6FD5521C}" type="datetimeFigureOut">
              <a:rPr lang="en-US" smtClean="0"/>
              <a:pPr/>
              <a:t>9/1/2014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BA9454-7269-4F9C-BE9D-0BCD6FD5521C}" type="datetimeFigureOut">
              <a:rPr lang="en-US" smtClean="0"/>
              <a:pPr/>
              <a:t>9/1/2014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BA9454-7269-4F9C-BE9D-0BCD6FD5521C}" type="datetimeFigureOut">
              <a:rPr lang="en-US" smtClean="0"/>
              <a:pPr/>
              <a:t>9/1/2014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C9E06-5B9E-48DB-AE8E-A99D630145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BA9454-7269-4F9C-BE9D-0BCD6FD5521C}" type="datetimeFigureOut">
              <a:rPr lang="en-US" smtClean="0"/>
              <a:pPr/>
              <a:t>9/1/2014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C9E06-5B9E-48DB-AE8E-A99D630145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428596" y="1357298"/>
            <a:ext cx="8286808" cy="5286412"/>
          </a:xfrm>
        </p:spPr>
        <p:txBody>
          <a:bodyPr>
            <a:normAutofit/>
          </a:bodyPr>
          <a:lstStyle/>
          <a:p>
            <a:r>
              <a:rPr lang="en-GB" sz="4000" b="1" dirty="0" smtClean="0">
                <a:solidFill>
                  <a:schemeClr val="tx1"/>
                </a:solidFill>
              </a:rPr>
              <a:t>SESSION 3: AMANI CAMPAIGN MESSAGES</a:t>
            </a:r>
            <a:endParaRPr lang="en-US" sz="40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71472" y="0"/>
            <a:ext cx="7772400" cy="1142983"/>
          </a:xfrm>
        </p:spPr>
        <p:txBody>
          <a:bodyPr>
            <a:normAutofit/>
          </a:bodyPr>
          <a:lstStyle/>
          <a:p>
            <a:r>
              <a:rPr lang="en-GB" b="1" dirty="0" smtClean="0"/>
              <a:t>SESSION OBJECTIVES</a:t>
            </a:r>
            <a:endParaRPr lang="en-US" b="1" dirty="0"/>
          </a:p>
        </p:txBody>
      </p:sp>
      <p:sp>
        <p:nvSpPr>
          <p:cNvPr id="5" name="Subtitle 4"/>
          <p:cNvSpPr>
            <a:spLocks noGrp="1"/>
          </p:cNvSpPr>
          <p:nvPr>
            <p:ph type="subTitle" idx="1"/>
          </p:nvPr>
        </p:nvSpPr>
        <p:spPr>
          <a:xfrm>
            <a:off x="428596" y="1357298"/>
            <a:ext cx="8286808" cy="5286412"/>
          </a:xfrm>
        </p:spPr>
        <p:txBody>
          <a:bodyPr>
            <a:normAutofit/>
          </a:bodyPr>
          <a:lstStyle/>
          <a:p>
            <a:pPr algn="l"/>
            <a:r>
              <a:rPr lang="en-GB" dirty="0" smtClean="0">
                <a:solidFill>
                  <a:schemeClr val="tx1"/>
                </a:solidFill>
              </a:rPr>
              <a:t>By the end of this session, participants will be able to: </a:t>
            </a:r>
          </a:p>
          <a:p>
            <a:pPr algn="l"/>
            <a:endParaRPr lang="en-GB" dirty="0">
              <a:solidFill>
                <a:schemeClr val="tx1"/>
              </a:solidFill>
            </a:endParaRPr>
          </a:p>
          <a:p>
            <a:pPr algn="l">
              <a:buFont typeface="Wingdings" pitchFamily="2" charset="2"/>
              <a:buChar char="§"/>
            </a:pPr>
            <a:r>
              <a:rPr lang="en-GB" dirty="0" smtClean="0">
                <a:solidFill>
                  <a:schemeClr val="tx1"/>
                </a:solidFill>
              </a:rPr>
              <a:t> Understand the content of the messages &amp; review supporting messages for children &amp; adults</a:t>
            </a:r>
          </a:p>
          <a:p>
            <a:pPr algn="l">
              <a:buFont typeface="Wingdings" pitchFamily="2" charset="2"/>
              <a:buChar char="§"/>
            </a:pPr>
            <a:r>
              <a:rPr lang="en-GB" dirty="0" smtClean="0">
                <a:solidFill>
                  <a:schemeClr val="tx1"/>
                </a:solidFill>
              </a:rPr>
              <a:t>Role play talking to refugees in delivering the message(s)</a:t>
            </a:r>
            <a:endParaRPr lang="en-US"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71472" y="0"/>
            <a:ext cx="7772400" cy="1142983"/>
          </a:xfrm>
        </p:spPr>
        <p:txBody>
          <a:bodyPr>
            <a:normAutofit/>
          </a:bodyPr>
          <a:lstStyle/>
          <a:p>
            <a:r>
              <a:rPr lang="en-GB" b="1" dirty="0" smtClean="0"/>
              <a:t>Content of the Messages</a:t>
            </a:r>
            <a:endParaRPr lang="en-US" b="1" dirty="0"/>
          </a:p>
        </p:txBody>
      </p:sp>
      <p:sp>
        <p:nvSpPr>
          <p:cNvPr id="5" name="Subtitle 4"/>
          <p:cNvSpPr>
            <a:spLocks noGrp="1"/>
          </p:cNvSpPr>
          <p:nvPr>
            <p:ph type="subTitle" idx="1"/>
          </p:nvPr>
        </p:nvSpPr>
        <p:spPr>
          <a:xfrm>
            <a:off x="428596" y="1357298"/>
            <a:ext cx="8286808" cy="5286412"/>
          </a:xfrm>
        </p:spPr>
        <p:txBody>
          <a:bodyPr>
            <a:normAutofit/>
          </a:bodyPr>
          <a:lstStyle/>
          <a:p>
            <a:pPr algn="l"/>
            <a:r>
              <a:rPr lang="en-GB" b="1" dirty="0" smtClean="0">
                <a:solidFill>
                  <a:schemeClr val="tx1"/>
                </a:solidFill>
              </a:rPr>
              <a:t>Group work:</a:t>
            </a:r>
          </a:p>
          <a:p>
            <a:pPr algn="l">
              <a:buFont typeface="Wingdings" pitchFamily="2" charset="2"/>
              <a:buChar char="§"/>
            </a:pPr>
            <a:r>
              <a:rPr lang="en-GB" dirty="0" smtClean="0">
                <a:solidFill>
                  <a:schemeClr val="tx1"/>
                </a:solidFill>
              </a:rPr>
              <a:t>Break into groups of 5</a:t>
            </a:r>
          </a:p>
          <a:p>
            <a:pPr algn="l">
              <a:buFont typeface="Wingdings" pitchFamily="2" charset="2"/>
              <a:buChar char="§"/>
            </a:pPr>
            <a:r>
              <a:rPr lang="en-GB" dirty="0" smtClean="0">
                <a:solidFill>
                  <a:schemeClr val="tx1"/>
                </a:solidFill>
              </a:rPr>
              <a:t>Each group will be assigned 2 messages</a:t>
            </a:r>
          </a:p>
          <a:p>
            <a:pPr algn="l">
              <a:buFont typeface="Wingdings" pitchFamily="2" charset="2"/>
              <a:buChar char="§"/>
            </a:pPr>
            <a:r>
              <a:rPr lang="en-GB" dirty="0" smtClean="0">
                <a:solidFill>
                  <a:schemeClr val="tx1"/>
                </a:solidFill>
              </a:rPr>
              <a:t>Review the content of the messages in your groups</a:t>
            </a:r>
          </a:p>
          <a:p>
            <a:pPr algn="l">
              <a:buFont typeface="Wingdings" pitchFamily="2" charset="2"/>
              <a:buChar char="§"/>
            </a:pPr>
            <a:r>
              <a:rPr lang="en-GB" dirty="0" smtClean="0">
                <a:solidFill>
                  <a:schemeClr val="tx1"/>
                </a:solidFill>
              </a:rPr>
              <a:t>Based on the content of the messages &amp; based on your experience, brainstorm together on what has worked well and what not so far.</a:t>
            </a:r>
          </a:p>
          <a:p>
            <a:pPr algn="l">
              <a:buFont typeface="Wingdings" pitchFamily="2" charset="2"/>
              <a:buChar char="§"/>
            </a:pPr>
            <a:r>
              <a:rPr lang="en-GB" dirty="0" smtClean="0">
                <a:solidFill>
                  <a:schemeClr val="tx1"/>
                </a:solidFill>
              </a:rPr>
              <a:t>When done, feedback in plenary</a:t>
            </a:r>
          </a:p>
          <a:p>
            <a:pPr algn="l"/>
            <a:endParaRPr lang="en-US"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28600"/>
            <a:ext cx="7520940" cy="557194"/>
          </a:xfrm>
        </p:spPr>
        <p:txBody>
          <a:bodyPr>
            <a:normAutofit fontScale="90000"/>
          </a:bodyPr>
          <a:lstStyle/>
          <a:p>
            <a:pPr rtl="1"/>
            <a:r>
              <a:rPr lang="en-AU" sz="3300" dirty="0" smtClean="0"/>
              <a:t>Campaign messages</a:t>
            </a:r>
            <a:br>
              <a:rPr lang="en-AU" sz="3300" dirty="0" smtClean="0"/>
            </a:br>
            <a:r>
              <a:rPr lang="ar-SA" sz="3300" dirty="0" smtClean="0"/>
              <a:t>رسائل الحملة الرئيسيه </a:t>
            </a:r>
            <a:endParaRPr lang="en-US" sz="3300" dirty="0"/>
          </a:p>
        </p:txBody>
      </p:sp>
      <p:sp>
        <p:nvSpPr>
          <p:cNvPr id="3" name="Content Placeholder 2"/>
          <p:cNvSpPr>
            <a:spLocks noGrp="1"/>
          </p:cNvSpPr>
          <p:nvPr>
            <p:ph idx="1"/>
          </p:nvPr>
        </p:nvSpPr>
        <p:spPr>
          <a:xfrm>
            <a:off x="428596" y="928670"/>
            <a:ext cx="8029604" cy="5624530"/>
          </a:xfrm>
        </p:spPr>
        <p:txBody>
          <a:bodyPr>
            <a:normAutofit fontScale="32500" lnSpcReduction="20000"/>
          </a:bodyPr>
          <a:lstStyle/>
          <a:p>
            <a:r>
              <a:rPr lang="ar-SA" sz="5600" dirty="0" smtClean="0"/>
              <a:t>1</a:t>
            </a:r>
            <a:r>
              <a:rPr lang="en-US" sz="5600" dirty="0" smtClean="0"/>
              <a:t>.</a:t>
            </a:r>
            <a:r>
              <a:rPr lang="en-GB" sz="5600" dirty="0" smtClean="0"/>
              <a:t> Prevent violence and stay safe</a:t>
            </a:r>
            <a:r>
              <a:rPr lang="ar-SA" sz="5600" dirty="0" smtClean="0"/>
              <a:t> </a:t>
            </a:r>
          </a:p>
          <a:p>
            <a:pPr algn="r" rtl="1"/>
            <a:r>
              <a:rPr lang="ar-SA" sz="5600" dirty="0" smtClean="0"/>
              <a:t>1. منع العنف والبقاء امنا</a:t>
            </a:r>
          </a:p>
          <a:p>
            <a:r>
              <a:rPr lang="en-GB" sz="5600" dirty="0" smtClean="0"/>
              <a:t>2. Response for survivors of violence</a:t>
            </a:r>
            <a:endParaRPr lang="ar-SA" sz="5600" dirty="0" smtClean="0"/>
          </a:p>
          <a:p>
            <a:pPr algn="r" rtl="1"/>
            <a:r>
              <a:rPr lang="ar-SA" sz="5600" dirty="0" smtClean="0"/>
              <a:t>2. التعامل مع الناجيين من العنف</a:t>
            </a:r>
            <a:endParaRPr lang="en-US" sz="5600" dirty="0" smtClean="0"/>
          </a:p>
          <a:p>
            <a:pPr marL="457200" indent="-457200"/>
            <a:r>
              <a:rPr lang="en-GB" sz="5600" dirty="0" smtClean="0"/>
              <a:t>3.  Early Marriage</a:t>
            </a:r>
            <a:r>
              <a:rPr lang="ar-SA" sz="5600" dirty="0" smtClean="0"/>
              <a:t>    	</a:t>
            </a:r>
          </a:p>
          <a:p>
            <a:pPr marL="457200" indent="-457200" algn="r" rtl="1"/>
            <a:r>
              <a:rPr lang="ar-SA" sz="5600" dirty="0" smtClean="0"/>
              <a:t>3. الزواج المبكر</a:t>
            </a:r>
            <a:endParaRPr lang="en-US" sz="5600" dirty="0" smtClean="0"/>
          </a:p>
          <a:p>
            <a:pPr marL="457200" indent="-457200"/>
            <a:r>
              <a:rPr lang="en-GB" sz="5600" dirty="0" smtClean="0"/>
              <a:t>4. Psychosocial support</a:t>
            </a:r>
            <a:endParaRPr lang="ar-SA" sz="5600" dirty="0" smtClean="0"/>
          </a:p>
          <a:p>
            <a:pPr marL="457200" indent="-457200" algn="r" rtl="1"/>
            <a:r>
              <a:rPr lang="ar-SA" sz="5600" dirty="0" smtClean="0"/>
              <a:t>4. الدعم النفسي والاجتماعي</a:t>
            </a:r>
            <a:endParaRPr lang="en-US" sz="5600" dirty="0" smtClean="0"/>
          </a:p>
          <a:p>
            <a:pPr marL="457200" indent="-457200"/>
            <a:r>
              <a:rPr lang="en-GB" sz="5600" dirty="0" smtClean="0"/>
              <a:t>5.  Disabilities</a:t>
            </a:r>
            <a:r>
              <a:rPr lang="ar-SA" sz="5600" dirty="0" smtClean="0"/>
              <a:t> 	</a:t>
            </a:r>
          </a:p>
          <a:p>
            <a:pPr marL="457200" indent="-457200" algn="r" rtl="1"/>
            <a:r>
              <a:rPr lang="ar-SA" sz="5600" dirty="0" smtClean="0"/>
              <a:t>5. ألاعاقات </a:t>
            </a:r>
            <a:endParaRPr lang="en-US" sz="5600" dirty="0" smtClean="0"/>
          </a:p>
          <a:p>
            <a:pPr marL="457200" indent="-457200"/>
            <a:r>
              <a:rPr lang="en-GB" sz="5600" dirty="0" smtClean="0"/>
              <a:t>6. Child Labour</a:t>
            </a:r>
            <a:r>
              <a:rPr lang="ar-SA" sz="5600" dirty="0" smtClean="0"/>
              <a:t>	</a:t>
            </a:r>
          </a:p>
          <a:p>
            <a:pPr marL="457200" indent="-457200" algn="r" rtl="1"/>
            <a:r>
              <a:rPr lang="ar-SA" sz="5600" dirty="0" smtClean="0"/>
              <a:t>6. عمالة الاطفال</a:t>
            </a:r>
            <a:endParaRPr lang="en-US" sz="5600" dirty="0" smtClean="0"/>
          </a:p>
          <a:p>
            <a:pPr marL="457200" indent="-457200"/>
            <a:r>
              <a:rPr lang="en-US" sz="5600" i="1" dirty="0" smtClean="0"/>
              <a:t>7. Birth Registration</a:t>
            </a:r>
            <a:r>
              <a:rPr lang="ar-SA" sz="5600" i="1" dirty="0" smtClean="0"/>
              <a:t>		</a:t>
            </a:r>
          </a:p>
          <a:p>
            <a:pPr marL="457200" indent="-457200" algn="r" rtl="1"/>
            <a:r>
              <a:rPr lang="ar-SA" sz="5600" i="1" dirty="0" smtClean="0"/>
              <a:t>7. تسجيل الولادات </a:t>
            </a:r>
            <a:endParaRPr lang="en-US" sz="5600" i="1" dirty="0" smtClean="0"/>
          </a:p>
          <a:p>
            <a:pPr marL="457200" indent="-457200"/>
            <a:r>
              <a:rPr lang="en-GB" sz="5600" dirty="0" smtClean="0"/>
              <a:t>8. Separation</a:t>
            </a:r>
            <a:r>
              <a:rPr lang="ar-SA" sz="5600" dirty="0" smtClean="0"/>
              <a:t>	</a:t>
            </a:r>
          </a:p>
          <a:p>
            <a:pPr marL="457200" indent="-457200" algn="r" rtl="1"/>
            <a:r>
              <a:rPr lang="ar-SA" sz="5600" dirty="0" smtClean="0"/>
              <a:t>8. ألانفصال</a:t>
            </a:r>
            <a:endParaRPr lang="en-US" sz="5600" dirty="0" smtClean="0"/>
          </a:p>
          <a:p>
            <a:pPr marL="457200" indent="-457200"/>
            <a:r>
              <a:rPr lang="en-GB" sz="5600" dirty="0" smtClean="0"/>
              <a:t>9.  Humanitarian aid is free</a:t>
            </a:r>
            <a:endParaRPr lang="ar-SA" sz="5600" dirty="0" smtClean="0"/>
          </a:p>
          <a:p>
            <a:pPr marL="457200" indent="-457200" algn="r" rtl="1"/>
            <a:r>
              <a:rPr lang="ar-SA" sz="5600" dirty="0" smtClean="0"/>
              <a:t>9. المساعدات  الانسانية مجانية</a:t>
            </a:r>
            <a:endParaRPr lang="en-US" sz="5600" dirty="0" smtClean="0"/>
          </a:p>
          <a:p>
            <a:pPr marL="457200" indent="-457200"/>
            <a:r>
              <a:rPr lang="en-GB" sz="5600" dirty="0" smtClean="0"/>
              <a:t>10. Respect for diversity/discrimination</a:t>
            </a:r>
            <a:r>
              <a:rPr lang="ar-SA" sz="5600" dirty="0" smtClean="0"/>
              <a:t>	</a:t>
            </a:r>
          </a:p>
          <a:p>
            <a:pPr marL="457200" indent="-457200" algn="r" rtl="1"/>
            <a:r>
              <a:rPr lang="ar-SA" sz="5600" dirty="0" smtClean="0"/>
              <a:t>10. احترام التعددية /التمييز</a:t>
            </a:r>
            <a:endParaRPr lang="en-US" sz="5600" dirty="0" smtClean="0"/>
          </a:p>
          <a:p>
            <a:endParaRPr lang="en-US" sz="6000" dirty="0"/>
          </a:p>
        </p:txBody>
      </p:sp>
    </p:spTree>
    <p:extLst>
      <p:ext uri="{BB962C8B-B14F-4D97-AF65-F5344CB8AC3E}">
        <p14:creationId xmlns="" xmlns:p14="http://schemas.microsoft.com/office/powerpoint/2010/main" val="244168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500"/>
                                        <p:tgtEl>
                                          <p:spTgt spid="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fade">
                                      <p:cBhvr>
                                        <p:cTn id="67" dur="500"/>
                                        <p:tgtEl>
                                          <p:spTgt spid="3">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fade">
                                      <p:cBhvr>
                                        <p:cTn id="72" dur="500"/>
                                        <p:tgtEl>
                                          <p:spTgt spid="3">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fade">
                                      <p:cBhvr>
                                        <p:cTn id="77" dur="500"/>
                                        <p:tgtEl>
                                          <p:spTgt spid="3">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fade">
                                      <p:cBhvr>
                                        <p:cTn id="82" dur="500"/>
                                        <p:tgtEl>
                                          <p:spTgt spid="3">
                                            <p:txEl>
                                              <p:pRg st="15" end="1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fade">
                                      <p:cBhvr>
                                        <p:cTn id="87" dur="500"/>
                                        <p:tgtEl>
                                          <p:spTgt spid="3">
                                            <p:txEl>
                                              <p:pRg st="16" end="1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fade">
                                      <p:cBhvr>
                                        <p:cTn id="92" dur="500"/>
                                        <p:tgtEl>
                                          <p:spTgt spid="3">
                                            <p:txEl>
                                              <p:pRg st="17" end="1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fade">
                                      <p:cBhvr>
                                        <p:cTn id="97" dur="500"/>
                                        <p:tgtEl>
                                          <p:spTgt spid="3">
                                            <p:txEl>
                                              <p:pRg st="18" end="18"/>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fade">
                                      <p:cBhvr>
                                        <p:cTn id="102" dur="500"/>
                                        <p:tgtEl>
                                          <p:spTgt spid="3">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428596" y="428604"/>
            <a:ext cx="8286808" cy="6429396"/>
          </a:xfrm>
        </p:spPr>
        <p:txBody>
          <a:bodyPr>
            <a:normAutofit fontScale="92500"/>
          </a:bodyPr>
          <a:lstStyle/>
          <a:p>
            <a:pPr algn="l"/>
            <a:r>
              <a:rPr lang="en-GB" b="1" dirty="0" smtClean="0">
                <a:solidFill>
                  <a:schemeClr val="tx1"/>
                </a:solidFill>
              </a:rPr>
              <a:t>Role Play Talking to a Refugee</a:t>
            </a:r>
          </a:p>
          <a:p>
            <a:pPr algn="l"/>
            <a:endParaRPr lang="en-GB" b="1" dirty="0" smtClean="0">
              <a:solidFill>
                <a:schemeClr val="tx1"/>
              </a:solidFill>
            </a:endParaRPr>
          </a:p>
          <a:p>
            <a:pPr algn="l">
              <a:buFont typeface="Wingdings" pitchFamily="2" charset="2"/>
              <a:buChar char="§"/>
            </a:pPr>
            <a:r>
              <a:rPr lang="en-GB" dirty="0" smtClean="0">
                <a:solidFill>
                  <a:schemeClr val="tx1"/>
                </a:solidFill>
              </a:rPr>
              <a:t>Break into groups of 5</a:t>
            </a:r>
          </a:p>
          <a:p>
            <a:pPr algn="l">
              <a:buFont typeface="Wingdings" pitchFamily="2" charset="2"/>
              <a:buChar char="§"/>
            </a:pPr>
            <a:r>
              <a:rPr lang="en-GB" dirty="0" smtClean="0">
                <a:solidFill>
                  <a:schemeClr val="tx1"/>
                </a:solidFill>
              </a:rPr>
              <a:t>Each group gets 2 messages and 2 vignettes</a:t>
            </a:r>
          </a:p>
          <a:p>
            <a:pPr algn="l">
              <a:buFont typeface="Wingdings" pitchFamily="2" charset="2"/>
              <a:buChar char="§"/>
            </a:pPr>
            <a:r>
              <a:rPr lang="en-GB" dirty="0" smtClean="0">
                <a:solidFill>
                  <a:schemeClr val="tx1"/>
                </a:solidFill>
              </a:rPr>
              <a:t>Role play talking to the child or </a:t>
            </a:r>
            <a:r>
              <a:rPr lang="en-GB" dirty="0" smtClean="0">
                <a:solidFill>
                  <a:schemeClr val="tx1"/>
                </a:solidFill>
              </a:rPr>
              <a:t>adult at your table</a:t>
            </a:r>
            <a:endParaRPr lang="en-GB" dirty="0" smtClean="0">
              <a:solidFill>
                <a:schemeClr val="tx1"/>
              </a:solidFill>
            </a:endParaRPr>
          </a:p>
          <a:p>
            <a:pPr algn="l">
              <a:buFont typeface="Wingdings" pitchFamily="2" charset="2"/>
              <a:buChar char="§"/>
            </a:pPr>
            <a:r>
              <a:rPr lang="en-GB" dirty="0" smtClean="0">
                <a:solidFill>
                  <a:schemeClr val="tx1"/>
                </a:solidFill>
              </a:rPr>
              <a:t>Refer to your copy of the supporting messages for adults/children</a:t>
            </a:r>
          </a:p>
          <a:p>
            <a:pPr algn="l">
              <a:buFont typeface="Wingdings" pitchFamily="2" charset="2"/>
              <a:buChar char="§"/>
            </a:pPr>
            <a:r>
              <a:rPr lang="en-GB" dirty="0" smtClean="0">
                <a:solidFill>
                  <a:schemeClr val="tx1"/>
                </a:solidFill>
              </a:rPr>
              <a:t>Adapt the message to the situation at hand</a:t>
            </a:r>
          </a:p>
          <a:p>
            <a:pPr algn="l">
              <a:buFont typeface="Wingdings" pitchFamily="2" charset="2"/>
              <a:buChar char="§"/>
            </a:pPr>
            <a:r>
              <a:rPr lang="en-GB" dirty="0" smtClean="0">
                <a:solidFill>
                  <a:schemeClr val="tx1"/>
                </a:solidFill>
              </a:rPr>
              <a:t>When the groups are done, switch </a:t>
            </a:r>
            <a:r>
              <a:rPr lang="en-GB" dirty="0" smtClean="0">
                <a:solidFill>
                  <a:schemeClr val="tx1"/>
                </a:solidFill>
              </a:rPr>
              <a:t>roles &amp; </a:t>
            </a:r>
            <a:r>
              <a:rPr lang="en-GB" dirty="0" smtClean="0">
                <a:solidFill>
                  <a:schemeClr val="tx1"/>
                </a:solidFill>
              </a:rPr>
              <a:t>practice again so that </a:t>
            </a:r>
            <a:r>
              <a:rPr lang="en-GB" dirty="0" smtClean="0">
                <a:solidFill>
                  <a:schemeClr val="tx1"/>
                </a:solidFill>
              </a:rPr>
              <a:t>everyone get </a:t>
            </a:r>
            <a:r>
              <a:rPr lang="en-GB" dirty="0" smtClean="0">
                <a:solidFill>
                  <a:schemeClr val="tx1"/>
                </a:solidFill>
              </a:rPr>
              <a:t>the chance to role </a:t>
            </a:r>
            <a:r>
              <a:rPr lang="en-GB" dirty="0" smtClean="0">
                <a:solidFill>
                  <a:schemeClr val="tx1"/>
                </a:solidFill>
              </a:rPr>
              <a:t>play.</a:t>
            </a:r>
          </a:p>
          <a:p>
            <a:pPr algn="l">
              <a:buFont typeface="Wingdings" pitchFamily="2" charset="2"/>
              <a:buChar char="§"/>
            </a:pPr>
            <a:r>
              <a:rPr lang="en-GB" dirty="0" smtClean="0">
                <a:solidFill>
                  <a:schemeClr val="tx1"/>
                </a:solidFill>
              </a:rPr>
              <a:t>Volunteers to role play in front of all. </a:t>
            </a:r>
          </a:p>
          <a:p>
            <a:pPr algn="l">
              <a:buFont typeface="Wingdings" pitchFamily="2" charset="2"/>
              <a:buChar char="§"/>
            </a:pPr>
            <a:r>
              <a:rPr lang="en-GB" dirty="0" smtClean="0">
                <a:solidFill>
                  <a:schemeClr val="tx1"/>
                </a:solidFill>
              </a:rPr>
              <a:t>Participants to provide constructive feedback.</a:t>
            </a:r>
          </a:p>
          <a:p>
            <a:pPr algn="l"/>
            <a:endParaRPr lang="en-GB" dirty="0">
              <a:solidFill>
                <a:schemeClr val="tx1"/>
              </a:solidFill>
            </a:endParaRPr>
          </a:p>
          <a:p>
            <a:pPr algn="l">
              <a:buFont typeface="Wingdings" pitchFamily="2" charset="2"/>
              <a:buChar char="§"/>
            </a:pPr>
            <a:endParaRPr lang="en-GB" dirty="0" smtClean="0">
              <a:solidFill>
                <a:srgbClr val="23AB91"/>
              </a:solidFill>
            </a:endParaRPr>
          </a:p>
          <a:p>
            <a:pPr algn="l">
              <a:buFontTx/>
              <a:buChar char="-"/>
            </a:pPr>
            <a:endParaRPr lang="en-GB" dirty="0" smtClean="0">
              <a:solidFill>
                <a:srgbClr val="329C92"/>
              </a:solidFill>
            </a:endParaRPr>
          </a:p>
          <a:p>
            <a:pPr algn="l">
              <a:buFontTx/>
              <a:buChar char="-"/>
            </a:pPr>
            <a:endParaRPr lang="en-GB" dirty="0" smtClean="0">
              <a:solidFill>
                <a:srgbClr val="329C9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597</TotalTime>
  <Words>423</Words>
  <Application>Microsoft Office PowerPoint</Application>
  <PresentationFormat>On-screen Show (4:3)</PresentationFormat>
  <Paragraphs>57</Paragraphs>
  <Slides>5</Slides>
  <Notes>3</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Slide 1</vt:lpstr>
      <vt:lpstr>SESSION OBJECTIVES</vt:lpstr>
      <vt:lpstr>Content of the Messages</vt:lpstr>
      <vt:lpstr>Campaign messages رسائل الحملة الرئيسيه </vt:lpstr>
      <vt:lpstr>Slide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Tania</dc:creator>
  <cp:lastModifiedBy>Tania</cp:lastModifiedBy>
  <cp:revision>66</cp:revision>
  <dcterms:created xsi:type="dcterms:W3CDTF">2014-08-09T10:30:25Z</dcterms:created>
  <dcterms:modified xsi:type="dcterms:W3CDTF">2014-09-01T11:39:26Z</dcterms:modified>
</cp:coreProperties>
</file>