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10058400" cy="68580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000" autoAdjust="0"/>
    <p:restoredTop sz="90354" autoAdjust="0"/>
  </p:normalViewPr>
  <p:slideViewPr>
    <p:cSldViewPr>
      <p:cViewPr varScale="1">
        <p:scale>
          <a:sx n="92" d="100"/>
          <a:sy n="92" d="100"/>
        </p:scale>
        <p:origin x="1644" y="90"/>
      </p:cViewPr>
      <p:guideLst>
        <p:guide orient="horz" pos="2160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49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134" y="0"/>
            <a:ext cx="303864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3ED3871-2B1E-49DB-ADFF-B2279D2D10DE}" type="datetimeFigureOut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649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en-US"/>
              <a:t>Last Updated 4 Nov. 2013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4D25ABF-545B-4604-BF7F-D1D95166E7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47016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49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134" y="0"/>
            <a:ext cx="303864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EB0EF88-4225-48B2-8443-BC48C48D6A06}" type="datetimeFigureOut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9325" y="696913"/>
            <a:ext cx="511175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233" y="4416426"/>
            <a:ext cx="5609936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649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Last Updated 4 Nov.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134" y="8829675"/>
            <a:ext cx="303864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F02B03F-FCFB-4715-B057-5F89EFE5FD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1589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49325" y="696913"/>
            <a:ext cx="511175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FB44C8-48AE-47E8-B999-6A151A1D78D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3374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2130431"/>
            <a:ext cx="854964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8760" y="3886200"/>
            <a:ext cx="704088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C1899-99E3-4367-B5C4-E1744F760C7D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57EF4-A666-44F9-B375-626574237E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92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6EF3A-4B95-4D7C-8A36-AB6039302CC1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6C364-E15A-41B7-8CE0-0A5FDE4BE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63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545" y="4406902"/>
            <a:ext cx="854964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4545" y="2906718"/>
            <a:ext cx="854964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3150C-E1C8-40E1-8734-0DFCB2ABD11C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7043E-F676-43E2-9596-A787E37586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645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206"/>
            <a:ext cx="444246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3020" y="1600206"/>
            <a:ext cx="444246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B57F3-08D6-416D-A45C-329678EC0D7E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A61E1-D651-4BD1-8997-65194F9FC5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043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2924" y="1535113"/>
            <a:ext cx="444420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4" y="2174875"/>
            <a:ext cx="444420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9534" y="1535113"/>
            <a:ext cx="444595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9534" y="2174875"/>
            <a:ext cx="444595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D9304-07B7-4FB3-B310-F1B9E7CCE4E2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C41A3-3F48-4FF8-9C76-6627610FAE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589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C4045-5B47-4665-9260-2724209BCFE0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2F48-682F-49EA-BD6A-5A93D0E7AD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745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96557-7242-4A8E-97A8-87BC6AB32F7C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53E97-D960-474D-A7FB-0AF8FA54A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961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6" y="273050"/>
            <a:ext cx="330914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561" y="273055"/>
            <a:ext cx="562292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2926" y="1435105"/>
            <a:ext cx="330914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D7ACD-65FC-4B9C-B9C9-F2BA58F563CF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EC3DE-8C70-42F9-8740-6F00B80B49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05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517" y="4800601"/>
            <a:ext cx="603504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1517" y="612775"/>
            <a:ext cx="603504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1517" y="5367339"/>
            <a:ext cx="603504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31CB7-9A69-450B-B788-46E9472BC51B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37D00-A521-4ADB-BCAD-0C2895A665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484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C4A97-1B2D-4A56-8A2F-07529A7148CF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9F728-1391-46B9-AEB2-8D91F9C1EF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434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340" y="274644"/>
            <a:ext cx="226314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274644"/>
            <a:ext cx="662178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4E97-FFE3-4B19-9BD0-2186355E4399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10A82-5775-4CAD-8650-B89DE45B3B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61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02920" y="274638"/>
            <a:ext cx="905256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02920" y="1600202"/>
            <a:ext cx="905256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2920" y="6356352"/>
            <a:ext cx="23469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0AFACA-869D-4A89-B539-6D8FB901793B}" type="datetime1">
              <a:rPr lang="en-US"/>
              <a:pPr>
                <a:defRPr/>
              </a:pPr>
              <a:t>4/27/2016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36620" y="6356352"/>
            <a:ext cx="31851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FOR UPDATES AND CHANGES, KINDLY CONTACT UNHCR KARAM HINDI IRQERBIM@unhcr.org Last Updated 4 Nov.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08520" y="6356352"/>
            <a:ext cx="23469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9299FE-65B3-4CC5-91C7-570ADEAC93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ASHEEDR@UNHCR.OR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data.unhcr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/>
          <p:cNvSpPr txBox="1">
            <a:spLocks noChangeArrowheads="1"/>
          </p:cNvSpPr>
          <p:nvPr/>
        </p:nvSpPr>
        <p:spPr bwMode="auto">
          <a:xfrm>
            <a:off x="1089660" y="223026"/>
            <a:ext cx="7795260" cy="37371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782" tIns="47891" rIns="95782" bIns="4789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IRAQ – DUHOK SECTORAL </a:t>
            </a:r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&amp; COORDINATION MEETINGS 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SCHEDULE (Refugees)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2124076" y="685800"/>
            <a:ext cx="5829300" cy="31530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+mn-lt"/>
                <a:cs typeface="+mn-cs"/>
              </a:rPr>
              <a:t>Sector </a:t>
            </a:r>
            <a:r>
              <a:rPr lang="en-US" sz="1600" b="1" dirty="0" smtClean="0">
                <a:solidFill>
                  <a:schemeClr val="bg1"/>
                </a:solidFill>
                <a:latin typeface="+mn-lt"/>
                <a:cs typeface="+mn-cs"/>
              </a:rPr>
              <a:t>WGs Meetings for the Month of May 2016</a:t>
            </a:r>
            <a:endParaRPr lang="en-US" sz="16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8" name="Footer Placeholder 2081"/>
          <p:cNvSpPr>
            <a:spLocks noGrp="1"/>
          </p:cNvSpPr>
          <p:nvPr/>
        </p:nvSpPr>
        <p:spPr>
          <a:xfrm>
            <a:off x="152400" y="6248400"/>
            <a:ext cx="9829799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l">
              <a:defRPr/>
            </a:pPr>
            <a:r>
              <a:rPr lang="en-US" sz="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FOR ANY UPDATES ON THE OVERALL SCHEDULE, PLEASE CONTACT UNHCR - RASHEED HUSSEIN RASHEED / +9647507130014 / EMAIL:  </a:t>
            </a:r>
            <a:r>
              <a:rPr lang="en-US" sz="900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RASHEEDR@UNHCR.ORG</a:t>
            </a:r>
            <a:r>
              <a:rPr lang="en-US" sz="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</a:t>
            </a:r>
            <a:r>
              <a:rPr lang="en-US" sz="1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(Last </a:t>
            </a:r>
            <a:r>
              <a:rPr lang="en-US" sz="1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Updated: </a:t>
            </a:r>
            <a:r>
              <a:rPr lang="en-US" sz="1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27 April 2016)</a:t>
            </a:r>
            <a:r>
              <a:rPr lang="en-US" sz="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sz="9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9" name="TextBox 2082"/>
          <p:cNvSpPr txBox="1">
            <a:spLocks noChangeArrowheads="1"/>
          </p:cNvSpPr>
          <p:nvPr/>
        </p:nvSpPr>
        <p:spPr bwMode="auto">
          <a:xfrm>
            <a:off x="92787" y="5749917"/>
            <a:ext cx="8887619" cy="346083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wrap="square" lIns="68415" tIns="34208" rIns="68415" bIns="34208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FontTx/>
              <a:buChar char="-"/>
              <a:defRPr/>
            </a:pPr>
            <a:r>
              <a:rPr lang="en-US" sz="900" b="1" dirty="0">
                <a:effectLst>
                  <a:glow rad="101600">
                    <a:schemeClr val="accent2">
                      <a:lumMod val="40000"/>
                      <a:lumOff val="60000"/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Schedule and location of the meeting can change – updates will be circulated via email and will be available on UNHCR web portal </a:t>
            </a:r>
            <a:r>
              <a:rPr lang="en-US" sz="900" b="1" dirty="0">
                <a:effectLst>
                  <a:glow rad="101600">
                    <a:schemeClr val="accent2">
                      <a:lumMod val="40000"/>
                      <a:lumOff val="60000"/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  <a:hlinkClick r:id="rId4"/>
              </a:rPr>
              <a:t>http://data.unhcr.org</a:t>
            </a:r>
            <a:endParaRPr lang="en-US" sz="900" b="1" dirty="0">
              <a:effectLst>
                <a:glow rad="101600">
                  <a:schemeClr val="accent2">
                    <a:lumMod val="40000"/>
                    <a:lumOff val="60000"/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  <a:defRPr/>
            </a:pPr>
            <a:r>
              <a:rPr lang="en-US" sz="900" b="1" dirty="0">
                <a:effectLst>
                  <a:glow rad="101600">
                    <a:schemeClr val="accent2">
                      <a:lumMod val="40000"/>
                      <a:lumOff val="60000"/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Kindly note that weeks start to be counted from the first Sunday of the month </a:t>
            </a:r>
          </a:p>
        </p:txBody>
      </p:sp>
      <p:sp>
        <p:nvSpPr>
          <p:cNvPr id="112" name="TextBox 111"/>
          <p:cNvSpPr txBox="1"/>
          <p:nvPr/>
        </p:nvSpPr>
        <p:spPr bwMode="auto">
          <a:xfrm>
            <a:off x="2811222" y="1578960"/>
            <a:ext cx="1238369" cy="3768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bg1"/>
                </a:solidFill>
              </a:rPr>
              <a:t>Child Protection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</a:rPr>
              <a:t>SWG </a:t>
            </a:r>
            <a:r>
              <a:rPr lang="en-US" sz="1000" b="1" noProof="1">
                <a:solidFill>
                  <a:schemeClr val="bg1"/>
                </a:solidFill>
              </a:rPr>
              <a:t>Meeting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120" name="TextBox 119"/>
          <p:cNvSpPr txBox="1"/>
          <p:nvPr/>
        </p:nvSpPr>
        <p:spPr bwMode="auto">
          <a:xfrm>
            <a:off x="2818604" y="2639618"/>
            <a:ext cx="1230987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2</a:t>
            </a:r>
            <a:r>
              <a:rPr lang="en-US" sz="1000" baseline="30000" dirty="0" smtClean="0"/>
              <a:t>nd</a:t>
            </a:r>
            <a:r>
              <a:rPr lang="en-US" sz="1000" dirty="0" smtClean="0"/>
              <a:t> Monday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10am</a:t>
            </a:r>
          </a:p>
          <a:p>
            <a:pPr algn="ctr"/>
            <a:r>
              <a:rPr lang="en-US" sz="700" dirty="0" err="1">
                <a:latin typeface="Calibri" pitchFamily="-108" charset="0"/>
              </a:rPr>
              <a:t>DoLSA</a:t>
            </a:r>
            <a:r>
              <a:rPr lang="da-DK" sz="700" dirty="0">
                <a:latin typeface="Calibri" pitchFamily="-108" charset="0"/>
              </a:rPr>
              <a:t> Meeting Room.</a:t>
            </a:r>
          </a:p>
        </p:txBody>
      </p:sp>
      <p:sp>
        <p:nvSpPr>
          <p:cNvPr id="121" name="TextBox 120"/>
          <p:cNvSpPr txBox="1"/>
          <p:nvPr/>
        </p:nvSpPr>
        <p:spPr bwMode="auto">
          <a:xfrm>
            <a:off x="3493010" y="3653508"/>
            <a:ext cx="1239987" cy="3768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bg1"/>
                </a:solidFill>
                <a:latin typeface="+mn-lt"/>
                <a:cs typeface="+mn-cs"/>
              </a:rPr>
              <a:t>Health </a:t>
            </a: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&amp; Hygiene Meeting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22" name="TextBox 121"/>
          <p:cNvSpPr txBox="1"/>
          <p:nvPr/>
        </p:nvSpPr>
        <p:spPr bwMode="auto">
          <a:xfrm>
            <a:off x="3477376" y="4658833"/>
            <a:ext cx="1255622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3</a:t>
            </a:r>
            <a:r>
              <a:rPr lang="en-US" sz="1000" baseline="30000" dirty="0" smtClean="0"/>
              <a:t>rd</a:t>
            </a:r>
            <a:r>
              <a:rPr lang="en-US" sz="1000" dirty="0" smtClean="0"/>
              <a:t> Monday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11am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Preventive Health Directorate </a:t>
            </a:r>
            <a:endParaRPr lang="en-US" sz="700" dirty="0"/>
          </a:p>
        </p:txBody>
      </p:sp>
      <p:cxnSp>
        <p:nvCxnSpPr>
          <p:cNvPr id="123" name="Elbow Connector 122"/>
          <p:cNvCxnSpPr/>
          <p:nvPr/>
        </p:nvCxnSpPr>
        <p:spPr>
          <a:xfrm rot="10800000" flipV="1">
            <a:off x="3464438" y="3803517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 bwMode="auto">
          <a:xfrm>
            <a:off x="4278995" y="1572154"/>
            <a:ext cx="1266022" cy="2229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SGBV SWG </a:t>
            </a:r>
            <a:r>
              <a:rPr lang="en-US" sz="1000" b="1" noProof="1" smtClean="0">
                <a:solidFill>
                  <a:schemeClr val="bg1"/>
                </a:solidFill>
              </a:rPr>
              <a:t>Meeting</a:t>
            </a:r>
          </a:p>
        </p:txBody>
      </p:sp>
      <p:sp>
        <p:nvSpPr>
          <p:cNvPr id="52" name="TextBox 51"/>
          <p:cNvSpPr txBox="1"/>
          <p:nvPr/>
        </p:nvSpPr>
        <p:spPr bwMode="auto">
          <a:xfrm>
            <a:off x="4265108" y="2639618"/>
            <a:ext cx="1279909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2</a:t>
            </a:r>
            <a:r>
              <a:rPr lang="en-US" sz="1000" baseline="30000" dirty="0" smtClean="0"/>
              <a:t>nd</a:t>
            </a:r>
            <a:r>
              <a:rPr lang="en-US" sz="1000" dirty="0" smtClean="0"/>
              <a:t> Wednesday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10am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DCVAW Conf. Room</a:t>
            </a:r>
            <a:endParaRPr lang="en-US" sz="700" dirty="0"/>
          </a:p>
        </p:txBody>
      </p:sp>
      <p:cxnSp>
        <p:nvCxnSpPr>
          <p:cNvPr id="53" name="Elbow Connector 52"/>
          <p:cNvCxnSpPr/>
          <p:nvPr/>
        </p:nvCxnSpPr>
        <p:spPr>
          <a:xfrm rot="10800000" flipV="1">
            <a:off x="4246851" y="1724935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 bwMode="auto">
          <a:xfrm>
            <a:off x="5727100" y="1571819"/>
            <a:ext cx="1428750" cy="3768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Protection Working Group </a:t>
            </a:r>
            <a:r>
              <a:rPr lang="en-US" sz="1000" b="1" noProof="1" smtClean="0">
                <a:solidFill>
                  <a:schemeClr val="bg1"/>
                </a:solidFill>
              </a:rPr>
              <a:t>Meeting</a:t>
            </a:r>
          </a:p>
        </p:txBody>
      </p:sp>
      <p:sp>
        <p:nvSpPr>
          <p:cNvPr id="46" name="TextBox 45"/>
          <p:cNvSpPr txBox="1"/>
          <p:nvPr/>
        </p:nvSpPr>
        <p:spPr bwMode="auto">
          <a:xfrm>
            <a:off x="5727258" y="2646624"/>
            <a:ext cx="1428592" cy="48458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</a:t>
            </a:r>
            <a:r>
              <a:rPr lang="en-US" sz="1000" baseline="30000" dirty="0" smtClean="0"/>
              <a:t>st</a:t>
            </a:r>
            <a:r>
              <a:rPr lang="en-US" sz="1000" dirty="0" smtClean="0"/>
              <a:t> and 3</a:t>
            </a:r>
            <a:r>
              <a:rPr lang="en-US" sz="1000" baseline="30000" dirty="0" smtClean="0"/>
              <a:t>rd</a:t>
            </a:r>
            <a:r>
              <a:rPr lang="en-US" sz="1000" dirty="0" smtClean="0"/>
              <a:t> </a:t>
            </a:r>
            <a:r>
              <a:rPr lang="en-US" sz="1000" dirty="0" smtClean="0"/>
              <a:t>Thursday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9:30am</a:t>
            </a:r>
          </a:p>
          <a:p>
            <a:pPr algn="ctr"/>
            <a:r>
              <a:rPr lang="en-GB" sz="700" dirty="0" smtClean="0"/>
              <a:t>UNHCR Conf. Room. </a:t>
            </a:r>
            <a:endParaRPr lang="en-US" sz="600" dirty="0"/>
          </a:p>
        </p:txBody>
      </p:sp>
      <p:cxnSp>
        <p:nvCxnSpPr>
          <p:cNvPr id="47" name="Elbow Connector 46"/>
          <p:cNvCxnSpPr/>
          <p:nvPr/>
        </p:nvCxnSpPr>
        <p:spPr>
          <a:xfrm rot="10800000" flipV="1">
            <a:off x="5727101" y="1752402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Elbow Connector 68"/>
          <p:cNvCxnSpPr/>
          <p:nvPr/>
        </p:nvCxnSpPr>
        <p:spPr>
          <a:xfrm rot="10800000" flipV="1">
            <a:off x="2801818" y="1752600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 bwMode="auto">
          <a:xfrm>
            <a:off x="265279" y="3646967"/>
            <a:ext cx="1357972" cy="2229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/>
            <a:r>
              <a:rPr lang="en-GB" sz="1000" b="1" dirty="0" smtClean="0">
                <a:solidFill>
                  <a:schemeClr val="bg1"/>
                </a:solidFill>
                <a:latin typeface="+mn-lt"/>
                <a:cs typeface="+mn-cs"/>
              </a:rPr>
              <a:t>Shelter/NFI/ Meeting 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 bwMode="auto">
          <a:xfrm>
            <a:off x="244956" y="4658591"/>
            <a:ext cx="1369559" cy="48458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3</a:t>
            </a:r>
            <a:r>
              <a:rPr lang="en-US" sz="1000" baseline="30000" dirty="0" smtClean="0"/>
              <a:t>rd</a:t>
            </a:r>
            <a:r>
              <a:rPr lang="en-US" sz="1000" dirty="0" smtClean="0"/>
              <a:t> Monday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2</a:t>
            </a:r>
            <a:r>
              <a:rPr lang="en-US" sz="1000" dirty="0" smtClean="0"/>
              <a:t>pm</a:t>
            </a:r>
          </a:p>
          <a:p>
            <a:pPr algn="ctr"/>
            <a:r>
              <a:rPr lang="en-GB" sz="700" dirty="0"/>
              <a:t> </a:t>
            </a:r>
            <a:r>
              <a:rPr lang="en-GB" sz="700" dirty="0" smtClean="0"/>
              <a:t>BRHA Office in Duhok</a:t>
            </a:r>
          </a:p>
        </p:txBody>
      </p:sp>
      <p:cxnSp>
        <p:nvCxnSpPr>
          <p:cNvPr id="75" name="Elbow Connector 74"/>
          <p:cNvCxnSpPr/>
          <p:nvPr/>
        </p:nvCxnSpPr>
        <p:spPr>
          <a:xfrm rot="10800000" flipV="1">
            <a:off x="230353" y="3803517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 bwMode="auto">
          <a:xfrm>
            <a:off x="6376912" y="3636334"/>
            <a:ext cx="1459159" cy="53074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</a:rPr>
              <a:t>CCM Meeting for Refugees</a:t>
            </a:r>
            <a:endParaRPr lang="en-US" sz="1000" b="1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 (</a:t>
            </a:r>
            <a:r>
              <a:rPr lang="en-US" sz="1000" b="1" dirty="0" smtClean="0">
                <a:solidFill>
                  <a:schemeClr val="bg1"/>
                </a:solidFill>
              </a:rPr>
              <a:t>camp and non-camp)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 bwMode="auto">
          <a:xfrm>
            <a:off x="6371218" y="4658833"/>
            <a:ext cx="1464854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5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Tuesday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>
                <a:latin typeface="+mn-lt"/>
                <a:cs typeface="+mn-cs"/>
              </a:rPr>
              <a:t>11am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BRHA Domiz-1 Meeting Room</a:t>
            </a:r>
            <a:endParaRPr lang="en-US" sz="700" dirty="0"/>
          </a:p>
        </p:txBody>
      </p:sp>
      <p:cxnSp>
        <p:nvCxnSpPr>
          <p:cNvPr id="87" name="Elbow Connector 86"/>
          <p:cNvCxnSpPr/>
          <p:nvPr/>
        </p:nvCxnSpPr>
        <p:spPr>
          <a:xfrm rot="10800000" flipV="1">
            <a:off x="6359449" y="3805133"/>
            <a:ext cx="8733" cy="1097280"/>
          </a:xfrm>
          <a:prstGeom prst="bentConnector3">
            <a:avLst>
              <a:gd name="adj1" fmla="val 11399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 bwMode="auto">
          <a:xfrm>
            <a:off x="7359158" y="1571916"/>
            <a:ext cx="1014121" cy="3768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</a:rPr>
              <a:t>Education WG Meeting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 bwMode="auto">
          <a:xfrm>
            <a:off x="7357353" y="2639105"/>
            <a:ext cx="1015928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>
                <a:latin typeface="+mn-lt"/>
                <a:cs typeface="+mn-cs"/>
              </a:rPr>
              <a:t>2</a:t>
            </a:r>
            <a:r>
              <a:rPr lang="en-US" sz="1000" baseline="30000" dirty="0" smtClean="0">
                <a:latin typeface="+mn-lt"/>
                <a:cs typeface="+mn-cs"/>
              </a:rPr>
              <a:t>nd</a:t>
            </a:r>
            <a:r>
              <a:rPr lang="en-US" sz="1000" dirty="0" smtClean="0">
                <a:latin typeface="+mn-lt"/>
                <a:cs typeface="+mn-cs"/>
              </a:rPr>
              <a:t> Wednesday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>
                <a:latin typeface="+mn-lt"/>
                <a:cs typeface="+mn-cs"/>
              </a:rPr>
              <a:t>11am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DoE Meeting </a:t>
            </a:r>
            <a:r>
              <a:rPr lang="en-US" sz="700" dirty="0"/>
              <a:t>R</a:t>
            </a:r>
            <a:r>
              <a:rPr lang="en-US" sz="700" dirty="0" smtClean="0"/>
              <a:t>oom</a:t>
            </a:r>
            <a:endParaRPr lang="en-US" sz="700" dirty="0"/>
          </a:p>
        </p:txBody>
      </p:sp>
      <p:cxnSp>
        <p:nvCxnSpPr>
          <p:cNvPr id="94" name="Elbow Connector 93"/>
          <p:cNvCxnSpPr/>
          <p:nvPr/>
        </p:nvCxnSpPr>
        <p:spPr>
          <a:xfrm rot="10800000" flipV="1">
            <a:off x="7341693" y="1722417"/>
            <a:ext cx="8733" cy="1097280"/>
          </a:xfrm>
          <a:prstGeom prst="bentConnector3">
            <a:avLst>
              <a:gd name="adj1" fmla="val 11399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 bwMode="auto">
          <a:xfrm>
            <a:off x="1622458" y="1570143"/>
            <a:ext cx="986318" cy="53074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noProof="1" smtClean="0">
                <a:solidFill>
                  <a:schemeClr val="bg1"/>
                </a:solidFill>
              </a:rPr>
              <a:t>Health &amp; Nutrition WG Meeting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03" name="TextBox 102"/>
          <p:cNvSpPr txBox="1"/>
          <p:nvPr/>
        </p:nvSpPr>
        <p:spPr bwMode="auto">
          <a:xfrm>
            <a:off x="1623251" y="2647542"/>
            <a:ext cx="985523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>
                <a:latin typeface="+mn-lt"/>
                <a:cs typeface="+mn-cs"/>
              </a:rPr>
              <a:t>4</a:t>
            </a:r>
            <a:r>
              <a:rPr lang="en-US" sz="1000" baseline="30000" dirty="0" smtClean="0">
                <a:latin typeface="+mn-lt"/>
                <a:cs typeface="+mn-cs"/>
              </a:rPr>
              <a:t>th</a:t>
            </a:r>
            <a:r>
              <a:rPr lang="en-US" sz="1000" dirty="0" smtClean="0">
                <a:latin typeface="+mn-lt"/>
                <a:cs typeface="+mn-cs"/>
              </a:rPr>
              <a:t> Wednesday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>
                <a:latin typeface="+mn-lt"/>
                <a:cs typeface="+mn-cs"/>
              </a:rPr>
              <a:t>12pm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Duhok DOH. Office</a:t>
            </a:r>
            <a:endParaRPr lang="en-US" sz="700" dirty="0"/>
          </a:p>
        </p:txBody>
      </p:sp>
      <p:cxnSp>
        <p:nvCxnSpPr>
          <p:cNvPr id="104" name="Elbow Connector 103"/>
          <p:cNvCxnSpPr/>
          <p:nvPr/>
        </p:nvCxnSpPr>
        <p:spPr>
          <a:xfrm rot="10800000" flipV="1">
            <a:off x="1614517" y="1737478"/>
            <a:ext cx="8733" cy="1097280"/>
          </a:xfrm>
          <a:prstGeom prst="bentConnector3">
            <a:avLst>
              <a:gd name="adj1" fmla="val 11399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 bwMode="auto">
          <a:xfrm>
            <a:off x="259279" y="1565529"/>
            <a:ext cx="1170938" cy="2229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Food WG </a:t>
            </a:r>
            <a:r>
              <a:rPr lang="en-US" sz="1000" b="1" noProof="1">
                <a:solidFill>
                  <a:schemeClr val="bg1"/>
                </a:solidFill>
              </a:rPr>
              <a:t>Meeting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77" name="TextBox 76"/>
          <p:cNvSpPr txBox="1"/>
          <p:nvPr/>
        </p:nvSpPr>
        <p:spPr bwMode="auto">
          <a:xfrm>
            <a:off x="243644" y="2531896"/>
            <a:ext cx="1186573" cy="592304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</a:t>
            </a:r>
            <a:r>
              <a:rPr lang="en-US" sz="1000" baseline="30000" dirty="0" smtClean="0"/>
              <a:t>st</a:t>
            </a:r>
            <a:r>
              <a:rPr lang="en-US" sz="1000" dirty="0" smtClean="0"/>
              <a:t>  </a:t>
            </a:r>
            <a:r>
              <a:rPr lang="en-US" sz="1000" dirty="0"/>
              <a:t>,</a:t>
            </a:r>
            <a:r>
              <a:rPr lang="en-US" sz="1000" dirty="0" smtClean="0"/>
              <a:t> 3</a:t>
            </a:r>
            <a:r>
              <a:rPr lang="en-US" sz="1000" baseline="30000" dirty="0" smtClean="0"/>
              <a:t>rd</a:t>
            </a:r>
            <a:r>
              <a:rPr lang="en-US" sz="1000" dirty="0" smtClean="0"/>
              <a:t> Wednesday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11am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WFP </a:t>
            </a:r>
            <a:r>
              <a:rPr lang="en-US" sz="700" dirty="0"/>
              <a:t>M</a:t>
            </a:r>
            <a:r>
              <a:rPr lang="en-US" sz="700" dirty="0" smtClean="0"/>
              <a:t>eeting Room at </a:t>
            </a:r>
            <a:r>
              <a:rPr lang="en-US" sz="700" dirty="0" err="1" smtClean="0"/>
              <a:t>Mazi</a:t>
            </a:r>
            <a:r>
              <a:rPr lang="en-US" sz="700" dirty="0" smtClean="0"/>
              <a:t> Tower #2  (4</a:t>
            </a:r>
            <a:r>
              <a:rPr lang="en-US" sz="700" baseline="30000" dirty="0" smtClean="0"/>
              <a:t>th</a:t>
            </a:r>
            <a:r>
              <a:rPr lang="en-US" sz="700" dirty="0" smtClean="0"/>
              <a:t> floor)</a:t>
            </a:r>
            <a:endParaRPr lang="en-US" sz="700" dirty="0"/>
          </a:p>
        </p:txBody>
      </p:sp>
      <p:cxnSp>
        <p:nvCxnSpPr>
          <p:cNvPr id="78" name="Elbow Connector 77"/>
          <p:cNvCxnSpPr/>
          <p:nvPr/>
        </p:nvCxnSpPr>
        <p:spPr>
          <a:xfrm rot="10800000" flipV="1">
            <a:off x="230706" y="1726171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 bwMode="auto">
          <a:xfrm>
            <a:off x="8630454" y="1561807"/>
            <a:ext cx="1275546" cy="3768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WASH </a:t>
            </a:r>
            <a:r>
              <a:rPr lang="en-US" sz="1000" b="1" dirty="0">
                <a:solidFill>
                  <a:schemeClr val="bg1"/>
                </a:solidFill>
                <a:latin typeface="+mn-lt"/>
                <a:cs typeface="+mn-cs"/>
              </a:rPr>
              <a:t>C</a:t>
            </a: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oordination </a:t>
            </a:r>
            <a:r>
              <a:rPr lang="en-US" sz="1000" b="1" dirty="0">
                <a:solidFill>
                  <a:schemeClr val="bg1"/>
                </a:solidFill>
                <a:latin typeface="+mn-lt"/>
                <a:cs typeface="+mn-cs"/>
              </a:rPr>
              <a:t>M</a:t>
            </a: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eeting </a:t>
            </a:r>
            <a:r>
              <a:rPr lang="en-US" sz="1000" b="1" dirty="0">
                <a:solidFill>
                  <a:schemeClr val="bg1"/>
                </a:solidFill>
                <a:latin typeface="+mn-lt"/>
                <a:cs typeface="+mn-cs"/>
              </a:rPr>
              <a:t>for </a:t>
            </a:r>
            <a:r>
              <a:rPr lang="en-US" sz="1000" b="1" dirty="0" err="1">
                <a:solidFill>
                  <a:schemeClr val="bg1"/>
                </a:solidFill>
                <a:latin typeface="+mn-lt"/>
                <a:cs typeface="+mn-cs"/>
              </a:rPr>
              <a:t>Domiz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 bwMode="auto">
          <a:xfrm>
            <a:off x="8614819" y="2639376"/>
            <a:ext cx="1291181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3</a:t>
            </a:r>
            <a:r>
              <a:rPr lang="en-US" sz="1000" baseline="30000" dirty="0" smtClean="0"/>
              <a:t>rd</a:t>
            </a:r>
            <a:r>
              <a:rPr lang="en-US" sz="1000" dirty="0" smtClean="0"/>
              <a:t> Tuesday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9am</a:t>
            </a:r>
          </a:p>
          <a:p>
            <a:pPr algn="ctr"/>
            <a:r>
              <a:rPr lang="en-GB" sz="700" dirty="0" smtClean="0"/>
              <a:t>BRHA Domiz-1 Meeting </a:t>
            </a:r>
            <a:r>
              <a:rPr lang="en-GB" sz="700" dirty="0"/>
              <a:t>R</a:t>
            </a:r>
            <a:r>
              <a:rPr lang="en-GB" sz="700" dirty="0" smtClean="0"/>
              <a:t>oom. </a:t>
            </a:r>
            <a:endParaRPr lang="en-US" sz="600" dirty="0"/>
          </a:p>
        </p:txBody>
      </p:sp>
      <p:cxnSp>
        <p:nvCxnSpPr>
          <p:cNvPr id="41" name="Elbow Connector 40"/>
          <p:cNvCxnSpPr/>
          <p:nvPr/>
        </p:nvCxnSpPr>
        <p:spPr>
          <a:xfrm rot="10800000" flipV="1">
            <a:off x="8601881" y="1729368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 bwMode="auto">
          <a:xfrm>
            <a:off x="1890284" y="3644742"/>
            <a:ext cx="1377452" cy="53074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/>
            <a:r>
              <a:rPr lang="da-DK" sz="1000" b="1" dirty="0">
                <a:solidFill>
                  <a:schemeClr val="bg1"/>
                </a:solidFill>
                <a:latin typeface="+mn-lt"/>
                <a:cs typeface="+mn-cs"/>
              </a:rPr>
              <a:t>Emergency Livelihoods and Social Cohesion </a:t>
            </a:r>
            <a:r>
              <a:rPr lang="da-DK" sz="1000" b="1" dirty="0" smtClean="0">
                <a:solidFill>
                  <a:schemeClr val="bg1"/>
                </a:solidFill>
                <a:latin typeface="+mn-lt"/>
                <a:cs typeface="+mn-cs"/>
              </a:rPr>
              <a:t>Meeting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 bwMode="auto">
          <a:xfrm>
            <a:off x="1869962" y="4639581"/>
            <a:ext cx="1397774" cy="49997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4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Wednesday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10am</a:t>
            </a:r>
          </a:p>
          <a:p>
            <a:pPr algn="ctr"/>
            <a:r>
              <a:rPr lang="en-GB" sz="800" dirty="0" smtClean="0"/>
              <a:t> </a:t>
            </a:r>
            <a:r>
              <a:rPr lang="da-DK" sz="700" dirty="0">
                <a:latin typeface="Calibri" pitchFamily="-108" charset="0"/>
              </a:rPr>
              <a:t>Governorate Office </a:t>
            </a:r>
            <a:r>
              <a:rPr lang="da-DK" sz="700" dirty="0" smtClean="0">
                <a:latin typeface="Calibri" pitchFamily="-108" charset="0"/>
              </a:rPr>
              <a:t>Conf</a:t>
            </a:r>
            <a:r>
              <a:rPr lang="da-DK" sz="700" dirty="0">
                <a:latin typeface="Calibri" pitchFamily="-108" charset="0"/>
              </a:rPr>
              <a:t>. R</a:t>
            </a:r>
            <a:r>
              <a:rPr lang="da-DK" sz="700" dirty="0" smtClean="0">
                <a:latin typeface="Calibri" pitchFamily="-108" charset="0"/>
              </a:rPr>
              <a:t>oom</a:t>
            </a:r>
            <a:endParaRPr lang="da-DK" sz="700" dirty="0">
              <a:latin typeface="Calibri" pitchFamily="-108" charset="0"/>
            </a:endParaRPr>
          </a:p>
        </p:txBody>
      </p:sp>
      <p:cxnSp>
        <p:nvCxnSpPr>
          <p:cNvPr id="44" name="Elbow Connector 43"/>
          <p:cNvCxnSpPr/>
          <p:nvPr/>
        </p:nvCxnSpPr>
        <p:spPr>
          <a:xfrm rot="10800000" flipV="1">
            <a:off x="1855358" y="3801504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 bwMode="auto">
          <a:xfrm>
            <a:off x="4924605" y="3652595"/>
            <a:ext cx="1256192" cy="3768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Cash Assistance SWG Meeting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 bwMode="auto">
          <a:xfrm>
            <a:off x="4908970" y="4657064"/>
            <a:ext cx="1271827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2</a:t>
            </a:r>
            <a:r>
              <a:rPr lang="en-US" sz="1000" baseline="30000" dirty="0" smtClean="0"/>
              <a:t>nd</a:t>
            </a:r>
            <a:r>
              <a:rPr lang="en-US" sz="1000" dirty="0" smtClean="0"/>
              <a:t> Monday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04pm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TEAR FUND Meeting Room</a:t>
            </a:r>
            <a:endParaRPr lang="en-US" sz="700" dirty="0"/>
          </a:p>
        </p:txBody>
      </p:sp>
      <p:cxnSp>
        <p:nvCxnSpPr>
          <p:cNvPr id="50" name="Elbow Connector 49"/>
          <p:cNvCxnSpPr/>
          <p:nvPr/>
        </p:nvCxnSpPr>
        <p:spPr>
          <a:xfrm rot="10800000" flipV="1">
            <a:off x="4896032" y="3776135"/>
            <a:ext cx="17464" cy="1090032"/>
          </a:xfrm>
          <a:prstGeom prst="bentConnector3">
            <a:avLst>
              <a:gd name="adj1" fmla="val 62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 bwMode="auto">
          <a:xfrm>
            <a:off x="8065840" y="3643346"/>
            <a:ext cx="1459159" cy="53074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noFill/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bg1"/>
                </a:solidFill>
              </a:rPr>
              <a:t>C</a:t>
            </a:r>
            <a:r>
              <a:rPr lang="en-US" sz="1000" b="1" dirty="0" smtClean="0">
                <a:solidFill>
                  <a:schemeClr val="bg1"/>
                </a:solidFill>
              </a:rPr>
              <a:t>CCM Meeting for Refugees and IDPS</a:t>
            </a:r>
            <a:endParaRPr lang="en-US" sz="1000" b="1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+mn-lt"/>
                <a:cs typeface="+mn-cs"/>
              </a:rPr>
              <a:t> (</a:t>
            </a:r>
            <a:r>
              <a:rPr lang="en-US" sz="1000" b="1" dirty="0" smtClean="0">
                <a:solidFill>
                  <a:schemeClr val="bg1"/>
                </a:solidFill>
              </a:rPr>
              <a:t>camp and non-camp)</a:t>
            </a:r>
            <a:endParaRPr lang="en-US" sz="10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 bwMode="auto">
          <a:xfrm>
            <a:off x="8060146" y="4665845"/>
            <a:ext cx="1464854" cy="484582"/>
          </a:xfrm>
          <a:prstGeom prst="rect">
            <a:avLst/>
          </a:prstGeom>
          <a:noFill/>
          <a:ln w="19050"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68415" tIns="34208" rIns="68415" bIns="3420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 smtClean="0"/>
              <a:t>4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Monday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smtClean="0">
                <a:latin typeface="+mn-lt"/>
                <a:cs typeface="+mn-cs"/>
              </a:rPr>
              <a:t>11am</a:t>
            </a:r>
            <a:endParaRPr lang="en-US" sz="1000" dirty="0" smtClean="0"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 smtClean="0"/>
              <a:t>BRHA Office in </a:t>
            </a:r>
            <a:r>
              <a:rPr lang="en-US" sz="700" dirty="0" err="1" smtClean="0"/>
              <a:t>Duhok</a:t>
            </a:r>
            <a:endParaRPr lang="en-US" sz="700" dirty="0"/>
          </a:p>
        </p:txBody>
      </p:sp>
      <p:cxnSp>
        <p:nvCxnSpPr>
          <p:cNvPr id="56" name="Elbow Connector 55"/>
          <p:cNvCxnSpPr/>
          <p:nvPr/>
        </p:nvCxnSpPr>
        <p:spPr>
          <a:xfrm rot="10800000" flipV="1">
            <a:off x="8048377" y="3812145"/>
            <a:ext cx="8733" cy="1097280"/>
          </a:xfrm>
          <a:prstGeom prst="bentConnector3">
            <a:avLst>
              <a:gd name="adj1" fmla="val 11399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solidFill>
          <a:schemeClr val="bg1">
            <a:lumMod val="85000"/>
          </a:schemeClr>
        </a:solidFill>
        <a:ln w="19050">
          <a:solidFill>
            <a:schemeClr val="bg1">
              <a:lumMod val="50000"/>
            </a:schemeClr>
          </a:solidFill>
        </a:ln>
      </a:spPr>
      <a:bodyPr wrap="square" lIns="68415" tIns="34208" rIns="68415" bIns="34208">
        <a:spAutoFit/>
      </a:bodyPr>
      <a:lstStyle>
        <a:defPPr algn="ctr" fontAlgn="auto">
          <a:spcBef>
            <a:spcPts val="0"/>
          </a:spcBef>
          <a:spcAft>
            <a:spcPts val="0"/>
          </a:spcAft>
          <a:defRPr sz="1000" b="1"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6785</TotalTime>
  <Words>264</Words>
  <Application>Microsoft Office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UNHCR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UNHCRuser</dc:creator>
  <cp:lastModifiedBy>Rasheed Hussein Rasheed</cp:lastModifiedBy>
  <cp:revision>368</cp:revision>
  <cp:lastPrinted>2014-05-05T12:24:04Z</cp:lastPrinted>
  <dcterms:created xsi:type="dcterms:W3CDTF">2013-11-03T07:31:07Z</dcterms:created>
  <dcterms:modified xsi:type="dcterms:W3CDTF">2016-04-27T13:07:45Z</dcterms:modified>
</cp:coreProperties>
</file>