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B15C2-E32B-42DC-AC12-B10341ABF351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8E97D1-1B02-441E-BFBE-8C3FCABCC2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03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0816" y="685617"/>
            <a:ext cx="6696369" cy="342955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</a:t>
            </a:r>
            <a:r>
              <a:rPr lang="en-US" baseline="0" dirty="0"/>
              <a:t> the different between feedbacks, sensitive and non-sensitive complaints</a:t>
            </a:r>
            <a:endParaRPr lang="en-US" dirty="0"/>
          </a:p>
          <a:p>
            <a:r>
              <a:rPr lang="en-US" dirty="0"/>
              <a:t>Each type is dealt with separately and differently</a:t>
            </a:r>
          </a:p>
          <a:p>
            <a:r>
              <a:rPr lang="en-US" b="1" dirty="0"/>
              <a:t>Privacy and confidentiality </a:t>
            </a:r>
            <a:r>
              <a:rPr lang="en-US" dirty="0"/>
              <a:t>always ensured</a:t>
            </a:r>
            <a:endParaRPr lang="en-US" b="1" dirty="0"/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F9444-4C37-4452-ADD1-7757CF0C39BF}" type="slidenum">
              <a:rPr lang="fr-FR" smtClean="0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033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0816" y="685617"/>
            <a:ext cx="6696369" cy="342955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05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Collective Site Management &amp; Coordination is a cross-sectorial theme that aims to empower ‘back’ refugee population to be efficient and self-sustainable in managing their own lives at the collective sites. It also pays attention to strengthening the refugee community structures in order to:</a:t>
            </a:r>
          </a:p>
          <a:p>
            <a:endParaRPr lang="fr-FR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05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Promote partnership and collaboration with national authority, the host community, the humanitarian community, the affected population, and other stakeholders;</a:t>
            </a:r>
            <a:endParaRPr lang="fr-FR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05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Build awareness on the humanitarian principles; </a:t>
            </a:r>
            <a:endParaRPr lang="fr-FR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05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Ensure standards and coordination of activities within the sites; </a:t>
            </a:r>
            <a:endParaRPr lang="fr-FR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05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 up CRM mechanism and seek to improve accountability.</a:t>
            </a:r>
            <a:endParaRPr lang="fr-FR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F9444-4C37-4452-ADD1-7757CF0C39BF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97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0816" y="685617"/>
            <a:ext cx="6696369" cy="342955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words</a:t>
            </a:r>
            <a:r>
              <a:rPr lang="en-US" baseline="0" dirty="0"/>
              <a:t> in brackets are among the five AAP commitments from the IASC:</a:t>
            </a:r>
            <a:br>
              <a:rPr lang="en-US" baseline="0" dirty="0"/>
            </a:br>
            <a:r>
              <a:rPr lang="en-US" baseline="0" dirty="0"/>
              <a:t>- Leadership/governance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Transparency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Complaints and feedbacks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Participation</a:t>
            </a:r>
          </a:p>
          <a:p>
            <a:pPr marL="171450" indent="-171450">
              <a:buFontTx/>
              <a:buChar char="-"/>
            </a:pPr>
            <a:r>
              <a:rPr lang="en-US" baseline="0" dirty="0"/>
              <a:t>M&amp;E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F9444-4C37-4452-ADD1-7757CF0C39BF}" type="slidenum">
              <a:rPr lang="fr-FR" smtClean="0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97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2184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39389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71947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755650" y="1341438"/>
            <a:ext cx="8064500" cy="863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7205903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058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39389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741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39389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0749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39389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008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3"/>
          </p:nvPr>
        </p:nvSpPr>
        <p:spPr>
          <a:xfrm>
            <a:off x="467545" y="1196766"/>
            <a:ext cx="7561262" cy="4397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194435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2402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8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947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39389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1947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6154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AA309A6D-C09C-4548-B29A-6CF363A7E532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BE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BE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CF4668DC-857F-487D-BFFA-8C0CA5037977}" type="slidenum">
              <a:rPr lang="fr-BE" smtClean="0">
                <a:solidFill>
                  <a:prstClr val="black"/>
                </a:solidFill>
              </a:rPr>
              <a:pPr/>
              <a:t>‹#›</a:t>
            </a:fld>
            <a:endParaRPr lang="fr-B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2303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 Standa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29" y="136956"/>
            <a:ext cx="387593" cy="383912"/>
          </a:xfrm>
          <a:prstGeom prst="rect">
            <a:avLst/>
          </a:prstGeom>
        </p:spPr>
      </p:pic>
      <p:pic>
        <p:nvPicPr>
          <p:cNvPr id="16" name="Picture 2" descr="D:\Documents de mission\01.BASE\COMMUNICATION\Point Sol.jpg"/>
          <p:cNvPicPr>
            <a:picLocks noChangeAspect="1" noChangeArrowheads="1"/>
          </p:cNvPicPr>
          <p:nvPr userDrawn="1"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3728" y="908724"/>
            <a:ext cx="5256584" cy="5136119"/>
          </a:xfrm>
          <a:prstGeom prst="rect">
            <a:avLst/>
          </a:prstGeom>
          <a:blipFill dpi="0" rotWithShape="1">
            <a:blip r:embed="rId3" cstate="email">
              <a:alphaModFix amt="49000"/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effectLst>
            <a:outerShdw blurRad="50800" dist="50800" sx="1000" sy="1000" algn="ctr" rotWithShape="0">
              <a:srgbClr val="000000"/>
            </a:outerShdw>
            <a:reflection endPos="0" dir="5400000" sy="-100000" algn="bl" rotWithShape="0"/>
          </a:effectLst>
        </p:spPr>
      </p:pic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1142976" y="102052"/>
            <a:ext cx="7472386" cy="446635"/>
          </a:xfrm>
          <a:prstGeom prst="rect">
            <a:avLst/>
          </a:prstGeom>
        </p:spPr>
        <p:txBody>
          <a:bodyPr anchor="ctr" anchorCtr="0"/>
          <a:lstStyle>
            <a:lvl1pPr algn="l">
              <a:defRPr sz="2400" b="1" baseline="0">
                <a:solidFill>
                  <a:srgbClr val="B11F17"/>
                </a:solidFill>
              </a:defRPr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19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132062" y="836712"/>
            <a:ext cx="7472386" cy="57606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 marL="800100" indent="-342900">
              <a:buFont typeface="Arial" pitchFamily="34" charset="0"/>
              <a:buChar char="•"/>
              <a:defRPr sz="2000"/>
            </a:lvl2pPr>
            <a:lvl3pPr>
              <a:defRPr sz="1800"/>
            </a:lvl3pPr>
            <a:lvl4pPr marL="1657350" indent="-285750">
              <a:buFont typeface="Arial" pitchFamily="34" charset="0"/>
              <a:buChar char="•"/>
              <a:defRPr sz="1600">
                <a:latin typeface="+mn-lt"/>
              </a:defRPr>
            </a:lvl4pPr>
            <a:lvl5pPr marL="2114550" indent="-285750"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4" y="0"/>
            <a:ext cx="500063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7101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7559B39E-33DD-4720-AA5A-2C71F044E2F8}" type="datetimeFigureOut">
              <a:rPr lang="fr-FR" smtClean="0">
                <a:solidFill>
                  <a:prstClr val="black"/>
                </a:solidFill>
              </a:rPr>
              <a:pPr/>
              <a:t>18/04/2016</a:t>
            </a:fld>
            <a:endParaRPr lang="fr-FR">
              <a:solidFill>
                <a:prstClr val="black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B7715BC3-0CB9-49E3-BA69-9DD1CCF2123E}" type="slidenum">
              <a:rPr lang="fr-FR" smtClean="0">
                <a:solidFill>
                  <a:prstClr val="black"/>
                </a:solidFill>
              </a:rPr>
              <a:pPr/>
              <a:t>‹#›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13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4.jpeg"/><Relationship Id="rId26" Type="http://schemas.openxmlformats.org/officeDocument/2006/relationships/image" Target="../media/image12.jpeg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7.jpe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3.jpeg"/><Relationship Id="rId25" Type="http://schemas.openxmlformats.org/officeDocument/2006/relationships/image" Target="../media/image11.jpe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jpeg"/><Relationship Id="rId20" Type="http://schemas.openxmlformats.org/officeDocument/2006/relationships/image" Target="../media/image6.jpeg"/><Relationship Id="rId29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image" Target="../media/image10.jpeg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23" Type="http://schemas.openxmlformats.org/officeDocument/2006/relationships/image" Target="../media/image9.jpeg"/><Relationship Id="rId28" Type="http://schemas.openxmlformats.org/officeDocument/2006/relationships/image" Target="../media/image14.jpeg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Relationship Id="rId22" Type="http://schemas.openxmlformats.org/officeDocument/2006/relationships/image" Target="../media/image8.jpeg"/><Relationship Id="rId27" Type="http://schemas.openxmlformats.org/officeDocument/2006/relationships/image" Target="../media/image13.jpeg"/><Relationship Id="rId30" Type="http://schemas.openxmlformats.org/officeDocument/2006/relationships/image" Target="../media/image1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21"/>
          <p:cNvGrpSpPr>
            <a:grpSpLocks/>
          </p:cNvGrpSpPr>
          <p:nvPr userDrawn="1"/>
        </p:nvGrpSpPr>
        <p:grpSpPr bwMode="auto">
          <a:xfrm>
            <a:off x="455187" y="-27384"/>
            <a:ext cx="6819901" cy="1195388"/>
            <a:chOff x="-4542" y="-6624"/>
            <a:chExt cx="6819868" cy="1194959"/>
          </a:xfrm>
        </p:grpSpPr>
        <p:pic>
          <p:nvPicPr>
            <p:cNvPr id="8" name="Picture 10" descr="S:\Communication\COMMUNICATION\EVENEMENIEL &amp; SALONS\30 ans SI\selec photos 30 ans CD\Mae_La_Camp_008.JPG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325657" y="420261"/>
              <a:ext cx="311149" cy="46655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S:\Communication\COMMUNICATION\EVENEMENIEL &amp; SALONS\30 ans SI\selec photos 30 ans CD\Burundi.JPG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-4542" y="-276"/>
              <a:ext cx="684210" cy="45703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S:\Communication\COMMUNICATION\EVENEMENIEL &amp; SALONS\30 ans SI\selec photos 30 ans CD\051018 024.JPG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2125874" y="-276"/>
              <a:ext cx="465135" cy="61890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S:\Communication\COMMUNICATION\EVENEMENIEL &amp; SALONS\30 ans SI\selec photos 30 ans CD\pictures 30 ans\BOSNIE-WAR.JPG"/>
            <p:cNvPicPr>
              <a:picLocks noChangeAspect="1" noChangeArrowheads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2591009" y="-276"/>
              <a:ext cx="581022" cy="4094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S:\Communication\COMMUNICATION\EVENEMENIEL &amp; SALONS\30 ans SI\selec photos 30 ans CD\DSC_0359.JPG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196" y="0"/>
              <a:ext cx="684512" cy="454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S:\Communication\COMMUNICATION\EVENEMENIEL &amp; SALONS\30 ans SI\selec photos 30 ans CD\pictures 30 ans\DH000006.JPG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6708" y="0"/>
              <a:ext cx="899664" cy="59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" descr="S:\Communication\COMMUNICATION\EVENEMENIEL &amp; SALONS\30 ans SI\selec photos 30 ans CD\pictures 30 ans\J.DEYA-PAK-MERA-EAU-FILLETTORANG (1).JPG"/>
            <p:cNvPicPr>
              <a:picLocks noChangeAspect="1" noChangeArrowheads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 bwMode="auto">
            <a:xfrm>
              <a:off x="1046379" y="455173"/>
              <a:ext cx="488948" cy="73316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2" descr="S:\Communication\COMMUNICATION\EVENEMENIEL &amp; SALONS\30 ans SI\selec photos 30 ans CD\DSC_0459.JPG"/>
            <p:cNvPicPr>
              <a:picLocks noChangeAspect="1" noChangeArrowheads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 bwMode="auto">
            <a:xfrm>
              <a:off x="3172031" y="2898"/>
              <a:ext cx="463548" cy="30627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3" descr="S:\Communication\COMMUNICATION\EVENEMENIEL &amp; SALONS\30 ans SI\selec photos 30 ans CD\expo burundi.jpg"/>
            <p:cNvPicPr>
              <a:picLocks noChangeAspect="1" noChangeArrowheads="1"/>
            </p:cNvPicPr>
            <p:nvPr/>
          </p:nvPicPr>
          <p:blipFill rotWithShape="1">
            <a:blip r:embed="rId23"/>
            <a:srcRect/>
            <a:stretch/>
          </p:blipFill>
          <p:spPr bwMode="auto">
            <a:xfrm>
              <a:off x="636806" y="455173"/>
              <a:ext cx="409573" cy="5681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4" descr="S:\Communication\COMMUNICATION\EVENEMENIEL &amp; SALONS\30 ans SI\selec photos 30 ans CD\couvlivretnyunzu.jpg"/>
            <p:cNvPicPr>
              <a:picLocks noChangeAspect="1" noChangeArrowheads="1"/>
            </p:cNvPicPr>
            <p:nvPr/>
          </p:nvPicPr>
          <p:blipFill rotWithShape="1">
            <a:blip r:embed="rId24"/>
            <a:srcRect/>
            <a:stretch/>
          </p:blipFill>
          <p:spPr bwMode="auto">
            <a:xfrm>
              <a:off x="3635579" y="-276"/>
              <a:ext cx="604835" cy="4110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5" descr="S:\Communication\COMMUNICATION\COMM-CAMPAGNES\JME\FME 2012\PUBLICATIONS\DIAPO\chloration rdc.jpg"/>
            <p:cNvPicPr>
              <a:picLocks noChangeAspect="1" noChangeArrowheads="1"/>
            </p:cNvPicPr>
            <p:nvPr/>
          </p:nvPicPr>
          <p:blipFill rotWithShape="1">
            <a:blip r:embed="rId25"/>
            <a:srcRect/>
            <a:stretch/>
          </p:blipFill>
          <p:spPr bwMode="auto">
            <a:xfrm>
              <a:off x="4242001" y="-6624"/>
              <a:ext cx="581022" cy="54590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Image 18" descr="S:\Communication\COMMUNICATION\COMM-CAMPAGNES\JME\FME 2012\PUBLICATIONS\DIAPO\reparation pompe à main camp B daha.JPG"/>
            <p:cNvPicPr/>
            <p:nvPr/>
          </p:nvPicPr>
          <p:blipFill>
            <a:blip r:embed="rId26"/>
            <a:srcRect/>
            <a:stretch>
              <a:fillRect/>
            </a:stretch>
          </p:blipFill>
          <p:spPr bwMode="auto">
            <a:xfrm>
              <a:off x="4823023" y="-6624"/>
              <a:ext cx="515936" cy="65222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0" name="Image 19" descr="S:\Communication\COMMUNICATION\COMM-CAMPAGNES\JME\FME 2012\PUBLICATIONS\DIAPO\EXPO_038_AFG_2009-02-10_243.JPG"/>
            <p:cNvPicPr/>
            <p:nvPr/>
          </p:nvPicPr>
          <p:blipFill>
            <a:blip r:embed="rId27"/>
            <a:srcRect/>
            <a:stretch>
              <a:fillRect/>
            </a:stretch>
          </p:blipFill>
          <p:spPr bwMode="auto">
            <a:xfrm>
              <a:off x="5313558" y="-6624"/>
              <a:ext cx="576259" cy="37927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1" name="Image 20" descr="\\SOLFICHIERS\Solidarites\Communication\COMMUNICATION\PUBLICATIONS\DOSSIERS DE PRESSE\AFGA 2011\visuels\AFG_2009-02-26_410.jpg"/>
            <p:cNvPicPr/>
            <p:nvPr/>
          </p:nvPicPr>
          <p:blipFill rotWithShape="1">
            <a:blip r:embed="rId28"/>
            <a:srcRect/>
            <a:stretch/>
          </p:blipFill>
          <p:spPr bwMode="auto">
            <a:xfrm>
              <a:off x="5886643" y="-276"/>
              <a:ext cx="538160" cy="1904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2" name="Image 21" descr="\\SOLFICHIERS\Solidarites\Communication\COMMUNICATION\COMM-CAMPAGNES\JME\FME 2012\PUBLICATIONS\DIAPO\2010-Nov.Jonathan-Brooker.Sind.JPG"/>
            <p:cNvPicPr/>
            <p:nvPr/>
          </p:nvPicPr>
          <p:blipFill rotWithShape="1">
            <a:blip r:embed="rId29"/>
            <a:srcRect/>
            <a:stretch/>
          </p:blipFill>
          <p:spPr bwMode="auto">
            <a:xfrm>
              <a:off x="6424803" y="-276"/>
              <a:ext cx="390523" cy="4602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23" name="Rectangle 22"/>
          <p:cNvSpPr/>
          <p:nvPr userDrawn="1"/>
        </p:nvSpPr>
        <p:spPr>
          <a:xfrm>
            <a:off x="-36511" y="-27384"/>
            <a:ext cx="491691" cy="691276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 userDrawn="1"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816" y="18928"/>
            <a:ext cx="1568349" cy="107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668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6" descr="logo Titre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4833" y="699796"/>
            <a:ext cx="3819421" cy="3305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323415" y="4425569"/>
            <a:ext cx="7127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400" b="1" dirty="0" err="1">
                <a:solidFill>
                  <a:srgbClr val="C0504D">
                    <a:lumMod val="75000"/>
                  </a:srgbClr>
                </a:solidFill>
              </a:rPr>
              <a:t>Accountability</a:t>
            </a:r>
            <a:r>
              <a:rPr lang="fr-FR" sz="2400" b="1" dirty="0">
                <a:solidFill>
                  <a:srgbClr val="C0504D">
                    <a:lumMod val="75000"/>
                  </a:srgbClr>
                </a:solidFill>
              </a:rPr>
              <a:t> to </a:t>
            </a:r>
            <a:r>
              <a:rPr lang="fr-FR" sz="2400" b="1" dirty="0" err="1">
                <a:solidFill>
                  <a:srgbClr val="C0504D">
                    <a:lumMod val="75000"/>
                  </a:srgbClr>
                </a:solidFill>
              </a:rPr>
              <a:t>Affected</a:t>
            </a:r>
            <a:r>
              <a:rPr lang="fr-FR" sz="2400" b="1" dirty="0">
                <a:solidFill>
                  <a:srgbClr val="C0504D">
                    <a:lumMod val="75000"/>
                  </a:srgbClr>
                </a:solidFill>
              </a:rPr>
              <a:t> Populations in Lebanon</a:t>
            </a: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395545" y="5229218"/>
            <a:ext cx="87484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Complaints and </a:t>
            </a:r>
            <a:r>
              <a:rPr lang="fr-FR" sz="24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Response</a:t>
            </a:r>
            <a:r>
              <a:rPr lang="fr-FR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fr-FR" sz="24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Mechanisms</a:t>
            </a: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fr-FR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Participation</a:t>
            </a:r>
          </a:p>
        </p:txBody>
      </p:sp>
    </p:spTree>
    <p:extLst>
      <p:ext uri="{BB962C8B-B14F-4D97-AF65-F5344CB8AC3E}">
        <p14:creationId xmlns:p14="http://schemas.microsoft.com/office/powerpoint/2010/main" val="425882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043608" y="1199074"/>
            <a:ext cx="734481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Handling complaints and feedbacks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83568" y="2348880"/>
            <a:ext cx="8208912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To provide pathway for target population’s concerns to be heard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To have more transparency between organization and target population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To address problems and improve programming</a:t>
            </a:r>
          </a:p>
          <a:p>
            <a:endParaRPr lang="en-US" sz="2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</a:rPr>
              <a:t>Specificity: joint pathways for complaints, feedback, and referrals</a:t>
            </a:r>
          </a:p>
          <a:p>
            <a:pPr lvl="1"/>
            <a:endParaRPr lang="en-US" dirty="0">
              <a:solidFill>
                <a:prstClr val="black"/>
              </a:solidFill>
            </a:endParaRPr>
          </a:p>
          <a:p>
            <a:endParaRPr lang="en-US" sz="1600" i="1" dirty="0">
              <a:solidFill>
                <a:prstClr val="black"/>
              </a:solidFill>
            </a:endParaRPr>
          </a:p>
          <a:p>
            <a:r>
              <a:rPr lang="en-US" sz="1600" i="1" dirty="0">
                <a:solidFill>
                  <a:prstClr val="black"/>
                </a:solidFill>
              </a:rPr>
              <a:t>Entry points: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prstClr val="black"/>
                </a:solidFill>
              </a:rPr>
              <a:t>Hotline (Complaints and Referrals Officer)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prstClr val="black"/>
                </a:solidFill>
              </a:rPr>
              <a:t>Collective Site Management and Coordination (CSMC) Committees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i="1" dirty="0">
                <a:solidFill>
                  <a:prstClr val="black"/>
                </a:solidFill>
              </a:rPr>
              <a:t>Field staff</a:t>
            </a:r>
          </a:p>
          <a:p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33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067446" y="2276881"/>
            <a:ext cx="734481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prstClr val="black"/>
                </a:solidFill>
              </a:rPr>
              <a:t>Feedbacks: </a:t>
            </a:r>
            <a:r>
              <a:rPr lang="en-US" dirty="0">
                <a:solidFill>
                  <a:prstClr val="black"/>
                </a:solidFill>
              </a:rPr>
              <a:t>Minor comments, or comments not necessarily related to SI’s work and objectives</a:t>
            </a:r>
          </a:p>
          <a:p>
            <a:endParaRPr lang="en-US" dirty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prstClr val="black"/>
                </a:solidFill>
              </a:rPr>
              <a:t>Non-sensitive complaints: </a:t>
            </a:r>
            <a:r>
              <a:rPr lang="en-US" dirty="0">
                <a:solidFill>
                  <a:prstClr val="black"/>
                </a:solidFill>
              </a:rPr>
              <a:t>Issues related to SI’s program implementation, generally received by hotline and routed according to seriousness.</a:t>
            </a:r>
          </a:p>
          <a:p>
            <a:endParaRPr lang="en-US" dirty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prstClr val="black"/>
                </a:solidFill>
              </a:rPr>
              <a:t>Sensitive complaints</a:t>
            </a:r>
            <a:r>
              <a:rPr lang="en-US" dirty="0">
                <a:solidFill>
                  <a:prstClr val="black"/>
                </a:solidFill>
              </a:rPr>
              <a:t>: Issues related to fraud/corruption, sexual exploitation and abuse or misconduct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b="1" dirty="0">
              <a:solidFill>
                <a:prstClr val="black"/>
              </a:solidFill>
            </a:endParaRPr>
          </a:p>
          <a:p>
            <a:r>
              <a:rPr lang="en-US" dirty="0">
                <a:solidFill>
                  <a:prstClr val="black"/>
                </a:solidFill>
              </a:rPr>
              <a:t>Separate logbook and pathway that ensures discretion and complete privacy/confidentiality of those involved</a:t>
            </a:r>
          </a:p>
          <a:p>
            <a:endParaRPr lang="en-US" dirty="0">
              <a:solidFill>
                <a:prstClr val="black"/>
              </a:solidFill>
            </a:endParaRPr>
          </a:p>
          <a:p>
            <a:r>
              <a:rPr lang="en-US" dirty="0">
                <a:solidFill>
                  <a:prstClr val="black"/>
                </a:solidFill>
              </a:rPr>
              <a:t>+ </a:t>
            </a:r>
            <a:r>
              <a:rPr lang="en-US" b="1" dirty="0">
                <a:solidFill>
                  <a:prstClr val="black"/>
                </a:solidFill>
              </a:rPr>
              <a:t>Referrals: </a:t>
            </a:r>
            <a:r>
              <a:rPr lang="en-US" dirty="0">
                <a:solidFill>
                  <a:prstClr val="black"/>
                </a:solidFill>
              </a:rPr>
              <a:t>Internal, incoming and external</a:t>
            </a:r>
          </a:p>
          <a:p>
            <a:endParaRPr lang="en-US" sz="1400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black"/>
              </a:solidFill>
            </a:endParaRPr>
          </a:p>
          <a:p>
            <a:r>
              <a:rPr lang="en-US" sz="14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026201" y="1223014"/>
            <a:ext cx="7344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Types of feedback and complaints received</a:t>
            </a: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1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ctangle 195"/>
          <p:cNvSpPr/>
          <p:nvPr/>
        </p:nvSpPr>
        <p:spPr>
          <a:xfrm>
            <a:off x="2627784" y="260648"/>
            <a:ext cx="6516216" cy="65551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4" name="Rounded Rectangle 163"/>
          <p:cNvSpPr/>
          <p:nvPr/>
        </p:nvSpPr>
        <p:spPr>
          <a:xfrm>
            <a:off x="7665873" y="1925116"/>
            <a:ext cx="1442632" cy="3952156"/>
          </a:xfrm>
          <a:prstGeom prst="roundRect">
            <a:avLst/>
          </a:prstGeom>
          <a:solidFill>
            <a:srgbClr val="383838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91" name="Rounded Rectangle 1090"/>
          <p:cNvSpPr/>
          <p:nvPr/>
        </p:nvSpPr>
        <p:spPr>
          <a:xfrm>
            <a:off x="6156185" y="1912118"/>
            <a:ext cx="1404001" cy="3940295"/>
          </a:xfrm>
          <a:prstGeom prst="roundRect">
            <a:avLst/>
          </a:prstGeom>
          <a:solidFill>
            <a:srgbClr val="FF474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90" name="Rounded Rectangle 1089"/>
          <p:cNvSpPr/>
          <p:nvPr/>
        </p:nvSpPr>
        <p:spPr>
          <a:xfrm>
            <a:off x="4204941" y="1912116"/>
            <a:ext cx="1800000" cy="3132932"/>
          </a:xfrm>
          <a:prstGeom prst="roundRect">
            <a:avLst/>
          </a:prstGeom>
          <a:solidFill>
            <a:srgbClr val="FFCF37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89" name="Rounded Rectangle 1088"/>
          <p:cNvSpPr/>
          <p:nvPr/>
        </p:nvSpPr>
        <p:spPr>
          <a:xfrm>
            <a:off x="2123928" y="1925115"/>
            <a:ext cx="1800000" cy="3119932"/>
          </a:xfrm>
          <a:prstGeom prst="roundRect">
            <a:avLst/>
          </a:prstGeom>
          <a:solidFill>
            <a:srgbClr val="FFFF6D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88" name="Rounded Rectangle 1087"/>
          <p:cNvSpPr/>
          <p:nvPr/>
        </p:nvSpPr>
        <p:spPr>
          <a:xfrm>
            <a:off x="76488" y="1925117"/>
            <a:ext cx="1800000" cy="1982156"/>
          </a:xfrm>
          <a:prstGeom prst="roundRect">
            <a:avLst/>
          </a:prstGeom>
          <a:solidFill>
            <a:srgbClr val="B1E6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48488" y="747108"/>
            <a:ext cx="1620000" cy="917803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>
                <a:solidFill>
                  <a:prstClr val="black"/>
                </a:solidFill>
              </a:rPr>
              <a:t>Complaint received or adequate suspicion of abusive situation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48488" y="1994650"/>
            <a:ext cx="1620000" cy="917802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i="1" dirty="0">
                <a:solidFill>
                  <a:prstClr val="black"/>
                </a:solidFill>
              </a:rPr>
              <a:t>Is it a minor issue that can be addressed on the spot?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66488" y="3301803"/>
            <a:ext cx="1620000" cy="485137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FEEDBACK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195736" y="2007133"/>
            <a:ext cx="1620000" cy="917802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i="1" dirty="0">
                <a:solidFill>
                  <a:prstClr val="black"/>
                </a:solidFill>
              </a:rPr>
              <a:t>Is it a sensitive complaint?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195736" y="3301803"/>
            <a:ext cx="1620000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Referral and Complaint Officer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311823" y="2007133"/>
            <a:ext cx="1620000" cy="917802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i="1" dirty="0">
                <a:solidFill>
                  <a:prstClr val="black"/>
                </a:solidFill>
              </a:rPr>
              <a:t>Is it a serious sensitive complaint involving SI?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708275" y="2019626"/>
            <a:ext cx="1800000" cy="892837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i="1" dirty="0">
                <a:solidFill>
                  <a:prstClr val="black"/>
                </a:solidFill>
              </a:rPr>
              <a:t>Can I alert my hierarchical manager?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11823" y="3307525"/>
            <a:ext cx="1620000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Administrative Manager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11823" y="3924191"/>
            <a:ext cx="1620000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Investigation committee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311823" y="4534426"/>
            <a:ext cx="1620000" cy="36004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RESPONSE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56177" y="3429028"/>
            <a:ext cx="1404000" cy="50010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Hierarchical manager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528154" y="4545059"/>
            <a:ext cx="2160240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Managing Director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60177" y="4870345"/>
            <a:ext cx="2160240" cy="3600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dirty="0">
                <a:solidFill>
                  <a:prstClr val="white"/>
                </a:solidFill>
              </a:rPr>
              <a:t>Ethics committee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528156" y="5195631"/>
            <a:ext cx="2160240" cy="421694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DISCIPLINARY PROCEDURES</a:t>
            </a:r>
          </a:p>
          <a:p>
            <a:pPr algn="ctr"/>
            <a:r>
              <a:rPr lang="en-US" sz="1050" b="1" dirty="0">
                <a:solidFill>
                  <a:prstClr val="black"/>
                </a:solidFill>
              </a:rPr>
              <a:t>JUDICIAL PROCEEDINGS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195736" y="3936759"/>
            <a:ext cx="1620000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Program Manager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195736" y="4534426"/>
            <a:ext cx="1620000" cy="36004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RESPONSE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697476" y="3427862"/>
            <a:ext cx="1404000" cy="47941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>
                <a:solidFill>
                  <a:prstClr val="black"/>
                </a:solidFill>
              </a:rPr>
              <a:t>Form sent to stop@solidarites.org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76489" y="1671199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Yes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095737" y="2912453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No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910544" y="2199636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Yes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76489" y="2912453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Yes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842289" y="2199636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No</a:t>
            </a:r>
          </a:p>
        </p:txBody>
      </p:sp>
      <p:cxnSp>
        <p:nvCxnSpPr>
          <p:cNvPr id="40" name="Elbow Connector 39"/>
          <p:cNvCxnSpPr/>
          <p:nvPr/>
        </p:nvCxnSpPr>
        <p:spPr>
          <a:xfrm>
            <a:off x="7701368" y="4894484"/>
            <a:ext cx="457002" cy="142915"/>
          </a:xfrm>
          <a:prstGeom prst="bentConnector3">
            <a:avLst>
              <a:gd name="adj1" fmla="val 50000"/>
            </a:avLst>
          </a:prstGeom>
          <a:ln>
            <a:solidFill>
              <a:schemeClr val="bg1"/>
            </a:solidFill>
            <a:prstDash val="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6" idx="3"/>
            <a:endCxn id="9" idx="1"/>
          </p:cNvCxnSpPr>
          <p:nvPr/>
        </p:nvCxnSpPr>
        <p:spPr>
          <a:xfrm>
            <a:off x="1768488" y="2453569"/>
            <a:ext cx="427248" cy="1248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6" idx="2"/>
            <a:endCxn id="7" idx="0"/>
          </p:cNvCxnSpPr>
          <p:nvPr/>
        </p:nvCxnSpPr>
        <p:spPr>
          <a:xfrm>
            <a:off x="958488" y="2912470"/>
            <a:ext cx="18000" cy="38935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6" name="Straight Arrow Connector 1055"/>
          <p:cNvCxnSpPr>
            <a:stCxn id="9" idx="3"/>
            <a:endCxn id="11" idx="1"/>
          </p:cNvCxnSpPr>
          <p:nvPr/>
        </p:nvCxnSpPr>
        <p:spPr>
          <a:xfrm>
            <a:off x="3815745" y="2466034"/>
            <a:ext cx="49608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3847123" y="2212119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Yes</a:t>
            </a:r>
          </a:p>
        </p:txBody>
      </p:sp>
      <p:cxnSp>
        <p:nvCxnSpPr>
          <p:cNvPr id="1058" name="Straight Arrow Connector 1057"/>
          <p:cNvCxnSpPr>
            <a:stCxn id="10" idx="2"/>
            <a:endCxn id="23" idx="0"/>
          </p:cNvCxnSpPr>
          <p:nvPr/>
        </p:nvCxnSpPr>
        <p:spPr>
          <a:xfrm>
            <a:off x="3005736" y="3661843"/>
            <a:ext cx="0" cy="2749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0" name="Straight Arrow Connector 1059"/>
          <p:cNvCxnSpPr>
            <a:stCxn id="23" idx="2"/>
            <a:endCxn id="24" idx="0"/>
          </p:cNvCxnSpPr>
          <p:nvPr/>
        </p:nvCxnSpPr>
        <p:spPr>
          <a:xfrm>
            <a:off x="3005736" y="4296817"/>
            <a:ext cx="0" cy="23762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7654315" y="2906173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white"/>
                </a:solidFill>
              </a:rPr>
              <a:t>No</a:t>
            </a:r>
          </a:p>
        </p:txBody>
      </p:sp>
      <p:cxnSp>
        <p:nvCxnSpPr>
          <p:cNvPr id="1066" name="Straight Arrow Connector 1065"/>
          <p:cNvCxnSpPr>
            <a:stCxn id="16" idx="2"/>
            <a:endCxn id="17" idx="0"/>
          </p:cNvCxnSpPr>
          <p:nvPr/>
        </p:nvCxnSpPr>
        <p:spPr>
          <a:xfrm>
            <a:off x="6858186" y="3929146"/>
            <a:ext cx="750097" cy="6159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5211823" y="2924935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No</a:t>
            </a:r>
          </a:p>
        </p:txBody>
      </p:sp>
      <p:cxnSp>
        <p:nvCxnSpPr>
          <p:cNvPr id="1068" name="Straight Arrow Connector 1067"/>
          <p:cNvCxnSpPr>
            <a:stCxn id="13" idx="2"/>
            <a:endCxn id="14" idx="0"/>
          </p:cNvCxnSpPr>
          <p:nvPr/>
        </p:nvCxnSpPr>
        <p:spPr>
          <a:xfrm>
            <a:off x="5121823" y="3667565"/>
            <a:ext cx="0" cy="25662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0" name="Straight Arrow Connector 1069"/>
          <p:cNvCxnSpPr>
            <a:stCxn id="14" idx="2"/>
            <a:endCxn id="15" idx="0"/>
          </p:cNvCxnSpPr>
          <p:nvPr/>
        </p:nvCxnSpPr>
        <p:spPr>
          <a:xfrm>
            <a:off x="5121823" y="4284249"/>
            <a:ext cx="0" cy="2501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2" name="Straight Arrow Connector 1081"/>
          <p:cNvCxnSpPr>
            <a:stCxn id="25" idx="2"/>
            <a:endCxn id="17" idx="0"/>
          </p:cNvCxnSpPr>
          <p:nvPr/>
        </p:nvCxnSpPr>
        <p:spPr>
          <a:xfrm flipH="1">
            <a:off x="7608274" y="3907283"/>
            <a:ext cx="791202" cy="6377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Elbow Connector 111"/>
          <p:cNvCxnSpPr>
            <a:stCxn id="12" idx="2"/>
            <a:endCxn id="25" idx="0"/>
          </p:cNvCxnSpPr>
          <p:nvPr/>
        </p:nvCxnSpPr>
        <p:spPr>
          <a:xfrm rot="16200000" flipH="1">
            <a:off x="7746173" y="2774572"/>
            <a:ext cx="515404" cy="791201"/>
          </a:xfrm>
          <a:prstGeom prst="bentConnector3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>
            <a:stCxn id="3" idx="2"/>
            <a:endCxn id="6" idx="0"/>
          </p:cNvCxnSpPr>
          <p:nvPr/>
        </p:nvCxnSpPr>
        <p:spPr>
          <a:xfrm>
            <a:off x="958488" y="1664900"/>
            <a:ext cx="0" cy="32975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>
            <a:stCxn id="9" idx="2"/>
            <a:endCxn id="10" idx="0"/>
          </p:cNvCxnSpPr>
          <p:nvPr/>
        </p:nvCxnSpPr>
        <p:spPr>
          <a:xfrm>
            <a:off x="3005736" y="2924935"/>
            <a:ext cx="0" cy="37686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>
            <a:stCxn id="11" idx="3"/>
            <a:endCxn id="12" idx="1"/>
          </p:cNvCxnSpPr>
          <p:nvPr/>
        </p:nvCxnSpPr>
        <p:spPr>
          <a:xfrm>
            <a:off x="5931825" y="2466052"/>
            <a:ext cx="776452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3" name="Straight Arrow Connector 1112"/>
          <p:cNvCxnSpPr>
            <a:stCxn id="11" idx="2"/>
            <a:endCxn id="13" idx="0"/>
          </p:cNvCxnSpPr>
          <p:nvPr/>
        </p:nvCxnSpPr>
        <p:spPr>
          <a:xfrm>
            <a:off x="5121823" y="2924935"/>
            <a:ext cx="0" cy="3825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Elbow Connector 198"/>
          <p:cNvCxnSpPr>
            <a:stCxn id="12" idx="2"/>
            <a:endCxn id="16" idx="0"/>
          </p:cNvCxnSpPr>
          <p:nvPr/>
        </p:nvCxnSpPr>
        <p:spPr>
          <a:xfrm rot="5400000">
            <a:off x="6974948" y="2795700"/>
            <a:ext cx="516575" cy="75009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201"/>
          <p:cNvSpPr txBox="1"/>
          <p:nvPr/>
        </p:nvSpPr>
        <p:spPr>
          <a:xfrm>
            <a:off x="7222939" y="2898066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solidFill>
                  <a:prstClr val="black"/>
                </a:solidFill>
              </a:rPr>
              <a:t>Yes</a:t>
            </a:r>
          </a:p>
        </p:txBody>
      </p:sp>
      <p:cxnSp>
        <p:nvCxnSpPr>
          <p:cNvPr id="1138" name="Straight Arrow Connector 1137"/>
          <p:cNvCxnSpPr>
            <a:stCxn id="17" idx="2"/>
            <a:endCxn id="20" idx="0"/>
          </p:cNvCxnSpPr>
          <p:nvPr/>
        </p:nvCxnSpPr>
        <p:spPr>
          <a:xfrm>
            <a:off x="7608274" y="4905099"/>
            <a:ext cx="2" cy="290532"/>
          </a:xfrm>
          <a:prstGeom prst="straightConnector1">
            <a:avLst/>
          </a:prstGeom>
          <a:ln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/>
          <p:cNvSpPr txBox="1"/>
          <p:nvPr/>
        </p:nvSpPr>
        <p:spPr>
          <a:xfrm>
            <a:off x="2843808" y="326796"/>
            <a:ext cx="6257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prstClr val="white"/>
                </a:solidFill>
              </a:rPr>
              <a:t>CRM and Whistleblowing Flowchart</a:t>
            </a:r>
          </a:p>
        </p:txBody>
      </p:sp>
      <p:pic>
        <p:nvPicPr>
          <p:cNvPr id="231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38" y="5197317"/>
            <a:ext cx="1690022" cy="151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5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026201" y="1223014"/>
            <a:ext cx="7344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Types of follow up</a:t>
            </a: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37860"/>
              </p:ext>
            </p:extLst>
          </p:nvPr>
        </p:nvGraphicFramePr>
        <p:xfrm>
          <a:off x="1026208" y="2348880"/>
          <a:ext cx="7344816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Feedback</a:t>
                      </a:r>
                      <a:endParaRPr lang="fr-FR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Non-sensitive</a:t>
                      </a:r>
                      <a:r>
                        <a:rPr lang="en-US" baseline="0" dirty="0"/>
                        <a:t> complaints</a:t>
                      </a:r>
                      <a:endParaRPr lang="fr-FR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Sensitive complaints</a:t>
                      </a:r>
                      <a:endParaRPr lang="fr-FR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Responses usually given immediately (over phone or in person, depending on context)</a:t>
                      </a:r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Sent to relevant program manager, dealt with confidentially</a:t>
                      </a:r>
                      <a:endParaRPr lang="en-US" sz="1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Referred to Administrative Manager (staff issue) or to Field Coordinator (field issue) – </a:t>
                      </a:r>
                      <a:r>
                        <a:rPr lang="en-US" sz="1800" i="1" dirty="0"/>
                        <a:t>option to reach for higher level of authority if necessary (potential link with internal whistle blowing policy)</a:t>
                      </a:r>
                    </a:p>
                    <a:p>
                      <a:pPr algn="l"/>
                      <a:endParaRPr lang="fr-FR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572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067446" y="2060858"/>
            <a:ext cx="734481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1600" b="1" dirty="0">
                <a:solidFill>
                  <a:prstClr val="black"/>
                </a:solidFill>
              </a:rPr>
              <a:t>Average number of entries per day: </a:t>
            </a:r>
            <a:r>
              <a:rPr lang="en-US" sz="1600" dirty="0">
                <a:solidFill>
                  <a:prstClr val="black"/>
                </a:solidFill>
              </a:rPr>
              <a:t>19</a:t>
            </a:r>
          </a:p>
          <a:p>
            <a:r>
              <a:rPr lang="en-US" sz="1600" b="1" dirty="0">
                <a:solidFill>
                  <a:prstClr val="black"/>
                </a:solidFill>
              </a:rPr>
              <a:t>Good appropriation of entry point </a:t>
            </a:r>
            <a:r>
              <a:rPr lang="en-US" sz="1600" dirty="0">
                <a:solidFill>
                  <a:prstClr val="black"/>
                </a:solidFill>
              </a:rPr>
              <a:t>(97% satisfied in </a:t>
            </a:r>
            <a:r>
              <a:rPr lang="en-US" sz="1600" i="1" dirty="0">
                <a:solidFill>
                  <a:prstClr val="black"/>
                </a:solidFill>
              </a:rPr>
              <a:t>CSMC KAP survey March 2016</a:t>
            </a:r>
            <a:r>
              <a:rPr lang="en-US" sz="1600" dirty="0">
                <a:solidFill>
                  <a:prstClr val="black"/>
                </a:solidFill>
              </a:rPr>
              <a:t>)</a:t>
            </a:r>
            <a:endParaRPr lang="fr-FR" sz="1600" dirty="0">
              <a:solidFill>
                <a:prstClr val="black"/>
              </a:solidFill>
            </a:endParaRPr>
          </a:p>
          <a:p>
            <a:endParaRPr lang="en-US" sz="1600" b="1" dirty="0">
              <a:solidFill>
                <a:prstClr val="black"/>
              </a:solidFill>
            </a:endParaRPr>
          </a:p>
          <a:p>
            <a:r>
              <a:rPr lang="en-US" sz="1600" b="1" dirty="0">
                <a:solidFill>
                  <a:prstClr val="black"/>
                </a:solidFill>
              </a:rPr>
              <a:t>Challenges: </a:t>
            </a:r>
          </a:p>
          <a:p>
            <a:pPr marL="285750" indent="-285750">
              <a:buFontTx/>
              <a:buChar char="-"/>
            </a:pPr>
            <a:r>
              <a:rPr lang="en-US" sz="1600" dirty="0">
                <a:solidFill>
                  <a:prstClr val="black"/>
                </a:solidFill>
              </a:rPr>
              <a:t>Current systems do not allow for systematic response tracking (mainly because of the diversity and number of people involved)</a:t>
            </a:r>
          </a:p>
          <a:p>
            <a:pPr marL="285750" indent="-285750">
              <a:buFontTx/>
              <a:buChar char="-"/>
            </a:pPr>
            <a:r>
              <a:rPr lang="en-US" sz="1600" dirty="0">
                <a:solidFill>
                  <a:prstClr val="black"/>
                </a:solidFill>
              </a:rPr>
              <a:t>Impact of different site committees is difficult to assess</a:t>
            </a:r>
          </a:p>
          <a:p>
            <a:pPr marL="285750" indent="-285750">
              <a:buFontTx/>
              <a:buChar char="-"/>
            </a:pPr>
            <a:endParaRPr lang="en-US" sz="1600" dirty="0">
              <a:solidFill>
                <a:prstClr val="black"/>
              </a:solidFill>
            </a:endParaRPr>
          </a:p>
          <a:p>
            <a:r>
              <a:rPr lang="en-US" sz="1600" b="1" dirty="0">
                <a:solidFill>
                  <a:prstClr val="black"/>
                </a:solidFill>
              </a:rPr>
              <a:t>Lessons learnt (</a:t>
            </a:r>
            <a:r>
              <a:rPr lang="en-US" sz="1600" i="1" dirty="0">
                <a:solidFill>
                  <a:prstClr val="black"/>
                </a:solidFill>
              </a:rPr>
              <a:t>data from CSMC KAP survey March 2016):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Design and operationalization of both CRM and referral system were carried out by SI </a:t>
            </a:r>
            <a:r>
              <a:rPr lang="en-US" sz="1600" b="1" dirty="0">
                <a:solidFill>
                  <a:prstClr val="black"/>
                </a:solidFill>
              </a:rPr>
              <a:t>MEAL department </a:t>
            </a:r>
            <a:r>
              <a:rPr lang="en-US" sz="1600" dirty="0">
                <a:solidFill>
                  <a:prstClr val="black"/>
                </a:solidFill>
              </a:rPr>
              <a:t>(cross-cutting) =&gt; Led to better mainstreaming of related principles and appropriate construction of data flows and tools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prstClr val="black"/>
                </a:solidFill>
              </a:rPr>
              <a:t>However, </a:t>
            </a:r>
            <a:r>
              <a:rPr lang="en-US" sz="1600" b="1" dirty="0">
                <a:solidFill>
                  <a:prstClr val="black"/>
                </a:solidFill>
              </a:rPr>
              <a:t>all services and top management get involved to enforce responsibilities</a:t>
            </a:r>
            <a:endParaRPr lang="fr-FR" sz="1600" b="1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Hotline good entry point for Syrian refugees </a:t>
            </a:r>
            <a:r>
              <a:rPr lang="en-US" sz="1600" b="1" dirty="0">
                <a:solidFill>
                  <a:prstClr val="black"/>
                </a:solidFill>
              </a:rPr>
              <a:t>(80% have the hotline number and it remains most used pathway)</a:t>
            </a: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Efforts in communicating mandate (through CSMC and other front liners) seems to have improved the use of the mechanisms</a:t>
            </a:r>
            <a:endParaRPr lang="fr-FR" sz="1600" dirty="0">
              <a:solidFill>
                <a:prstClr val="black"/>
              </a:solidFill>
            </a:endParaRPr>
          </a:p>
          <a:p>
            <a:endParaRPr lang="en-US" sz="1600" i="1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black"/>
              </a:solidFill>
            </a:endParaRPr>
          </a:p>
          <a:p>
            <a:endParaRPr lang="en-US" sz="1400" dirty="0">
              <a:solidFill>
                <a:prstClr val="black"/>
              </a:solidFill>
            </a:endParaRPr>
          </a:p>
          <a:p>
            <a:r>
              <a:rPr lang="en-US" sz="14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026201" y="1223014"/>
            <a:ext cx="73448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Analysis of the mechanism</a:t>
            </a:r>
            <a:endParaRPr lang="fr-FR" sz="2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4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043608" y="1052736"/>
            <a:ext cx="734481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fr-FR" sz="36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Enhancing</a:t>
            </a: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participations of </a:t>
            </a:r>
            <a:r>
              <a:rPr lang="fr-FR" sz="36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affected</a:t>
            </a: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populations </a:t>
            </a:r>
            <a:r>
              <a:rPr lang="fr-FR" sz="36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through</a:t>
            </a: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CSMC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83568" y="2942950"/>
            <a:ext cx="511256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</a:rPr>
              <a:t>Creation of 50 CSMC committees in 2015 in the North</a:t>
            </a:r>
          </a:p>
          <a:p>
            <a:pPr algn="just"/>
            <a:endParaRPr lang="en-US" sz="2000" dirty="0">
              <a:solidFill>
                <a:prstClr val="black"/>
              </a:solidFill>
            </a:endParaRPr>
          </a:p>
          <a:p>
            <a:r>
              <a:rPr lang="en-US" sz="2000" dirty="0">
                <a:solidFill>
                  <a:prstClr val="black"/>
                </a:solidFill>
              </a:rPr>
              <a:t>Activity: Information dissemination and capacity building on humanitarian principles and law, protection, conflict mitigation, participatory mapping etc.</a:t>
            </a:r>
          </a:p>
          <a:p>
            <a:pPr algn="just"/>
            <a:endParaRPr lang="en-US" sz="2000" dirty="0">
              <a:solidFill>
                <a:prstClr val="black"/>
              </a:solidFill>
            </a:endParaRPr>
          </a:p>
          <a:p>
            <a:pPr algn="just"/>
            <a:endParaRPr lang="fr-FR" sz="2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just">
              <a:defRPr/>
            </a:pPr>
            <a:endParaRPr lang="fr-FR" sz="2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just">
              <a:defRPr/>
            </a:pPr>
            <a:endParaRPr lang="fr-FR" sz="2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just">
              <a:defRPr/>
            </a:pPr>
            <a:endParaRPr lang="fr-FR" sz="2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pic>
        <p:nvPicPr>
          <p:cNvPr id="1026" name="Diagramm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6" y="3284995"/>
            <a:ext cx="5514975" cy="350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848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83568" y="2492896"/>
            <a:ext cx="8208912" cy="541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CSMC has generated key progress in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Information sharing and empowerment (transparency)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Active engagement of populations in decision-making (participation)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SI’s understanding of governance mechanism and its capacity to engage with all groups (participation)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Capacity to handle complaints and feedback – ~50% rely CSMC committee (complaints and feedback)</a:t>
            </a:r>
          </a:p>
          <a:p>
            <a:pPr lvl="1"/>
            <a:endParaRPr lang="en-US" dirty="0">
              <a:solidFill>
                <a:prstClr val="black"/>
              </a:solidFill>
            </a:endParaRPr>
          </a:p>
          <a:p>
            <a:r>
              <a:rPr lang="en-US" sz="1600" dirty="0">
                <a:solidFill>
                  <a:prstClr val="black"/>
                </a:solidFill>
              </a:rPr>
              <a:t>Other effects:</a:t>
            </a:r>
          </a:p>
          <a:p>
            <a:pPr marL="285750" indent="-285750">
              <a:buFontTx/>
              <a:buChar char="-"/>
            </a:pPr>
            <a:r>
              <a:rPr lang="en-US" sz="1600" dirty="0">
                <a:solidFill>
                  <a:prstClr val="black"/>
                </a:solidFill>
              </a:rPr>
              <a:t>Women’s empowerment: </a:t>
            </a:r>
            <a:r>
              <a:rPr lang="en-US" sz="1600" i="1" dirty="0">
                <a:solidFill>
                  <a:prstClr val="black"/>
                </a:solidFill>
              </a:rPr>
              <a:t>“It strengthened us. Before [CSMC] we felt like we could not do anything. Now, this has empowered us.”</a:t>
            </a:r>
            <a:r>
              <a:rPr lang="en-US" sz="1600" dirty="0">
                <a:solidFill>
                  <a:prstClr val="black"/>
                </a:solidFill>
              </a:rPr>
              <a:t> – Female </a:t>
            </a:r>
            <a:r>
              <a:rPr lang="en-US" sz="1600" dirty="0" err="1">
                <a:solidFill>
                  <a:prstClr val="black"/>
                </a:solidFill>
              </a:rPr>
              <a:t>Daraya</a:t>
            </a:r>
            <a:r>
              <a:rPr lang="en-US" sz="1600" dirty="0">
                <a:solidFill>
                  <a:prstClr val="black"/>
                </a:solidFill>
              </a:rPr>
              <a:t> participant</a:t>
            </a:r>
          </a:p>
          <a:p>
            <a:pPr marL="285750" indent="-285750">
              <a:buFontTx/>
              <a:buChar char="-"/>
            </a:pPr>
            <a:endParaRPr lang="en-US" sz="1600" dirty="0">
              <a:solidFill>
                <a:prstClr val="black"/>
              </a:solidFill>
            </a:endParaRPr>
          </a:p>
          <a:p>
            <a:pPr marL="285750" indent="-285750">
              <a:buFontTx/>
              <a:buChar char="-"/>
            </a:pPr>
            <a:r>
              <a:rPr lang="en-US" sz="1600" dirty="0">
                <a:solidFill>
                  <a:prstClr val="black"/>
                </a:solidFill>
              </a:rPr>
              <a:t>Autonomy: </a:t>
            </a:r>
            <a:r>
              <a:rPr lang="en-US" sz="1600" i="1" dirty="0">
                <a:solidFill>
                  <a:prstClr val="black"/>
                </a:solidFill>
              </a:rPr>
              <a:t>“We are able to solve our own internal problems now. If someone [from our site] is unable to pay for healthcare and does not receive assistance from agencies, then we can help them pay for healthcare [by pooling money] – up to 400,000 LBP, we can handle it.”</a:t>
            </a:r>
            <a:r>
              <a:rPr lang="en-US" sz="1600" dirty="0">
                <a:solidFill>
                  <a:prstClr val="black"/>
                </a:solidFill>
              </a:rPr>
              <a:t> – </a:t>
            </a:r>
            <a:r>
              <a:rPr lang="en-US" sz="1600" dirty="0" err="1">
                <a:solidFill>
                  <a:prstClr val="black"/>
                </a:solidFill>
              </a:rPr>
              <a:t>Mqeatea</a:t>
            </a:r>
            <a:r>
              <a:rPr lang="en-US" sz="1600" dirty="0">
                <a:solidFill>
                  <a:prstClr val="black"/>
                </a:solidFill>
              </a:rPr>
              <a:t> 026 participant</a:t>
            </a:r>
            <a:endParaRPr lang="fr-FR" sz="1600" dirty="0">
              <a:solidFill>
                <a:prstClr val="black"/>
              </a:solidFill>
            </a:endParaRPr>
          </a:p>
          <a:p>
            <a:endParaRPr lang="en-US" dirty="0">
              <a:solidFill>
                <a:prstClr val="black"/>
              </a:solidFill>
            </a:endParaRPr>
          </a:p>
          <a:p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ZoneTexte 3"/>
          <p:cNvSpPr txBox="1">
            <a:spLocks noChangeArrowheads="1"/>
          </p:cNvSpPr>
          <p:nvPr/>
        </p:nvSpPr>
        <p:spPr bwMode="auto">
          <a:xfrm>
            <a:off x="1043608" y="1052736"/>
            <a:ext cx="734481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fr-FR" sz="14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>
              <a:defRPr/>
            </a:pPr>
            <a:r>
              <a:rPr lang="fr-FR" sz="36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Enhancing</a:t>
            </a: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participation of </a:t>
            </a:r>
            <a:r>
              <a:rPr lang="fr-FR" sz="36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affected</a:t>
            </a: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populations </a:t>
            </a:r>
            <a:r>
              <a:rPr lang="fr-FR" sz="3600" b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through</a:t>
            </a:r>
            <a:r>
              <a:rPr lang="fr-FR" sz="3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CSMC</a:t>
            </a:r>
          </a:p>
        </p:txBody>
      </p:sp>
    </p:spTree>
    <p:extLst>
      <p:ext uri="{BB962C8B-B14F-4D97-AF65-F5344CB8AC3E}">
        <p14:creationId xmlns:p14="http://schemas.microsoft.com/office/powerpoint/2010/main" val="286922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32062" y="1484784"/>
            <a:ext cx="7760418" cy="5760640"/>
          </a:xfrm>
        </p:spPr>
        <p:txBody>
          <a:bodyPr/>
          <a:lstStyle/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sz="4400" b="1" dirty="0"/>
              <a:t>Thank you</a:t>
            </a:r>
            <a:endParaRPr lang="fr-FR" sz="4400" b="1" dirty="0"/>
          </a:p>
          <a:p>
            <a:pPr marL="914400" lvl="1" indent="-457200">
              <a:buFont typeface="+mj-lt"/>
              <a:buAutoNum type="arabicPeriod"/>
            </a:pPr>
            <a:endParaRPr lang="fr-FR" sz="2400" dirty="0"/>
          </a:p>
          <a:p>
            <a:pPr marL="914400" lvl="1" indent="-457200">
              <a:buFont typeface="+mj-lt"/>
              <a:buAutoNum type="arabicPeriod"/>
            </a:pPr>
            <a:endParaRPr lang="fr-FR" sz="2400" dirty="0"/>
          </a:p>
          <a:p>
            <a:pPr marL="914400" lvl="1" indent="-457200">
              <a:buFont typeface="+mj-lt"/>
              <a:buAutoNum type="arabicPeriod"/>
            </a:pPr>
            <a:endParaRPr lang="fr-FR" sz="2400" dirty="0"/>
          </a:p>
          <a:p>
            <a:pPr lvl="1"/>
            <a:endParaRPr lang="fr-FR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3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802</Words>
  <Application>Microsoft Office PowerPoint</Application>
  <PresentationFormat>On-screen Show (4:3)</PresentationFormat>
  <Paragraphs>136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UNHCRuser</dc:creator>
  <cp:lastModifiedBy>UNHCRuser</cp:lastModifiedBy>
  <cp:revision>1</cp:revision>
  <dcterms:created xsi:type="dcterms:W3CDTF">2006-08-16T00:00:00Z</dcterms:created>
  <dcterms:modified xsi:type="dcterms:W3CDTF">2016-04-18T05:35:54Z</dcterms:modified>
</cp:coreProperties>
</file>