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4"/>
  </p:notesMasterIdLst>
  <p:sldIdLst>
    <p:sldId id="256" r:id="rId2"/>
    <p:sldId id="272" r:id="rId3"/>
    <p:sldId id="298" r:id="rId4"/>
    <p:sldId id="295" r:id="rId5"/>
    <p:sldId id="296" r:id="rId6"/>
    <p:sldId id="301" r:id="rId7"/>
    <p:sldId id="303" r:id="rId8"/>
    <p:sldId id="307" r:id="rId9"/>
    <p:sldId id="308" r:id="rId10"/>
    <p:sldId id="306" r:id="rId11"/>
    <p:sldId id="291" r:id="rId12"/>
    <p:sldId id="287" r:id="rId13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ilar" initials="P" lastIdx="1" clrIdx="0">
    <p:extLst>
      <p:ext uri="{19B8F6BF-5375-455C-9EA6-DF929625EA0E}">
        <p15:presenceInfo xmlns:p15="http://schemas.microsoft.com/office/powerpoint/2012/main" userId="Pilar" providerId="None"/>
      </p:ext>
    </p:extLst>
  </p:cmAuthor>
  <p:cmAuthor id="2" name="Eva Diaz Ugena" initials="EDU" lastIdx="5" clrIdx="1">
    <p:extLst>
      <p:ext uri="{19B8F6BF-5375-455C-9EA6-DF929625EA0E}">
        <p15:presenceInfo xmlns:p15="http://schemas.microsoft.com/office/powerpoint/2012/main" userId="S-1-5-21-2676355427-447894320-4283101651-758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009900"/>
    <a:srgbClr val="0066FF"/>
    <a:srgbClr val="FFCCFF"/>
    <a:srgbClr val="FF99FF"/>
    <a:srgbClr val="3399FF"/>
    <a:srgbClr val="99FF33"/>
    <a:srgbClr val="FF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149" autoAdjust="0"/>
  </p:normalViewPr>
  <p:slideViewPr>
    <p:cSldViewPr>
      <p:cViewPr varScale="1">
        <p:scale>
          <a:sx n="60" d="100"/>
          <a:sy n="60" d="100"/>
        </p:scale>
        <p:origin x="171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295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3D65E8-9C61-4C00-BBEE-D9EBA810499B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46619D-C960-4B44-AB62-BB9CCBDCA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12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6619D-C960-4B44-AB62-BB9CCBDCAD7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168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6619D-C960-4B44-AB62-BB9CCBDCAD7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19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46619D-C960-4B44-AB62-BB9CCBDCAD7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076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285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47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075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394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666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87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738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546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523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867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7B928-FF05-4680-B9E6-9CBF46CCBEEC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9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044"/>
            <a:ext cx="4572000" cy="48492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14" y="-11373"/>
            <a:ext cx="9165994" cy="1078173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sz="2700" b="1" dirty="0" smtClean="0"/>
              <a:t>WASH AND SHELTER INTER-SECTORAL LINKAGES</a:t>
            </a:r>
            <a:br>
              <a:rPr lang="en-US" sz="2700" b="1" dirty="0" smtClean="0"/>
            </a:br>
            <a:r>
              <a:rPr lang="en-US" sz="1400" b="1" dirty="0" smtClean="0"/>
              <a:t>2nd DECEMBER 2015</a:t>
            </a:r>
            <a:r>
              <a:rPr lang="en-US" sz="2700" b="1" dirty="0" smtClean="0"/>
              <a:t/>
            </a:r>
            <a:br>
              <a:rPr lang="en-US" sz="2700" b="1" dirty="0" smtClean="0"/>
            </a:br>
            <a:endParaRPr lang="en-US" sz="2400" b="1" dirty="0">
              <a:latin typeface="Arial Bold"/>
              <a:cs typeface="Arial Bold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0" y="6006535"/>
            <a:ext cx="9143998" cy="830765"/>
          </a:xfrm>
          <a:prstGeom prst="rect">
            <a:avLst/>
          </a:prstGeom>
          <a:solidFill>
            <a:srgbClr val="0099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0"/>
            <a:ext cx="1110859" cy="11006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1" y="1112044"/>
            <a:ext cx="4458926" cy="48492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2400" y="10258"/>
            <a:ext cx="1176630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0" y="-51216"/>
            <a:ext cx="9144000" cy="114300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 Background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2"/>
          <p:cNvSpPr>
            <a:spLocks noGrp="1"/>
          </p:cNvSpPr>
          <p:nvPr/>
        </p:nvSpPr>
        <p:spPr>
          <a:xfrm>
            <a:off x="0" y="1142999"/>
            <a:ext cx="9144000" cy="5715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1" indent="0">
              <a:buClrTx/>
              <a:buNone/>
            </a:pPr>
            <a:endParaRPr lang="en-US" sz="1700" dirty="0" smtClean="0">
              <a:solidFill>
                <a:schemeClr val="tx1"/>
              </a:solidFill>
            </a:endParaRPr>
          </a:p>
          <a:p>
            <a:pPr lvl="1">
              <a:buClrTx/>
            </a:pPr>
            <a:endParaRPr lang="en-US" sz="1800" dirty="0" smtClean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5800" y="1354799"/>
            <a:ext cx="7620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lvl="1" algn="just"/>
            <a:r>
              <a:rPr lang="en-US" sz="3200" dirty="0" smtClean="0"/>
              <a:t>WASH and Shelter interventions have a blurred line particularly in Host Communities where the scope of work coincide and can even overlap. </a:t>
            </a:r>
          </a:p>
          <a:p>
            <a:pPr lvl="1" algn="just"/>
            <a:endParaRPr lang="en-US" sz="3200" dirty="0"/>
          </a:p>
          <a:p>
            <a:pPr lvl="1" algn="just"/>
            <a:r>
              <a:rPr lang="en-US" sz="3200" dirty="0" smtClean="0"/>
              <a:t>The following actions were taken by both sectors with the intention of </a:t>
            </a:r>
            <a:r>
              <a:rPr lang="en-US" sz="3200" dirty="0" err="1" smtClean="0"/>
              <a:t>harmonising</a:t>
            </a:r>
            <a:r>
              <a:rPr lang="en-US" sz="3200" dirty="0" smtClean="0"/>
              <a:t> approaches and encouraging integration of their activities.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en-US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21164"/>
            <a:ext cx="1110859" cy="11006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1164"/>
            <a:ext cx="1174039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64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189" y="184275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Shelter WG requested a presentation from the WASH WG on WASH guidelines in HC (urban context)</a:t>
            </a:r>
          </a:p>
          <a:p>
            <a:r>
              <a:rPr lang="en-US" dirty="0" smtClean="0"/>
              <a:t>A subgroup/TF was called for decision making in Azraq camp with regards to provision of Shelters including WASH facilities</a:t>
            </a:r>
          </a:p>
          <a:p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GB" alt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camps the </a:t>
            </a: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design of WASH systems (water supply, waste water, </a:t>
            </a:r>
            <a:r>
              <a:rPr lang="en-GB" altLang="en-US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altLang="en-US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closely coordinated with shelter/site planning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-51216"/>
            <a:ext cx="914400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ACTUAL LINKAGES</a:t>
            </a:r>
          </a:p>
          <a:p>
            <a:r>
              <a:rPr 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WASH-SHELTER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4541" y="-30052"/>
            <a:ext cx="1110859" cy="11006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-13117"/>
            <a:ext cx="1174039" cy="1066800"/>
          </a:xfrm>
          <a:prstGeom prst="rect">
            <a:avLst/>
          </a:prstGeom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97795"/>
            <a:ext cx="251992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02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0" y="23086"/>
            <a:ext cx="914400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 PLAN</a:t>
            </a:r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216" y="75222"/>
            <a:ext cx="1110859" cy="1100671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Assigned focal points for WASH/Shelter WGs</a:t>
            </a:r>
          </a:p>
          <a:p>
            <a:r>
              <a:rPr lang="en-US" dirty="0" smtClean="0"/>
              <a:t>ICLA presentation on legal procedures and advice on HC/urban context WASH/Shelter interventions</a:t>
            </a:r>
          </a:p>
          <a:p>
            <a:r>
              <a:rPr lang="en-US" dirty="0" smtClean="0"/>
              <a:t>WASH/Shelter technical guidelines Task Force for HC.</a:t>
            </a:r>
          </a:p>
          <a:p>
            <a:r>
              <a:rPr lang="en-US" dirty="0" smtClean="0"/>
              <a:t>WASH WG to </a:t>
            </a:r>
            <a:r>
              <a:rPr lang="en-US" dirty="0" err="1" smtClean="0"/>
              <a:t>finalise</a:t>
            </a:r>
            <a:r>
              <a:rPr lang="en-US" dirty="0" smtClean="0"/>
              <a:t> HC WASH Minimum standards and share them with Shelter WG</a:t>
            </a:r>
          </a:p>
          <a:p>
            <a:r>
              <a:rPr lang="en-US" dirty="0" smtClean="0"/>
              <a:t>Establish partnerships between WASH and Shelter members to write proposals together and answer calls for interventions at HC level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482" y="92158"/>
            <a:ext cx="1174039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6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-8021"/>
            <a:ext cx="914400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POTENTIAL INTER-SECTOR LINKAGES</a:t>
            </a:r>
            <a:b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WASH-SHELTER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004" y="13143"/>
            <a:ext cx="1110859" cy="110067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Develop solid referral system working both ways (WASH-Shelter) when there is no tandem intervention</a:t>
            </a:r>
          </a:p>
          <a:p>
            <a:r>
              <a:rPr lang="en-US" dirty="0" smtClean="0"/>
              <a:t>Ensure follow up on any referrals</a:t>
            </a:r>
          </a:p>
          <a:p>
            <a:r>
              <a:rPr lang="en-US" dirty="0" smtClean="0"/>
              <a:t>Shelter members to include in their proposal some of the following interventions :</a:t>
            </a:r>
          </a:p>
          <a:p>
            <a:pPr lvl="1"/>
            <a:r>
              <a:rPr lang="en-US" dirty="0"/>
              <a:t>Household Water Treatment &amp; Safe </a:t>
            </a:r>
            <a:r>
              <a:rPr lang="en-US" dirty="0" smtClean="0"/>
              <a:t>storage (distribution and appropriate training)</a:t>
            </a:r>
            <a:endParaRPr lang="en-US" dirty="0"/>
          </a:p>
          <a:p>
            <a:pPr lvl="1"/>
            <a:r>
              <a:rPr lang="en-US" dirty="0"/>
              <a:t>Consider toilet retrofits </a:t>
            </a:r>
          </a:p>
          <a:p>
            <a:pPr lvl="1"/>
            <a:r>
              <a:rPr lang="en-US" dirty="0"/>
              <a:t>Low flow shower heads and taps or tap aerators</a:t>
            </a:r>
          </a:p>
          <a:p>
            <a:pPr lvl="1"/>
            <a:r>
              <a:rPr lang="en-US" dirty="0"/>
              <a:t>Early detection and repair of leaks in fittings, pipes, tanks etc.</a:t>
            </a:r>
          </a:p>
          <a:p>
            <a:pPr lvl="1"/>
            <a:r>
              <a:rPr lang="en-US" dirty="0"/>
              <a:t>Reuse of </a:t>
            </a:r>
            <a:r>
              <a:rPr lang="en-US" dirty="0" smtClean="0"/>
              <a:t>greywater </a:t>
            </a:r>
            <a:endParaRPr lang="en-US" dirty="0"/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13143"/>
            <a:ext cx="1174039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50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C:\Users\raltouqa\AppData\Local\Temp\notes944B00\IMG_20150824_1018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990600"/>
            <a:ext cx="33528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6" descr="C:\Users\raltouqa\AppData\Local\Temp\notes944B00\IMG-20150826-WA00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4343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3" descr="C:\Users\raltouqa\AppData\Local\Temp\notes944B00\IMG_20150825_1046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038600"/>
            <a:ext cx="47244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4" descr="D:\raltouqa\Desktop\sanitation facilities rehab\Rehab images\oxzac058\IMG_009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0"/>
            <a:ext cx="3352800" cy="262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8399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528" y="2700527"/>
            <a:ext cx="3394472" cy="452596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43600" cy="4191000"/>
          </a:xfrm>
          <a:prstGeom prst="rect">
            <a:avLst/>
          </a:prstGeom>
        </p:spPr>
      </p:pic>
      <p:pic>
        <p:nvPicPr>
          <p:cNvPr id="6" name="Picture 2" descr="D:\raltouqa\Desktop\sanitation facilities rehab\Rehab images\oxza03500\IMG_000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184745"/>
            <a:ext cx="26860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2771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Shelter – Under Construction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" y="1417638"/>
            <a:ext cx="4315326" cy="3479231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074" y="3055937"/>
            <a:ext cx="49784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9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Shelter – Relocating to New Shelter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425658"/>
            <a:ext cx="4258966" cy="352734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366" y="3124200"/>
            <a:ext cx="45720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33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Defining WASH/Shelter activities within a HH</a:t>
            </a:r>
          </a:p>
          <a:p>
            <a:r>
              <a:rPr lang="en-US" dirty="0" smtClean="0"/>
              <a:t>Number of beneficiaries (as many </a:t>
            </a:r>
            <a:r>
              <a:rPr lang="en-US" dirty="0"/>
              <a:t>families seem to be </a:t>
            </a:r>
            <a:r>
              <a:rPr lang="en-US" dirty="0" smtClean="0"/>
              <a:t>equipped in particular in WASH)</a:t>
            </a:r>
          </a:p>
          <a:p>
            <a:r>
              <a:rPr lang="en-US" dirty="0" smtClean="0"/>
              <a:t>Repairs of septic tanks (technically difficult and expensive)</a:t>
            </a:r>
          </a:p>
          <a:p>
            <a:r>
              <a:rPr lang="en-US" dirty="0" smtClean="0"/>
              <a:t>O&amp;M and women involvement</a:t>
            </a:r>
          </a:p>
          <a:p>
            <a:r>
              <a:rPr lang="en-US" dirty="0" smtClean="0"/>
              <a:t>Identification of </a:t>
            </a:r>
            <a:r>
              <a:rPr lang="en-US" dirty="0" err="1" smtClean="0"/>
              <a:t>ar</a:t>
            </a:r>
            <a:r>
              <a:rPr lang="en-US" dirty="0" smtClean="0"/>
              <a:t>   </a:t>
            </a:r>
            <a:r>
              <a:rPr lang="en-US" dirty="0" err="1" smtClean="0"/>
              <a:t>eas</a:t>
            </a:r>
            <a:r>
              <a:rPr lang="en-US" dirty="0" smtClean="0"/>
              <a:t> of intervention </a:t>
            </a:r>
          </a:p>
          <a:p>
            <a:r>
              <a:rPr lang="en-US" dirty="0" err="1" smtClean="0"/>
              <a:t>Behaviour</a:t>
            </a:r>
            <a:r>
              <a:rPr lang="en-US" dirty="0" smtClean="0"/>
              <a:t> change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-8021" y="0"/>
            <a:ext cx="9139989" cy="114300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CHALLENGES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41" y="21164"/>
            <a:ext cx="1110859" cy="11006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305" y="48126"/>
            <a:ext cx="1174039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464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9665" y="0"/>
            <a:ext cx="9144000" cy="114300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Recommendations</a:t>
            </a:r>
            <a:endParaRPr 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2"/>
          <p:cNvSpPr>
            <a:spLocks noGrp="1"/>
          </p:cNvSpPr>
          <p:nvPr/>
        </p:nvSpPr>
        <p:spPr>
          <a:xfrm>
            <a:off x="0" y="1142999"/>
            <a:ext cx="9144000" cy="5715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1" indent="0">
              <a:buClrTx/>
              <a:buNone/>
            </a:pPr>
            <a:endParaRPr lang="en-US" sz="1800" dirty="0" smtClean="0">
              <a:solidFill>
                <a:schemeClr val="tx1"/>
              </a:solidFill>
            </a:endParaRPr>
          </a:p>
          <a:p>
            <a:pPr lvl="1">
              <a:buClr>
                <a:srgbClr val="0099FF"/>
              </a:buClr>
              <a:buFont typeface="Arial" panose="020B0604020202020204" pitchFamily="34" charset="0"/>
              <a:buChar char="•"/>
            </a:pPr>
            <a:endParaRPr lang="en-US" sz="1800" dirty="0" smtClean="0"/>
          </a:p>
          <a:p>
            <a:pPr lvl="1">
              <a:buClr>
                <a:srgbClr val="0099FF"/>
              </a:buClr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365760" lvl="1" indent="0">
              <a:buClr>
                <a:srgbClr val="0099FF"/>
              </a:buClr>
              <a:buNone/>
            </a:pPr>
            <a:endParaRPr lang="en-US" sz="1800" dirty="0"/>
          </a:p>
          <a:p>
            <a:pPr lvl="1">
              <a:buClrTx/>
            </a:pPr>
            <a:endParaRPr lang="en-US" sz="1800" dirty="0" smtClean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42328"/>
            <a:ext cx="1110859" cy="110067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3400" y="1828800"/>
            <a:ext cx="75658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Follow up on action plan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Carry out joint needs assessments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Define role responsibilities at camp level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 smtClean="0"/>
              <a:t>Focus on </a:t>
            </a:r>
            <a:r>
              <a:rPr lang="en-US" sz="4000" dirty="0" err="1" smtClean="0"/>
              <a:t>behaviour</a:t>
            </a:r>
            <a:r>
              <a:rPr lang="en-US" sz="4000" dirty="0" smtClean="0"/>
              <a:t> change campaigns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38100"/>
            <a:ext cx="1174039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20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48DF0-BE92-4DEB-9834-7B86BCB05B03}" type="datetime1">
              <a:rPr lang="en-US" smtClean="0"/>
              <a:t>12/8/2015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12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272" y="1708374"/>
            <a:ext cx="7177728" cy="4095705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066800" y="1617209"/>
            <a:ext cx="7620000" cy="4525963"/>
          </a:xfrm>
          <a:solidFill>
            <a:schemeClr val="bg1">
              <a:alpha val="75000"/>
            </a:schemeClr>
          </a:solidFill>
          <a:effectLst>
            <a:softEdge rad="114300"/>
          </a:effectLst>
        </p:spPr>
        <p:txBody>
          <a:bodyPr>
            <a:noAutofit/>
          </a:bodyPr>
          <a:lstStyle/>
          <a:p>
            <a:pPr marL="0" lvl="0" indent="0" algn="just">
              <a:buNone/>
            </a:pPr>
            <a:endParaRPr lang="en-US" sz="2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lvl="0" indent="0" algn="just">
              <a:buNone/>
            </a:pP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lvl="0" indent="0" algn="just">
              <a:buNone/>
            </a:pPr>
            <a:endParaRPr lang="en-US" sz="2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lvl="0" indent="0" algn="just">
              <a:buNone/>
            </a:pP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0" lvl="0" indent="0" algn="ctr">
              <a:buNone/>
            </a:pPr>
            <a:r>
              <a:rPr lang="en-US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Shukran</a:t>
            </a:r>
            <a:endParaRPr lang="en-US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03" y="98692"/>
            <a:ext cx="1558394" cy="15441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144" y="217955"/>
            <a:ext cx="1631239" cy="1426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84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24903</TotalTime>
  <Words>338</Words>
  <Application>Microsoft Office PowerPoint</Application>
  <PresentationFormat>On-screen Show (4:3)</PresentationFormat>
  <Paragraphs>55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Arial Bold</vt:lpstr>
      <vt:lpstr>Calibri</vt:lpstr>
      <vt:lpstr>Georgia</vt:lpstr>
      <vt:lpstr>Times New Roman</vt:lpstr>
      <vt:lpstr>Office Theme</vt:lpstr>
      <vt:lpstr>WASH AND SHELTER INTER-SECTORAL LINKAGES 2nd DECEMBER 2015 </vt:lpstr>
      <vt:lpstr>Presentation Background</vt:lpstr>
      <vt:lpstr>PowerPoint Presentation</vt:lpstr>
      <vt:lpstr>ACTION PLAN</vt:lpstr>
      <vt:lpstr>PowerPoint Presentation</vt:lpstr>
      <vt:lpstr>PowerPoint Presentation</vt:lpstr>
      <vt:lpstr>PowerPoint Presentation</vt:lpstr>
      <vt:lpstr>Shelter – Under Construction</vt:lpstr>
      <vt:lpstr>Shelter – Relocating to New Shelter</vt:lpstr>
      <vt:lpstr>CHALLENGES</vt:lpstr>
      <vt:lpstr>Recommendations</vt:lpstr>
      <vt:lpstr>PowerPoint Presentation</vt:lpstr>
    </vt:vector>
  </TitlesOfParts>
  <Company>UNICEF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Syrian refugee crisis in Jordan Situation of children, actions and</dc:title>
  <dc:creator>Miraj Pradhan</dc:creator>
  <cp:lastModifiedBy>Khaled AlKhaled</cp:lastModifiedBy>
  <cp:revision>210</cp:revision>
  <cp:lastPrinted>2014-12-15T14:06:44Z</cp:lastPrinted>
  <dcterms:created xsi:type="dcterms:W3CDTF">2014-12-14T06:53:07Z</dcterms:created>
  <dcterms:modified xsi:type="dcterms:W3CDTF">2015-12-08T10:38:33Z</dcterms:modified>
</cp:coreProperties>
</file>