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8" r:id="rId8"/>
    <p:sldId id="264" r:id="rId9"/>
    <p:sldId id="265" r:id="rId10"/>
    <p:sldId id="269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eborah Buisson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089484" y="1730403"/>
            <a:ext cx="7531497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616370" y="2470926"/>
            <a:ext cx="8681508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92532" y="1726738"/>
            <a:ext cx="7534656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621536" y="2468304"/>
            <a:ext cx="8680704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6688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2200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6688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6688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ight Triangle 17"/>
          <p:cNvSpPr/>
          <p:nvPr/>
        </p:nvSpPr>
        <p:spPr>
          <a:xfrm rot="5400000">
            <a:off x="1720852" y="-1720850"/>
            <a:ext cx="6858000" cy="10299704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46573" y="1576104"/>
            <a:ext cx="694944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2737" y="2618913"/>
            <a:ext cx="507703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730605" y="2253385"/>
            <a:ext cx="7726347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705101" y="0"/>
            <a:ext cx="9486900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fr-FR" dirty="0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1" y="5048250"/>
            <a:ext cx="4762500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94929" y="1717501"/>
            <a:ext cx="73152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524639" y="2180529"/>
            <a:ext cx="8128727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678362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46783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0633"/>
            <a:ext cx="4765676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3173" y="5051293"/>
            <a:ext cx="12195173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365760"/>
            <a:ext cx="1002792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100629"/>
            <a:ext cx="1002792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68224" y="5870448"/>
            <a:ext cx="2901696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2338CA5-6DDC-466B-89C0-0507EAF5CA80}" type="datetimeFigureOut">
              <a:rPr lang="en-GB" smtClean="0"/>
              <a:t>06/10/2015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90019" y="6285122"/>
            <a:ext cx="62992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01384" y="6170822"/>
            <a:ext cx="67056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BDF9BD6-5CEC-4089-9838-F2AAA76C28DC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566574">
            <a:off x="1740971" y="1516735"/>
            <a:ext cx="7337248" cy="1204306"/>
          </a:xfrm>
        </p:spPr>
        <p:txBody>
          <a:bodyPr>
            <a:normAutofit/>
          </a:bodyPr>
          <a:lstStyle/>
          <a:p>
            <a:r>
              <a:rPr lang="en-US" dirty="0" smtClean="0"/>
              <a:t>Child Protection Information Management System In Jordan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7649" y="5019081"/>
            <a:ext cx="10284833" cy="4994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en-US" sz="2800" b="1" dirty="0" smtClean="0"/>
              <a:t>Briefing for child protection SUB-Working group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458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8086" y="672344"/>
            <a:ext cx="10027920" cy="54864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What is the CP IMS? 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348816"/>
            <a:ext cx="10027920" cy="357984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3200" dirty="0" smtClean="0"/>
              <a:t>The Child Protection Information Management System facilitates inter-agency case management and data analysis through the implementation of common protocols and forms by agencies involved in case management</a:t>
            </a:r>
          </a:p>
          <a:p>
            <a:pPr marL="0" indent="0" algn="ctr">
              <a:buNone/>
            </a:pPr>
            <a:r>
              <a:rPr lang="en-US" sz="3200" dirty="0" smtClean="0"/>
              <a:t>It supports safe and confidential sharing of Child Protection Case management data for protection and programme purposes</a:t>
            </a:r>
          </a:p>
        </p:txBody>
      </p:sp>
    </p:spTree>
    <p:extLst>
      <p:ext uri="{BB962C8B-B14F-4D97-AF65-F5344CB8AC3E}">
        <p14:creationId xmlns:p14="http://schemas.microsoft.com/office/powerpoint/2010/main" val="221142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b="1" dirty="0" smtClean="0"/>
              <a:t>Purpose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065840"/>
            <a:ext cx="10027920" cy="386880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US" sz="2600" dirty="0" smtClean="0"/>
              <a:t>Consolidated reports will be collected on the basis of  child protection (CP) cases managed  by </a:t>
            </a:r>
            <a:r>
              <a:rPr lang="en-US" sz="2600" dirty="0"/>
              <a:t> </a:t>
            </a:r>
            <a:r>
              <a:rPr lang="en-US" sz="2600" dirty="0" smtClean="0"/>
              <a:t>CPIMS partners and </a:t>
            </a:r>
            <a:r>
              <a:rPr lang="en-US" sz="2600" dirty="0"/>
              <a:t>will serve the following purposes</a:t>
            </a:r>
            <a:r>
              <a:rPr lang="en-US" sz="2600" dirty="0" smtClean="0"/>
              <a:t>:</a:t>
            </a:r>
          </a:p>
          <a:p>
            <a:pPr marL="0" indent="0" algn="just">
              <a:buNone/>
            </a:pPr>
            <a:endParaRPr lang="en-GB" sz="2600" dirty="0"/>
          </a:p>
          <a:p>
            <a:pPr lvl="0" algn="just">
              <a:buFont typeface="Arial"/>
              <a:buChar char="•"/>
            </a:pPr>
            <a:r>
              <a:rPr lang="en-US" sz="2600" dirty="0" smtClean="0"/>
              <a:t>Facilitate CP case management, particularly in emergencies;</a:t>
            </a:r>
          </a:p>
          <a:p>
            <a:pPr lvl="0" algn="just">
              <a:buFont typeface="Arial"/>
              <a:buChar char="•"/>
            </a:pPr>
            <a:r>
              <a:rPr lang="en-US" sz="2600" dirty="0" smtClean="0"/>
              <a:t>CP </a:t>
            </a:r>
            <a:r>
              <a:rPr lang="en-US" sz="2600" dirty="0"/>
              <a:t>prevention and response program planning, monitoring and </a:t>
            </a:r>
            <a:r>
              <a:rPr lang="en-US" sz="2600" dirty="0" smtClean="0"/>
              <a:t>evaluation;</a:t>
            </a:r>
            <a:endParaRPr lang="en-GB" sz="2600" dirty="0"/>
          </a:p>
          <a:p>
            <a:pPr lvl="0" algn="just">
              <a:buFont typeface="Arial"/>
              <a:buChar char="•"/>
            </a:pPr>
            <a:r>
              <a:rPr lang="en-US" sz="2600" dirty="0"/>
              <a:t>Identification of programming and service delivery </a:t>
            </a:r>
            <a:r>
              <a:rPr lang="en-US" sz="2600" dirty="0" smtClean="0"/>
              <a:t>gaps;</a:t>
            </a:r>
            <a:endParaRPr lang="en-GB" sz="2600" dirty="0"/>
          </a:p>
          <a:p>
            <a:pPr lvl="0" algn="just">
              <a:buFont typeface="Arial"/>
              <a:buChar char="•"/>
            </a:pPr>
            <a:r>
              <a:rPr lang="en-US" sz="2600" dirty="0"/>
              <a:t>Prioritization of actions and </a:t>
            </a:r>
            <a:r>
              <a:rPr lang="en-US" sz="2600" dirty="0" smtClean="0"/>
              <a:t>follow up;</a:t>
            </a:r>
          </a:p>
          <a:p>
            <a:pPr lvl="0" algn="just">
              <a:buFont typeface="Arial"/>
              <a:buChar char="•"/>
            </a:pPr>
            <a:r>
              <a:rPr lang="en-US" sz="2600" dirty="0" smtClean="0"/>
              <a:t>Improved timeliness and service delivery;</a:t>
            </a:r>
            <a:endParaRPr lang="en-GB" sz="2600" dirty="0"/>
          </a:p>
          <a:p>
            <a:pPr lvl="0" algn="just">
              <a:buFont typeface="Arial"/>
              <a:buChar char="•"/>
            </a:pPr>
            <a:r>
              <a:rPr lang="en-US" sz="2600" dirty="0"/>
              <a:t>Policy and </a:t>
            </a:r>
            <a:r>
              <a:rPr lang="en-US" sz="2600" dirty="0" smtClean="0"/>
              <a:t>advocacy;</a:t>
            </a:r>
            <a:endParaRPr lang="en-GB" sz="2600" dirty="0"/>
          </a:p>
          <a:p>
            <a:pPr lvl="0" algn="just">
              <a:buFont typeface="Arial"/>
              <a:buChar char="•"/>
            </a:pPr>
            <a:r>
              <a:rPr lang="en-US" sz="2600" dirty="0"/>
              <a:t>Resource </a:t>
            </a:r>
            <a:r>
              <a:rPr lang="en-US" sz="2600" dirty="0" smtClean="0"/>
              <a:t>mobilization;</a:t>
            </a:r>
            <a:endParaRPr lang="en-GB" sz="2600" dirty="0"/>
          </a:p>
          <a:p>
            <a:pPr marL="0" indent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13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b="1" dirty="0" smtClean="0"/>
              <a:t>Organizations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7123" y="1588285"/>
            <a:ext cx="2852352" cy="322417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 smtClean="0">
                <a:solidFill>
                  <a:schemeClr val="accent1"/>
                </a:solidFill>
              </a:rPr>
              <a:t>Coordination: </a:t>
            </a:r>
          </a:p>
          <a:p>
            <a:endParaRPr lang="en-US" sz="2400" b="0" dirty="0"/>
          </a:p>
          <a:p>
            <a:pPr>
              <a:buFontTx/>
              <a:buChar char="-"/>
            </a:pPr>
            <a:r>
              <a:rPr lang="en-US" sz="2400" b="0" dirty="0" smtClean="0"/>
              <a:t>UNHCR &amp; IMC </a:t>
            </a:r>
          </a:p>
          <a:p>
            <a:pPr marL="0" indent="0">
              <a:buNone/>
            </a:pPr>
            <a:endParaRPr lang="en-US" sz="2400" b="0" dirty="0" smtClean="0"/>
          </a:p>
          <a:p>
            <a:pPr marL="0" indent="0">
              <a:buNone/>
            </a:pPr>
            <a:r>
              <a:rPr lang="en-US" sz="2400" dirty="0" smtClean="0">
                <a:solidFill>
                  <a:srgbClr val="BD482E"/>
                </a:solidFill>
              </a:rPr>
              <a:t>Compilation:</a:t>
            </a:r>
          </a:p>
          <a:p>
            <a:pPr marL="0" indent="0">
              <a:buNone/>
            </a:pPr>
            <a:endParaRPr lang="en-US" sz="2400" b="0" dirty="0"/>
          </a:p>
          <a:p>
            <a:pPr marL="285750" indent="-285750">
              <a:buFontTx/>
              <a:buChar char="-"/>
            </a:pPr>
            <a:r>
              <a:rPr lang="en-US" sz="2400" b="0" dirty="0" smtClean="0"/>
              <a:t>UNHCR &amp; IMC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</p:txBody>
      </p:sp>
      <p:sp>
        <p:nvSpPr>
          <p:cNvPr id="4" name="Rectangle 3"/>
          <p:cNvSpPr/>
          <p:nvPr/>
        </p:nvSpPr>
        <p:spPr>
          <a:xfrm>
            <a:off x="3901003" y="1576719"/>
            <a:ext cx="416009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BD482E"/>
                </a:solidFill>
                <a:latin typeface="Franklin Gothic Book"/>
                <a:ea typeface="Calibri" panose="020F0502020204030204" pitchFamily="34" charset="0"/>
                <a:cs typeface="Franklin Gothic Book"/>
              </a:rPr>
              <a:t>Data gathering Agencies:       </a:t>
            </a:r>
            <a:r>
              <a:rPr lang="en-US" sz="2400" b="1" dirty="0">
                <a:latin typeface="Franklin Gothic Book"/>
                <a:ea typeface="Calibri" panose="020F0502020204030204" pitchFamily="34" charset="0"/>
                <a:cs typeface="Franklin Gothic Book"/>
              </a:rPr>
              <a:t>	</a:t>
            </a:r>
            <a:r>
              <a:rPr lang="en-US" sz="2400" b="1" dirty="0" smtClean="0">
                <a:latin typeface="Franklin Gothic Book"/>
                <a:ea typeface="Calibri" panose="020F0502020204030204" pitchFamily="34" charset="0"/>
                <a:cs typeface="Franklin Gothic Book"/>
              </a:rPr>
              <a:t>	</a:t>
            </a:r>
          </a:p>
          <a:p>
            <a:pPr marL="457200" indent="-457200">
              <a:buFontTx/>
              <a:buChar char="-"/>
            </a:pPr>
            <a:r>
              <a:rPr lang="en-US" sz="2400" dirty="0" smtClean="0">
                <a:latin typeface="Franklin Gothic Book"/>
                <a:ea typeface="Calibri" panose="020F0502020204030204" pitchFamily="34" charset="0"/>
                <a:cs typeface="Franklin Gothic Book"/>
              </a:rPr>
              <a:t>NHF/IFH                      	</a:t>
            </a:r>
          </a:p>
          <a:p>
            <a:pPr marL="457200" indent="-457200">
              <a:buFontTx/>
              <a:buChar char="-"/>
            </a:pPr>
            <a:r>
              <a:rPr lang="en-US" sz="2400" dirty="0" smtClean="0">
                <a:latin typeface="Franklin Gothic Book"/>
                <a:ea typeface="Calibri" panose="020F0502020204030204" pitchFamily="34" charset="0"/>
                <a:cs typeface="Franklin Gothic Book"/>
              </a:rPr>
              <a:t>JRF</a:t>
            </a:r>
          </a:p>
          <a:p>
            <a:pPr marL="457200" indent="-457200">
              <a:buFontTx/>
              <a:buChar char="-"/>
            </a:pPr>
            <a:r>
              <a:rPr lang="en-US" sz="2400" dirty="0" smtClean="0">
                <a:latin typeface="Franklin Gothic Book"/>
                <a:ea typeface="Calibri" panose="020F0502020204030204" pitchFamily="34" charset="0"/>
                <a:cs typeface="Franklin Gothic Book"/>
              </a:rPr>
              <a:t>IRC</a:t>
            </a:r>
          </a:p>
          <a:p>
            <a:pPr marL="457200" indent="-457200">
              <a:buFontTx/>
              <a:buChar char="-"/>
            </a:pPr>
            <a:r>
              <a:rPr lang="en-US" sz="2400" dirty="0" smtClean="0">
                <a:latin typeface="Franklin Gothic Book"/>
                <a:ea typeface="Calibri" panose="020F0502020204030204" pitchFamily="34" charset="0"/>
                <a:cs typeface="Franklin Gothic Book"/>
              </a:rPr>
              <a:t>IMC</a:t>
            </a:r>
          </a:p>
          <a:p>
            <a:pPr marL="457200" indent="-457200">
              <a:buFontTx/>
              <a:buChar char="-"/>
            </a:pPr>
            <a:r>
              <a:rPr lang="en-US" sz="2400" dirty="0" smtClean="0">
                <a:latin typeface="Franklin Gothic Book"/>
                <a:ea typeface="Calibri" panose="020F0502020204030204" pitchFamily="34" charset="0"/>
                <a:cs typeface="Franklin Gothic Book"/>
              </a:rPr>
              <a:t>UNHCR</a:t>
            </a:r>
          </a:p>
          <a:p>
            <a:pPr marL="457200" indent="-457200">
              <a:buFontTx/>
              <a:buChar char="-"/>
            </a:pPr>
            <a:r>
              <a:rPr lang="en-US" sz="2400" dirty="0" smtClean="0">
                <a:latin typeface="Franklin Gothic Book"/>
                <a:ea typeface="Calibri" panose="020F0502020204030204" pitchFamily="34" charset="0"/>
                <a:cs typeface="Franklin Gothic Book"/>
              </a:rPr>
              <a:t>UNICEF (MRM)</a:t>
            </a:r>
          </a:p>
          <a:p>
            <a:endParaRPr lang="en-GB" sz="2800" dirty="0"/>
          </a:p>
        </p:txBody>
      </p:sp>
      <p:sp>
        <p:nvSpPr>
          <p:cNvPr id="6" name="ZoneTexte 5"/>
          <p:cNvSpPr txBox="1"/>
          <p:nvPr/>
        </p:nvSpPr>
        <p:spPr>
          <a:xfrm>
            <a:off x="8061098" y="1576719"/>
            <a:ext cx="413090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BD482E"/>
                </a:solidFill>
                <a:latin typeface="Franklin Gothic Book"/>
                <a:cs typeface="Franklin Gothic Book"/>
              </a:rPr>
              <a:t>Technical support: </a:t>
            </a:r>
          </a:p>
          <a:p>
            <a:endParaRPr lang="fr-FR" sz="2400" b="1" dirty="0" smtClean="0">
              <a:solidFill>
                <a:srgbClr val="BD482E"/>
              </a:solidFill>
              <a:latin typeface="Franklin Gothic Book"/>
              <a:cs typeface="Franklin Gothic Book"/>
            </a:endParaRPr>
          </a:p>
          <a:p>
            <a:pPr marL="285750" indent="-285750">
              <a:buFontTx/>
              <a:buChar char="-"/>
            </a:pPr>
            <a:r>
              <a:rPr lang="fr-FR" sz="2400" dirty="0" smtClean="0">
                <a:latin typeface="Franklin Gothic Book"/>
                <a:cs typeface="Franklin Gothic Book"/>
              </a:rPr>
              <a:t>UNICEF</a:t>
            </a:r>
          </a:p>
          <a:p>
            <a:pPr marL="285750" indent="-285750">
              <a:buFontTx/>
              <a:buChar char="-"/>
            </a:pPr>
            <a:endParaRPr lang="fr-FR" sz="2800" dirty="0" smtClean="0"/>
          </a:p>
          <a:p>
            <a:pPr marL="285750" indent="-285750">
              <a:buFontTx/>
              <a:buChar char="-"/>
            </a:pPr>
            <a:endParaRPr lang="fr-FR" dirty="0" smtClean="0"/>
          </a:p>
          <a:p>
            <a:pPr marL="285750" indent="-285750">
              <a:buFontTx/>
              <a:buChar char="-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311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b="1" dirty="0" smtClean="0"/>
              <a:t>Locations in Jordan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604" y="914401"/>
            <a:ext cx="10027920" cy="4238368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30000"/>
              </a:lnSpc>
              <a:buFont typeface="Arial"/>
              <a:buChar char="•"/>
            </a:pPr>
            <a:r>
              <a:rPr lang="en-US" sz="2400" dirty="0" smtClean="0"/>
              <a:t>Amman Governorate</a:t>
            </a:r>
          </a:p>
          <a:p>
            <a:pPr algn="just">
              <a:lnSpc>
                <a:spcPct val="130000"/>
              </a:lnSpc>
              <a:buFont typeface="Arial"/>
              <a:buChar char="•"/>
            </a:pPr>
            <a:r>
              <a:rPr lang="en-US" sz="2400" dirty="0" smtClean="0"/>
              <a:t>Zarqa</a:t>
            </a:r>
          </a:p>
          <a:p>
            <a:pPr algn="just">
              <a:lnSpc>
                <a:spcPct val="130000"/>
              </a:lnSpc>
              <a:buFont typeface="Arial"/>
              <a:buChar char="•"/>
            </a:pPr>
            <a:r>
              <a:rPr lang="en-US" sz="2400" dirty="0" smtClean="0"/>
              <a:t>Mafraq </a:t>
            </a:r>
            <a:r>
              <a:rPr lang="en-US" sz="2400" dirty="0"/>
              <a:t>Governorate (including Zaatari Camp</a:t>
            </a:r>
            <a:r>
              <a:rPr lang="en-US" sz="2400" dirty="0" smtClean="0"/>
              <a:t>) </a:t>
            </a:r>
          </a:p>
          <a:p>
            <a:pPr algn="just">
              <a:lnSpc>
                <a:spcPct val="130000"/>
              </a:lnSpc>
              <a:buFont typeface="Arial"/>
              <a:buChar char="•"/>
            </a:pPr>
            <a:r>
              <a:rPr lang="en-US" sz="2400" dirty="0" smtClean="0"/>
              <a:t>Irbid </a:t>
            </a:r>
            <a:r>
              <a:rPr lang="en-US" sz="2400" dirty="0"/>
              <a:t>Governorate (including Cyber City and King Abdullah Park</a:t>
            </a:r>
            <a:r>
              <a:rPr lang="en-US" sz="2400" dirty="0" smtClean="0"/>
              <a:t>)</a:t>
            </a:r>
          </a:p>
          <a:p>
            <a:pPr algn="just">
              <a:lnSpc>
                <a:spcPct val="130000"/>
              </a:lnSpc>
              <a:buFont typeface="Arial"/>
              <a:buChar char="•"/>
            </a:pPr>
            <a:r>
              <a:rPr lang="en-US" sz="2400" dirty="0" smtClean="0"/>
              <a:t>Emirate </a:t>
            </a:r>
            <a:r>
              <a:rPr lang="en-US" sz="2400" dirty="0"/>
              <a:t>Jordanian </a:t>
            </a:r>
            <a:r>
              <a:rPr lang="en-US" sz="2400" dirty="0" smtClean="0"/>
              <a:t>Camp </a:t>
            </a:r>
          </a:p>
          <a:p>
            <a:pPr algn="just">
              <a:lnSpc>
                <a:spcPct val="130000"/>
              </a:lnSpc>
              <a:buFont typeface="Arial"/>
              <a:buChar char="•"/>
            </a:pPr>
            <a:r>
              <a:rPr lang="en-US" sz="2400" dirty="0" smtClean="0"/>
              <a:t>Azraq Camp</a:t>
            </a:r>
          </a:p>
          <a:p>
            <a:pPr algn="just">
              <a:lnSpc>
                <a:spcPct val="130000"/>
              </a:lnSpc>
              <a:buFont typeface="Arial"/>
              <a:buChar char="•"/>
            </a:pPr>
            <a:r>
              <a:rPr lang="en-US" sz="2400" dirty="0" smtClean="0"/>
              <a:t>South of Jordan ( including Ma’an, Aqaba,Tafileh)</a:t>
            </a:r>
          </a:p>
          <a:p>
            <a:pPr algn="just">
              <a:lnSpc>
                <a:spcPct val="130000"/>
              </a:lnSpc>
              <a:buFont typeface="Arial"/>
              <a:buChar char="•"/>
            </a:pPr>
            <a:r>
              <a:rPr lang="en-US" sz="2400" dirty="0" smtClean="0"/>
              <a:t>Jordan Valley (including </a:t>
            </a:r>
            <a:r>
              <a:rPr lang="en-US" sz="2400" dirty="0" err="1" smtClean="0"/>
              <a:t>Balqa</a:t>
            </a:r>
            <a:r>
              <a:rPr lang="en-US" sz="2400" dirty="0" smtClean="0"/>
              <a:t> and Madaba)</a:t>
            </a:r>
          </a:p>
          <a:p>
            <a:pPr algn="just">
              <a:lnSpc>
                <a:spcPct val="130000"/>
              </a:lnSpc>
              <a:buFont typeface="Arial"/>
              <a:buChar char="•"/>
            </a:pPr>
            <a:r>
              <a:rPr lang="en-US" sz="2400" dirty="0" smtClean="0"/>
              <a:t>North ( including Ajloun and Jerash) </a:t>
            </a:r>
          </a:p>
          <a:p>
            <a:pPr algn="just">
              <a:lnSpc>
                <a:spcPct val="130000"/>
              </a:lnSpc>
              <a:buFont typeface="Arial"/>
              <a:buChar char="•"/>
            </a:pPr>
            <a:endParaRPr lang="en-US" sz="2400" dirty="0" smtClean="0"/>
          </a:p>
          <a:p>
            <a:pPr algn="just">
              <a:lnSpc>
                <a:spcPct val="130000"/>
              </a:lnSpc>
              <a:buFont typeface="Arial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98407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b="1" dirty="0" smtClean="0"/>
              <a:t>Information sharing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914400"/>
            <a:ext cx="10027920" cy="4102443"/>
          </a:xfrm>
        </p:spPr>
        <p:txBody>
          <a:bodyPr>
            <a:noAutofit/>
          </a:bodyPr>
          <a:lstStyle/>
          <a:p>
            <a:pPr algn="just">
              <a:buFont typeface="Arial"/>
              <a:buChar char="•"/>
            </a:pPr>
            <a:r>
              <a:rPr lang="en-US" sz="1800" dirty="0" smtClean="0"/>
              <a:t>Information Sharing and Data Sharing Protocols ( ISP and DS) have been finalized by the CPIMS Task Force.</a:t>
            </a:r>
          </a:p>
          <a:p>
            <a:pPr algn="just">
              <a:buFont typeface="Arial"/>
              <a:buChar char="•"/>
            </a:pPr>
            <a:r>
              <a:rPr lang="en-US" sz="1800" dirty="0"/>
              <a:t>The </a:t>
            </a:r>
            <a:r>
              <a:rPr lang="en-US" sz="1800" dirty="0" smtClean="0"/>
              <a:t>CPIMS </a:t>
            </a:r>
            <a:r>
              <a:rPr lang="en-US" sz="1800" dirty="0"/>
              <a:t>module in RAIS (Refugee Assistance Information System) was created by UNHCR in June </a:t>
            </a:r>
            <a:r>
              <a:rPr lang="en-US" sz="1800" dirty="0" smtClean="0"/>
              <a:t>2014 </a:t>
            </a:r>
            <a:r>
              <a:rPr lang="en-US" sz="1800" dirty="0"/>
              <a:t>in consultation with the </a:t>
            </a:r>
            <a:r>
              <a:rPr lang="en-US" sz="1800" dirty="0" smtClean="0"/>
              <a:t>UASC &amp; CPIMS </a:t>
            </a:r>
            <a:r>
              <a:rPr lang="en-US" sz="1800" dirty="0"/>
              <a:t>Task </a:t>
            </a:r>
            <a:r>
              <a:rPr lang="en-US" sz="1800" dirty="0" smtClean="0"/>
              <a:t>Force. Final </a:t>
            </a:r>
            <a:r>
              <a:rPr lang="en-US" sz="1800" dirty="0"/>
              <a:t>c</a:t>
            </a:r>
            <a:r>
              <a:rPr lang="en-US" sz="1800" dirty="0" smtClean="0"/>
              <a:t>ompilation of data is conducted through the module.</a:t>
            </a:r>
          </a:p>
          <a:p>
            <a:pPr algn="just">
              <a:buFont typeface="Arial"/>
              <a:buChar char="•"/>
            </a:pPr>
            <a:r>
              <a:rPr lang="en-US" sz="1800" dirty="0"/>
              <a:t>The information collected in the C</a:t>
            </a:r>
            <a:r>
              <a:rPr lang="en-US" sz="1800" dirty="0" smtClean="0"/>
              <a:t>PIMS </a:t>
            </a:r>
            <a:r>
              <a:rPr lang="en-US" sz="1800" dirty="0"/>
              <a:t>module in RAIS can be easily exported and imported from the </a:t>
            </a:r>
            <a:r>
              <a:rPr lang="en-US" sz="1800" dirty="0" smtClean="0"/>
              <a:t>standard alone CPIMS without </a:t>
            </a:r>
            <a:r>
              <a:rPr lang="en-US" sz="1800" dirty="0"/>
              <a:t>compromising the confidentiality and security of the data. As such, </a:t>
            </a:r>
            <a:r>
              <a:rPr lang="en-US" sz="1800" dirty="0" smtClean="0"/>
              <a:t>CPIMS </a:t>
            </a:r>
            <a:r>
              <a:rPr lang="en-US" sz="1800" dirty="0"/>
              <a:t>Task Force members may opt (to use) either of the </a:t>
            </a:r>
            <a:r>
              <a:rPr lang="en-US" sz="1800" dirty="0" smtClean="0"/>
              <a:t>information gathering and case management </a:t>
            </a:r>
            <a:r>
              <a:rPr lang="en-US" sz="1800" dirty="0"/>
              <a:t>systems as per the procedures </a:t>
            </a:r>
            <a:r>
              <a:rPr lang="en-US" sz="1800" dirty="0" smtClean="0"/>
              <a:t>preliminary established in the ISP and DS Protocols;</a:t>
            </a:r>
          </a:p>
          <a:p>
            <a:pPr algn="just">
              <a:buFont typeface="Arial"/>
              <a:buChar char="•"/>
            </a:pPr>
            <a:r>
              <a:rPr lang="en-US" sz="1800" dirty="0" smtClean="0"/>
              <a:t>Children files can be shared automatically through the online module and electronically through the standard  alone modules. The CPIMS indicates the status and progress of the case. </a:t>
            </a:r>
          </a:p>
          <a:p>
            <a:pPr algn="just">
              <a:buFont typeface="Arial"/>
              <a:buChar char="•"/>
            </a:pPr>
            <a:r>
              <a:rPr lang="en-US" sz="1800" dirty="0" smtClean="0"/>
              <a:t>Compiled Tracking sheet will be shared with all the CPIMS Task Force members of a monthly basis. Analysis and statistical reports will be shared with pre-approved actors twice a year.</a:t>
            </a:r>
          </a:p>
          <a:p>
            <a:pPr algn="just">
              <a:buFont typeface="Arial"/>
              <a:buChar char="•"/>
            </a:pPr>
            <a:r>
              <a:rPr lang="en-US" sz="1800" b="1" dirty="0" smtClean="0"/>
              <a:t>Any request from </a:t>
            </a:r>
            <a:r>
              <a:rPr lang="en-US" sz="1800" dirty="0" smtClean="0"/>
              <a:t>external actors </a:t>
            </a:r>
            <a:r>
              <a:rPr lang="en-US" sz="1800" b="1" dirty="0" smtClean="0"/>
              <a:t>for access to consolidated </a:t>
            </a:r>
            <a:r>
              <a:rPr lang="en-US" sz="1800" dirty="0" smtClean="0"/>
              <a:t>CPIMS</a:t>
            </a:r>
            <a:r>
              <a:rPr lang="en-US" sz="1800" b="1" dirty="0" smtClean="0"/>
              <a:t> </a:t>
            </a:r>
            <a:r>
              <a:rPr lang="en-US" sz="1800" dirty="0" smtClean="0"/>
              <a:t>information </a:t>
            </a:r>
            <a:r>
              <a:rPr lang="en-US" sz="1800" b="1" dirty="0" smtClean="0"/>
              <a:t>must be directed </a:t>
            </a:r>
            <a:r>
              <a:rPr lang="en-US" sz="1800" b="1" dirty="0" smtClean="0">
                <a:solidFill>
                  <a:srgbClr val="000000"/>
                </a:solidFill>
              </a:rPr>
              <a:t>to</a:t>
            </a:r>
            <a:r>
              <a:rPr lang="en-US" sz="1800" b="1" dirty="0" smtClean="0"/>
              <a:t> the UNHCR and </a:t>
            </a:r>
            <a:r>
              <a:rPr lang="en-US" sz="1800" dirty="0" smtClean="0"/>
              <a:t>IMC Focal points.</a:t>
            </a: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10124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pPr algn="ctr"/>
            <a:r>
              <a:rPr lang="en-US" dirty="0" smtClean="0"/>
              <a:t>Components of the CPIMS in Jordan</a:t>
            </a:r>
            <a:endParaRPr lang="en-US" dirty="0"/>
          </a:p>
        </p:txBody>
      </p:sp>
      <p:pic>
        <p:nvPicPr>
          <p:cNvPr id="4" name="Picture 6" descr="MCj04260580000[1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663" y="1777781"/>
            <a:ext cx="1036872" cy="95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j019538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050" y="1893194"/>
            <a:ext cx="747713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ock"/>
          <p:cNvSpPr>
            <a:spLocks noEditPoints="1" noChangeArrowheads="1"/>
          </p:cNvSpPr>
          <p:nvPr/>
        </p:nvSpPr>
        <p:spPr bwMode="auto">
          <a:xfrm>
            <a:off x="5372100" y="1893194"/>
            <a:ext cx="685800" cy="7239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0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744 w 21600"/>
              <a:gd name="T13" fmla="*/ 9904 h 21600"/>
              <a:gd name="T14" fmla="*/ 21134 w 21600"/>
              <a:gd name="T15" fmla="*/ 1533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93" y="9606"/>
                </a:moveTo>
                <a:lnTo>
                  <a:pt x="2048" y="9606"/>
                </a:lnTo>
                <a:lnTo>
                  <a:pt x="2048" y="4713"/>
                </a:lnTo>
                <a:lnTo>
                  <a:pt x="2420" y="3818"/>
                </a:lnTo>
                <a:lnTo>
                  <a:pt x="2979" y="3028"/>
                </a:lnTo>
                <a:lnTo>
                  <a:pt x="3537" y="2446"/>
                </a:lnTo>
                <a:lnTo>
                  <a:pt x="3956" y="1998"/>
                </a:lnTo>
                <a:lnTo>
                  <a:pt x="4492" y="1581"/>
                </a:lnTo>
                <a:lnTo>
                  <a:pt x="5143" y="1238"/>
                </a:lnTo>
                <a:lnTo>
                  <a:pt x="5912" y="880"/>
                </a:lnTo>
                <a:lnTo>
                  <a:pt x="6587" y="641"/>
                </a:lnTo>
                <a:lnTo>
                  <a:pt x="7518" y="372"/>
                </a:lnTo>
                <a:lnTo>
                  <a:pt x="8425" y="208"/>
                </a:lnTo>
                <a:lnTo>
                  <a:pt x="9496" y="59"/>
                </a:lnTo>
                <a:lnTo>
                  <a:pt x="10637" y="14"/>
                </a:lnTo>
                <a:lnTo>
                  <a:pt x="11614" y="59"/>
                </a:lnTo>
                <a:lnTo>
                  <a:pt x="12382" y="119"/>
                </a:lnTo>
                <a:lnTo>
                  <a:pt x="13034" y="253"/>
                </a:lnTo>
                <a:lnTo>
                  <a:pt x="13779" y="417"/>
                </a:lnTo>
                <a:lnTo>
                  <a:pt x="14500" y="611"/>
                </a:lnTo>
                <a:lnTo>
                  <a:pt x="14733" y="686"/>
                </a:lnTo>
                <a:lnTo>
                  <a:pt x="14989" y="790"/>
                </a:lnTo>
                <a:lnTo>
                  <a:pt x="15175" y="865"/>
                </a:lnTo>
                <a:lnTo>
                  <a:pt x="15385" y="954"/>
                </a:lnTo>
                <a:lnTo>
                  <a:pt x="15431" y="969"/>
                </a:lnTo>
                <a:lnTo>
                  <a:pt x="15594" y="1059"/>
                </a:lnTo>
                <a:lnTo>
                  <a:pt x="15757" y="1148"/>
                </a:lnTo>
                <a:lnTo>
                  <a:pt x="15920" y="1267"/>
                </a:lnTo>
                <a:lnTo>
                  <a:pt x="16106" y="1372"/>
                </a:lnTo>
                <a:lnTo>
                  <a:pt x="16665" y="1730"/>
                </a:lnTo>
                <a:lnTo>
                  <a:pt x="17014" y="1998"/>
                </a:lnTo>
                <a:lnTo>
                  <a:pt x="17480" y="2356"/>
                </a:lnTo>
                <a:lnTo>
                  <a:pt x="17852" y="2804"/>
                </a:lnTo>
                <a:lnTo>
                  <a:pt x="18178" y="3192"/>
                </a:lnTo>
                <a:lnTo>
                  <a:pt x="18527" y="3639"/>
                </a:lnTo>
                <a:lnTo>
                  <a:pt x="18806" y="4132"/>
                </a:lnTo>
                <a:lnTo>
                  <a:pt x="19086" y="4713"/>
                </a:lnTo>
                <a:lnTo>
                  <a:pt x="19272" y="5191"/>
                </a:lnTo>
                <a:lnTo>
                  <a:pt x="19295" y="9606"/>
                </a:lnTo>
                <a:lnTo>
                  <a:pt x="21600" y="9606"/>
                </a:lnTo>
                <a:lnTo>
                  <a:pt x="21600" y="16289"/>
                </a:lnTo>
                <a:lnTo>
                  <a:pt x="21413" y="17184"/>
                </a:lnTo>
                <a:lnTo>
                  <a:pt x="21041" y="17900"/>
                </a:lnTo>
                <a:lnTo>
                  <a:pt x="20668" y="18377"/>
                </a:lnTo>
                <a:lnTo>
                  <a:pt x="20343" y="18855"/>
                </a:lnTo>
                <a:lnTo>
                  <a:pt x="19924" y="19332"/>
                </a:lnTo>
                <a:lnTo>
                  <a:pt x="19388" y="19809"/>
                </a:lnTo>
                <a:lnTo>
                  <a:pt x="18806" y="20242"/>
                </a:lnTo>
                <a:lnTo>
                  <a:pt x="18062" y="20585"/>
                </a:lnTo>
                <a:lnTo>
                  <a:pt x="17270" y="20883"/>
                </a:lnTo>
                <a:lnTo>
                  <a:pt x="16525" y="21182"/>
                </a:lnTo>
                <a:lnTo>
                  <a:pt x="15548" y="21420"/>
                </a:lnTo>
                <a:lnTo>
                  <a:pt x="14803" y="21540"/>
                </a:lnTo>
                <a:lnTo>
                  <a:pt x="13662" y="21674"/>
                </a:lnTo>
                <a:lnTo>
                  <a:pt x="8379" y="21659"/>
                </a:lnTo>
                <a:lnTo>
                  <a:pt x="7168" y="21540"/>
                </a:lnTo>
                <a:lnTo>
                  <a:pt x="6098" y="21331"/>
                </a:lnTo>
                <a:lnTo>
                  <a:pt x="5050" y="21092"/>
                </a:lnTo>
                <a:lnTo>
                  <a:pt x="4003" y="20764"/>
                </a:lnTo>
                <a:lnTo>
                  <a:pt x="3258" y="20391"/>
                </a:lnTo>
                <a:lnTo>
                  <a:pt x="2769" y="20123"/>
                </a:lnTo>
                <a:lnTo>
                  <a:pt x="2281" y="19720"/>
                </a:lnTo>
                <a:lnTo>
                  <a:pt x="1862" y="19407"/>
                </a:lnTo>
                <a:lnTo>
                  <a:pt x="1489" y="19079"/>
                </a:lnTo>
                <a:lnTo>
                  <a:pt x="1070" y="18676"/>
                </a:lnTo>
                <a:lnTo>
                  <a:pt x="744" y="18258"/>
                </a:lnTo>
                <a:lnTo>
                  <a:pt x="325" y="17661"/>
                </a:lnTo>
                <a:lnTo>
                  <a:pt x="162" y="17035"/>
                </a:lnTo>
                <a:lnTo>
                  <a:pt x="93" y="16468"/>
                </a:lnTo>
                <a:lnTo>
                  <a:pt x="93" y="9606"/>
                </a:lnTo>
                <a:close/>
                <a:moveTo>
                  <a:pt x="6098" y="9591"/>
                </a:moveTo>
                <a:lnTo>
                  <a:pt x="6098" y="5220"/>
                </a:lnTo>
                <a:lnTo>
                  <a:pt x="6191" y="4907"/>
                </a:lnTo>
                <a:lnTo>
                  <a:pt x="6307" y="4639"/>
                </a:lnTo>
                <a:lnTo>
                  <a:pt x="6517" y="4370"/>
                </a:lnTo>
                <a:lnTo>
                  <a:pt x="6680" y="4087"/>
                </a:lnTo>
                <a:lnTo>
                  <a:pt x="6889" y="3878"/>
                </a:lnTo>
                <a:lnTo>
                  <a:pt x="7308" y="3520"/>
                </a:lnTo>
                <a:lnTo>
                  <a:pt x="7843" y="3281"/>
                </a:lnTo>
                <a:lnTo>
                  <a:pt x="8402" y="3013"/>
                </a:lnTo>
                <a:lnTo>
                  <a:pt x="9031" y="2834"/>
                </a:lnTo>
                <a:lnTo>
                  <a:pt x="9659" y="2700"/>
                </a:lnTo>
                <a:lnTo>
                  <a:pt x="10497" y="2625"/>
                </a:lnTo>
                <a:lnTo>
                  <a:pt x="11125" y="2655"/>
                </a:lnTo>
                <a:lnTo>
                  <a:pt x="11987" y="2789"/>
                </a:lnTo>
                <a:lnTo>
                  <a:pt x="12522" y="2893"/>
                </a:lnTo>
                <a:lnTo>
                  <a:pt x="13011" y="3028"/>
                </a:lnTo>
                <a:lnTo>
                  <a:pt x="13290" y="3192"/>
                </a:lnTo>
                <a:lnTo>
                  <a:pt x="13709" y="3371"/>
                </a:lnTo>
                <a:lnTo>
                  <a:pt x="13872" y="3505"/>
                </a:lnTo>
                <a:lnTo>
                  <a:pt x="14058" y="3639"/>
                </a:lnTo>
                <a:lnTo>
                  <a:pt x="14291" y="3788"/>
                </a:lnTo>
                <a:lnTo>
                  <a:pt x="14431" y="3953"/>
                </a:lnTo>
                <a:lnTo>
                  <a:pt x="14617" y="4102"/>
                </a:lnTo>
                <a:lnTo>
                  <a:pt x="14826" y="4311"/>
                </a:lnTo>
                <a:lnTo>
                  <a:pt x="14919" y="4534"/>
                </a:lnTo>
                <a:lnTo>
                  <a:pt x="15036" y="4773"/>
                </a:lnTo>
                <a:lnTo>
                  <a:pt x="15175" y="5027"/>
                </a:lnTo>
                <a:lnTo>
                  <a:pt x="15245" y="5220"/>
                </a:lnTo>
                <a:lnTo>
                  <a:pt x="15245" y="9591"/>
                </a:lnTo>
                <a:lnTo>
                  <a:pt x="6098" y="9591"/>
                </a:lnTo>
                <a:close/>
              </a:path>
              <a:path w="21600" h="21600" extrusionOk="0">
                <a:moveTo>
                  <a:pt x="93" y="9606"/>
                </a:moveTo>
                <a:lnTo>
                  <a:pt x="21600" y="9606"/>
                </a:lnTo>
                <a:close/>
              </a:path>
              <a:path w="21600" h="21600" extrusionOk="0">
                <a:moveTo>
                  <a:pt x="11684" y="17109"/>
                </a:moveTo>
                <a:lnTo>
                  <a:pt x="12266" y="19317"/>
                </a:lnTo>
                <a:lnTo>
                  <a:pt x="9659" y="19317"/>
                </a:lnTo>
                <a:lnTo>
                  <a:pt x="10287" y="17124"/>
                </a:lnTo>
                <a:lnTo>
                  <a:pt x="10008" y="16975"/>
                </a:lnTo>
                <a:lnTo>
                  <a:pt x="9799" y="16722"/>
                </a:lnTo>
                <a:lnTo>
                  <a:pt x="9752" y="16408"/>
                </a:lnTo>
                <a:lnTo>
                  <a:pt x="9822" y="16170"/>
                </a:lnTo>
                <a:lnTo>
                  <a:pt x="10008" y="16006"/>
                </a:lnTo>
                <a:lnTo>
                  <a:pt x="10148" y="15871"/>
                </a:lnTo>
                <a:lnTo>
                  <a:pt x="10381" y="15782"/>
                </a:lnTo>
                <a:lnTo>
                  <a:pt x="10660" y="15692"/>
                </a:lnTo>
                <a:lnTo>
                  <a:pt x="11009" y="15677"/>
                </a:lnTo>
                <a:lnTo>
                  <a:pt x="11288" y="15722"/>
                </a:lnTo>
                <a:lnTo>
                  <a:pt x="11614" y="15782"/>
                </a:lnTo>
                <a:lnTo>
                  <a:pt x="11893" y="15946"/>
                </a:lnTo>
                <a:lnTo>
                  <a:pt x="12033" y="16080"/>
                </a:lnTo>
                <a:lnTo>
                  <a:pt x="12173" y="16229"/>
                </a:lnTo>
                <a:lnTo>
                  <a:pt x="12196" y="16408"/>
                </a:lnTo>
                <a:lnTo>
                  <a:pt x="12103" y="16722"/>
                </a:lnTo>
                <a:lnTo>
                  <a:pt x="11987" y="16856"/>
                </a:lnTo>
                <a:lnTo>
                  <a:pt x="11847" y="16975"/>
                </a:lnTo>
                <a:lnTo>
                  <a:pt x="11684" y="17109"/>
                </a:lnTo>
              </a:path>
            </a:pathLst>
          </a:custGeom>
          <a:solidFill>
            <a:srgbClr val="C0C0C0"/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pic>
        <p:nvPicPr>
          <p:cNvPr id="7" name="Picture 7" descr="MCj0281104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1893194"/>
            <a:ext cx="990600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1806262" y="3102735"/>
            <a:ext cx="137160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GB" dirty="0">
                <a:solidFill>
                  <a:srgbClr val="000000"/>
                </a:solidFill>
              </a:rPr>
              <a:t>standard set of forms</a:t>
            </a:r>
          </a:p>
        </p:txBody>
      </p:sp>
      <p:sp>
        <p:nvSpPr>
          <p:cNvPr id="9" name="Text Box 18"/>
          <p:cNvSpPr txBox="1">
            <a:spLocks noChangeArrowheads="1"/>
          </p:cNvSpPr>
          <p:nvPr/>
        </p:nvSpPr>
        <p:spPr bwMode="auto">
          <a:xfrm>
            <a:off x="3430106" y="3377372"/>
            <a:ext cx="1371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GB" dirty="0">
                <a:solidFill>
                  <a:srgbClr val="000000"/>
                </a:solidFill>
              </a:rPr>
              <a:t>database</a:t>
            </a:r>
          </a:p>
        </p:txBody>
      </p:sp>
      <p:sp>
        <p:nvSpPr>
          <p:cNvPr id="10" name="Text Box 17"/>
          <p:cNvSpPr txBox="1">
            <a:spLocks noChangeArrowheads="1"/>
          </p:cNvSpPr>
          <p:nvPr/>
        </p:nvSpPr>
        <p:spPr bwMode="auto">
          <a:xfrm>
            <a:off x="5029200" y="3102735"/>
            <a:ext cx="13716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GB" dirty="0">
                <a:solidFill>
                  <a:srgbClr val="000000"/>
                </a:solidFill>
              </a:rPr>
              <a:t>data</a:t>
            </a:r>
          </a:p>
          <a:p>
            <a:pPr algn="ctr" eaLnBrk="1" hangingPunct="1"/>
            <a:r>
              <a:rPr lang="en-GB" dirty="0">
                <a:solidFill>
                  <a:srgbClr val="000000"/>
                </a:solidFill>
              </a:rPr>
              <a:t>protection</a:t>
            </a:r>
          </a:p>
          <a:p>
            <a:pPr algn="ctr" eaLnBrk="1" hangingPunct="1"/>
            <a:r>
              <a:rPr lang="en-GB" dirty="0">
                <a:solidFill>
                  <a:srgbClr val="000000"/>
                </a:solidFill>
              </a:rPr>
              <a:t>protocols</a:t>
            </a:r>
          </a:p>
          <a:p>
            <a:pPr algn="ctr" eaLnBrk="1" hangingPunct="1"/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7010400" y="3102734"/>
            <a:ext cx="137160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GB" dirty="0">
                <a:solidFill>
                  <a:srgbClr val="000000"/>
                </a:solidFill>
              </a:rPr>
              <a:t>Information sharing protocols</a:t>
            </a:r>
          </a:p>
        </p:txBody>
      </p:sp>
    </p:spTree>
    <p:extLst>
      <p:ext uri="{BB962C8B-B14F-4D97-AF65-F5344CB8AC3E}">
        <p14:creationId xmlns:p14="http://schemas.microsoft.com/office/powerpoint/2010/main" val="339672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382" y="101600"/>
            <a:ext cx="11582400" cy="8128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b="1" dirty="0" smtClean="0"/>
              <a:t>Best Interest assessment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04" y="942108"/>
            <a:ext cx="5335925" cy="587694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8865" y="942108"/>
            <a:ext cx="5982917" cy="5876943"/>
          </a:xfrm>
          <a:prstGeom prst="rect">
            <a:avLst/>
          </a:prstGeom>
          <a:ln w="127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27348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382" y="101600"/>
            <a:ext cx="11582400" cy="8128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b="1" dirty="0" smtClean="0"/>
              <a:t>Common Tracking Sheet</a:t>
            </a: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382" y="979997"/>
            <a:ext cx="11813309" cy="581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45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b="1" dirty="0" smtClean="0"/>
              <a:t>Sample of </a:t>
            </a:r>
            <a:r>
              <a:rPr lang="en-GB" b="1" smtClean="0"/>
              <a:t>annual statistics reports</a:t>
            </a:r>
            <a:endParaRPr lang="en-GB" b="1" dirty="0"/>
          </a:p>
        </p:txBody>
      </p:sp>
      <p:pic>
        <p:nvPicPr>
          <p:cNvPr id="5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5365" y="1101425"/>
            <a:ext cx="521017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1357765" y="1101425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Caseload summary by Protection concern</a:t>
            </a:r>
          </a:p>
        </p:txBody>
      </p:sp>
      <p:pic>
        <p:nvPicPr>
          <p:cNvPr id="1026" name="Picture 2" descr="C:\Users\Yazan\Desktop\CPIMS Repo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8450" y="992726"/>
            <a:ext cx="5102970" cy="39671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961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8086" y="2044675"/>
            <a:ext cx="10027920" cy="7583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sz="4000" b="1" dirty="0" smtClean="0"/>
              <a:t>Any Questions?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22430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Personnalisée 1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BD482E"/>
      </a:accent1>
      <a:accent2>
        <a:srgbClr val="FF822D"/>
      </a:accent2>
      <a:accent3>
        <a:srgbClr val="3FBAAD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1104</TotalTime>
  <Words>448</Words>
  <Application>Microsoft Office PowerPoint</Application>
  <PresentationFormat>Widescreen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Franklin Gothic Book</vt:lpstr>
      <vt:lpstr>Franklin Gothic Medium</vt:lpstr>
      <vt:lpstr>Tunga</vt:lpstr>
      <vt:lpstr>Wingdings</vt:lpstr>
      <vt:lpstr>Angles</vt:lpstr>
      <vt:lpstr>Child Protection Information Management System In Jordan</vt:lpstr>
      <vt:lpstr> What is the CP IMS?  </vt:lpstr>
      <vt:lpstr>Purpose</vt:lpstr>
      <vt:lpstr>Organizations</vt:lpstr>
      <vt:lpstr>Locations in Jordan</vt:lpstr>
      <vt:lpstr>Information sharing</vt:lpstr>
      <vt:lpstr>Components of the CPIMS in Jordan</vt:lpstr>
      <vt:lpstr>Best Interest assessment</vt:lpstr>
      <vt:lpstr>Common Tracking Sheet</vt:lpstr>
      <vt:lpstr>Sample of annual statistics reports</vt:lpstr>
      <vt:lpstr>Any Questions?</vt:lpstr>
    </vt:vector>
  </TitlesOfParts>
  <Company>UNICEF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Gender-based Violence Information Management System</dc:title>
  <dc:creator>Maaike Van Adrichem</dc:creator>
  <cp:lastModifiedBy>Colin Lopez</cp:lastModifiedBy>
  <cp:revision>44</cp:revision>
  <dcterms:created xsi:type="dcterms:W3CDTF">2014-08-16T15:54:54Z</dcterms:created>
  <dcterms:modified xsi:type="dcterms:W3CDTF">2015-10-06T11:02:22Z</dcterms:modified>
</cp:coreProperties>
</file>