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63" r:id="rId3"/>
    <p:sldId id="277" r:id="rId4"/>
    <p:sldId id="259" r:id="rId5"/>
    <p:sldId id="267" r:id="rId6"/>
    <p:sldId id="258" r:id="rId7"/>
    <p:sldId id="264" r:id="rId8"/>
    <p:sldId id="268" r:id="rId9"/>
    <p:sldId id="270" r:id="rId10"/>
    <p:sldId id="272" r:id="rId11"/>
    <p:sldId id="273" r:id="rId12"/>
    <p:sldId id="274" r:id="rId13"/>
    <p:sldId id="260" r:id="rId14"/>
    <p:sldId id="271" r:id="rId15"/>
    <p:sldId id="262" r:id="rId16"/>
    <p:sldId id="27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51" d="100"/>
          <a:sy n="51" d="100"/>
        </p:scale>
        <p:origin x="114"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4FF975-5014-4FF7-8182-439BA33A071C}"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GB"/>
        </a:p>
      </dgm:t>
    </dgm:pt>
    <dgm:pt modelId="{DA0F4DCC-24B5-4CC5-A2F2-2D8D5D75618F}">
      <dgm:prSet phldrT="[Text]"/>
      <dgm:spPr>
        <a:solidFill>
          <a:srgbClr val="7030A0"/>
        </a:solidFill>
      </dgm:spPr>
      <dgm:t>
        <a:bodyPr/>
        <a:lstStyle/>
        <a:p>
          <a:r>
            <a:rPr lang="en-GB"/>
            <a:t>NFI/Cash - Basic Needs</a:t>
          </a:r>
        </a:p>
      </dgm:t>
    </dgm:pt>
    <dgm:pt modelId="{9ACF4C62-A5B4-41A0-86BA-C0942FDEFD21}" type="parTrans" cxnId="{C38246B6-98D5-4180-868F-42CFDE76592C}">
      <dgm:prSet/>
      <dgm:spPr/>
      <dgm:t>
        <a:bodyPr/>
        <a:lstStyle/>
        <a:p>
          <a:endParaRPr lang="en-GB"/>
        </a:p>
      </dgm:t>
    </dgm:pt>
    <dgm:pt modelId="{038C9111-74F2-4BDF-AFC8-D88C9849DD9E}" type="sibTrans" cxnId="{C38246B6-98D5-4180-868F-42CFDE76592C}">
      <dgm:prSet/>
      <dgm:spPr/>
      <dgm:t>
        <a:bodyPr/>
        <a:lstStyle/>
        <a:p>
          <a:endParaRPr lang="en-GB"/>
        </a:p>
      </dgm:t>
    </dgm:pt>
    <dgm:pt modelId="{DF68F794-6EFC-4612-B0DA-407E0ACB3D90}">
      <dgm:prSet phldrT="[Text]"/>
      <dgm:spPr>
        <a:solidFill>
          <a:srgbClr val="002060"/>
        </a:solidFill>
      </dgm:spPr>
      <dgm:t>
        <a:bodyPr/>
        <a:lstStyle/>
        <a:p>
          <a:r>
            <a:rPr lang="en-GB"/>
            <a:t>Reliance on Negative Coping Strategies</a:t>
          </a:r>
        </a:p>
        <a:p>
          <a:r>
            <a:rPr lang="en-GB"/>
            <a:t>(food specific)</a:t>
          </a:r>
        </a:p>
      </dgm:t>
    </dgm:pt>
    <dgm:pt modelId="{1C735460-CC04-4869-A39D-7974D43DE3AC}" type="parTrans" cxnId="{187431BF-8AB1-40FE-8A21-E41A1E090F73}">
      <dgm:prSet/>
      <dgm:spPr/>
      <dgm:t>
        <a:bodyPr/>
        <a:lstStyle/>
        <a:p>
          <a:endParaRPr lang="en-GB"/>
        </a:p>
      </dgm:t>
    </dgm:pt>
    <dgm:pt modelId="{E329B1E7-E4AD-4524-B875-73B5CCC0CF0D}" type="sibTrans" cxnId="{187431BF-8AB1-40FE-8A21-E41A1E090F73}">
      <dgm:prSet/>
      <dgm:spPr/>
      <dgm:t>
        <a:bodyPr/>
        <a:lstStyle/>
        <a:p>
          <a:endParaRPr lang="en-GB"/>
        </a:p>
      </dgm:t>
    </dgm:pt>
    <dgm:pt modelId="{F87E9038-D195-4CB0-B8FF-CB979F4C5051}">
      <dgm:prSet phldrT="[Text]" custT="1"/>
      <dgm:spPr>
        <a:solidFill>
          <a:schemeClr val="bg1">
            <a:lumMod val="65000"/>
          </a:schemeClr>
        </a:solidFill>
      </dgm:spPr>
      <dgm:t>
        <a:bodyPr/>
        <a:lstStyle/>
        <a:p>
          <a:pPr algn="l"/>
          <a:r>
            <a:rPr lang="en-GB" sz="800" b="0" dirty="0">
              <a:solidFill>
                <a:schemeClr val="bg1"/>
              </a:solidFill>
              <a:latin typeface="+mn-lt"/>
              <a:ea typeface="Open Sans"/>
              <a:cs typeface="Open Sans"/>
              <a:sym typeface="Open Sans"/>
            </a:rPr>
            <a:t>1 = HH not adopting strategies</a:t>
          </a:r>
        </a:p>
        <a:p>
          <a:pPr algn="l"/>
          <a:r>
            <a:rPr lang="en-GB" sz="800" b="0" dirty="0">
              <a:solidFill>
                <a:schemeClr val="bg1"/>
              </a:solidFill>
              <a:latin typeface="+mn-lt"/>
              <a:ea typeface="Open Sans"/>
              <a:cs typeface="Open Sans"/>
              <a:sym typeface="Open Sans"/>
            </a:rPr>
            <a:t>2 = Existence of stress strategies</a:t>
          </a:r>
        </a:p>
        <a:p>
          <a:pPr algn="l"/>
          <a:r>
            <a:rPr lang="en-GB" sz="800" b="0" dirty="0">
              <a:solidFill>
                <a:schemeClr val="bg1"/>
              </a:solidFill>
              <a:latin typeface="+mn-lt"/>
              <a:ea typeface="Open Sans"/>
              <a:cs typeface="Open Sans"/>
              <a:sym typeface="Open Sans"/>
            </a:rPr>
            <a:t>3 = Existence of crisis strategies</a:t>
          </a:r>
        </a:p>
        <a:p>
          <a:pPr algn="l"/>
          <a:r>
            <a:rPr lang="en-GB" sz="800" b="0" dirty="0">
              <a:solidFill>
                <a:schemeClr val="bg1"/>
              </a:solidFill>
              <a:latin typeface="+mn-lt"/>
              <a:ea typeface="Open Sans"/>
              <a:cs typeface="Open Sans"/>
              <a:sym typeface="Open Sans"/>
            </a:rPr>
            <a:t>4 = Existence of emergency strategies</a:t>
          </a:r>
          <a:endParaRPr lang="en-GB" sz="800" b="0">
            <a:solidFill>
              <a:schemeClr val="bg1"/>
            </a:solidFill>
            <a:latin typeface="+mn-lt"/>
          </a:endParaRPr>
        </a:p>
      </dgm:t>
    </dgm:pt>
    <dgm:pt modelId="{CCF26385-52CF-4BDC-ADA4-D9CC8E34529B}" type="parTrans" cxnId="{82A862E7-BAE2-441E-87CE-0EA8F2C2C578}">
      <dgm:prSet/>
      <dgm:spPr/>
      <dgm:t>
        <a:bodyPr/>
        <a:lstStyle/>
        <a:p>
          <a:endParaRPr lang="en-GB"/>
        </a:p>
      </dgm:t>
    </dgm:pt>
    <dgm:pt modelId="{E2D234E8-0153-4C6B-9DBA-5F0FCCE67E88}" type="sibTrans" cxnId="{82A862E7-BAE2-441E-87CE-0EA8F2C2C578}">
      <dgm:prSet/>
      <dgm:spPr/>
      <dgm:t>
        <a:bodyPr/>
        <a:lstStyle/>
        <a:p>
          <a:endParaRPr lang="en-GB"/>
        </a:p>
      </dgm:t>
    </dgm:pt>
    <dgm:pt modelId="{8F018563-B374-4BDA-962C-D204C39B0F4F}">
      <dgm:prSet phldrT="[Text]"/>
      <dgm:spPr>
        <a:solidFill>
          <a:srgbClr val="002060"/>
        </a:solidFill>
      </dgm:spPr>
      <dgm:t>
        <a:bodyPr/>
        <a:lstStyle/>
        <a:p>
          <a:r>
            <a:rPr lang="en-GB"/>
            <a:t>Dependency Ratio</a:t>
          </a:r>
        </a:p>
        <a:p>
          <a:r>
            <a:rPr lang="en-GB"/>
            <a:t>(disability adjusted)</a:t>
          </a:r>
        </a:p>
      </dgm:t>
    </dgm:pt>
    <dgm:pt modelId="{90F92005-9B7A-4B56-AB38-F1EFF4B04AA9}" type="parTrans" cxnId="{4ACCC83E-1D5A-4AEB-B93C-5D9EEF514D6B}">
      <dgm:prSet/>
      <dgm:spPr/>
      <dgm:t>
        <a:bodyPr/>
        <a:lstStyle/>
        <a:p>
          <a:endParaRPr lang="en-GB"/>
        </a:p>
      </dgm:t>
    </dgm:pt>
    <dgm:pt modelId="{B68A256A-794C-4DAD-9AA3-AB3103663957}" type="sibTrans" cxnId="{4ACCC83E-1D5A-4AEB-B93C-5D9EEF514D6B}">
      <dgm:prSet/>
      <dgm:spPr/>
      <dgm:t>
        <a:bodyPr/>
        <a:lstStyle/>
        <a:p>
          <a:endParaRPr lang="en-GB"/>
        </a:p>
      </dgm:t>
    </dgm:pt>
    <dgm:pt modelId="{C0E57569-B8DC-4A37-A411-043898872501}">
      <dgm:prSet phldrT="[Text]" custT="1"/>
      <dgm:spPr>
        <a:solidFill>
          <a:schemeClr val="bg1">
            <a:lumMod val="65000"/>
          </a:schemeClr>
        </a:solidFill>
        <a:ln>
          <a:noFill/>
        </a:ln>
      </dgm:spPr>
      <dgm:t>
        <a:bodyPr/>
        <a:lstStyle/>
        <a:p>
          <a:pPr algn="l"/>
          <a:r>
            <a:rPr lang="en-GB" sz="800">
              <a:solidFill>
                <a:schemeClr val="bg1"/>
              </a:solidFill>
              <a:latin typeface="Calibri" panose="020F0502020204030204"/>
              <a:ea typeface="+mn-ea"/>
              <a:cs typeface="+mn-cs"/>
            </a:rPr>
            <a:t>1 = 1:0 (no dependents)</a:t>
          </a:r>
        </a:p>
        <a:p>
          <a:pPr algn="l"/>
          <a:r>
            <a:rPr lang="en-GB" sz="800">
              <a:solidFill>
                <a:schemeClr val="bg1"/>
              </a:solidFill>
              <a:latin typeface="Calibri" panose="020F0502020204030204"/>
              <a:ea typeface="+mn-ea"/>
              <a:cs typeface="+mn-cs"/>
            </a:rPr>
            <a:t>2 = </a:t>
          </a:r>
        </a:p>
        <a:p>
          <a:pPr algn="l"/>
          <a:r>
            <a:rPr lang="en-GB" sz="800">
              <a:solidFill>
                <a:schemeClr val="bg1"/>
              </a:solidFill>
              <a:latin typeface="Calibri" panose="020F0502020204030204"/>
              <a:ea typeface="+mn-ea"/>
              <a:cs typeface="+mn-cs"/>
            </a:rPr>
            <a:t>3 = 1:1 (one dependent)</a:t>
          </a:r>
        </a:p>
        <a:p>
          <a:pPr algn="l"/>
          <a:r>
            <a:rPr lang="en-GB" sz="800">
              <a:solidFill>
                <a:schemeClr val="bg1"/>
              </a:solidFill>
              <a:latin typeface="Calibri" panose="020F0502020204030204"/>
              <a:ea typeface="+mn-ea"/>
              <a:cs typeface="+mn-cs"/>
            </a:rPr>
            <a:t>4 = 1:2 (two dependents)</a:t>
          </a:r>
          <a:endParaRPr lang="en-GB" sz="800">
            <a:solidFill>
              <a:schemeClr val="bg1"/>
            </a:solidFill>
          </a:endParaRPr>
        </a:p>
      </dgm:t>
    </dgm:pt>
    <dgm:pt modelId="{07366B8F-5631-41EA-BCA7-62D445E101FD}" type="parTrans" cxnId="{3EFA516B-095F-4EA6-B7EB-062ADF423E20}">
      <dgm:prSet/>
      <dgm:spPr/>
      <dgm:t>
        <a:bodyPr/>
        <a:lstStyle/>
        <a:p>
          <a:endParaRPr lang="en-GB"/>
        </a:p>
      </dgm:t>
    </dgm:pt>
    <dgm:pt modelId="{D6F1E1F4-41F6-438B-8F98-1B6C78E60B82}" type="sibTrans" cxnId="{3EFA516B-095F-4EA6-B7EB-062ADF423E20}">
      <dgm:prSet/>
      <dgm:spPr/>
      <dgm:t>
        <a:bodyPr/>
        <a:lstStyle/>
        <a:p>
          <a:endParaRPr lang="en-GB"/>
        </a:p>
      </dgm:t>
    </dgm:pt>
    <dgm:pt modelId="{40692572-474D-419C-AA64-3C775D584957}">
      <dgm:prSet/>
      <dgm:spPr>
        <a:solidFill>
          <a:srgbClr val="002060"/>
        </a:solidFill>
      </dgm:spPr>
      <dgm:t>
        <a:bodyPr/>
        <a:lstStyle/>
        <a:p>
          <a:r>
            <a:rPr lang="en-GB"/>
            <a:t>Economic</a:t>
          </a:r>
        </a:p>
      </dgm:t>
    </dgm:pt>
    <dgm:pt modelId="{849F9B57-6986-4BE3-AFFA-20E9D184592B}" type="parTrans" cxnId="{D2FF929E-710D-492F-8075-79BC1E455F45}">
      <dgm:prSet/>
      <dgm:spPr/>
      <dgm:t>
        <a:bodyPr/>
        <a:lstStyle/>
        <a:p>
          <a:endParaRPr lang="en-GB"/>
        </a:p>
      </dgm:t>
    </dgm:pt>
    <dgm:pt modelId="{D7947730-10B2-4648-9C48-C2496F676009}" type="sibTrans" cxnId="{D2FF929E-710D-492F-8075-79BC1E455F45}">
      <dgm:prSet/>
      <dgm:spPr/>
      <dgm:t>
        <a:bodyPr/>
        <a:lstStyle/>
        <a:p>
          <a:endParaRPr lang="en-GB"/>
        </a:p>
      </dgm:t>
    </dgm:pt>
    <dgm:pt modelId="{4467D040-0519-430A-AE8A-2A91E29F0589}">
      <dgm:prSet/>
      <dgm:spPr/>
      <dgm:t>
        <a:bodyPr/>
        <a:lstStyle/>
        <a:p>
          <a:r>
            <a:rPr lang="en-GB"/>
            <a:t>Debt per capita</a:t>
          </a:r>
        </a:p>
      </dgm:t>
    </dgm:pt>
    <dgm:pt modelId="{7089D8CD-BACD-4371-89E0-BB9CFB4EACD2}" type="parTrans" cxnId="{3DA280CB-C12C-4519-B1DA-DCE4B93ECC25}">
      <dgm:prSet/>
      <dgm:spPr/>
      <dgm:t>
        <a:bodyPr/>
        <a:lstStyle/>
        <a:p>
          <a:endParaRPr lang="en-GB"/>
        </a:p>
      </dgm:t>
    </dgm:pt>
    <dgm:pt modelId="{21A266D0-CC08-437C-94EB-3FFDE6EDE3D1}" type="sibTrans" cxnId="{3DA280CB-C12C-4519-B1DA-DCE4B93ECC25}">
      <dgm:prSet/>
      <dgm:spPr/>
      <dgm:t>
        <a:bodyPr/>
        <a:lstStyle/>
        <a:p>
          <a:endParaRPr lang="en-GB"/>
        </a:p>
      </dgm:t>
    </dgm:pt>
    <dgm:pt modelId="{FF9ACB43-F77E-4833-AB30-18C13308485D}">
      <dgm:prSet/>
      <dgm:spPr/>
      <dgm:t>
        <a:bodyPr/>
        <a:lstStyle/>
        <a:p>
          <a:r>
            <a:rPr lang="en-GB"/>
            <a:t>Expenditure per capita</a:t>
          </a:r>
        </a:p>
      </dgm:t>
    </dgm:pt>
    <dgm:pt modelId="{FA8EC9AC-D471-4E45-A535-CCD7FFBFC279}" type="parTrans" cxnId="{F5F91D6D-9FE8-42F0-8B2F-750D94E320E0}">
      <dgm:prSet/>
      <dgm:spPr/>
      <dgm:t>
        <a:bodyPr/>
        <a:lstStyle/>
        <a:p>
          <a:endParaRPr lang="en-GB"/>
        </a:p>
      </dgm:t>
    </dgm:pt>
    <dgm:pt modelId="{1B3C3E80-D2C1-400A-9EFD-23F465F1A628}" type="sibTrans" cxnId="{F5F91D6D-9FE8-42F0-8B2F-750D94E320E0}">
      <dgm:prSet/>
      <dgm:spPr/>
      <dgm:t>
        <a:bodyPr/>
        <a:lstStyle/>
        <a:p>
          <a:endParaRPr lang="en-GB"/>
        </a:p>
      </dgm:t>
    </dgm:pt>
    <dgm:pt modelId="{AFD8085B-096B-48D3-9610-EC3DC54DF3E6}">
      <dgm:prSet custT="1"/>
      <dgm:spPr>
        <a:solidFill>
          <a:schemeClr val="bg1">
            <a:lumMod val="65000"/>
          </a:schemeClr>
        </a:solidFill>
        <a:ln>
          <a:noFill/>
        </a:ln>
      </dgm:spPr>
      <dgm:t>
        <a:bodyPr/>
        <a:lstStyle/>
        <a:p>
          <a:pPr algn="l"/>
          <a:r>
            <a:rPr lang="en-GB" sz="800"/>
            <a:t>1 = No debt</a:t>
          </a:r>
        </a:p>
        <a:p>
          <a:pPr algn="l"/>
          <a:r>
            <a:rPr lang="en-GB" sz="800"/>
            <a:t>2 = 0 &lt; debt &lt; 40</a:t>
          </a:r>
        </a:p>
        <a:p>
          <a:pPr algn="l"/>
          <a:r>
            <a:rPr lang="en-GB" sz="800"/>
            <a:t>3 = 40 &lt;= debt &lt; 100</a:t>
          </a:r>
        </a:p>
        <a:p>
          <a:pPr algn="l"/>
          <a:r>
            <a:rPr lang="en-GB" sz="800"/>
            <a:t>4 = debt &gt;= 100</a:t>
          </a:r>
        </a:p>
      </dgm:t>
    </dgm:pt>
    <dgm:pt modelId="{A03F1244-2C44-455E-BD14-28E6E3FC13FE}" type="parTrans" cxnId="{AAA457A9-136C-4D59-A7D2-8884716F0852}">
      <dgm:prSet/>
      <dgm:spPr/>
      <dgm:t>
        <a:bodyPr/>
        <a:lstStyle/>
        <a:p>
          <a:endParaRPr lang="en-GB"/>
        </a:p>
      </dgm:t>
    </dgm:pt>
    <dgm:pt modelId="{D7442AD5-4BD3-4A14-B66B-5874BAD56321}" type="sibTrans" cxnId="{AAA457A9-136C-4D59-A7D2-8884716F0852}">
      <dgm:prSet/>
      <dgm:spPr/>
      <dgm:t>
        <a:bodyPr/>
        <a:lstStyle/>
        <a:p>
          <a:endParaRPr lang="en-GB"/>
        </a:p>
      </dgm:t>
    </dgm:pt>
    <dgm:pt modelId="{E0D9B9F3-1E88-43C2-8CCC-BEFECEC6CCA1}">
      <dgm:prSet custT="1"/>
      <dgm:spPr>
        <a:solidFill>
          <a:schemeClr val="bg1">
            <a:lumMod val="65000"/>
          </a:schemeClr>
        </a:solidFill>
        <a:ln>
          <a:noFill/>
        </a:ln>
      </dgm:spPr>
      <dgm:t>
        <a:bodyPr/>
        <a:lstStyle/>
        <a:p>
          <a:pPr algn="l"/>
          <a:r>
            <a:rPr lang="en-GB" sz="800"/>
            <a:t>1 = expenditure &gt;= 100</a:t>
          </a:r>
        </a:p>
        <a:p>
          <a:pPr algn="l"/>
          <a:r>
            <a:rPr lang="en-GB" sz="800"/>
            <a:t>2 = 100 &gt; exp &gt;= 68</a:t>
          </a:r>
        </a:p>
        <a:p>
          <a:pPr algn="l"/>
          <a:r>
            <a:rPr lang="en-GB" sz="800"/>
            <a:t>3 = 28 &lt;= exp &lt; 68</a:t>
          </a:r>
        </a:p>
        <a:p>
          <a:pPr algn="l"/>
          <a:r>
            <a:rPr lang="en-GB" sz="800"/>
            <a:t>4 = expenditure &lt; 28</a:t>
          </a:r>
        </a:p>
      </dgm:t>
    </dgm:pt>
    <dgm:pt modelId="{14DADD87-95FB-42DE-A902-A73EBC35038D}" type="parTrans" cxnId="{222F031B-25B8-4D2E-B62C-66C953E1CE5C}">
      <dgm:prSet/>
      <dgm:spPr/>
      <dgm:t>
        <a:bodyPr/>
        <a:lstStyle/>
        <a:p>
          <a:endParaRPr lang="en-GB"/>
        </a:p>
      </dgm:t>
    </dgm:pt>
    <dgm:pt modelId="{A57548C5-8908-4749-AF76-94CE91ECF205}" type="sibTrans" cxnId="{222F031B-25B8-4D2E-B62C-66C953E1CE5C}">
      <dgm:prSet/>
      <dgm:spPr/>
      <dgm:t>
        <a:bodyPr/>
        <a:lstStyle/>
        <a:p>
          <a:endParaRPr lang="en-GB"/>
        </a:p>
      </dgm:t>
    </dgm:pt>
    <dgm:pt modelId="{6C818A22-D88D-44D5-9AA9-44D46BC24758}" type="pres">
      <dgm:prSet presAssocID="{E54FF975-5014-4FF7-8182-439BA33A071C}" presName="diagram" presStyleCnt="0">
        <dgm:presLayoutVars>
          <dgm:chPref val="1"/>
          <dgm:dir/>
          <dgm:animOne val="branch"/>
          <dgm:animLvl val="lvl"/>
          <dgm:resizeHandles val="exact"/>
        </dgm:presLayoutVars>
      </dgm:prSet>
      <dgm:spPr/>
      <dgm:t>
        <a:bodyPr/>
        <a:lstStyle/>
        <a:p>
          <a:endParaRPr lang="en-GB"/>
        </a:p>
      </dgm:t>
    </dgm:pt>
    <dgm:pt modelId="{F1138EA4-5CC0-47D8-9BD0-3CD3DC7B6A49}" type="pres">
      <dgm:prSet presAssocID="{DA0F4DCC-24B5-4CC5-A2F2-2D8D5D75618F}" presName="root1" presStyleCnt="0"/>
      <dgm:spPr/>
    </dgm:pt>
    <dgm:pt modelId="{3E4AF9EA-147E-4D72-A8AF-97D873F39368}" type="pres">
      <dgm:prSet presAssocID="{DA0F4DCC-24B5-4CC5-A2F2-2D8D5D75618F}" presName="LevelOneTextNode" presStyleLbl="node0" presStyleIdx="0" presStyleCnt="1">
        <dgm:presLayoutVars>
          <dgm:chPref val="3"/>
        </dgm:presLayoutVars>
      </dgm:prSet>
      <dgm:spPr/>
      <dgm:t>
        <a:bodyPr/>
        <a:lstStyle/>
        <a:p>
          <a:endParaRPr lang="en-GB"/>
        </a:p>
      </dgm:t>
    </dgm:pt>
    <dgm:pt modelId="{5FCD9C31-DD84-4053-882E-EC0F47016BDD}" type="pres">
      <dgm:prSet presAssocID="{DA0F4DCC-24B5-4CC5-A2F2-2D8D5D75618F}" presName="level2hierChild" presStyleCnt="0"/>
      <dgm:spPr/>
    </dgm:pt>
    <dgm:pt modelId="{C9AFEA22-1223-44C2-9B73-2E8F66C8209E}" type="pres">
      <dgm:prSet presAssocID="{1C735460-CC04-4869-A39D-7974D43DE3AC}" presName="conn2-1" presStyleLbl="parChTrans1D2" presStyleIdx="0" presStyleCnt="3"/>
      <dgm:spPr/>
      <dgm:t>
        <a:bodyPr/>
        <a:lstStyle/>
        <a:p>
          <a:endParaRPr lang="en-GB"/>
        </a:p>
      </dgm:t>
    </dgm:pt>
    <dgm:pt modelId="{BE12E676-0CEC-47EC-BBC5-BF60C95B1D82}" type="pres">
      <dgm:prSet presAssocID="{1C735460-CC04-4869-A39D-7974D43DE3AC}" presName="connTx" presStyleLbl="parChTrans1D2" presStyleIdx="0" presStyleCnt="3"/>
      <dgm:spPr/>
      <dgm:t>
        <a:bodyPr/>
        <a:lstStyle/>
        <a:p>
          <a:endParaRPr lang="en-GB"/>
        </a:p>
      </dgm:t>
    </dgm:pt>
    <dgm:pt modelId="{8DA58E17-A0ED-4A3A-A957-51C1C7CF0497}" type="pres">
      <dgm:prSet presAssocID="{DF68F794-6EFC-4612-B0DA-407E0ACB3D90}" presName="root2" presStyleCnt="0"/>
      <dgm:spPr/>
    </dgm:pt>
    <dgm:pt modelId="{076F8EE6-C884-4EC4-8560-7A941844D35C}" type="pres">
      <dgm:prSet presAssocID="{DF68F794-6EFC-4612-B0DA-407E0ACB3D90}" presName="LevelTwoTextNode" presStyleLbl="node2" presStyleIdx="0" presStyleCnt="3" custScaleY="120969">
        <dgm:presLayoutVars>
          <dgm:chPref val="3"/>
        </dgm:presLayoutVars>
      </dgm:prSet>
      <dgm:spPr/>
      <dgm:t>
        <a:bodyPr/>
        <a:lstStyle/>
        <a:p>
          <a:endParaRPr lang="en-GB"/>
        </a:p>
      </dgm:t>
    </dgm:pt>
    <dgm:pt modelId="{00F268B7-39DD-4A86-9F93-08DE450B6740}" type="pres">
      <dgm:prSet presAssocID="{DF68F794-6EFC-4612-B0DA-407E0ACB3D90}" presName="level3hierChild" presStyleCnt="0"/>
      <dgm:spPr/>
    </dgm:pt>
    <dgm:pt modelId="{CD1B2938-E885-40D5-9A11-73459DBA28E1}" type="pres">
      <dgm:prSet presAssocID="{CCF26385-52CF-4BDC-ADA4-D9CC8E34529B}" presName="conn2-1" presStyleLbl="parChTrans1D3" presStyleIdx="0" presStyleCnt="4"/>
      <dgm:spPr/>
      <dgm:t>
        <a:bodyPr/>
        <a:lstStyle/>
        <a:p>
          <a:endParaRPr lang="en-GB"/>
        </a:p>
      </dgm:t>
    </dgm:pt>
    <dgm:pt modelId="{59B3252B-0C23-4B81-9052-652C1E3F2CAA}" type="pres">
      <dgm:prSet presAssocID="{CCF26385-52CF-4BDC-ADA4-D9CC8E34529B}" presName="connTx" presStyleLbl="parChTrans1D3" presStyleIdx="0" presStyleCnt="4"/>
      <dgm:spPr/>
      <dgm:t>
        <a:bodyPr/>
        <a:lstStyle/>
        <a:p>
          <a:endParaRPr lang="en-GB"/>
        </a:p>
      </dgm:t>
    </dgm:pt>
    <dgm:pt modelId="{F05ACA1D-750A-46F2-84A0-C26716D4BFD4}" type="pres">
      <dgm:prSet presAssocID="{F87E9038-D195-4CB0-B8FF-CB979F4C5051}" presName="root2" presStyleCnt="0"/>
      <dgm:spPr/>
    </dgm:pt>
    <dgm:pt modelId="{C9836E4A-64F2-4CE7-9F8C-AE7BAC331DE0}" type="pres">
      <dgm:prSet presAssocID="{F87E9038-D195-4CB0-B8FF-CB979F4C5051}" presName="LevelTwoTextNode" presStyleLbl="node3" presStyleIdx="0" presStyleCnt="4" custScaleX="169139" custScaleY="143261">
        <dgm:presLayoutVars>
          <dgm:chPref val="3"/>
        </dgm:presLayoutVars>
      </dgm:prSet>
      <dgm:spPr/>
      <dgm:t>
        <a:bodyPr/>
        <a:lstStyle/>
        <a:p>
          <a:endParaRPr lang="en-GB"/>
        </a:p>
      </dgm:t>
    </dgm:pt>
    <dgm:pt modelId="{6E85469C-ABBF-464A-B059-E68CE62B9C0F}" type="pres">
      <dgm:prSet presAssocID="{F87E9038-D195-4CB0-B8FF-CB979F4C5051}" presName="level3hierChild" presStyleCnt="0"/>
      <dgm:spPr/>
    </dgm:pt>
    <dgm:pt modelId="{F4BA4870-F925-4E86-9999-843E5AE07592}" type="pres">
      <dgm:prSet presAssocID="{90F92005-9B7A-4B56-AB38-F1EFF4B04AA9}" presName="conn2-1" presStyleLbl="parChTrans1D2" presStyleIdx="1" presStyleCnt="3"/>
      <dgm:spPr/>
      <dgm:t>
        <a:bodyPr/>
        <a:lstStyle/>
        <a:p>
          <a:endParaRPr lang="en-GB"/>
        </a:p>
      </dgm:t>
    </dgm:pt>
    <dgm:pt modelId="{AA6B6373-F4DC-450E-9C4B-E0C8751EE16A}" type="pres">
      <dgm:prSet presAssocID="{90F92005-9B7A-4B56-AB38-F1EFF4B04AA9}" presName="connTx" presStyleLbl="parChTrans1D2" presStyleIdx="1" presStyleCnt="3"/>
      <dgm:spPr/>
      <dgm:t>
        <a:bodyPr/>
        <a:lstStyle/>
        <a:p>
          <a:endParaRPr lang="en-GB"/>
        </a:p>
      </dgm:t>
    </dgm:pt>
    <dgm:pt modelId="{432C1B21-B36E-4CA0-BDB6-1029E22EA477}" type="pres">
      <dgm:prSet presAssocID="{8F018563-B374-4BDA-962C-D204C39B0F4F}" presName="root2" presStyleCnt="0"/>
      <dgm:spPr/>
    </dgm:pt>
    <dgm:pt modelId="{D576C0FC-9CE6-4903-AC43-B91CBE195C1C}" type="pres">
      <dgm:prSet presAssocID="{8F018563-B374-4BDA-962C-D204C39B0F4F}" presName="LevelTwoTextNode" presStyleLbl="node2" presStyleIdx="1" presStyleCnt="3" custScaleY="123071">
        <dgm:presLayoutVars>
          <dgm:chPref val="3"/>
        </dgm:presLayoutVars>
      </dgm:prSet>
      <dgm:spPr/>
      <dgm:t>
        <a:bodyPr/>
        <a:lstStyle/>
        <a:p>
          <a:endParaRPr lang="en-GB"/>
        </a:p>
      </dgm:t>
    </dgm:pt>
    <dgm:pt modelId="{002953DD-1C82-4DFA-AAB5-90A1F680C6A9}" type="pres">
      <dgm:prSet presAssocID="{8F018563-B374-4BDA-962C-D204C39B0F4F}" presName="level3hierChild" presStyleCnt="0"/>
      <dgm:spPr/>
    </dgm:pt>
    <dgm:pt modelId="{4456E6FA-5A85-4AC8-B066-84930B8D93C7}" type="pres">
      <dgm:prSet presAssocID="{07366B8F-5631-41EA-BCA7-62D445E101FD}" presName="conn2-1" presStyleLbl="parChTrans1D3" presStyleIdx="1" presStyleCnt="4"/>
      <dgm:spPr/>
      <dgm:t>
        <a:bodyPr/>
        <a:lstStyle/>
        <a:p>
          <a:endParaRPr lang="en-GB"/>
        </a:p>
      </dgm:t>
    </dgm:pt>
    <dgm:pt modelId="{E447A11A-3E02-4A20-88FC-7F230C57F315}" type="pres">
      <dgm:prSet presAssocID="{07366B8F-5631-41EA-BCA7-62D445E101FD}" presName="connTx" presStyleLbl="parChTrans1D3" presStyleIdx="1" presStyleCnt="4"/>
      <dgm:spPr/>
      <dgm:t>
        <a:bodyPr/>
        <a:lstStyle/>
        <a:p>
          <a:endParaRPr lang="en-GB"/>
        </a:p>
      </dgm:t>
    </dgm:pt>
    <dgm:pt modelId="{E38FBBBC-7726-4C46-A2C2-9641DBA3FAB4}" type="pres">
      <dgm:prSet presAssocID="{C0E57569-B8DC-4A37-A411-043898872501}" presName="root2" presStyleCnt="0"/>
      <dgm:spPr/>
    </dgm:pt>
    <dgm:pt modelId="{73BBD0AB-B027-40E5-93D2-3BED13B4F825}" type="pres">
      <dgm:prSet presAssocID="{C0E57569-B8DC-4A37-A411-043898872501}" presName="LevelTwoTextNode" presStyleLbl="node3" presStyleIdx="1" presStyleCnt="4" custScaleX="167601" custScaleY="138018">
        <dgm:presLayoutVars>
          <dgm:chPref val="3"/>
        </dgm:presLayoutVars>
      </dgm:prSet>
      <dgm:spPr/>
      <dgm:t>
        <a:bodyPr/>
        <a:lstStyle/>
        <a:p>
          <a:endParaRPr lang="en-GB"/>
        </a:p>
      </dgm:t>
    </dgm:pt>
    <dgm:pt modelId="{362059DF-AA44-4776-9CB2-10ED2043E7DB}" type="pres">
      <dgm:prSet presAssocID="{C0E57569-B8DC-4A37-A411-043898872501}" presName="level3hierChild" presStyleCnt="0"/>
      <dgm:spPr/>
    </dgm:pt>
    <dgm:pt modelId="{001F9297-A53C-4C06-804E-A9D2210FC4B8}" type="pres">
      <dgm:prSet presAssocID="{849F9B57-6986-4BE3-AFFA-20E9D184592B}" presName="conn2-1" presStyleLbl="parChTrans1D2" presStyleIdx="2" presStyleCnt="3"/>
      <dgm:spPr/>
      <dgm:t>
        <a:bodyPr/>
        <a:lstStyle/>
        <a:p>
          <a:endParaRPr lang="en-GB"/>
        </a:p>
      </dgm:t>
    </dgm:pt>
    <dgm:pt modelId="{75A9D7EA-7136-4A44-AEF8-B2F5942321B3}" type="pres">
      <dgm:prSet presAssocID="{849F9B57-6986-4BE3-AFFA-20E9D184592B}" presName="connTx" presStyleLbl="parChTrans1D2" presStyleIdx="2" presStyleCnt="3"/>
      <dgm:spPr/>
      <dgm:t>
        <a:bodyPr/>
        <a:lstStyle/>
        <a:p>
          <a:endParaRPr lang="en-GB"/>
        </a:p>
      </dgm:t>
    </dgm:pt>
    <dgm:pt modelId="{E704E3E5-2A49-470F-A295-260F2B7757FD}" type="pres">
      <dgm:prSet presAssocID="{40692572-474D-419C-AA64-3C775D584957}" presName="root2" presStyleCnt="0"/>
      <dgm:spPr/>
    </dgm:pt>
    <dgm:pt modelId="{5513026C-A57A-41CA-A08E-5D3724FCE7E1}" type="pres">
      <dgm:prSet presAssocID="{40692572-474D-419C-AA64-3C775D584957}" presName="LevelTwoTextNode" presStyleLbl="node2" presStyleIdx="2" presStyleCnt="3" custScaleY="128009">
        <dgm:presLayoutVars>
          <dgm:chPref val="3"/>
        </dgm:presLayoutVars>
      </dgm:prSet>
      <dgm:spPr/>
      <dgm:t>
        <a:bodyPr/>
        <a:lstStyle/>
        <a:p>
          <a:endParaRPr lang="en-GB"/>
        </a:p>
      </dgm:t>
    </dgm:pt>
    <dgm:pt modelId="{0B70D74E-9CC2-4741-AE53-68ABB21BCA59}" type="pres">
      <dgm:prSet presAssocID="{40692572-474D-419C-AA64-3C775D584957}" presName="level3hierChild" presStyleCnt="0"/>
      <dgm:spPr/>
    </dgm:pt>
    <dgm:pt modelId="{E1320A91-BCBE-4A1E-880D-9D7A706A7E88}" type="pres">
      <dgm:prSet presAssocID="{7089D8CD-BACD-4371-89E0-BB9CFB4EACD2}" presName="conn2-1" presStyleLbl="parChTrans1D3" presStyleIdx="2" presStyleCnt="4"/>
      <dgm:spPr/>
      <dgm:t>
        <a:bodyPr/>
        <a:lstStyle/>
        <a:p>
          <a:endParaRPr lang="en-GB"/>
        </a:p>
      </dgm:t>
    </dgm:pt>
    <dgm:pt modelId="{E8BC9F96-44E6-4A4A-AD9C-9EC94861AAC4}" type="pres">
      <dgm:prSet presAssocID="{7089D8CD-BACD-4371-89E0-BB9CFB4EACD2}" presName="connTx" presStyleLbl="parChTrans1D3" presStyleIdx="2" presStyleCnt="4"/>
      <dgm:spPr/>
      <dgm:t>
        <a:bodyPr/>
        <a:lstStyle/>
        <a:p>
          <a:endParaRPr lang="en-GB"/>
        </a:p>
      </dgm:t>
    </dgm:pt>
    <dgm:pt modelId="{6DFFF281-1E55-46A1-9C8E-E189CFAA52BB}" type="pres">
      <dgm:prSet presAssocID="{4467D040-0519-430A-AE8A-2A91E29F0589}" presName="root2" presStyleCnt="0"/>
      <dgm:spPr/>
    </dgm:pt>
    <dgm:pt modelId="{086F077E-D56C-4863-AB27-C370910D6422}" type="pres">
      <dgm:prSet presAssocID="{4467D040-0519-430A-AE8A-2A91E29F0589}" presName="LevelTwoTextNode" presStyleLbl="node3" presStyleIdx="2" presStyleCnt="4">
        <dgm:presLayoutVars>
          <dgm:chPref val="3"/>
        </dgm:presLayoutVars>
      </dgm:prSet>
      <dgm:spPr/>
      <dgm:t>
        <a:bodyPr/>
        <a:lstStyle/>
        <a:p>
          <a:endParaRPr lang="en-GB"/>
        </a:p>
      </dgm:t>
    </dgm:pt>
    <dgm:pt modelId="{9551E8FD-0BE4-4867-B025-F8CF6AFD8A9C}" type="pres">
      <dgm:prSet presAssocID="{4467D040-0519-430A-AE8A-2A91E29F0589}" presName="level3hierChild" presStyleCnt="0"/>
      <dgm:spPr/>
    </dgm:pt>
    <dgm:pt modelId="{07653F83-E1A2-4287-AA24-545DA4DE0311}" type="pres">
      <dgm:prSet presAssocID="{A03F1244-2C44-455E-BD14-28E6E3FC13FE}" presName="conn2-1" presStyleLbl="parChTrans1D4" presStyleIdx="0" presStyleCnt="2"/>
      <dgm:spPr/>
      <dgm:t>
        <a:bodyPr/>
        <a:lstStyle/>
        <a:p>
          <a:endParaRPr lang="en-GB"/>
        </a:p>
      </dgm:t>
    </dgm:pt>
    <dgm:pt modelId="{44F6662E-B60B-45CB-9958-A00E4EC167DB}" type="pres">
      <dgm:prSet presAssocID="{A03F1244-2C44-455E-BD14-28E6E3FC13FE}" presName="connTx" presStyleLbl="parChTrans1D4" presStyleIdx="0" presStyleCnt="2"/>
      <dgm:spPr/>
      <dgm:t>
        <a:bodyPr/>
        <a:lstStyle/>
        <a:p>
          <a:endParaRPr lang="en-GB"/>
        </a:p>
      </dgm:t>
    </dgm:pt>
    <dgm:pt modelId="{249E9FEE-D62E-48B7-9841-D0E347856B1E}" type="pres">
      <dgm:prSet presAssocID="{AFD8085B-096B-48D3-9610-EC3DC54DF3E6}" presName="root2" presStyleCnt="0"/>
      <dgm:spPr/>
    </dgm:pt>
    <dgm:pt modelId="{AB16C37D-5942-4C91-AAC1-206F16190A58}" type="pres">
      <dgm:prSet presAssocID="{AFD8085B-096B-48D3-9610-EC3DC54DF3E6}" presName="LevelTwoTextNode" presStyleLbl="node4" presStyleIdx="0" presStyleCnt="2" custScaleX="102768" custScaleY="136104">
        <dgm:presLayoutVars>
          <dgm:chPref val="3"/>
        </dgm:presLayoutVars>
      </dgm:prSet>
      <dgm:spPr/>
      <dgm:t>
        <a:bodyPr/>
        <a:lstStyle/>
        <a:p>
          <a:endParaRPr lang="en-GB"/>
        </a:p>
      </dgm:t>
    </dgm:pt>
    <dgm:pt modelId="{855482F0-4CC3-4FCB-A04D-4D9DB69802F2}" type="pres">
      <dgm:prSet presAssocID="{AFD8085B-096B-48D3-9610-EC3DC54DF3E6}" presName="level3hierChild" presStyleCnt="0"/>
      <dgm:spPr/>
    </dgm:pt>
    <dgm:pt modelId="{A4D52BF0-2EC3-47C0-B2F8-E039F1344D91}" type="pres">
      <dgm:prSet presAssocID="{FA8EC9AC-D471-4E45-A535-CCD7FFBFC279}" presName="conn2-1" presStyleLbl="parChTrans1D3" presStyleIdx="3" presStyleCnt="4"/>
      <dgm:spPr/>
      <dgm:t>
        <a:bodyPr/>
        <a:lstStyle/>
        <a:p>
          <a:endParaRPr lang="en-GB"/>
        </a:p>
      </dgm:t>
    </dgm:pt>
    <dgm:pt modelId="{EDABAAE1-3C16-4D18-8A95-E0EC582195EB}" type="pres">
      <dgm:prSet presAssocID="{FA8EC9AC-D471-4E45-A535-CCD7FFBFC279}" presName="connTx" presStyleLbl="parChTrans1D3" presStyleIdx="3" presStyleCnt="4"/>
      <dgm:spPr/>
      <dgm:t>
        <a:bodyPr/>
        <a:lstStyle/>
        <a:p>
          <a:endParaRPr lang="en-GB"/>
        </a:p>
      </dgm:t>
    </dgm:pt>
    <dgm:pt modelId="{D9D2E0C2-AD44-43B0-A9B6-C7D76AAE0E97}" type="pres">
      <dgm:prSet presAssocID="{FF9ACB43-F77E-4833-AB30-18C13308485D}" presName="root2" presStyleCnt="0"/>
      <dgm:spPr/>
    </dgm:pt>
    <dgm:pt modelId="{C2EE4299-D62F-4267-BE1C-A16FBCF37167}" type="pres">
      <dgm:prSet presAssocID="{FF9ACB43-F77E-4833-AB30-18C13308485D}" presName="LevelTwoTextNode" presStyleLbl="node3" presStyleIdx="3" presStyleCnt="4">
        <dgm:presLayoutVars>
          <dgm:chPref val="3"/>
        </dgm:presLayoutVars>
      </dgm:prSet>
      <dgm:spPr/>
      <dgm:t>
        <a:bodyPr/>
        <a:lstStyle/>
        <a:p>
          <a:endParaRPr lang="en-GB"/>
        </a:p>
      </dgm:t>
    </dgm:pt>
    <dgm:pt modelId="{92AE9F8C-BA52-4F68-867E-D03A2CE4D3C3}" type="pres">
      <dgm:prSet presAssocID="{FF9ACB43-F77E-4833-AB30-18C13308485D}" presName="level3hierChild" presStyleCnt="0"/>
      <dgm:spPr/>
    </dgm:pt>
    <dgm:pt modelId="{B3253686-E447-40AC-9162-B227B064F501}" type="pres">
      <dgm:prSet presAssocID="{14DADD87-95FB-42DE-A902-A73EBC35038D}" presName="conn2-1" presStyleLbl="parChTrans1D4" presStyleIdx="1" presStyleCnt="2"/>
      <dgm:spPr/>
      <dgm:t>
        <a:bodyPr/>
        <a:lstStyle/>
        <a:p>
          <a:endParaRPr lang="en-GB"/>
        </a:p>
      </dgm:t>
    </dgm:pt>
    <dgm:pt modelId="{4529785E-B88A-4D14-95B5-F3E085461F70}" type="pres">
      <dgm:prSet presAssocID="{14DADD87-95FB-42DE-A902-A73EBC35038D}" presName="connTx" presStyleLbl="parChTrans1D4" presStyleIdx="1" presStyleCnt="2"/>
      <dgm:spPr/>
      <dgm:t>
        <a:bodyPr/>
        <a:lstStyle/>
        <a:p>
          <a:endParaRPr lang="en-GB"/>
        </a:p>
      </dgm:t>
    </dgm:pt>
    <dgm:pt modelId="{CE804E58-4583-40D9-852D-2F4F84BD62BE}" type="pres">
      <dgm:prSet presAssocID="{E0D9B9F3-1E88-43C2-8CCC-BEFECEC6CCA1}" presName="root2" presStyleCnt="0"/>
      <dgm:spPr/>
    </dgm:pt>
    <dgm:pt modelId="{87759EDD-4F00-43F8-A77A-2DB7CF9FF57B}" type="pres">
      <dgm:prSet presAssocID="{E0D9B9F3-1E88-43C2-8CCC-BEFECEC6CCA1}" presName="LevelTwoTextNode" presStyleLbl="node4" presStyleIdx="1" presStyleCnt="2" custScaleX="100637" custScaleY="141402">
        <dgm:presLayoutVars>
          <dgm:chPref val="3"/>
        </dgm:presLayoutVars>
      </dgm:prSet>
      <dgm:spPr/>
      <dgm:t>
        <a:bodyPr/>
        <a:lstStyle/>
        <a:p>
          <a:endParaRPr lang="en-GB"/>
        </a:p>
      </dgm:t>
    </dgm:pt>
    <dgm:pt modelId="{4CA83677-1EB9-4C61-918C-7F3A2B113FA1}" type="pres">
      <dgm:prSet presAssocID="{E0D9B9F3-1E88-43C2-8CCC-BEFECEC6CCA1}" presName="level3hierChild" presStyleCnt="0"/>
      <dgm:spPr/>
    </dgm:pt>
  </dgm:ptLst>
  <dgm:cxnLst>
    <dgm:cxn modelId="{BE64F289-0320-419C-8FE0-8E81DA0F9C07}" type="presOf" srcId="{8F018563-B374-4BDA-962C-D204C39B0F4F}" destId="{D576C0FC-9CE6-4903-AC43-B91CBE195C1C}" srcOrd="0" destOrd="0" presId="urn:microsoft.com/office/officeart/2005/8/layout/hierarchy2"/>
    <dgm:cxn modelId="{D2FF929E-710D-492F-8075-79BC1E455F45}" srcId="{DA0F4DCC-24B5-4CC5-A2F2-2D8D5D75618F}" destId="{40692572-474D-419C-AA64-3C775D584957}" srcOrd="2" destOrd="0" parTransId="{849F9B57-6986-4BE3-AFFA-20E9D184592B}" sibTransId="{D7947730-10B2-4648-9C48-C2496F676009}"/>
    <dgm:cxn modelId="{891AF712-E9A9-4FD3-9160-976FC833FE6E}" type="presOf" srcId="{90F92005-9B7A-4B56-AB38-F1EFF4B04AA9}" destId="{AA6B6373-F4DC-450E-9C4B-E0C8751EE16A}" srcOrd="1" destOrd="0" presId="urn:microsoft.com/office/officeart/2005/8/layout/hierarchy2"/>
    <dgm:cxn modelId="{3A47D00B-B790-4931-810D-BFDDBD5CAA47}" type="presOf" srcId="{FF9ACB43-F77E-4833-AB30-18C13308485D}" destId="{C2EE4299-D62F-4267-BE1C-A16FBCF37167}" srcOrd="0" destOrd="0" presId="urn:microsoft.com/office/officeart/2005/8/layout/hierarchy2"/>
    <dgm:cxn modelId="{AE409781-A876-48E8-A575-7386C07C73B0}" type="presOf" srcId="{DA0F4DCC-24B5-4CC5-A2F2-2D8D5D75618F}" destId="{3E4AF9EA-147E-4D72-A8AF-97D873F39368}" srcOrd="0" destOrd="0" presId="urn:microsoft.com/office/officeart/2005/8/layout/hierarchy2"/>
    <dgm:cxn modelId="{55FF505D-4BF1-4B26-A525-96CEA10837A6}" type="presOf" srcId="{849F9B57-6986-4BE3-AFFA-20E9D184592B}" destId="{001F9297-A53C-4C06-804E-A9D2210FC4B8}" srcOrd="0" destOrd="0" presId="urn:microsoft.com/office/officeart/2005/8/layout/hierarchy2"/>
    <dgm:cxn modelId="{F5F91D6D-9FE8-42F0-8B2F-750D94E320E0}" srcId="{40692572-474D-419C-AA64-3C775D584957}" destId="{FF9ACB43-F77E-4833-AB30-18C13308485D}" srcOrd="1" destOrd="0" parTransId="{FA8EC9AC-D471-4E45-A535-CCD7FFBFC279}" sibTransId="{1B3C3E80-D2C1-400A-9EFD-23F465F1A628}"/>
    <dgm:cxn modelId="{0E3CB1BE-C638-4776-942C-0EC55EB92265}" type="presOf" srcId="{07366B8F-5631-41EA-BCA7-62D445E101FD}" destId="{4456E6FA-5A85-4AC8-B066-84930B8D93C7}" srcOrd="0" destOrd="0" presId="urn:microsoft.com/office/officeart/2005/8/layout/hierarchy2"/>
    <dgm:cxn modelId="{FAB0070C-970E-4E32-BD02-48FA8F11DCB2}" type="presOf" srcId="{C0E57569-B8DC-4A37-A411-043898872501}" destId="{73BBD0AB-B027-40E5-93D2-3BED13B4F825}" srcOrd="0" destOrd="0" presId="urn:microsoft.com/office/officeart/2005/8/layout/hierarchy2"/>
    <dgm:cxn modelId="{627F81A8-22C9-4CD9-980B-4257B27D43A1}" type="presOf" srcId="{1C735460-CC04-4869-A39D-7974D43DE3AC}" destId="{C9AFEA22-1223-44C2-9B73-2E8F66C8209E}" srcOrd="0" destOrd="0" presId="urn:microsoft.com/office/officeart/2005/8/layout/hierarchy2"/>
    <dgm:cxn modelId="{222F031B-25B8-4D2E-B62C-66C953E1CE5C}" srcId="{FF9ACB43-F77E-4833-AB30-18C13308485D}" destId="{E0D9B9F3-1E88-43C2-8CCC-BEFECEC6CCA1}" srcOrd="0" destOrd="0" parTransId="{14DADD87-95FB-42DE-A902-A73EBC35038D}" sibTransId="{A57548C5-8908-4749-AF76-94CE91ECF205}"/>
    <dgm:cxn modelId="{187431BF-8AB1-40FE-8A21-E41A1E090F73}" srcId="{DA0F4DCC-24B5-4CC5-A2F2-2D8D5D75618F}" destId="{DF68F794-6EFC-4612-B0DA-407E0ACB3D90}" srcOrd="0" destOrd="0" parTransId="{1C735460-CC04-4869-A39D-7974D43DE3AC}" sibTransId="{E329B1E7-E4AD-4524-B875-73B5CCC0CF0D}"/>
    <dgm:cxn modelId="{C97EA0A9-A690-4ADE-837D-863ACD858D74}" type="presOf" srcId="{1C735460-CC04-4869-A39D-7974D43DE3AC}" destId="{BE12E676-0CEC-47EC-BBC5-BF60C95B1D82}" srcOrd="1" destOrd="0" presId="urn:microsoft.com/office/officeart/2005/8/layout/hierarchy2"/>
    <dgm:cxn modelId="{AAA457A9-136C-4D59-A7D2-8884716F0852}" srcId="{4467D040-0519-430A-AE8A-2A91E29F0589}" destId="{AFD8085B-096B-48D3-9610-EC3DC54DF3E6}" srcOrd="0" destOrd="0" parTransId="{A03F1244-2C44-455E-BD14-28E6E3FC13FE}" sibTransId="{D7442AD5-4BD3-4A14-B66B-5874BAD56321}"/>
    <dgm:cxn modelId="{37CA8024-87F4-4D8D-B26F-20BD83E0051E}" type="presOf" srcId="{4467D040-0519-430A-AE8A-2A91E29F0589}" destId="{086F077E-D56C-4863-AB27-C370910D6422}" srcOrd="0" destOrd="0" presId="urn:microsoft.com/office/officeart/2005/8/layout/hierarchy2"/>
    <dgm:cxn modelId="{A0CFA6C3-16F4-446F-AD42-0537A228942B}" type="presOf" srcId="{FA8EC9AC-D471-4E45-A535-CCD7FFBFC279}" destId="{A4D52BF0-2EC3-47C0-B2F8-E039F1344D91}" srcOrd="0" destOrd="0" presId="urn:microsoft.com/office/officeart/2005/8/layout/hierarchy2"/>
    <dgm:cxn modelId="{47DC0B67-C0E7-462E-8C15-D58A897E439E}" type="presOf" srcId="{DF68F794-6EFC-4612-B0DA-407E0ACB3D90}" destId="{076F8EE6-C884-4EC4-8560-7A941844D35C}" srcOrd="0" destOrd="0" presId="urn:microsoft.com/office/officeart/2005/8/layout/hierarchy2"/>
    <dgm:cxn modelId="{881D8EB2-F0B4-4979-9552-F04967EE810A}" type="presOf" srcId="{E0D9B9F3-1E88-43C2-8CCC-BEFECEC6CCA1}" destId="{87759EDD-4F00-43F8-A77A-2DB7CF9FF57B}" srcOrd="0" destOrd="0" presId="urn:microsoft.com/office/officeart/2005/8/layout/hierarchy2"/>
    <dgm:cxn modelId="{ECA52B22-5A56-4896-BEA9-63073DED3E52}" type="presOf" srcId="{90F92005-9B7A-4B56-AB38-F1EFF4B04AA9}" destId="{F4BA4870-F925-4E86-9999-843E5AE07592}" srcOrd="0" destOrd="0" presId="urn:microsoft.com/office/officeart/2005/8/layout/hierarchy2"/>
    <dgm:cxn modelId="{4F37C05D-2948-4430-B314-4ED835059BA9}" type="presOf" srcId="{14DADD87-95FB-42DE-A902-A73EBC35038D}" destId="{4529785E-B88A-4D14-95B5-F3E085461F70}" srcOrd="1" destOrd="0" presId="urn:microsoft.com/office/officeart/2005/8/layout/hierarchy2"/>
    <dgm:cxn modelId="{BF6A1BC8-D901-4476-B194-5D3F65BBAB3A}" type="presOf" srcId="{CCF26385-52CF-4BDC-ADA4-D9CC8E34529B}" destId="{59B3252B-0C23-4B81-9052-652C1E3F2CAA}" srcOrd="1" destOrd="0" presId="urn:microsoft.com/office/officeart/2005/8/layout/hierarchy2"/>
    <dgm:cxn modelId="{ED9C9191-7997-475F-A9E1-9E9DA4CEE1CE}" type="presOf" srcId="{14DADD87-95FB-42DE-A902-A73EBC35038D}" destId="{B3253686-E447-40AC-9162-B227B064F501}" srcOrd="0" destOrd="0" presId="urn:microsoft.com/office/officeart/2005/8/layout/hierarchy2"/>
    <dgm:cxn modelId="{C38246B6-98D5-4180-868F-42CFDE76592C}" srcId="{E54FF975-5014-4FF7-8182-439BA33A071C}" destId="{DA0F4DCC-24B5-4CC5-A2F2-2D8D5D75618F}" srcOrd="0" destOrd="0" parTransId="{9ACF4C62-A5B4-41A0-86BA-C0942FDEFD21}" sibTransId="{038C9111-74F2-4BDF-AFC8-D88C9849DD9E}"/>
    <dgm:cxn modelId="{7FC66D8D-86EB-4800-9337-6C5AEB469ACD}" type="presOf" srcId="{A03F1244-2C44-455E-BD14-28E6E3FC13FE}" destId="{44F6662E-B60B-45CB-9958-A00E4EC167DB}" srcOrd="1" destOrd="0" presId="urn:microsoft.com/office/officeart/2005/8/layout/hierarchy2"/>
    <dgm:cxn modelId="{E6E62DA6-9F2C-4050-89F2-406771ECF6A5}" type="presOf" srcId="{E54FF975-5014-4FF7-8182-439BA33A071C}" destId="{6C818A22-D88D-44D5-9AA9-44D46BC24758}" srcOrd="0" destOrd="0" presId="urn:microsoft.com/office/officeart/2005/8/layout/hierarchy2"/>
    <dgm:cxn modelId="{4ACCC83E-1D5A-4AEB-B93C-5D9EEF514D6B}" srcId="{DA0F4DCC-24B5-4CC5-A2F2-2D8D5D75618F}" destId="{8F018563-B374-4BDA-962C-D204C39B0F4F}" srcOrd="1" destOrd="0" parTransId="{90F92005-9B7A-4B56-AB38-F1EFF4B04AA9}" sibTransId="{B68A256A-794C-4DAD-9AA3-AB3103663957}"/>
    <dgm:cxn modelId="{3E008067-59F4-4EBD-9FA5-C443A85DE7B6}" type="presOf" srcId="{A03F1244-2C44-455E-BD14-28E6E3FC13FE}" destId="{07653F83-E1A2-4287-AA24-545DA4DE0311}" srcOrd="0" destOrd="0" presId="urn:microsoft.com/office/officeart/2005/8/layout/hierarchy2"/>
    <dgm:cxn modelId="{51019095-6DD3-4B76-B1D0-DD4B3835881C}" type="presOf" srcId="{CCF26385-52CF-4BDC-ADA4-D9CC8E34529B}" destId="{CD1B2938-E885-40D5-9A11-73459DBA28E1}" srcOrd="0" destOrd="0" presId="urn:microsoft.com/office/officeart/2005/8/layout/hierarchy2"/>
    <dgm:cxn modelId="{AC5E9418-95FE-4E0A-A0B6-6B146DDD6736}" type="presOf" srcId="{40692572-474D-419C-AA64-3C775D584957}" destId="{5513026C-A57A-41CA-A08E-5D3724FCE7E1}" srcOrd="0" destOrd="0" presId="urn:microsoft.com/office/officeart/2005/8/layout/hierarchy2"/>
    <dgm:cxn modelId="{82A862E7-BAE2-441E-87CE-0EA8F2C2C578}" srcId="{DF68F794-6EFC-4612-B0DA-407E0ACB3D90}" destId="{F87E9038-D195-4CB0-B8FF-CB979F4C5051}" srcOrd="0" destOrd="0" parTransId="{CCF26385-52CF-4BDC-ADA4-D9CC8E34529B}" sibTransId="{E2D234E8-0153-4C6B-9DBA-5F0FCCE67E88}"/>
    <dgm:cxn modelId="{A6AFEFAE-B8AD-454A-8BA8-DC881A9EE16B}" type="presOf" srcId="{7089D8CD-BACD-4371-89E0-BB9CFB4EACD2}" destId="{E1320A91-BCBE-4A1E-880D-9D7A706A7E88}" srcOrd="0" destOrd="0" presId="urn:microsoft.com/office/officeart/2005/8/layout/hierarchy2"/>
    <dgm:cxn modelId="{3EFA516B-095F-4EA6-B7EB-062ADF423E20}" srcId="{8F018563-B374-4BDA-962C-D204C39B0F4F}" destId="{C0E57569-B8DC-4A37-A411-043898872501}" srcOrd="0" destOrd="0" parTransId="{07366B8F-5631-41EA-BCA7-62D445E101FD}" sibTransId="{D6F1E1F4-41F6-438B-8F98-1B6C78E60B82}"/>
    <dgm:cxn modelId="{DF4AB3CA-B322-4A4C-B253-B1725AF2118C}" type="presOf" srcId="{FA8EC9AC-D471-4E45-A535-CCD7FFBFC279}" destId="{EDABAAE1-3C16-4D18-8A95-E0EC582195EB}" srcOrd="1" destOrd="0" presId="urn:microsoft.com/office/officeart/2005/8/layout/hierarchy2"/>
    <dgm:cxn modelId="{9F53289C-7F7F-438F-87B1-FD530651A9A1}" type="presOf" srcId="{F87E9038-D195-4CB0-B8FF-CB979F4C5051}" destId="{C9836E4A-64F2-4CE7-9F8C-AE7BAC331DE0}" srcOrd="0" destOrd="0" presId="urn:microsoft.com/office/officeart/2005/8/layout/hierarchy2"/>
    <dgm:cxn modelId="{AB246599-ABA8-4797-957F-7940102C50EF}" type="presOf" srcId="{AFD8085B-096B-48D3-9610-EC3DC54DF3E6}" destId="{AB16C37D-5942-4C91-AAC1-206F16190A58}" srcOrd="0" destOrd="0" presId="urn:microsoft.com/office/officeart/2005/8/layout/hierarchy2"/>
    <dgm:cxn modelId="{C4CB4896-B59A-4B45-B967-0AA3037445A9}" type="presOf" srcId="{7089D8CD-BACD-4371-89E0-BB9CFB4EACD2}" destId="{E8BC9F96-44E6-4A4A-AD9C-9EC94861AAC4}" srcOrd="1" destOrd="0" presId="urn:microsoft.com/office/officeart/2005/8/layout/hierarchy2"/>
    <dgm:cxn modelId="{68C7C93B-8BFE-411A-9612-91D3E174673F}" type="presOf" srcId="{849F9B57-6986-4BE3-AFFA-20E9D184592B}" destId="{75A9D7EA-7136-4A44-AEF8-B2F5942321B3}" srcOrd="1" destOrd="0" presId="urn:microsoft.com/office/officeart/2005/8/layout/hierarchy2"/>
    <dgm:cxn modelId="{3DA280CB-C12C-4519-B1DA-DCE4B93ECC25}" srcId="{40692572-474D-419C-AA64-3C775D584957}" destId="{4467D040-0519-430A-AE8A-2A91E29F0589}" srcOrd="0" destOrd="0" parTransId="{7089D8CD-BACD-4371-89E0-BB9CFB4EACD2}" sibTransId="{21A266D0-CC08-437C-94EB-3FFDE6EDE3D1}"/>
    <dgm:cxn modelId="{FD683A42-BE2A-46BB-BA55-80B4F1D9C732}" type="presOf" srcId="{07366B8F-5631-41EA-BCA7-62D445E101FD}" destId="{E447A11A-3E02-4A20-88FC-7F230C57F315}" srcOrd="1" destOrd="0" presId="urn:microsoft.com/office/officeart/2005/8/layout/hierarchy2"/>
    <dgm:cxn modelId="{E8E50A20-3BBF-4425-9BA9-ED486BFD8EA1}" type="presParOf" srcId="{6C818A22-D88D-44D5-9AA9-44D46BC24758}" destId="{F1138EA4-5CC0-47D8-9BD0-3CD3DC7B6A49}" srcOrd="0" destOrd="0" presId="urn:microsoft.com/office/officeart/2005/8/layout/hierarchy2"/>
    <dgm:cxn modelId="{02B2A74F-A40C-444E-9B75-65F426BBD452}" type="presParOf" srcId="{F1138EA4-5CC0-47D8-9BD0-3CD3DC7B6A49}" destId="{3E4AF9EA-147E-4D72-A8AF-97D873F39368}" srcOrd="0" destOrd="0" presId="urn:microsoft.com/office/officeart/2005/8/layout/hierarchy2"/>
    <dgm:cxn modelId="{05DE7980-4FE4-44E8-AA56-D53A12CB704E}" type="presParOf" srcId="{F1138EA4-5CC0-47D8-9BD0-3CD3DC7B6A49}" destId="{5FCD9C31-DD84-4053-882E-EC0F47016BDD}" srcOrd="1" destOrd="0" presId="urn:microsoft.com/office/officeart/2005/8/layout/hierarchy2"/>
    <dgm:cxn modelId="{09CA3F1B-C5FE-4B08-ACA9-FB7A49CE3569}" type="presParOf" srcId="{5FCD9C31-DD84-4053-882E-EC0F47016BDD}" destId="{C9AFEA22-1223-44C2-9B73-2E8F66C8209E}" srcOrd="0" destOrd="0" presId="urn:microsoft.com/office/officeart/2005/8/layout/hierarchy2"/>
    <dgm:cxn modelId="{92D29810-4244-4BCA-8A16-2D6171541F27}" type="presParOf" srcId="{C9AFEA22-1223-44C2-9B73-2E8F66C8209E}" destId="{BE12E676-0CEC-47EC-BBC5-BF60C95B1D82}" srcOrd="0" destOrd="0" presId="urn:microsoft.com/office/officeart/2005/8/layout/hierarchy2"/>
    <dgm:cxn modelId="{4B758559-67BA-4F94-B35F-F8498DE7D353}" type="presParOf" srcId="{5FCD9C31-DD84-4053-882E-EC0F47016BDD}" destId="{8DA58E17-A0ED-4A3A-A957-51C1C7CF0497}" srcOrd="1" destOrd="0" presId="urn:microsoft.com/office/officeart/2005/8/layout/hierarchy2"/>
    <dgm:cxn modelId="{86156096-7D63-4BC0-91B1-3B32AFAF4B35}" type="presParOf" srcId="{8DA58E17-A0ED-4A3A-A957-51C1C7CF0497}" destId="{076F8EE6-C884-4EC4-8560-7A941844D35C}" srcOrd="0" destOrd="0" presId="urn:microsoft.com/office/officeart/2005/8/layout/hierarchy2"/>
    <dgm:cxn modelId="{E0175E45-A41A-4D74-8FC0-FC7B81C1F53F}" type="presParOf" srcId="{8DA58E17-A0ED-4A3A-A957-51C1C7CF0497}" destId="{00F268B7-39DD-4A86-9F93-08DE450B6740}" srcOrd="1" destOrd="0" presId="urn:microsoft.com/office/officeart/2005/8/layout/hierarchy2"/>
    <dgm:cxn modelId="{E25F9E3C-A88E-4311-A386-67F7B2CFB31C}" type="presParOf" srcId="{00F268B7-39DD-4A86-9F93-08DE450B6740}" destId="{CD1B2938-E885-40D5-9A11-73459DBA28E1}" srcOrd="0" destOrd="0" presId="urn:microsoft.com/office/officeart/2005/8/layout/hierarchy2"/>
    <dgm:cxn modelId="{6886DC1D-6311-4317-AC33-1A7FA4ED621E}" type="presParOf" srcId="{CD1B2938-E885-40D5-9A11-73459DBA28E1}" destId="{59B3252B-0C23-4B81-9052-652C1E3F2CAA}" srcOrd="0" destOrd="0" presId="urn:microsoft.com/office/officeart/2005/8/layout/hierarchy2"/>
    <dgm:cxn modelId="{030F4FEC-6917-4B9F-91D3-B21CFEAE8653}" type="presParOf" srcId="{00F268B7-39DD-4A86-9F93-08DE450B6740}" destId="{F05ACA1D-750A-46F2-84A0-C26716D4BFD4}" srcOrd="1" destOrd="0" presId="urn:microsoft.com/office/officeart/2005/8/layout/hierarchy2"/>
    <dgm:cxn modelId="{7A27DA7D-91A9-4C33-9C33-4B50E7F90C40}" type="presParOf" srcId="{F05ACA1D-750A-46F2-84A0-C26716D4BFD4}" destId="{C9836E4A-64F2-4CE7-9F8C-AE7BAC331DE0}" srcOrd="0" destOrd="0" presId="urn:microsoft.com/office/officeart/2005/8/layout/hierarchy2"/>
    <dgm:cxn modelId="{7E43B428-8FCA-484B-9C93-ED57DFB28783}" type="presParOf" srcId="{F05ACA1D-750A-46F2-84A0-C26716D4BFD4}" destId="{6E85469C-ABBF-464A-B059-E68CE62B9C0F}" srcOrd="1" destOrd="0" presId="urn:microsoft.com/office/officeart/2005/8/layout/hierarchy2"/>
    <dgm:cxn modelId="{B29FD4B5-F384-489A-B009-585FD0492106}" type="presParOf" srcId="{5FCD9C31-DD84-4053-882E-EC0F47016BDD}" destId="{F4BA4870-F925-4E86-9999-843E5AE07592}" srcOrd="2" destOrd="0" presId="urn:microsoft.com/office/officeart/2005/8/layout/hierarchy2"/>
    <dgm:cxn modelId="{D43EFDAE-9CEE-4FB2-A279-44CD1802B5DB}" type="presParOf" srcId="{F4BA4870-F925-4E86-9999-843E5AE07592}" destId="{AA6B6373-F4DC-450E-9C4B-E0C8751EE16A}" srcOrd="0" destOrd="0" presId="urn:microsoft.com/office/officeart/2005/8/layout/hierarchy2"/>
    <dgm:cxn modelId="{4FD63B28-BB34-49D1-8AE4-D7B62A2D1322}" type="presParOf" srcId="{5FCD9C31-DD84-4053-882E-EC0F47016BDD}" destId="{432C1B21-B36E-4CA0-BDB6-1029E22EA477}" srcOrd="3" destOrd="0" presId="urn:microsoft.com/office/officeart/2005/8/layout/hierarchy2"/>
    <dgm:cxn modelId="{F659DAB7-05CC-475D-A31E-1D4017BDB469}" type="presParOf" srcId="{432C1B21-B36E-4CA0-BDB6-1029E22EA477}" destId="{D576C0FC-9CE6-4903-AC43-B91CBE195C1C}" srcOrd="0" destOrd="0" presId="urn:microsoft.com/office/officeart/2005/8/layout/hierarchy2"/>
    <dgm:cxn modelId="{40399994-36BC-4428-90CF-79401871D818}" type="presParOf" srcId="{432C1B21-B36E-4CA0-BDB6-1029E22EA477}" destId="{002953DD-1C82-4DFA-AAB5-90A1F680C6A9}" srcOrd="1" destOrd="0" presId="urn:microsoft.com/office/officeart/2005/8/layout/hierarchy2"/>
    <dgm:cxn modelId="{8D048DF6-B88E-4B9C-83F6-05B48B4B27F7}" type="presParOf" srcId="{002953DD-1C82-4DFA-AAB5-90A1F680C6A9}" destId="{4456E6FA-5A85-4AC8-B066-84930B8D93C7}" srcOrd="0" destOrd="0" presId="urn:microsoft.com/office/officeart/2005/8/layout/hierarchy2"/>
    <dgm:cxn modelId="{DCD683B0-2D86-4FD4-A2DE-361477E52122}" type="presParOf" srcId="{4456E6FA-5A85-4AC8-B066-84930B8D93C7}" destId="{E447A11A-3E02-4A20-88FC-7F230C57F315}" srcOrd="0" destOrd="0" presId="urn:microsoft.com/office/officeart/2005/8/layout/hierarchy2"/>
    <dgm:cxn modelId="{6E23820F-F1B5-4DC4-809C-9001D0B99C66}" type="presParOf" srcId="{002953DD-1C82-4DFA-AAB5-90A1F680C6A9}" destId="{E38FBBBC-7726-4C46-A2C2-9641DBA3FAB4}" srcOrd="1" destOrd="0" presId="urn:microsoft.com/office/officeart/2005/8/layout/hierarchy2"/>
    <dgm:cxn modelId="{BAED4801-2E56-4D60-BCEF-021ED58DD84B}" type="presParOf" srcId="{E38FBBBC-7726-4C46-A2C2-9641DBA3FAB4}" destId="{73BBD0AB-B027-40E5-93D2-3BED13B4F825}" srcOrd="0" destOrd="0" presId="urn:microsoft.com/office/officeart/2005/8/layout/hierarchy2"/>
    <dgm:cxn modelId="{33CDD6E6-99EB-4861-9E83-6366598A6B96}" type="presParOf" srcId="{E38FBBBC-7726-4C46-A2C2-9641DBA3FAB4}" destId="{362059DF-AA44-4776-9CB2-10ED2043E7DB}" srcOrd="1" destOrd="0" presId="urn:microsoft.com/office/officeart/2005/8/layout/hierarchy2"/>
    <dgm:cxn modelId="{268D988E-7CCD-455C-BDA3-FFA021172B75}" type="presParOf" srcId="{5FCD9C31-DD84-4053-882E-EC0F47016BDD}" destId="{001F9297-A53C-4C06-804E-A9D2210FC4B8}" srcOrd="4" destOrd="0" presId="urn:microsoft.com/office/officeart/2005/8/layout/hierarchy2"/>
    <dgm:cxn modelId="{F1AAC5CC-1187-4D98-A861-A40522FD591E}" type="presParOf" srcId="{001F9297-A53C-4C06-804E-A9D2210FC4B8}" destId="{75A9D7EA-7136-4A44-AEF8-B2F5942321B3}" srcOrd="0" destOrd="0" presId="urn:microsoft.com/office/officeart/2005/8/layout/hierarchy2"/>
    <dgm:cxn modelId="{C3FAD437-EDE8-4498-87D1-7138B31C1A67}" type="presParOf" srcId="{5FCD9C31-DD84-4053-882E-EC0F47016BDD}" destId="{E704E3E5-2A49-470F-A295-260F2B7757FD}" srcOrd="5" destOrd="0" presId="urn:microsoft.com/office/officeart/2005/8/layout/hierarchy2"/>
    <dgm:cxn modelId="{F7CA5C34-4A1F-4ACE-893C-65AE391E5C5A}" type="presParOf" srcId="{E704E3E5-2A49-470F-A295-260F2B7757FD}" destId="{5513026C-A57A-41CA-A08E-5D3724FCE7E1}" srcOrd="0" destOrd="0" presId="urn:microsoft.com/office/officeart/2005/8/layout/hierarchy2"/>
    <dgm:cxn modelId="{1CF42ED0-FAAF-4F7B-9D62-4EF1A6A69525}" type="presParOf" srcId="{E704E3E5-2A49-470F-A295-260F2B7757FD}" destId="{0B70D74E-9CC2-4741-AE53-68ABB21BCA59}" srcOrd="1" destOrd="0" presId="urn:microsoft.com/office/officeart/2005/8/layout/hierarchy2"/>
    <dgm:cxn modelId="{BE0162C7-B6B8-4540-AF94-6F3776A9CE88}" type="presParOf" srcId="{0B70D74E-9CC2-4741-AE53-68ABB21BCA59}" destId="{E1320A91-BCBE-4A1E-880D-9D7A706A7E88}" srcOrd="0" destOrd="0" presId="urn:microsoft.com/office/officeart/2005/8/layout/hierarchy2"/>
    <dgm:cxn modelId="{6C3462F6-BE7D-4502-97F1-B9C914E6265A}" type="presParOf" srcId="{E1320A91-BCBE-4A1E-880D-9D7A706A7E88}" destId="{E8BC9F96-44E6-4A4A-AD9C-9EC94861AAC4}" srcOrd="0" destOrd="0" presId="urn:microsoft.com/office/officeart/2005/8/layout/hierarchy2"/>
    <dgm:cxn modelId="{7D3DF1E6-7C5F-4B8D-9858-2C47DB5DFDCE}" type="presParOf" srcId="{0B70D74E-9CC2-4741-AE53-68ABB21BCA59}" destId="{6DFFF281-1E55-46A1-9C8E-E189CFAA52BB}" srcOrd="1" destOrd="0" presId="urn:microsoft.com/office/officeart/2005/8/layout/hierarchy2"/>
    <dgm:cxn modelId="{11F3933E-99F3-44B2-81FB-47BD1FE93082}" type="presParOf" srcId="{6DFFF281-1E55-46A1-9C8E-E189CFAA52BB}" destId="{086F077E-D56C-4863-AB27-C370910D6422}" srcOrd="0" destOrd="0" presId="urn:microsoft.com/office/officeart/2005/8/layout/hierarchy2"/>
    <dgm:cxn modelId="{1C75D0E5-6EF6-4DF1-AD30-C9E8F2093F20}" type="presParOf" srcId="{6DFFF281-1E55-46A1-9C8E-E189CFAA52BB}" destId="{9551E8FD-0BE4-4867-B025-F8CF6AFD8A9C}" srcOrd="1" destOrd="0" presId="urn:microsoft.com/office/officeart/2005/8/layout/hierarchy2"/>
    <dgm:cxn modelId="{5F20FF43-31C5-4574-9B10-59CB58CD743A}" type="presParOf" srcId="{9551E8FD-0BE4-4867-B025-F8CF6AFD8A9C}" destId="{07653F83-E1A2-4287-AA24-545DA4DE0311}" srcOrd="0" destOrd="0" presId="urn:microsoft.com/office/officeart/2005/8/layout/hierarchy2"/>
    <dgm:cxn modelId="{2C12EAA0-BEBA-4D86-AC58-2C66F114C975}" type="presParOf" srcId="{07653F83-E1A2-4287-AA24-545DA4DE0311}" destId="{44F6662E-B60B-45CB-9958-A00E4EC167DB}" srcOrd="0" destOrd="0" presId="urn:microsoft.com/office/officeart/2005/8/layout/hierarchy2"/>
    <dgm:cxn modelId="{354A057F-7E5C-4A40-A67D-67EF7A6F5F0A}" type="presParOf" srcId="{9551E8FD-0BE4-4867-B025-F8CF6AFD8A9C}" destId="{249E9FEE-D62E-48B7-9841-D0E347856B1E}" srcOrd="1" destOrd="0" presId="urn:microsoft.com/office/officeart/2005/8/layout/hierarchy2"/>
    <dgm:cxn modelId="{7FD16FF7-6981-42C8-9C69-E5A3054F26D7}" type="presParOf" srcId="{249E9FEE-D62E-48B7-9841-D0E347856B1E}" destId="{AB16C37D-5942-4C91-AAC1-206F16190A58}" srcOrd="0" destOrd="0" presId="urn:microsoft.com/office/officeart/2005/8/layout/hierarchy2"/>
    <dgm:cxn modelId="{8EC75110-9A1A-464D-937E-4456239C2105}" type="presParOf" srcId="{249E9FEE-D62E-48B7-9841-D0E347856B1E}" destId="{855482F0-4CC3-4FCB-A04D-4D9DB69802F2}" srcOrd="1" destOrd="0" presId="urn:microsoft.com/office/officeart/2005/8/layout/hierarchy2"/>
    <dgm:cxn modelId="{49C5D9E6-0AC9-4894-B7C5-E40FA072C4C5}" type="presParOf" srcId="{0B70D74E-9CC2-4741-AE53-68ABB21BCA59}" destId="{A4D52BF0-2EC3-47C0-B2F8-E039F1344D91}" srcOrd="2" destOrd="0" presId="urn:microsoft.com/office/officeart/2005/8/layout/hierarchy2"/>
    <dgm:cxn modelId="{A019ABCF-5DCA-4418-81FB-6C2C99D04C9C}" type="presParOf" srcId="{A4D52BF0-2EC3-47C0-B2F8-E039F1344D91}" destId="{EDABAAE1-3C16-4D18-8A95-E0EC582195EB}" srcOrd="0" destOrd="0" presId="urn:microsoft.com/office/officeart/2005/8/layout/hierarchy2"/>
    <dgm:cxn modelId="{9A4E6A8C-C238-4025-A467-4C0457B164A9}" type="presParOf" srcId="{0B70D74E-9CC2-4741-AE53-68ABB21BCA59}" destId="{D9D2E0C2-AD44-43B0-A9B6-C7D76AAE0E97}" srcOrd="3" destOrd="0" presId="urn:microsoft.com/office/officeart/2005/8/layout/hierarchy2"/>
    <dgm:cxn modelId="{F78865DF-9793-4D2D-8CE0-1FD8E9E44B2A}" type="presParOf" srcId="{D9D2E0C2-AD44-43B0-A9B6-C7D76AAE0E97}" destId="{C2EE4299-D62F-4267-BE1C-A16FBCF37167}" srcOrd="0" destOrd="0" presId="urn:microsoft.com/office/officeart/2005/8/layout/hierarchy2"/>
    <dgm:cxn modelId="{57D0FE0A-668F-4315-8A46-78C61A88F014}" type="presParOf" srcId="{D9D2E0C2-AD44-43B0-A9B6-C7D76AAE0E97}" destId="{92AE9F8C-BA52-4F68-867E-D03A2CE4D3C3}" srcOrd="1" destOrd="0" presId="urn:microsoft.com/office/officeart/2005/8/layout/hierarchy2"/>
    <dgm:cxn modelId="{076215C7-F72E-430D-9F63-E9188CD90954}" type="presParOf" srcId="{92AE9F8C-BA52-4F68-867E-D03A2CE4D3C3}" destId="{B3253686-E447-40AC-9162-B227B064F501}" srcOrd="0" destOrd="0" presId="urn:microsoft.com/office/officeart/2005/8/layout/hierarchy2"/>
    <dgm:cxn modelId="{1E57EA3D-8C77-4C50-92AF-80D4764CBE5E}" type="presParOf" srcId="{B3253686-E447-40AC-9162-B227B064F501}" destId="{4529785E-B88A-4D14-95B5-F3E085461F70}" srcOrd="0" destOrd="0" presId="urn:microsoft.com/office/officeart/2005/8/layout/hierarchy2"/>
    <dgm:cxn modelId="{E86ED3B7-4F28-4A13-AAC3-0EC11A84648B}" type="presParOf" srcId="{92AE9F8C-BA52-4F68-867E-D03A2CE4D3C3}" destId="{CE804E58-4583-40D9-852D-2F4F84BD62BE}" srcOrd="1" destOrd="0" presId="urn:microsoft.com/office/officeart/2005/8/layout/hierarchy2"/>
    <dgm:cxn modelId="{605B0365-B09E-4ECF-A5C6-065D300C0DA7}" type="presParOf" srcId="{CE804E58-4583-40D9-852D-2F4F84BD62BE}" destId="{87759EDD-4F00-43F8-A77A-2DB7CF9FF57B}" srcOrd="0" destOrd="0" presId="urn:microsoft.com/office/officeart/2005/8/layout/hierarchy2"/>
    <dgm:cxn modelId="{2CE80E12-2F01-4451-B71E-9CE29C7A1EDE}" type="presParOf" srcId="{CE804E58-4583-40D9-852D-2F4F84BD62BE}" destId="{4CA83677-1EB9-4C61-918C-7F3A2B113FA1}"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3878379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2245959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1053398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C132C5-E345-4BDA-8C6E-74F54286A3AD}" type="datetimeFigureOut">
              <a:rPr lang="en-GB" smtClean="0"/>
              <a:t>01/10/2015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113232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C132C5-E345-4BDA-8C6E-74F54286A3AD}" type="datetimeFigureOut">
              <a:rPr lang="en-GB" smtClean="0"/>
              <a:t>01/10/2015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865514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C132C5-E345-4BDA-8C6E-74F54286A3AD}" type="datetimeFigureOut">
              <a:rPr lang="en-GB" smtClean="0"/>
              <a:t>01/10/2015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3582410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C132C5-E345-4BDA-8C6E-74F54286A3AD}" type="datetimeFigureOut">
              <a:rPr lang="en-GB" smtClean="0"/>
              <a:t>01/10/2015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143098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C132C5-E345-4BDA-8C6E-74F54286A3AD}" type="datetimeFigureOut">
              <a:rPr lang="en-GB" smtClean="0"/>
              <a:t>01/10/2015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1701194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F8A48-3377-49A6-BD1A-D2F733FC5084}" type="slidenum">
              <a:rPr lang="en-GB" smtClean="0"/>
              <a:t>‹#›</a:t>
            </a:fld>
            <a:endParaRPr lang="en-GB"/>
          </a:p>
        </p:txBody>
      </p:sp>
      <p:sp>
        <p:nvSpPr>
          <p:cNvPr id="5" name="Date Placeholder 4"/>
          <p:cNvSpPr>
            <a:spLocks noGrp="1"/>
          </p:cNvSpPr>
          <p:nvPr>
            <p:ph type="dt" sz="half" idx="10"/>
          </p:nvPr>
        </p:nvSpPr>
        <p:spPr/>
        <p:txBody>
          <a:bodyPr/>
          <a:lstStyle/>
          <a:p>
            <a:fld id="{78C132C5-E345-4BDA-8C6E-74F54286A3AD}" type="datetimeFigureOut">
              <a:rPr lang="en-GB" smtClean="0"/>
              <a:t>01/10/2015</a:t>
            </a:fld>
            <a:endParaRPr lang="en-GB"/>
          </a:p>
        </p:txBody>
      </p:sp>
    </p:spTree>
    <p:extLst>
      <p:ext uri="{BB962C8B-B14F-4D97-AF65-F5344CB8AC3E}">
        <p14:creationId xmlns:p14="http://schemas.microsoft.com/office/powerpoint/2010/main" val="1865960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3099422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861371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40382921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148372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13965027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1619571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C132C5-E345-4BDA-8C6E-74F54286A3AD}" type="datetimeFigureOut">
              <a:rPr lang="en-GB" smtClean="0"/>
              <a:t>01/10/2015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F8A48-3377-49A6-BD1A-D2F733FC5084}" type="slidenum">
              <a:rPr lang="en-GB" smtClean="0"/>
              <a:t>‹#›</a:t>
            </a:fld>
            <a:endParaRPr lang="en-GB"/>
          </a:p>
        </p:txBody>
      </p:sp>
    </p:spTree>
    <p:extLst>
      <p:ext uri="{BB962C8B-B14F-4D97-AF65-F5344CB8AC3E}">
        <p14:creationId xmlns:p14="http://schemas.microsoft.com/office/powerpoint/2010/main" val="1210960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8C132C5-E345-4BDA-8C6E-74F54286A3AD}" type="datetimeFigureOut">
              <a:rPr lang="en-GB" smtClean="0"/>
              <a:t>01/10/2015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D2F8A48-3377-49A6-BD1A-D2F733FC5084}" type="slidenum">
              <a:rPr lang="en-GB" smtClean="0"/>
              <a:t>‹#›</a:t>
            </a:fld>
            <a:endParaRPr lang="en-GB"/>
          </a:p>
        </p:txBody>
      </p:sp>
    </p:spTree>
    <p:extLst>
      <p:ext uri="{BB962C8B-B14F-4D97-AF65-F5344CB8AC3E}">
        <p14:creationId xmlns:p14="http://schemas.microsoft.com/office/powerpoint/2010/main" val="914217752"/>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emf"/><Relationship Id="rId3" Type="http://schemas.openxmlformats.org/officeDocument/2006/relationships/oleObject" Target="../embeddings/oleObject1.bin"/><Relationship Id="rId7" Type="http://schemas.openxmlformats.org/officeDocument/2006/relationships/package" Target="../embeddings/Microsoft_Word_Document2.docx"/><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emf"/><Relationship Id="rId4" Type="http://schemas.openxmlformats.org/officeDocument/2006/relationships/package" Target="../embeddings/Microsoft_Word_Document1.docx"/></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yrianrefugeeresponse.org/" TargetMode="External"/><Relationship Id="rId2" Type="http://schemas.openxmlformats.org/officeDocument/2006/relationships/hyperlink" Target="http://data.unhcr.org/syrianrefugees/download.php?id=7048"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Winterization Task Force</a:t>
            </a:r>
            <a:endParaRPr lang="en-GB" dirty="0"/>
          </a:p>
        </p:txBody>
      </p:sp>
      <p:sp>
        <p:nvSpPr>
          <p:cNvPr id="3" name="Subtitle 2"/>
          <p:cNvSpPr>
            <a:spLocks noGrp="1"/>
          </p:cNvSpPr>
          <p:nvPr>
            <p:ph type="subTitle" idx="1"/>
          </p:nvPr>
        </p:nvSpPr>
        <p:spPr/>
        <p:txBody>
          <a:bodyPr/>
          <a:lstStyle/>
          <a:p>
            <a:endParaRPr lang="en-US" dirty="0" smtClean="0"/>
          </a:p>
          <a:p>
            <a:r>
              <a:rPr lang="en-US" dirty="0" smtClean="0"/>
              <a:t>17 September 2015</a:t>
            </a:r>
            <a:endParaRPr lang="en-GB" dirty="0"/>
          </a:p>
        </p:txBody>
      </p:sp>
    </p:spTree>
    <p:extLst>
      <p:ext uri="{BB962C8B-B14F-4D97-AF65-F5344CB8AC3E}">
        <p14:creationId xmlns:p14="http://schemas.microsoft.com/office/powerpoint/2010/main" val="29245622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384667"/>
            <a:ext cx="7766936" cy="638916"/>
          </a:xfrm>
        </p:spPr>
        <p:txBody>
          <a:bodyPr/>
          <a:lstStyle/>
          <a:p>
            <a:r>
              <a:rPr lang="en-US" sz="3600" dirty="0" smtClean="0"/>
              <a:t>Winterization Task Force - Agenda</a:t>
            </a:r>
            <a:endParaRPr lang="en-GB" dirty="0"/>
          </a:p>
        </p:txBody>
      </p:sp>
      <p:sp>
        <p:nvSpPr>
          <p:cNvPr id="3" name="Subtitle 2"/>
          <p:cNvSpPr>
            <a:spLocks noGrp="1"/>
          </p:cNvSpPr>
          <p:nvPr>
            <p:ph type="subTitle" idx="1"/>
          </p:nvPr>
        </p:nvSpPr>
        <p:spPr>
          <a:xfrm>
            <a:off x="1507067" y="1023584"/>
            <a:ext cx="7766936" cy="491318"/>
          </a:xfrm>
        </p:spPr>
        <p:txBody>
          <a:bodyPr/>
          <a:lstStyle/>
          <a:p>
            <a:r>
              <a:rPr lang="en-US" dirty="0" smtClean="0"/>
              <a:t>17 September 2015</a:t>
            </a:r>
            <a:endParaRPr lang="en-GB" dirty="0"/>
          </a:p>
        </p:txBody>
      </p:sp>
      <p:sp>
        <p:nvSpPr>
          <p:cNvPr id="4" name="TextBox 3"/>
          <p:cNvSpPr txBox="1"/>
          <p:nvPr/>
        </p:nvSpPr>
        <p:spPr>
          <a:xfrm>
            <a:off x="1787526" y="1438410"/>
            <a:ext cx="7206018" cy="4062651"/>
          </a:xfrm>
          <a:prstGeom prst="rect">
            <a:avLst/>
          </a:prstGeom>
          <a:noFill/>
        </p:spPr>
        <p:txBody>
          <a:bodyPr wrap="square" rtlCol="0">
            <a:spAutoFit/>
          </a:bodyPr>
          <a:lstStyle/>
          <a:p>
            <a:r>
              <a:rPr lang="en-US" sz="2400" dirty="0" smtClean="0"/>
              <a:t>1.) Welcome</a:t>
            </a:r>
          </a:p>
          <a:p>
            <a:r>
              <a:rPr lang="en-US" sz="2400" dirty="0" smtClean="0"/>
              <a:t>2.) Winterization Standards</a:t>
            </a:r>
          </a:p>
          <a:p>
            <a:r>
              <a:rPr lang="en-US" sz="2400" dirty="0" smtClean="0"/>
              <a:t>3.) </a:t>
            </a:r>
            <a:r>
              <a:rPr lang="en-US" sz="2400" dirty="0" err="1" smtClean="0"/>
              <a:t>ToR</a:t>
            </a:r>
            <a:r>
              <a:rPr lang="en-US" sz="2400" dirty="0" smtClean="0"/>
              <a:t> and Scope of Winterization TF</a:t>
            </a:r>
          </a:p>
          <a:p>
            <a:r>
              <a:rPr lang="en-US" sz="2400" dirty="0" smtClean="0"/>
              <a:t>4.) </a:t>
            </a:r>
            <a:r>
              <a:rPr lang="en-US" sz="2400" dirty="0"/>
              <a:t>Discussion and finalization of targeting approach</a:t>
            </a:r>
          </a:p>
          <a:p>
            <a:r>
              <a:rPr lang="en-US" sz="2400" dirty="0" smtClean="0"/>
              <a:t>5.) Operational Update by Organization</a:t>
            </a:r>
          </a:p>
          <a:p>
            <a:r>
              <a:rPr lang="en-US" sz="2400" dirty="0" smtClean="0"/>
              <a:t>6.) Winterization Module</a:t>
            </a:r>
          </a:p>
          <a:p>
            <a:r>
              <a:rPr lang="en-US" sz="2400" dirty="0" smtClean="0"/>
              <a:t>7.) Harsh Weather Emergency Response</a:t>
            </a:r>
          </a:p>
          <a:p>
            <a:r>
              <a:rPr lang="en-US" sz="2400" dirty="0" smtClean="0"/>
              <a:t>8.) Timeline, action plan and next meeting</a:t>
            </a:r>
          </a:p>
          <a:p>
            <a:r>
              <a:rPr lang="en-US" sz="2400" dirty="0" smtClean="0"/>
              <a:t>9.) AOB</a:t>
            </a:r>
          </a:p>
          <a:p>
            <a:endParaRPr lang="en-GB" dirty="0"/>
          </a:p>
        </p:txBody>
      </p:sp>
    </p:spTree>
    <p:extLst>
      <p:ext uri="{BB962C8B-B14F-4D97-AF65-F5344CB8AC3E}">
        <p14:creationId xmlns:p14="http://schemas.microsoft.com/office/powerpoint/2010/main" val="32076920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9034" y="3200400"/>
            <a:ext cx="8596668" cy="1320800"/>
          </a:xfrm>
        </p:spPr>
        <p:txBody>
          <a:bodyPr/>
          <a:lstStyle/>
          <a:p>
            <a:r>
              <a:rPr lang="en-US" dirty="0" smtClean="0"/>
              <a:t>Winterization Standards</a:t>
            </a:r>
            <a:endParaRPr lang="en-US" dirty="0"/>
          </a:p>
        </p:txBody>
      </p:sp>
    </p:spTree>
    <p:extLst>
      <p:ext uri="{BB962C8B-B14F-4D97-AF65-F5344CB8AC3E}">
        <p14:creationId xmlns:p14="http://schemas.microsoft.com/office/powerpoint/2010/main" val="150395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190896" cy="762000"/>
          </a:xfrm>
          <a:solidFill>
            <a:schemeClr val="bg1"/>
          </a:solidFill>
        </p:spPr>
        <p:txBody>
          <a:bodyPr>
            <a:normAutofit/>
          </a:bodyPr>
          <a:lstStyle/>
          <a:p>
            <a:r>
              <a:rPr lang="en-US" dirty="0" smtClean="0"/>
              <a:t>Winterization Standards (1)</a:t>
            </a:r>
            <a:endParaRPr lang="en-GB" dirty="0"/>
          </a:p>
        </p:txBody>
      </p:sp>
      <p:sp>
        <p:nvSpPr>
          <p:cNvPr id="3" name="Content Placeholder 2"/>
          <p:cNvSpPr>
            <a:spLocks noGrp="1"/>
          </p:cNvSpPr>
          <p:nvPr>
            <p:ph idx="1"/>
          </p:nvPr>
        </p:nvSpPr>
        <p:spPr/>
        <p:txBody>
          <a:bodyPr/>
          <a:lstStyle/>
          <a:p>
            <a:r>
              <a:rPr lang="en-GB" dirty="0" smtClean="0"/>
              <a:t>Lessons Learnt from last winterization in March/April 2015 (cf. packages)</a:t>
            </a:r>
          </a:p>
          <a:p>
            <a:r>
              <a:rPr lang="en-GB" dirty="0" smtClean="0"/>
              <a:t>Formulation of standards (May 2015 – cf. composition)</a:t>
            </a:r>
          </a:p>
          <a:p>
            <a:r>
              <a:rPr lang="en-GB" dirty="0" smtClean="0"/>
              <a:t>Costing the standard (June 2015 – cf. per capita calculation / tiers / heater rapid assessment)</a:t>
            </a:r>
            <a:endParaRPr lang="en-GB" dirty="0"/>
          </a:p>
          <a:p>
            <a:pPr marL="0" indent="0">
              <a:buNone/>
            </a:pPr>
            <a:endParaRPr lang="en-GB" dirty="0"/>
          </a:p>
        </p:txBody>
      </p:sp>
    </p:spTree>
    <p:extLst>
      <p:ext uri="{BB962C8B-B14F-4D97-AF65-F5344CB8AC3E}">
        <p14:creationId xmlns:p14="http://schemas.microsoft.com/office/powerpoint/2010/main" val="24395208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25379" y="1220675"/>
            <a:ext cx="8596668" cy="5637325"/>
          </a:xfrm>
        </p:spPr>
        <p:txBody>
          <a:bodyPr>
            <a:normAutofit/>
          </a:bodyPr>
          <a:lstStyle/>
          <a:p>
            <a:r>
              <a:rPr lang="en-US" dirty="0" smtClean="0"/>
              <a:t>Results are as follows:</a:t>
            </a:r>
          </a:p>
          <a:p>
            <a:endParaRPr lang="en-US" dirty="0" smtClean="0"/>
          </a:p>
          <a:p>
            <a:endParaRPr lang="en-US" dirty="0" smtClean="0"/>
          </a:p>
          <a:p>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r>
              <a:rPr lang="en-GB" b="1" u="sng" dirty="0" smtClean="0"/>
              <a:t>Draft Final Standard:</a:t>
            </a:r>
            <a:endParaRPr lang="en-GB" dirty="0" smtClean="0"/>
          </a:p>
          <a:p>
            <a:r>
              <a:rPr lang="en-GB" dirty="0" smtClean="0"/>
              <a:t>Per capita cost (Tier 1 – “Full”): 16 + 57 JOD = 73 JOD</a:t>
            </a:r>
          </a:p>
          <a:p>
            <a:r>
              <a:rPr lang="en-GB" dirty="0" smtClean="0"/>
              <a:t>Per capita cost (Tier 2 – “Partial”): 16 + 32 JOD = 48 JOD</a:t>
            </a:r>
          </a:p>
          <a:p>
            <a:pPr marL="0" indent="0">
              <a:buNone/>
            </a:pPr>
            <a:endParaRPr lang="en-US" dirty="0" smtClean="0"/>
          </a:p>
          <a:p>
            <a:endParaRPr lang="en-US" dirty="0" smtClean="0"/>
          </a:p>
          <a:p>
            <a:endParaRPr lang="en-GB" b="1" dirty="0"/>
          </a:p>
        </p:txBody>
      </p:sp>
      <p:graphicFrame>
        <p:nvGraphicFramePr>
          <p:cNvPr id="16" name="Object 15"/>
          <p:cNvGraphicFramePr>
            <a:graphicFrameLocks noChangeAspect="1"/>
          </p:cNvGraphicFramePr>
          <p:nvPr>
            <p:extLst>
              <p:ext uri="{D42A27DB-BD31-4B8C-83A1-F6EECF244321}">
                <p14:modId xmlns:p14="http://schemas.microsoft.com/office/powerpoint/2010/main" val="524883779"/>
              </p:ext>
            </p:extLst>
          </p:nvPr>
        </p:nvGraphicFramePr>
        <p:xfrm>
          <a:off x="799536" y="1772141"/>
          <a:ext cx="5645002" cy="1571625"/>
        </p:xfrm>
        <a:graphic>
          <a:graphicData uri="http://schemas.openxmlformats.org/presentationml/2006/ole">
            <mc:AlternateContent xmlns:mc="http://schemas.openxmlformats.org/markup-compatibility/2006">
              <mc:Choice xmlns:v="urn:schemas-microsoft-com:vml" Requires="v">
                <p:oleObj spid="_x0000_s3096" name="Document" r:id="rId4" imgW="5257528" imgH="1571925" progId="Word.Document.12">
                  <p:embed/>
                </p:oleObj>
              </mc:Choice>
              <mc:Fallback>
                <p:oleObj name="Document" r:id="rId4" imgW="5257528" imgH="1571925" progId="Word.Document.12">
                  <p:embed/>
                  <p:pic>
                    <p:nvPicPr>
                      <p:cNvPr id="0" name=""/>
                      <p:cNvPicPr/>
                      <p:nvPr/>
                    </p:nvPicPr>
                    <p:blipFill>
                      <a:blip r:embed="rId5"/>
                      <a:stretch>
                        <a:fillRect/>
                      </a:stretch>
                    </p:blipFill>
                    <p:spPr>
                      <a:xfrm>
                        <a:off x="799536" y="1772141"/>
                        <a:ext cx="5645002" cy="1571625"/>
                      </a:xfrm>
                      <a:prstGeom prst="rect">
                        <a:avLst/>
                      </a:prstGeom>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462350599"/>
              </p:ext>
            </p:extLst>
          </p:nvPr>
        </p:nvGraphicFramePr>
        <p:xfrm>
          <a:off x="625379" y="3343766"/>
          <a:ext cx="6753225" cy="2185987"/>
        </p:xfrm>
        <a:graphic>
          <a:graphicData uri="http://schemas.openxmlformats.org/presentationml/2006/ole">
            <mc:AlternateContent xmlns:mc="http://schemas.openxmlformats.org/markup-compatibility/2006">
              <mc:Choice xmlns:v="urn:schemas-microsoft-com:vml" Requires="v">
                <p:oleObj spid="_x0000_s3097" name="Document" r:id="rId7" imgW="6753985" imgH="2186463" progId="Word.Document.12">
                  <p:embed/>
                </p:oleObj>
              </mc:Choice>
              <mc:Fallback>
                <p:oleObj name="Document" r:id="rId7" imgW="6753985" imgH="2186463" progId="Word.Document.12">
                  <p:embed/>
                  <p:pic>
                    <p:nvPicPr>
                      <p:cNvPr id="0" name=""/>
                      <p:cNvPicPr/>
                      <p:nvPr/>
                    </p:nvPicPr>
                    <p:blipFill>
                      <a:blip r:embed="rId8"/>
                      <a:stretch>
                        <a:fillRect/>
                      </a:stretch>
                    </p:blipFill>
                    <p:spPr>
                      <a:xfrm>
                        <a:off x="625379" y="3343766"/>
                        <a:ext cx="6753225" cy="2185987"/>
                      </a:xfrm>
                      <a:prstGeom prst="rect">
                        <a:avLst/>
                      </a:prstGeom>
                    </p:spPr>
                  </p:pic>
                </p:oleObj>
              </mc:Fallback>
            </mc:AlternateContent>
          </a:graphicData>
        </a:graphic>
      </p:graphicFrame>
      <p:sp>
        <p:nvSpPr>
          <p:cNvPr id="6" name="Title 1"/>
          <p:cNvSpPr>
            <a:spLocks noGrp="1"/>
          </p:cNvSpPr>
          <p:nvPr>
            <p:ph type="title"/>
          </p:nvPr>
        </p:nvSpPr>
        <p:spPr>
          <a:xfrm>
            <a:off x="677334" y="612230"/>
            <a:ext cx="8596668" cy="1320800"/>
          </a:xfrm>
        </p:spPr>
        <p:txBody>
          <a:bodyPr/>
          <a:lstStyle/>
          <a:p>
            <a:pPr lvl="0"/>
            <a:r>
              <a:rPr lang="en-US" dirty="0"/>
              <a:t>Winterization Standards </a:t>
            </a:r>
            <a:r>
              <a:rPr lang="en-US" dirty="0" smtClean="0"/>
              <a:t>(2)</a:t>
            </a:r>
            <a:endParaRPr lang="en-GB" dirty="0"/>
          </a:p>
        </p:txBody>
      </p:sp>
    </p:spTree>
    <p:extLst>
      <p:ext uri="{BB962C8B-B14F-4D97-AF65-F5344CB8AC3E}">
        <p14:creationId xmlns:p14="http://schemas.microsoft.com/office/powerpoint/2010/main" val="2257571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677334" y="612230"/>
            <a:ext cx="8596668" cy="1320800"/>
          </a:xfrm>
        </p:spPr>
        <p:txBody>
          <a:bodyPr/>
          <a:lstStyle/>
          <a:p>
            <a:pPr lvl="0"/>
            <a:r>
              <a:rPr lang="en-US" dirty="0"/>
              <a:t>Winterization Standards </a:t>
            </a:r>
            <a:r>
              <a:rPr lang="en-US" dirty="0" smtClean="0"/>
              <a:t>(3) - </a:t>
            </a:r>
            <a:r>
              <a:rPr lang="en-US" dirty="0" err="1" smtClean="0"/>
              <a:t>Zaatari</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160695971"/>
              </p:ext>
            </p:extLst>
          </p:nvPr>
        </p:nvGraphicFramePr>
        <p:xfrm>
          <a:off x="677690" y="1517975"/>
          <a:ext cx="8596312" cy="3795062"/>
        </p:xfrm>
        <a:graphic>
          <a:graphicData uri="http://schemas.openxmlformats.org/drawingml/2006/table">
            <a:tbl>
              <a:tblPr/>
              <a:tblGrid>
                <a:gridCol w="562886"/>
                <a:gridCol w="1502852"/>
                <a:gridCol w="655790"/>
                <a:gridCol w="655790"/>
                <a:gridCol w="655790"/>
                <a:gridCol w="655790"/>
                <a:gridCol w="699509"/>
                <a:gridCol w="655790"/>
                <a:gridCol w="743228"/>
                <a:gridCol w="743228"/>
                <a:gridCol w="1065659"/>
              </a:tblGrid>
              <a:tr h="180457">
                <a:tc gridSpan="11">
                  <a:txBody>
                    <a:bodyPr/>
                    <a:lstStyle/>
                    <a:p>
                      <a:pPr algn="ctr" fontAlgn="b"/>
                      <a:r>
                        <a:rPr lang="en-US" sz="900" b="1" i="0" u="none" strike="noStrike">
                          <a:solidFill>
                            <a:srgbClr val="FFFFFF"/>
                          </a:solidFill>
                          <a:effectLst/>
                          <a:latin typeface="Times New Roman" panose="02020603050405020304" pitchFamily="18" charset="0"/>
                        </a:rPr>
                        <a:t>Zaatari winterisation standard package for Zaatari 2015</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55446">
                <a:tc>
                  <a:txBody>
                    <a:bodyPr/>
                    <a:lstStyle/>
                    <a:p>
                      <a:pPr algn="ctr" fontAlgn="ctr"/>
                      <a:r>
                        <a:rPr lang="en-US" sz="700" b="1" i="0" u="none" strike="noStrike">
                          <a:solidFill>
                            <a:srgbClr val="000000"/>
                          </a:solidFill>
                          <a:effectLst/>
                          <a:latin typeface="Calibri" panose="020F0502020204030204" pitchFamily="34" charset="0"/>
                        </a:rPr>
                        <a:t>Sector</a:t>
                      </a:r>
                    </a:p>
                  </a:txBody>
                  <a:tcPr marL="5468" marR="5468" marT="5468"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 Description of items for distribution during winter</a:t>
                      </a:r>
                    </a:p>
                  </a:txBody>
                  <a:tcPr marL="5468" marR="5468" marT="5468" marB="0" anchor="ctr">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 Target Households</a:t>
                      </a:r>
                    </a:p>
                  </a:txBody>
                  <a:tcPr marL="5468" marR="5468" marT="5468"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 Persons</a:t>
                      </a:r>
                    </a:p>
                  </a:txBody>
                  <a:tcPr marL="5468" marR="5468" marT="54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Cost per Household</a:t>
                      </a:r>
                    </a:p>
                  </a:txBody>
                  <a:tcPr marL="5468" marR="5468" marT="54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 Cost per unit/per person (USD)</a:t>
                      </a:r>
                    </a:p>
                  </a:txBody>
                  <a:tcPr marL="5468" marR="5468" marT="54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Frequency: # of times distributed during winter</a:t>
                      </a:r>
                    </a:p>
                  </a:txBody>
                  <a:tcPr marL="5468" marR="5468" marT="54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Total requirement (USD)</a:t>
                      </a:r>
                    </a:p>
                  </a:txBody>
                  <a:tcPr marL="5468" marR="5468" marT="5468" marB="0" anchor="ctr">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Available in-Kind stock in Zaatari</a:t>
                      </a:r>
                    </a:p>
                  </a:txBody>
                  <a:tcPr marL="5468" marR="5468" marT="5468"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C00000"/>
                          </a:solidFill>
                          <a:effectLst/>
                          <a:latin typeface="Calibri" panose="020F0502020204030204" pitchFamily="34" charset="0"/>
                        </a:rPr>
                        <a:t>Gap required-for in-kind distribution</a:t>
                      </a:r>
                    </a:p>
                  </a:txBody>
                  <a:tcPr marL="5468" marR="5468" marT="5468" marB="0" anchor="ctr">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c>
                  <a:txBody>
                    <a:bodyPr/>
                    <a:lstStyle/>
                    <a:p>
                      <a:pPr algn="ctr" fontAlgn="ctr"/>
                      <a:r>
                        <a:rPr lang="en-US" sz="700" b="1" i="0" u="none" strike="noStrike">
                          <a:solidFill>
                            <a:srgbClr val="000000"/>
                          </a:solidFill>
                          <a:effectLst/>
                          <a:latin typeface="Calibri" panose="020F0502020204030204" pitchFamily="34" charset="0"/>
                        </a:rPr>
                        <a:t>Time frame/ comment</a:t>
                      </a:r>
                    </a:p>
                  </a:txBody>
                  <a:tcPr marL="5468" marR="5468" marT="54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tr>
              <a:tr h="284356">
                <a:tc>
                  <a:txBody>
                    <a:bodyPr/>
                    <a:lstStyle/>
                    <a:p>
                      <a:pPr algn="l" fontAlgn="b"/>
                      <a:r>
                        <a:rPr lang="en-US" sz="700" b="1" i="0" u="none" strike="noStrike">
                          <a:solidFill>
                            <a:srgbClr val="000000"/>
                          </a:solidFill>
                          <a:effectLst/>
                          <a:latin typeface="Calibri" panose="020F0502020204030204" pitchFamily="34" charset="0"/>
                        </a:rPr>
                        <a:t>CRI</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Gas Refill</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19879</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14</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$3.5</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2</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556,612.00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1" i="0" u="none" strike="noStrike">
                          <a:solidFill>
                            <a:srgbClr val="C00000"/>
                          </a:solidFill>
                          <a:effectLst/>
                          <a:latin typeface="Calibri" panose="020F0502020204030204" pitchFamily="34" charset="0"/>
                        </a:rPr>
                        <a:t> </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84356">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Winter clothes</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19879</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0" u="none" strike="noStrike">
                          <a:solidFill>
                            <a:srgbClr val="000000"/>
                          </a:solidFill>
                          <a:effectLst/>
                          <a:latin typeface="Calibri" panose="020F0502020204030204" pitchFamily="34" charset="0"/>
                        </a:rPr>
                        <a:t>                       48 </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12</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954,192.00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5740</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-74406</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84356">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Warm Jackets</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19879</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0" u="none" strike="noStrike">
                          <a:solidFill>
                            <a:srgbClr val="000000"/>
                          </a:solidFill>
                          <a:effectLst/>
                          <a:latin typeface="Calibri" panose="020F0502020204030204" pitchFamily="34" charset="0"/>
                        </a:rPr>
                        <a:t>                          - </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0.00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12,198</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-67948</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84356">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Assorted winter kits (0-14 yrs)</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19879</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30,000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7</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198,790.00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241</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-29759</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360914">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Heaters(Vulnerable HH), New Arrivals</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1000</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5000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50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$10.0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50,000.00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0</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-5000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84356">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High Thermal Blankets</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19879</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700" b="0" i="0" u="none" strike="noStrike">
                          <a:solidFill>
                            <a:srgbClr val="000000"/>
                          </a:solidFill>
                          <a:effectLst/>
                          <a:latin typeface="Calibri" panose="020F0502020204030204" pitchFamily="34" charset="0"/>
                        </a:rPr>
                        <a:t>                          - </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0.00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12552</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-67594</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84356">
                <a:tc>
                  <a:txBody>
                    <a:bodyPr/>
                    <a:lstStyle/>
                    <a:p>
                      <a:pPr algn="l" fontAlgn="b"/>
                      <a:r>
                        <a:rPr lang="en-US" sz="700" b="1" i="0" u="none" strike="noStrike">
                          <a:solidFill>
                            <a:srgbClr val="000000"/>
                          </a:solidFill>
                          <a:effectLst/>
                          <a:latin typeface="Calibri" panose="020F0502020204030204" pitchFamily="34" charset="0"/>
                        </a:rPr>
                        <a:t>Shelter</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Plastic sheets</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1000</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0" u="none" strike="noStrike">
                          <a:solidFill>
                            <a:srgbClr val="000000"/>
                          </a:solidFill>
                          <a:effectLst/>
                          <a:latin typeface="Calibri" panose="020F0502020204030204" pitchFamily="34" charset="0"/>
                        </a:rPr>
                        <a:t>                          - </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#DIV/0!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0.00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1000</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84356">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Shelter maintenance</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19879</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20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5.0</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397,580.00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0</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84356">
                <a:tc>
                  <a:txBody>
                    <a:bodyPr/>
                    <a:lstStyle/>
                    <a:p>
                      <a:pPr algn="l" fontAlgn="b"/>
                      <a:r>
                        <a:rPr lang="en-US" sz="700" b="1" i="0" u="none" strike="noStrike">
                          <a:solidFill>
                            <a:srgbClr val="000000"/>
                          </a:solidFill>
                          <a:effectLst/>
                          <a:latin typeface="Calibri" panose="020F0502020204030204" pitchFamily="34" charset="0"/>
                        </a:rPr>
                        <a:t>WASH</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Rain Coat</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19879</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7</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$1.7</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139,153.00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0</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84356">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700" b="0" i="1" u="none" strike="noStrike">
                          <a:solidFill>
                            <a:srgbClr val="000000"/>
                          </a:solidFill>
                          <a:effectLst/>
                          <a:latin typeface="Calibri" panose="020F0502020204030204" pitchFamily="34" charset="0"/>
                        </a:rPr>
                        <a:t>Wellington boot</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19879</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7</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$1.7</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1</a:t>
                      </a:r>
                    </a:p>
                  </a:txBody>
                  <a:tcPr marL="5468" marR="5468" marT="54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1" i="0" u="none" strike="noStrike">
                          <a:solidFill>
                            <a:srgbClr val="000000"/>
                          </a:solidFill>
                          <a:effectLst/>
                          <a:latin typeface="Calibri" panose="020F0502020204030204" pitchFamily="34" charset="0"/>
                        </a:rPr>
                        <a:t>139,153.00</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0" i="0" u="none" strike="noStrike">
                          <a:solidFill>
                            <a:srgbClr val="000000"/>
                          </a:solidFill>
                          <a:effectLst/>
                          <a:latin typeface="Calibri" panose="020F0502020204030204" pitchFamily="34" charset="0"/>
                        </a:rPr>
                        <a:t>0</a:t>
                      </a:r>
                    </a:p>
                  </a:txBody>
                  <a:tcPr marL="5468" marR="5468" marT="5468"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700" b="1" i="0" u="none" strike="noStrike">
                          <a:solidFill>
                            <a:srgbClr val="C00000"/>
                          </a:solidFill>
                          <a:effectLst/>
                          <a:latin typeface="Calibri" panose="020F0502020204030204" pitchFamily="34" charset="0"/>
                        </a:rPr>
                        <a:t>-80146</a:t>
                      </a:r>
                    </a:p>
                  </a:txBody>
                  <a:tcPr marL="5468" marR="5468" marT="5468"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700" b="0" i="0" u="none" strike="noStrike">
                          <a:solidFill>
                            <a:srgbClr val="000000"/>
                          </a:solidFill>
                          <a:effectLst/>
                          <a:latin typeface="Calibri" panose="020F0502020204030204" pitchFamily="34" charset="0"/>
                        </a:rPr>
                        <a:t>Oct-Nov</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20305">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r" fontAlgn="b"/>
                      <a:r>
                        <a:rPr lang="en-US" sz="700" b="1" i="0" u="none" strike="noStrike">
                          <a:solidFill>
                            <a:srgbClr val="000000"/>
                          </a:solidFill>
                          <a:effectLst/>
                          <a:latin typeface="Calibri" panose="020F0502020204030204" pitchFamily="34" charset="0"/>
                        </a:rPr>
                        <a:t>2,435,480.00</a:t>
                      </a:r>
                    </a:p>
                  </a:txBody>
                  <a:tcPr marL="5468" marR="5468" marT="5468"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C00000"/>
                          </a:solidFill>
                          <a:effectLst/>
                          <a:latin typeface="Calibri" panose="020F0502020204030204" pitchFamily="34" charset="0"/>
                        </a:rPr>
                        <a:t> </a:t>
                      </a:r>
                    </a:p>
                  </a:txBody>
                  <a:tcPr marL="5468" marR="5468" marT="5468"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c>
                  <a:txBody>
                    <a:bodyPr/>
                    <a:lstStyle/>
                    <a:p>
                      <a:pPr algn="l" fontAlgn="b"/>
                      <a:r>
                        <a:rPr lang="en-US" sz="700" b="0" i="0" u="none" strike="noStrike">
                          <a:solidFill>
                            <a:srgbClr val="000000"/>
                          </a:solidFill>
                          <a:effectLst/>
                          <a:latin typeface="Calibri" panose="020F0502020204030204" pitchFamily="34" charset="0"/>
                        </a:rPr>
                        <a:t> </a:t>
                      </a:r>
                    </a:p>
                  </a:txBody>
                  <a:tcPr marL="5468" marR="5468" marT="546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tr>
              <a:tr h="109368">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w="12700" cap="flat" cmpd="sng" algn="ctr">
                      <a:solidFill>
                        <a:srgbClr val="000000"/>
                      </a:solidFill>
                      <a:prstDash val="solid"/>
                      <a:round/>
                      <a:headEnd type="none" w="med" len="med"/>
                      <a:tailEnd type="none" w="med" len="med"/>
                    </a:lnT>
                    <a:lnB>
                      <a:noFill/>
                    </a:lnB>
                  </a:tcPr>
                </a:tc>
              </a:tr>
              <a:tr h="109368">
                <a:tc gridSpan="2">
                  <a:txBody>
                    <a:bodyPr/>
                    <a:lstStyle/>
                    <a:p>
                      <a:pPr algn="l" fontAlgn="b"/>
                      <a:r>
                        <a:rPr lang="en-US" sz="600" b="1" i="0" u="none" strike="noStrike">
                          <a:solidFill>
                            <a:srgbClr val="000000"/>
                          </a:solidFill>
                          <a:effectLst/>
                          <a:latin typeface="Calibri" panose="020F0502020204030204" pitchFamily="34" charset="0"/>
                        </a:rPr>
                        <a:t>Note: Population Planning figure is as of 16 June 2015</a:t>
                      </a:r>
                    </a:p>
                  </a:txBody>
                  <a:tcPr marL="5468" marR="5468" marT="5468" marB="0" anchor="b">
                    <a:lnL>
                      <a:noFill/>
                    </a:lnL>
                    <a:lnR>
                      <a:noFill/>
                    </a:lnR>
                    <a:lnT>
                      <a:noFill/>
                    </a:lnT>
                    <a:lnB>
                      <a:noFill/>
                    </a:lnB>
                  </a:tcPr>
                </a:tc>
                <a:tc hMerge="1">
                  <a:txBody>
                    <a:bodyPr/>
                    <a:lstStyle/>
                    <a:p>
                      <a:endParaRPr lang="en-US"/>
                    </a:p>
                  </a:txBody>
                  <a:tcPr/>
                </a:tc>
                <a:tc>
                  <a:txBody>
                    <a:bodyPr/>
                    <a:lstStyle/>
                    <a:p>
                      <a:pPr algn="l" fontAlgn="b"/>
                      <a:endParaRPr lang="en-US" sz="600" b="1" i="0" u="none" strike="noStrike">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c>
                  <a:txBody>
                    <a:bodyPr/>
                    <a:lstStyle/>
                    <a:p>
                      <a:pPr algn="l" fontAlgn="b"/>
                      <a:endParaRPr lang="en-US" sz="600" b="0" i="0" u="none" strike="noStrike" dirty="0">
                        <a:solidFill>
                          <a:srgbClr val="000000"/>
                        </a:solidFill>
                        <a:effectLst/>
                        <a:latin typeface="Calibri" panose="020F0502020204030204" pitchFamily="34" charset="0"/>
                      </a:endParaRPr>
                    </a:p>
                  </a:txBody>
                  <a:tcPr marL="5468" marR="5468" marT="5468" marB="0" anchor="b">
                    <a:lnL>
                      <a:noFill/>
                    </a:lnL>
                    <a:lnR>
                      <a:noFill/>
                    </a:lnR>
                    <a:lnT>
                      <a:noFill/>
                    </a:lnT>
                    <a:lnB>
                      <a:noFill/>
                    </a:lnB>
                  </a:tcPr>
                </a:tc>
              </a:tr>
            </a:tbl>
          </a:graphicData>
        </a:graphic>
      </p:graphicFrame>
    </p:spTree>
    <p:extLst>
      <p:ext uri="{BB962C8B-B14F-4D97-AF65-F5344CB8AC3E}">
        <p14:creationId xmlns:p14="http://schemas.microsoft.com/office/powerpoint/2010/main" val="23901659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pPr lvl="0"/>
            <a:r>
              <a:rPr lang="en-US" dirty="0"/>
              <a:t>Winterization Standards </a:t>
            </a:r>
            <a:r>
              <a:rPr lang="en-US" dirty="0" smtClean="0"/>
              <a:t>(4) - </a:t>
            </a:r>
            <a:r>
              <a:rPr lang="en-US" dirty="0" err="1" smtClean="0"/>
              <a:t>Azraq</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979689121"/>
              </p:ext>
            </p:extLst>
          </p:nvPr>
        </p:nvGraphicFramePr>
        <p:xfrm>
          <a:off x="677334" y="1588077"/>
          <a:ext cx="8596311" cy="3467822"/>
        </p:xfrm>
        <a:graphic>
          <a:graphicData uri="http://schemas.openxmlformats.org/drawingml/2006/table">
            <a:tbl>
              <a:tblPr/>
              <a:tblGrid>
                <a:gridCol w="778934"/>
                <a:gridCol w="778934"/>
                <a:gridCol w="778934"/>
                <a:gridCol w="1009498"/>
                <a:gridCol w="735313"/>
                <a:gridCol w="735313"/>
                <a:gridCol w="785165"/>
                <a:gridCol w="785165"/>
                <a:gridCol w="760239"/>
                <a:gridCol w="761797"/>
                <a:gridCol w="687019"/>
              </a:tblGrid>
              <a:tr h="111255">
                <a:tc rowSpan="2">
                  <a:txBody>
                    <a:bodyPr/>
                    <a:lstStyle/>
                    <a:p>
                      <a:pPr algn="l" fontAlgn="ctr"/>
                      <a:r>
                        <a:rPr lang="en-US" sz="600" b="1" i="0" u="none" strike="noStrike">
                          <a:solidFill>
                            <a:srgbClr val="000000"/>
                          </a:solidFill>
                          <a:effectLst/>
                          <a:latin typeface="Calibri" panose="020F0502020204030204" pitchFamily="34" charset="0"/>
                        </a:rPr>
                        <a:t> Azraq Camp Estimated Population by March 2015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Households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1" i="0" u="none" strike="noStrike">
                          <a:solidFill>
                            <a:srgbClr val="000000"/>
                          </a:solidFill>
                          <a:effectLst/>
                          <a:latin typeface="Calibri" panose="020F0502020204030204" pitchFamily="34" charset="0"/>
                        </a:rPr>
                        <a:t>Persons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Average Family size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r>
              <a:tr h="561838">
                <a:tc vMerge="1">
                  <a:txBody>
                    <a:bodyPr/>
                    <a:lstStyle/>
                    <a:p>
                      <a:endParaRPr lang="en-US"/>
                    </a:p>
                  </a:txBody>
                  <a:tcPr/>
                </a:tc>
                <a:tc>
                  <a:txBody>
                    <a:bodyPr/>
                    <a:lstStyle/>
                    <a:p>
                      <a:pPr algn="ctr" fontAlgn="ctr"/>
                      <a:r>
                        <a:rPr lang="en-US" sz="600" b="0" i="1" u="none" strike="noStrike">
                          <a:solidFill>
                            <a:srgbClr val="000000"/>
                          </a:solidFill>
                          <a:effectLst/>
                          <a:latin typeface="Calibri" panose="020F0502020204030204" pitchFamily="34" charset="0"/>
                        </a:rPr>
                        <a:t>                    5,500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22,000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r>
              <a:tr h="111255">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r>
              <a:tr h="283701">
                <a:tc>
                  <a:txBody>
                    <a:bodyPr/>
                    <a:lstStyle/>
                    <a:p>
                      <a:pPr algn="ctr" fontAlgn="ctr"/>
                      <a:r>
                        <a:rPr lang="en-US" sz="600" b="1" i="0" u="none" strike="noStrike">
                          <a:solidFill>
                            <a:srgbClr val="000000"/>
                          </a:solidFill>
                          <a:effectLst/>
                          <a:latin typeface="Calibri" panose="020F0502020204030204" pitchFamily="34" charset="0"/>
                        </a:rPr>
                        <a:t>Sector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Household</a:t>
                      </a:r>
                      <a:br>
                        <a:rPr lang="en-US" sz="600" b="1" i="0" u="none" strike="noStrike">
                          <a:solidFill>
                            <a:srgbClr val="000000"/>
                          </a:solidFill>
                          <a:effectLst/>
                          <a:latin typeface="Calibri" panose="020F0502020204030204" pitchFamily="34" charset="0"/>
                        </a:rPr>
                      </a:br>
                      <a:endParaRPr lang="en-US" sz="600" b="1" i="0" u="none" strike="noStrike">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 Unit/item description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 Households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 Persons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Cost per Household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 Cost per unit/per person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Frequency: # of times distributed during winter monthly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Total requirement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600" b="1" i="0" u="none" strike="noStrike">
                          <a:solidFill>
                            <a:srgbClr val="000000"/>
                          </a:solidFill>
                          <a:effectLst/>
                          <a:latin typeface="Calibri" panose="020F0502020204030204" pitchFamily="34" charset="0"/>
                        </a:rPr>
                        <a:t>Available stock in Azraq</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ctr"/>
                      <a:r>
                        <a:rPr lang="en-US" sz="600" b="1" i="0" u="none" strike="noStrike">
                          <a:solidFill>
                            <a:srgbClr val="000000"/>
                          </a:solidFill>
                          <a:effectLst/>
                          <a:latin typeface="Calibri" panose="020F0502020204030204" pitchFamily="34" charset="0"/>
                        </a:rPr>
                        <a:t>Time frame/ comment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r>
              <a:tr h="222510">
                <a:tc rowSpan="3">
                  <a:txBody>
                    <a:bodyPr/>
                    <a:lstStyle/>
                    <a:p>
                      <a:pPr algn="ctr" fontAlgn="ctr"/>
                      <a:r>
                        <a:rPr lang="en-US" sz="600" b="0" i="0" u="none" strike="noStrike">
                          <a:solidFill>
                            <a:srgbClr val="000000"/>
                          </a:solidFill>
                          <a:effectLst/>
                          <a:latin typeface="Calibri" panose="020F0502020204030204" pitchFamily="34" charset="0"/>
                        </a:rPr>
                        <a:t>NFI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600" b="0" i="0" u="none" strike="noStrike">
                          <a:solidFill>
                            <a:srgbClr val="000000"/>
                          </a:solidFill>
                          <a:effectLst/>
                          <a:latin typeface="Calibri" panose="020F0502020204030204" pitchFamily="34" charset="0"/>
                        </a:rPr>
                        <a:t>5,500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1" u="none" strike="noStrike">
                          <a:solidFill>
                            <a:srgbClr val="000000"/>
                          </a:solidFill>
                          <a:effectLst/>
                          <a:latin typeface="Calibri" panose="020F0502020204030204" pitchFamily="34" charset="0"/>
                        </a:rPr>
                        <a:t>Winter gas distribution - Azraq</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5,500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22,000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14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$3.50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1" i="0" u="none" strike="noStrike">
                          <a:solidFill>
                            <a:srgbClr val="000000"/>
                          </a:solidFill>
                          <a:effectLst/>
                          <a:latin typeface="Calibri" panose="020F0502020204030204" pitchFamily="34" charset="0"/>
                        </a:rPr>
                        <a:t>$308,000.00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3900 cyclinders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October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56276">
                <a:tc vMerge="1">
                  <a:txBody>
                    <a:bodyPr/>
                    <a:lstStyle/>
                    <a:p>
                      <a:endParaRPr lang="en-US"/>
                    </a:p>
                  </a:txBody>
                  <a:tcPr/>
                </a:tc>
                <a:tc vMerge="1">
                  <a:txBody>
                    <a:bodyPr/>
                    <a:lstStyle/>
                    <a:p>
                      <a:endParaRPr lang="en-US"/>
                    </a:p>
                  </a:txBody>
                  <a:tcPr/>
                </a:tc>
                <a:tc>
                  <a:txBody>
                    <a:bodyPr/>
                    <a:lstStyle/>
                    <a:p>
                      <a:pPr algn="l" fontAlgn="t"/>
                      <a:r>
                        <a:rPr lang="en-US" sz="600" b="0" i="1" u="none" strike="noStrike">
                          <a:solidFill>
                            <a:srgbClr val="000000"/>
                          </a:solidFill>
                          <a:effectLst/>
                          <a:latin typeface="Calibri" panose="020F0502020204030204" pitchFamily="34" charset="0"/>
                        </a:rPr>
                        <a:t>Heaters and gas cyclinders- for new arrivals in 2015 and movement from urban to Azraq camp</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3,500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14,000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106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$26.50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1" i="0" u="none" strike="noStrike">
                          <a:solidFill>
                            <a:srgbClr val="000000"/>
                          </a:solidFill>
                          <a:effectLst/>
                          <a:latin typeface="Calibri" panose="020F0502020204030204" pitchFamily="34" charset="0"/>
                        </a:rPr>
                        <a:t>$371,000.00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1421 (some of them are damaged and requires fixing)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October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56276">
                <a:tc vMerge="1">
                  <a:txBody>
                    <a:bodyPr/>
                    <a:lstStyle/>
                    <a:p>
                      <a:endParaRPr lang="en-US"/>
                    </a:p>
                  </a:txBody>
                  <a:tcPr/>
                </a:tc>
                <a:tc vMerge="1">
                  <a:txBody>
                    <a:bodyPr/>
                    <a:lstStyle/>
                    <a:p>
                      <a:endParaRPr lang="en-US"/>
                    </a:p>
                  </a:txBody>
                  <a:tcPr/>
                </a:tc>
                <a:tc>
                  <a:txBody>
                    <a:bodyPr/>
                    <a:lstStyle/>
                    <a:p>
                      <a:pPr algn="l" fontAlgn="t"/>
                      <a:r>
                        <a:rPr lang="en-US" sz="600" b="0" i="1" u="none" strike="noStrike">
                          <a:solidFill>
                            <a:srgbClr val="000000"/>
                          </a:solidFill>
                          <a:effectLst/>
                          <a:latin typeface="Calibri" panose="020F0502020204030204" pitchFamily="34" charset="0"/>
                        </a:rPr>
                        <a:t>HT Blankets (2 blankets per person) for all camp population, the new arrivals  and referrals from urban</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5,500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22,000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39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$9.80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1" i="0" u="none" strike="noStrike">
                          <a:solidFill>
                            <a:srgbClr val="000000"/>
                          </a:solidFill>
                          <a:effectLst/>
                          <a:latin typeface="Calibri" panose="020F0502020204030204" pitchFamily="34" charset="0"/>
                        </a:rPr>
                        <a:t>$215,600.00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October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5809">
                <a:tc>
                  <a:txBody>
                    <a:bodyPr/>
                    <a:lstStyle/>
                    <a:p>
                      <a:pPr algn="ctr" fontAlgn="ctr"/>
                      <a:r>
                        <a:rPr lang="en-US" sz="6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1" u="none" strike="noStrike">
                          <a:solidFill>
                            <a:srgbClr val="000000"/>
                          </a:solidFill>
                          <a:effectLst/>
                          <a:latin typeface="Calibri" panose="020F0502020204030204" pitchFamily="34" charset="0"/>
                        </a:rPr>
                        <a:t>Winter clothes and shoes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5,500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600" b="0" i="1" u="none" strike="noStrike">
                          <a:solidFill>
                            <a:srgbClr val="000000"/>
                          </a:solidFill>
                          <a:effectLst/>
                          <a:latin typeface="Calibri" panose="020F0502020204030204" pitchFamily="34" charset="0"/>
                        </a:rPr>
                        <a:t>         22,000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$25.00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1" u="none" strike="noStrike">
                          <a:solidFill>
                            <a:srgbClr val="000000"/>
                          </a:solidFill>
                          <a:effectLst/>
                          <a:latin typeface="Calibri" panose="020F050202020403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1" i="0" u="none" strike="noStrike">
                          <a:solidFill>
                            <a:srgbClr val="000000"/>
                          </a:solidFill>
                          <a:effectLst/>
                          <a:latin typeface="Calibri" panose="020F0502020204030204" pitchFamily="34" charset="0"/>
                        </a:rPr>
                        <a:t>$550,000.00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3000 winter jackets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October-November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1255">
                <a:tc gridSpan="3">
                  <a:txBody>
                    <a:bodyPr/>
                    <a:lstStyle/>
                    <a:p>
                      <a:pPr algn="ctr" fontAlgn="b"/>
                      <a:r>
                        <a:rPr lang="en-US" sz="600" b="1" i="0" u="none" strike="noStrike">
                          <a:solidFill>
                            <a:srgbClr val="000000"/>
                          </a:solidFill>
                          <a:effectLst/>
                          <a:latin typeface="Calibri" panose="020F0502020204030204" pitchFamily="34" charset="0"/>
                        </a:rPr>
                        <a:t>TOTAL</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c hMerge="1">
                  <a:txBody>
                    <a:bodyPr/>
                    <a:lstStyle/>
                    <a:p>
                      <a:endParaRPr lang="en-US"/>
                    </a:p>
                  </a:txBody>
                  <a:tcPr/>
                </a:tc>
                <a:tc>
                  <a:txBody>
                    <a:bodyPr/>
                    <a:lstStyle/>
                    <a:p>
                      <a:pPr algn="r"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600" b="1" i="0" u="none" strike="noStrike">
                          <a:solidFill>
                            <a:srgbClr val="000000"/>
                          </a:solidFill>
                          <a:effectLst/>
                          <a:latin typeface="Calibri" panose="020F0502020204030204" pitchFamily="34" charset="0"/>
                        </a:rPr>
                        <a:t>$1,444,600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11255">
                <a:tc rowSpan="2">
                  <a:txBody>
                    <a:bodyPr/>
                    <a:lstStyle/>
                    <a:p>
                      <a:pPr algn="ctr" fontAlgn="ctr"/>
                      <a:r>
                        <a:rPr lang="en-US" sz="600" b="0" i="0" u="none" strike="noStrike">
                          <a:solidFill>
                            <a:srgbClr val="000000"/>
                          </a:solidFill>
                          <a:effectLst/>
                          <a:latin typeface="Calibri" panose="020F0502020204030204" pitchFamily="34" charset="0"/>
                        </a:rPr>
                        <a:t>Shelter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1" u="none" strike="noStrike">
                          <a:solidFill>
                            <a:srgbClr val="000000"/>
                          </a:solidFill>
                          <a:effectLst/>
                          <a:latin typeface="Calibri" panose="020F0502020204030204" pitchFamily="34" charset="0"/>
                        </a:rPr>
                        <a:t>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1"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1255">
                <a:tc vMerge="1">
                  <a:txBody>
                    <a:bodyPr/>
                    <a:lstStyle/>
                    <a:p>
                      <a:endParaRPr lang="en-US"/>
                    </a:p>
                  </a:txBody>
                  <a:tcPr/>
                </a:tc>
                <a:tc>
                  <a:txBody>
                    <a:bodyPr/>
                    <a:lstStyle/>
                    <a:p>
                      <a:pPr algn="r" fontAlgn="b"/>
                      <a:r>
                        <a:rPr lang="en-US" sz="600" b="0" i="0" u="none" strike="noStrike">
                          <a:solidFill>
                            <a:srgbClr val="000000"/>
                          </a:solidFill>
                          <a:effectLst/>
                          <a:latin typeface="Calibri" panose="020F0502020204030204" pitchFamily="34"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600" b="0" i="1" u="none" strike="noStrike">
                          <a:solidFill>
                            <a:srgbClr val="000000"/>
                          </a:solidFill>
                          <a:effectLst/>
                          <a:latin typeface="Calibri" panose="020F0502020204030204" pitchFamily="34" charset="0"/>
                        </a:rPr>
                        <a:t>Shelter Quick Fix</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12.5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5000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October-February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1255">
                <a:tc gridSpan="3">
                  <a:txBody>
                    <a:bodyPr/>
                    <a:lstStyle/>
                    <a:p>
                      <a:pPr algn="ctr" fontAlgn="b"/>
                      <a:r>
                        <a:rPr lang="en-US" sz="600" b="1" i="0" u="none" strike="noStrike">
                          <a:solidFill>
                            <a:srgbClr val="000000"/>
                          </a:solidFill>
                          <a:effectLst/>
                          <a:latin typeface="Calibri" panose="020F0502020204030204" pitchFamily="34" charset="0"/>
                        </a:rPr>
                        <a:t>TOTAL</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c hMerge="1">
                  <a:txBody>
                    <a:bodyPr/>
                    <a:lstStyle/>
                    <a:p>
                      <a:endParaRPr lang="en-US"/>
                    </a:p>
                  </a:txBody>
                  <a:tcPr/>
                </a:tc>
                <a:tc>
                  <a:txBody>
                    <a:bodyPr/>
                    <a:lstStyle/>
                    <a:p>
                      <a:pPr algn="r"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600" b="1" i="0" u="none" strike="noStrike">
                          <a:solidFill>
                            <a:srgbClr val="000000"/>
                          </a:solidFill>
                          <a:effectLst/>
                          <a:latin typeface="Calibri" panose="020F0502020204030204" pitchFamily="34" charset="0"/>
                        </a:rPr>
                        <a:t>$5,000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95809">
                <a:tc>
                  <a:txBody>
                    <a:bodyPr/>
                    <a:lstStyle/>
                    <a:p>
                      <a:pPr algn="ctr" fontAlgn="ctr"/>
                      <a:r>
                        <a:rPr lang="en-US" sz="600" b="0" i="0" u="none" strike="noStrike">
                          <a:solidFill>
                            <a:srgbClr val="000000"/>
                          </a:solidFill>
                          <a:effectLst/>
                          <a:latin typeface="Calibri" panose="020F0502020204030204" pitchFamily="34" charset="0"/>
                        </a:rPr>
                        <a:t>Cash Assistance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5,500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One-time cash assistance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5500 ( 2100 F/s 1 amd 3400 F/s &gt;1)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22000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50 for Fs&gt;1 , 20 for F/s 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12.5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600" b="0" i="0" u="none" strike="noStrike">
                          <a:solidFill>
                            <a:srgbClr val="000000"/>
                          </a:solidFill>
                          <a:effectLst/>
                          <a:latin typeface="Calibri" panose="020F0502020204030204" pitchFamily="34" charset="0"/>
                        </a:rPr>
                        <a:t>212000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6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1255">
                <a:tc gridSpan="3">
                  <a:txBody>
                    <a:bodyPr/>
                    <a:lstStyle/>
                    <a:p>
                      <a:pPr algn="ctr" fontAlgn="b"/>
                      <a:r>
                        <a:rPr lang="en-US" sz="600" b="1" i="0" u="none" strike="noStrike">
                          <a:solidFill>
                            <a:srgbClr val="000000"/>
                          </a:solidFill>
                          <a:effectLst/>
                          <a:latin typeface="Calibri" panose="020F0502020204030204" pitchFamily="34" charset="0"/>
                        </a:rPr>
                        <a:t>TOTAL</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c hMerge="1">
                  <a:txBody>
                    <a:bodyPr/>
                    <a:lstStyle/>
                    <a:p>
                      <a:endParaRPr lang="en-US"/>
                    </a:p>
                  </a:txBody>
                  <a:tcPr/>
                </a:tc>
                <a:tc>
                  <a:txBody>
                    <a:bodyPr/>
                    <a:lstStyle/>
                    <a:p>
                      <a:pPr algn="r"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600" b="1" i="0" u="none" strike="noStrike">
                          <a:solidFill>
                            <a:srgbClr val="000000"/>
                          </a:solidFill>
                          <a:effectLst/>
                          <a:latin typeface="Calibri" panose="020F0502020204030204" pitchFamily="34" charset="0"/>
                        </a:rPr>
                        <a:t>$212,000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600" b="1" i="0" u="none" strike="noStrike">
                          <a:solidFill>
                            <a:srgbClr val="000000"/>
                          </a:solidFill>
                          <a:effectLst/>
                          <a:latin typeface="Calibri" panose="020F0502020204030204" pitchFamily="34" charset="0"/>
                        </a:rPr>
                        <a:t>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116818">
                <a:tc>
                  <a:txBody>
                    <a:bodyPr/>
                    <a:lstStyle/>
                    <a:p>
                      <a:pPr algn="l" fontAlgn="b"/>
                      <a:r>
                        <a:rPr lang="en-US" sz="7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a:solidFill>
                            <a:srgbClr val="000000"/>
                          </a:solidFill>
                          <a:effectLst/>
                          <a:latin typeface="Calibri" panose="020F0502020204030204" pitchFamily="34" charset="0"/>
                        </a:rPr>
                        <a:t>GRAND TOTAL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r" fontAlgn="b"/>
                      <a:r>
                        <a:rPr lang="en-US" sz="700" b="1" i="0" u="none" strike="noStrike">
                          <a:solidFill>
                            <a:srgbClr val="000000"/>
                          </a:solidFill>
                          <a:effectLst/>
                          <a:latin typeface="Calibri" panose="020F0502020204030204" pitchFamily="34" charset="0"/>
                        </a:rPr>
                        <a:t>$1,661,600</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c>
                  <a:txBody>
                    <a:bodyPr/>
                    <a:lstStyle/>
                    <a:p>
                      <a:pPr algn="l" fontAlgn="b"/>
                      <a:r>
                        <a:rPr lang="en-US" sz="700" b="1" i="0" u="none" strike="noStrike" dirty="0">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a:noFill/>
                    </a:lnB>
                    <a:solidFill>
                      <a:srgbClr val="8DB4E2"/>
                    </a:solidFill>
                  </a:tcPr>
                </a:tc>
              </a:tr>
            </a:tbl>
          </a:graphicData>
        </a:graphic>
      </p:graphicFrame>
    </p:spTree>
    <p:extLst>
      <p:ext uri="{BB962C8B-B14F-4D97-AF65-F5344CB8AC3E}">
        <p14:creationId xmlns:p14="http://schemas.microsoft.com/office/powerpoint/2010/main" val="38075890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8837"/>
          </a:xfrm>
        </p:spPr>
        <p:txBody>
          <a:bodyPr/>
          <a:lstStyle/>
          <a:p>
            <a:r>
              <a:rPr lang="en-US" dirty="0" err="1" smtClean="0"/>
              <a:t>ToR</a:t>
            </a:r>
            <a:r>
              <a:rPr lang="en-US" dirty="0" smtClean="0"/>
              <a:t> and Scope</a:t>
            </a:r>
            <a:endParaRPr lang="en-GB" dirty="0"/>
          </a:p>
        </p:txBody>
      </p:sp>
      <p:sp>
        <p:nvSpPr>
          <p:cNvPr id="5" name="Rectangle 4"/>
          <p:cNvSpPr/>
          <p:nvPr/>
        </p:nvSpPr>
        <p:spPr>
          <a:xfrm>
            <a:off x="1749136" y="609600"/>
            <a:ext cx="8766464" cy="5868273"/>
          </a:xfrm>
          <a:prstGeom prst="rect">
            <a:avLst/>
          </a:prstGeom>
        </p:spPr>
        <p:txBody>
          <a:bodyPr wrap="square">
            <a:spAutoFit/>
          </a:bodyPr>
          <a:lstStyle/>
          <a:p>
            <a:pPr algn="ctr">
              <a:lnSpc>
                <a:spcPts val="1940"/>
              </a:lnSpc>
              <a:spcAft>
                <a:spcPts val="1655"/>
              </a:spcAft>
            </a:pPr>
            <a:r>
              <a:rPr lang="en-US" sz="1200" b="1" u="sng" dirty="0">
                <a:solidFill>
                  <a:srgbClr val="000000"/>
                </a:solidFill>
                <a:latin typeface="Calibri" panose="020F0502020204030204" pitchFamily="34" charset="0"/>
                <a:ea typeface="Times New Roman" panose="02020603050405020304" pitchFamily="18" charset="0"/>
                <a:cs typeface="Arial" panose="020B0604020202020204" pitchFamily="34" charset="0"/>
              </a:rPr>
              <a:t>WINTERIZATION (OUTSIDE OF CAMPS) IN JORDAN 2014-2015</a:t>
            </a:r>
            <a:endParaRPr lang="en-US" sz="1600" b="1" dirty="0">
              <a:latin typeface="Arial" panose="020B0604020202020204" pitchFamily="34" charset="0"/>
              <a:ea typeface="Times New Roman" panose="02020603050405020304" pitchFamily="18" charset="0"/>
            </a:endParaRPr>
          </a:p>
          <a:p>
            <a:pPr marL="38100" algn="ctr">
              <a:lnSpc>
                <a:spcPts val="1940"/>
              </a:lnSpc>
              <a:spcAft>
                <a:spcPts val="0"/>
              </a:spcAft>
            </a:pPr>
            <a:r>
              <a:rPr lang="en-US" sz="1200" b="1" u="sng" dirty="0">
                <a:solidFill>
                  <a:srgbClr val="000000"/>
                </a:solidFill>
                <a:latin typeface="Calibri" panose="020F0502020204030204" pitchFamily="34" charset="0"/>
                <a:ea typeface="Times New Roman" panose="02020603050405020304" pitchFamily="18" charset="0"/>
                <a:cs typeface="Arial" panose="020B0604020202020204" pitchFamily="34" charset="0"/>
              </a:rPr>
              <a:t>STANDARD OPERATING PROCEDURES (SOPs)</a:t>
            </a:r>
            <a:endParaRPr lang="en-US" sz="1600" b="1" dirty="0">
              <a:latin typeface="Arial" panose="020B0604020202020204" pitchFamily="34" charset="0"/>
              <a:ea typeface="Times New Roman" panose="02020603050405020304" pitchFamily="18" charset="0"/>
            </a:endParaRPr>
          </a:p>
          <a:p>
            <a:pPr>
              <a:spcAft>
                <a:spcPts val="0"/>
              </a:spcAft>
            </a:pPr>
            <a:r>
              <a:rPr lang="en-GB" sz="1200" dirty="0">
                <a:solidFill>
                  <a:srgbClr val="000000"/>
                </a:solidFill>
                <a:latin typeface="Calibri" panose="020F0502020204030204" pitchFamily="34" charset="0"/>
                <a:ea typeface="Times New Roman" panose="02020603050405020304" pitchFamily="18" charset="0"/>
                <a:cs typeface="Arial" panose="020B0604020202020204" pitchFamily="34" charset="0"/>
              </a:rPr>
              <a:t> </a:t>
            </a:r>
            <a:endParaRPr lang="en-US" sz="1400" dirty="0">
              <a:solidFill>
                <a:srgbClr val="000000"/>
              </a:solidFill>
              <a:latin typeface="Times New Roman" panose="02020603050405020304" pitchFamily="18" charset="0"/>
              <a:ea typeface="Times New Roman" panose="02020603050405020304" pitchFamily="18" charset="0"/>
            </a:endParaRPr>
          </a:p>
          <a:p>
            <a:pPr>
              <a:spcBef>
                <a:spcPts val="1200"/>
              </a:spcBef>
              <a:spcAft>
                <a:spcPts val="300"/>
              </a:spcAft>
            </a:pPr>
            <a:r>
              <a:rPr lang="en-GB" sz="1200" b="1" u="sng" dirty="0">
                <a:solidFill>
                  <a:srgbClr val="000000"/>
                </a:solidFill>
                <a:latin typeface="Calibri" panose="020F0502020204030204" pitchFamily="34" charset="0"/>
                <a:ea typeface="Times New Roman" panose="02020603050405020304" pitchFamily="18" charset="0"/>
                <a:cs typeface="Arial" panose="020B0604020202020204" pitchFamily="34" charset="0"/>
              </a:rPr>
              <a:t>Background and Scope</a:t>
            </a:r>
            <a:endParaRPr lang="en-US" sz="1600" b="1" i="1" dirty="0">
              <a:solidFill>
                <a:srgbClr val="000000"/>
              </a:solidFill>
              <a:latin typeface="Calibri Light" panose="020F0302020204030204" pitchFamily="34" charset="0"/>
              <a:ea typeface="Times New Roman" panose="02020603050405020304" pitchFamily="18" charset="0"/>
            </a:endParaRPr>
          </a:p>
          <a:p>
            <a:pPr marL="12700" marR="12700" indent="-228600" algn="just">
              <a:lnSpc>
                <a:spcPts val="1205"/>
              </a:lnSpc>
              <a:spcBef>
                <a:spcPts val="1800"/>
              </a:spcBef>
              <a:spcAft>
                <a:spcPts val="885"/>
              </a:spcAft>
            </a:pPr>
            <a:r>
              <a:rPr lang="en-US" sz="1200" dirty="0">
                <a:solidFill>
                  <a:srgbClr val="000000"/>
                </a:solidFill>
                <a:latin typeface="Calibri" panose="020F0502020204030204" pitchFamily="34" charset="0"/>
                <a:ea typeface="Times New Roman" panose="02020603050405020304" pitchFamily="18" charset="0"/>
                <a:cs typeface="Arial" panose="020B0604020202020204" pitchFamily="34" charset="0"/>
              </a:rPr>
              <a:t>In August 2014, humanitarian partners of the NFI and Cash Working Groups (WGs) in Jordan came together in order to better frame the winterization assistance provided to Syrian refugees and vulnerable Jordanians. This document aims to support the coordination of winterization interventions in of-camp settings and covers the winter months of November to March (2014-15). Reference documents can be found here:</a:t>
            </a:r>
            <a:endParaRPr lang="en-US" sz="900" dirty="0">
              <a:latin typeface="Arial" panose="020B0604020202020204" pitchFamily="34" charset="0"/>
              <a:ea typeface="Times New Roman" panose="02020603050405020304" pitchFamily="18" charset="0"/>
            </a:endParaRPr>
          </a:p>
          <a:p>
            <a:pPr marL="342900" marR="12700" lvl="0" indent="-342900">
              <a:lnSpc>
                <a:spcPts val="1205"/>
              </a:lnSpc>
              <a:spcBef>
                <a:spcPts val="1800"/>
              </a:spcBef>
              <a:spcAft>
                <a:spcPts val="885"/>
              </a:spcAft>
              <a:buFont typeface="Symbol" panose="05050102010706020507" pitchFamily="18" charset="2"/>
              <a:buChar char=""/>
            </a:pPr>
            <a:r>
              <a:rPr lang="en-US" sz="1200" dirty="0">
                <a:solidFill>
                  <a:srgbClr val="000000"/>
                </a:solidFill>
                <a:latin typeface="Calibri" panose="020F0502020204030204" pitchFamily="34" charset="0"/>
                <a:ea typeface="Times New Roman" panose="02020603050405020304" pitchFamily="18" charset="0"/>
                <a:cs typeface="Arial" panose="020B0604020202020204" pitchFamily="34" charset="0"/>
              </a:rPr>
              <a:t>Outline of Inter-agency winterization efforts in Jordan (2014-15). </a:t>
            </a:r>
            <a:r>
              <a:rPr lang="en-US" sz="1200" u="sng" dirty="0">
                <a:solidFill>
                  <a:srgbClr val="000000"/>
                </a:solidFill>
                <a:latin typeface="Calibri" panose="020F0502020204030204" pitchFamily="34" charset="0"/>
                <a:ea typeface="Times New Roman" panose="02020603050405020304" pitchFamily="18" charset="0"/>
                <a:cs typeface="Arial" panose="020B0604020202020204" pitchFamily="34" charset="0"/>
                <a:hlinkClick r:id="rId2"/>
              </a:rPr>
              <a:t>http://data.unhcr.org/syrianrefugees/download.php?id=7048</a:t>
            </a:r>
            <a:r>
              <a:rPr lang="en-US" sz="1200" dirty="0">
                <a:solidFill>
                  <a:srgbClr val="000000"/>
                </a:solidFill>
                <a:latin typeface="Calibri" panose="020F0502020204030204" pitchFamily="34" charset="0"/>
                <a:ea typeface="Times New Roman" panose="02020603050405020304" pitchFamily="18" charset="0"/>
                <a:cs typeface="Arial" panose="020B0604020202020204" pitchFamily="34" charset="0"/>
              </a:rPr>
              <a:t> </a:t>
            </a:r>
            <a:endParaRPr lang="en-US" sz="900" dirty="0">
              <a:latin typeface="Arial" panose="020B0604020202020204" pitchFamily="34" charset="0"/>
              <a:ea typeface="Times New Roman" panose="02020603050405020304" pitchFamily="18" charset="0"/>
            </a:endParaRPr>
          </a:p>
          <a:p>
            <a:pPr marL="12700" marR="12700" indent="-228600" algn="just">
              <a:lnSpc>
                <a:spcPts val="1205"/>
              </a:lnSpc>
              <a:spcBef>
                <a:spcPts val="1800"/>
              </a:spcBef>
              <a:spcAft>
                <a:spcPts val="885"/>
              </a:spcAft>
            </a:pPr>
            <a:r>
              <a:rPr lang="en-US" sz="1200" dirty="0">
                <a:solidFill>
                  <a:srgbClr val="000000"/>
                </a:solidFill>
                <a:latin typeface="Calibri" panose="020F0502020204030204" pitchFamily="34" charset="0"/>
                <a:ea typeface="Times New Roman" panose="02020603050405020304" pitchFamily="18" charset="0"/>
                <a:cs typeface="Arial" panose="020B0604020202020204" pitchFamily="34" charset="0"/>
              </a:rPr>
              <a:t>Moreover, and in line with the submissions under the Regional Response Plan 6 (RRP6) and the Regional Response Plan 6 Review process, partners have updated their activities on Activity Info Coordination database </a:t>
            </a:r>
            <a:r>
              <a:rPr lang="en-US" sz="1200" u="sng" dirty="0">
                <a:solidFill>
                  <a:srgbClr val="000000"/>
                </a:solidFill>
                <a:latin typeface="Calibri" panose="020F0502020204030204" pitchFamily="34" charset="0"/>
                <a:ea typeface="Times New Roman" panose="02020603050405020304" pitchFamily="18" charset="0"/>
                <a:cs typeface="Arial" panose="020B0604020202020204" pitchFamily="34" charset="0"/>
                <a:hlinkClick r:id="rId3"/>
              </a:rPr>
              <a:t>http://syrianrefugeeresponse.org</a:t>
            </a:r>
            <a:r>
              <a:rPr lang="en-US" sz="1200" dirty="0">
                <a:solidFill>
                  <a:srgbClr val="000000"/>
                </a:solidFill>
                <a:latin typeface="Calibri" panose="020F0502020204030204" pitchFamily="34" charset="0"/>
                <a:ea typeface="Times New Roman" panose="02020603050405020304" pitchFamily="18" charset="0"/>
                <a:cs typeface="Arial" panose="020B0604020202020204" pitchFamily="34" charset="0"/>
              </a:rPr>
              <a:t>. </a:t>
            </a:r>
            <a:endParaRPr lang="en-US" sz="900" dirty="0">
              <a:latin typeface="Arial" panose="020B0604020202020204" pitchFamily="34" charset="0"/>
              <a:ea typeface="Times New Roman" panose="02020603050405020304" pitchFamily="18" charset="0"/>
            </a:endParaRPr>
          </a:p>
          <a:p>
            <a:pPr marR="12700" indent="-228600" algn="just">
              <a:lnSpc>
                <a:spcPts val="1205"/>
              </a:lnSpc>
              <a:spcBef>
                <a:spcPts val="1800"/>
              </a:spcBef>
              <a:spcAft>
                <a:spcPts val="885"/>
              </a:spcAft>
            </a:pPr>
            <a:r>
              <a:rPr lang="en-GB" sz="1200" b="1" u="sng" dirty="0" smtClean="0">
                <a:solidFill>
                  <a:srgbClr val="000000"/>
                </a:solidFill>
                <a:latin typeface="Calibri" panose="020F0502020204030204" pitchFamily="34" charset="0"/>
                <a:ea typeface="Times New Roman" panose="02020603050405020304" pitchFamily="18" charset="0"/>
                <a:cs typeface="Arial" panose="020B0604020202020204" pitchFamily="34" charset="0"/>
              </a:rPr>
              <a:t>Coordination </a:t>
            </a:r>
            <a:r>
              <a:rPr lang="en-GB" sz="1200" b="1" u="sng" dirty="0">
                <a:solidFill>
                  <a:srgbClr val="000000"/>
                </a:solidFill>
                <a:latin typeface="Calibri" panose="020F0502020204030204" pitchFamily="34" charset="0"/>
                <a:ea typeface="Times New Roman" panose="02020603050405020304" pitchFamily="18" charset="0"/>
                <a:cs typeface="Arial" panose="020B0604020202020204" pitchFamily="34" charset="0"/>
              </a:rPr>
              <a:t>of Winterization Activities</a:t>
            </a:r>
            <a:endParaRPr lang="en-US" sz="1600" b="1" i="1" dirty="0">
              <a:solidFill>
                <a:srgbClr val="000000"/>
              </a:solidFill>
              <a:latin typeface="Calibri Light" panose="020F0302020204030204" pitchFamily="34" charset="0"/>
              <a:ea typeface="Times New Roman" panose="02020603050405020304" pitchFamily="18" charset="0"/>
            </a:endParaRPr>
          </a:p>
          <a:p>
            <a:pPr marL="12700" indent="-228600" algn="just">
              <a:lnSpc>
                <a:spcPts val="1205"/>
              </a:lnSpc>
              <a:spcBef>
                <a:spcPts val="1800"/>
              </a:spcBef>
              <a:spcAft>
                <a:spcPts val="0"/>
              </a:spcAft>
              <a:tabLst>
                <a:tab pos="244475" algn="l"/>
              </a:tabLst>
            </a:pPr>
            <a:r>
              <a:rPr lang="en-US" sz="1200" dirty="0">
                <a:latin typeface="Calibri" panose="020F0502020204030204" pitchFamily="34" charset="0"/>
                <a:ea typeface="Times New Roman" panose="02020603050405020304" pitchFamily="18" charset="0"/>
                <a:cs typeface="Arial" panose="020B0604020202020204" pitchFamily="34" charset="0"/>
              </a:rPr>
              <a:t>In the cross-sectoral coordination meeting on the 13</a:t>
            </a:r>
            <a:r>
              <a:rPr lang="en-US" sz="1200" baseline="30000" dirty="0">
                <a:latin typeface="Calibri" panose="020F0502020204030204" pitchFamily="34" charset="0"/>
                <a:ea typeface="Times New Roman" panose="02020603050405020304" pitchFamily="18" charset="0"/>
                <a:cs typeface="Arial" panose="020B0604020202020204" pitchFamily="34" charset="0"/>
              </a:rPr>
              <a:t>th</a:t>
            </a:r>
            <a:r>
              <a:rPr lang="en-US" sz="1200" dirty="0">
                <a:latin typeface="Calibri" panose="020F0502020204030204" pitchFamily="34" charset="0"/>
                <a:ea typeface="Times New Roman" panose="02020603050405020304" pitchFamily="18" charset="0"/>
                <a:cs typeface="Arial" panose="020B0604020202020204" pitchFamily="34" charset="0"/>
              </a:rPr>
              <a:t> of October, agencies reaffirmed their commitment to the following coordination principles</a:t>
            </a:r>
            <a:r>
              <a:rPr lang="en-US" sz="1200" dirty="0" smtClean="0">
                <a:latin typeface="Calibri" panose="020F0502020204030204" pitchFamily="34" charset="0"/>
                <a:ea typeface="Times New Roman" panose="02020603050405020304" pitchFamily="18" charset="0"/>
                <a:cs typeface="Arial" panose="020B0604020202020204" pitchFamily="34" charset="0"/>
              </a:rPr>
              <a:t>:</a:t>
            </a:r>
          </a:p>
          <a:p>
            <a:pPr marL="228600" lvl="0" indent="-228600">
              <a:buFont typeface="+mj-lt"/>
              <a:buAutoNum type="arabicPeriod"/>
            </a:pPr>
            <a:r>
              <a:rPr lang="en-GB" sz="1100" dirty="0"/>
              <a:t>Regular update by all partners of planned activities including district of intervention, targeted population and type of assistance. </a:t>
            </a:r>
            <a:endParaRPr lang="en-US" sz="1100" dirty="0"/>
          </a:p>
          <a:p>
            <a:pPr marL="228600" lvl="0" indent="-228600">
              <a:buFont typeface="+mj-lt"/>
              <a:buAutoNum type="arabicPeriod"/>
            </a:pPr>
            <a:r>
              <a:rPr lang="en-GB" sz="1100" dirty="0"/>
              <a:t>Real-time entry and verification of beneficiaries on RAIS module by all partners (with the objective to avoid duplication as much as possible).</a:t>
            </a:r>
            <a:endParaRPr lang="en-US" sz="1100" dirty="0"/>
          </a:p>
          <a:p>
            <a:pPr marL="228600" lvl="0" indent="-228600">
              <a:buFont typeface="+mj-lt"/>
              <a:buAutoNum type="arabicPeriod"/>
            </a:pPr>
            <a:r>
              <a:rPr lang="en-GB" sz="1100" dirty="0"/>
              <a:t>Delivery of assistance to beneficiaries within the agreed timeframe (within two weeks upon identification of cases). </a:t>
            </a:r>
            <a:endParaRPr lang="en-US" sz="1100" dirty="0"/>
          </a:p>
          <a:p>
            <a:pPr marL="228600" lvl="0" indent="-228600">
              <a:buFont typeface="+mj-lt"/>
              <a:buAutoNum type="arabicPeriod"/>
            </a:pPr>
            <a:r>
              <a:rPr lang="en-GB" sz="1100" dirty="0"/>
              <a:t>Inter-agency referral process with the purpose of covering specific needs of extremely vulnerable cases will be in place. </a:t>
            </a:r>
            <a:endParaRPr lang="en-US" sz="1100" dirty="0"/>
          </a:p>
          <a:p>
            <a:pPr marL="228600" lvl="0" indent="-228600">
              <a:buFont typeface="+mj-lt"/>
              <a:buAutoNum type="arabicPeriod"/>
            </a:pPr>
            <a:r>
              <a:rPr lang="en-GB" sz="1100" dirty="0"/>
              <a:t>Monthly update of the Winterization dashboard to capture progress against initial targets.</a:t>
            </a:r>
            <a:endParaRPr lang="en-US" sz="1100" dirty="0"/>
          </a:p>
          <a:p>
            <a:pPr marL="228600" lvl="0" indent="-228600">
              <a:buFont typeface="+mj-lt"/>
              <a:buAutoNum type="arabicPeriod"/>
            </a:pPr>
            <a:r>
              <a:rPr lang="en-GB" sz="1100" dirty="0"/>
              <a:t>Winterization assistance will be prioritised for cases not having received assistance before. </a:t>
            </a:r>
            <a:endParaRPr lang="en-US" sz="1100" dirty="0"/>
          </a:p>
          <a:p>
            <a:pPr marL="228600" lvl="0" indent="-228600">
              <a:buFont typeface="+mj-lt"/>
              <a:buAutoNum type="arabicPeriod"/>
            </a:pPr>
            <a:r>
              <a:rPr lang="en-GB" sz="1100" dirty="0"/>
              <a:t>A Winterization TF will meet to better coordinate winterization interventions and make sure a harmonised approach is in place</a:t>
            </a:r>
            <a:r>
              <a:rPr lang="en-GB" sz="1100" dirty="0" smtClean="0"/>
              <a:t>.</a:t>
            </a:r>
            <a:endParaRPr lang="en-US" sz="1100" dirty="0"/>
          </a:p>
        </p:txBody>
      </p:sp>
    </p:spTree>
    <p:extLst>
      <p:ext uri="{BB962C8B-B14F-4D97-AF65-F5344CB8AC3E}">
        <p14:creationId xmlns:p14="http://schemas.microsoft.com/office/powerpoint/2010/main" val="7276456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87079"/>
            <a:ext cx="8596668" cy="1041991"/>
          </a:xfrm>
        </p:spPr>
        <p:txBody>
          <a:bodyPr>
            <a:normAutofit fontScale="90000"/>
          </a:bodyPr>
          <a:lstStyle/>
          <a:p>
            <a:r>
              <a:rPr lang="en-US" dirty="0"/>
              <a:t>Discussion and finalization of targeting approach</a:t>
            </a:r>
            <a:br>
              <a:rPr lang="en-US" dirty="0"/>
            </a:br>
            <a:endParaRPr lang="en-GB" dirty="0"/>
          </a:p>
        </p:txBody>
      </p:sp>
      <p:sp>
        <p:nvSpPr>
          <p:cNvPr id="3" name="Content Placeholder 2"/>
          <p:cNvSpPr>
            <a:spLocks noGrp="1"/>
          </p:cNvSpPr>
          <p:nvPr>
            <p:ph idx="1"/>
          </p:nvPr>
        </p:nvSpPr>
        <p:spPr>
          <a:xfrm>
            <a:off x="677334" y="1424763"/>
            <a:ext cx="8596668" cy="1881963"/>
          </a:xfrm>
        </p:spPr>
        <p:txBody>
          <a:bodyPr/>
          <a:lstStyle/>
          <a:p>
            <a:pPr marL="0" lvl="0" indent="0">
              <a:buNone/>
            </a:pPr>
            <a:r>
              <a:rPr lang="en-GB" b="1" u="sng" dirty="0"/>
              <a:t>Eligibility for winterization assistance: </a:t>
            </a:r>
            <a:r>
              <a:rPr lang="en-GB" dirty="0"/>
              <a:t> </a:t>
            </a:r>
          </a:p>
          <a:p>
            <a:r>
              <a:rPr lang="en-GB" dirty="0"/>
              <a:t>It is recommended that eligibility criteria for winterization assistance should be based on the VAF Basic Needs Vulnerability tree and that both the extremely and the highly vulnerable should be considered for assistance (score of 3 or 4 overall, not enough to have a score of 3 or 4 in one or two areas only). This scoring should apply for all nationalities.</a:t>
            </a:r>
          </a:p>
          <a:p>
            <a:endParaRPr lang="en-GB" dirty="0"/>
          </a:p>
        </p:txBody>
      </p:sp>
      <p:graphicFrame>
        <p:nvGraphicFramePr>
          <p:cNvPr id="7" name="Diagram 6"/>
          <p:cNvGraphicFramePr/>
          <p:nvPr>
            <p:extLst>
              <p:ext uri="{D42A27DB-BD31-4B8C-83A1-F6EECF244321}">
                <p14:modId xmlns:p14="http://schemas.microsoft.com/office/powerpoint/2010/main" val="728587580"/>
              </p:ext>
            </p:extLst>
          </p:nvPr>
        </p:nvGraphicFramePr>
        <p:xfrm>
          <a:off x="1812704" y="2568331"/>
          <a:ext cx="5270500" cy="49536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70669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87079"/>
            <a:ext cx="8596668" cy="1041991"/>
          </a:xfrm>
        </p:spPr>
        <p:txBody>
          <a:bodyPr>
            <a:normAutofit fontScale="90000"/>
          </a:bodyPr>
          <a:lstStyle/>
          <a:p>
            <a:r>
              <a:rPr lang="en-US" dirty="0"/>
              <a:t>Discussion and finalization of targeting approach</a:t>
            </a:r>
            <a:br>
              <a:rPr lang="en-US" dirty="0"/>
            </a:br>
            <a:endParaRPr lang="en-GB" dirty="0"/>
          </a:p>
        </p:txBody>
      </p:sp>
      <p:sp>
        <p:nvSpPr>
          <p:cNvPr id="5" name="Shape 388"/>
          <p:cNvSpPr>
            <a:spLocks noGrp="1"/>
          </p:cNvSpPr>
          <p:nvPr>
            <p:ph idx="1"/>
          </p:nvPr>
        </p:nvSpPr>
        <p:spPr>
          <a:xfrm>
            <a:off x="677690" y="1550427"/>
            <a:ext cx="8596312" cy="1882775"/>
          </a:xfrm>
          <a:prstGeom prst="roundRect">
            <a:avLst>
              <a:gd name="adj" fmla="val 16667"/>
            </a:avLst>
          </a:prstGeom>
          <a:solidFill>
            <a:srgbClr val="EFEFEF"/>
          </a:solidFill>
          <a:ln w="19050" cap="flat">
            <a:solidFill>
              <a:schemeClr val="accent1"/>
            </a:solidFill>
            <a:prstDash val="solid"/>
            <a:round/>
            <a:headEnd type="none" w="med" len="med"/>
            <a:tailEnd type="none" w="med" len="med"/>
          </a:ln>
        </p:spPr>
        <p:txBody>
          <a:bodyPr wrap="square" lIns="121900" tIns="121900" rIns="121900" bIns="121900" anchor="ctr" anchorCtr="0">
            <a:noAutofit/>
          </a:bodyPr>
          <a:lstStyle/>
          <a:p>
            <a:pPr>
              <a:spcAft>
                <a:spcPts val="0"/>
              </a:spcAft>
            </a:pPr>
            <a:r>
              <a:rPr lang="en-GB" sz="1350" b="1" kern="1200">
                <a:solidFill>
                  <a:srgbClr val="2E74B5"/>
                </a:solidFill>
                <a:effectLst/>
                <a:latin typeface="Open Sans"/>
                <a:ea typeface="Open Sans"/>
                <a:cs typeface="Open Sans"/>
              </a:rPr>
              <a:t>Coping strategies:</a:t>
            </a:r>
            <a:endParaRPr lang="en-GB" sz="1200">
              <a:effectLst/>
              <a:latin typeface="Times New Roman" panose="02020603050405020304" pitchFamily="18" charset="0"/>
              <a:ea typeface="MS Mincho" panose="02020609040205080304" pitchFamily="49" charset="-128"/>
            </a:endParaRPr>
          </a:p>
          <a:p>
            <a:pPr>
              <a:spcAft>
                <a:spcPts val="0"/>
              </a:spcAft>
            </a:pPr>
            <a:r>
              <a:rPr lang="en-GB" sz="1050" b="1" kern="1200">
                <a:solidFill>
                  <a:srgbClr val="2E74B5"/>
                </a:solidFill>
                <a:effectLst/>
                <a:latin typeface="Open Sans"/>
                <a:ea typeface="Open Sans"/>
                <a:cs typeface="Open Sans"/>
              </a:rPr>
              <a:t>Stress:</a:t>
            </a:r>
            <a:r>
              <a:rPr lang="en-GB" sz="1050" kern="1200">
                <a:solidFill>
                  <a:srgbClr val="2E74B5"/>
                </a:solidFill>
                <a:effectLst/>
                <a:latin typeface="Open Sans"/>
                <a:ea typeface="Open Sans"/>
                <a:cs typeface="Open Sans"/>
              </a:rPr>
              <a:t> Spent savings, sold HH goods, bought food on credit</a:t>
            </a:r>
            <a:endParaRPr lang="en-GB" sz="1200">
              <a:effectLst/>
              <a:latin typeface="Times New Roman" panose="02020603050405020304" pitchFamily="18" charset="0"/>
              <a:ea typeface="MS Mincho" panose="02020609040205080304" pitchFamily="49" charset="-128"/>
            </a:endParaRPr>
          </a:p>
          <a:p>
            <a:pPr>
              <a:spcAft>
                <a:spcPts val="0"/>
              </a:spcAft>
            </a:pPr>
            <a:r>
              <a:rPr lang="en-GB" sz="1050" b="1" kern="1200">
                <a:solidFill>
                  <a:srgbClr val="2E74B5"/>
                </a:solidFill>
                <a:effectLst/>
                <a:latin typeface="Open Sans"/>
                <a:ea typeface="Open Sans"/>
                <a:cs typeface="Open Sans"/>
              </a:rPr>
              <a:t>Crisis:</a:t>
            </a:r>
            <a:r>
              <a:rPr lang="en-GB" sz="1050" kern="1200">
                <a:solidFill>
                  <a:srgbClr val="2E74B5"/>
                </a:solidFill>
                <a:effectLst/>
                <a:latin typeface="Open Sans"/>
                <a:ea typeface="Open Sans"/>
                <a:cs typeface="Open Sans"/>
              </a:rPr>
              <a:t> Sold productive assets, reduce essential non-food expenditure, </a:t>
            </a:r>
            <a:endParaRPr lang="en-GB" sz="1200">
              <a:effectLst/>
              <a:latin typeface="Times New Roman" panose="02020603050405020304" pitchFamily="18" charset="0"/>
              <a:ea typeface="MS Mincho" panose="02020609040205080304" pitchFamily="49" charset="-128"/>
            </a:endParaRPr>
          </a:p>
          <a:p>
            <a:pPr>
              <a:spcAft>
                <a:spcPts val="0"/>
              </a:spcAft>
            </a:pPr>
            <a:r>
              <a:rPr lang="en-GB" sz="1050" b="1" kern="1200">
                <a:solidFill>
                  <a:srgbClr val="2E74B5"/>
                </a:solidFill>
                <a:effectLst/>
                <a:latin typeface="Open Sans"/>
                <a:ea typeface="Open Sans"/>
                <a:cs typeface="Open Sans"/>
              </a:rPr>
              <a:t>Emergency:</a:t>
            </a:r>
            <a:r>
              <a:rPr lang="en-GB" sz="1050" kern="1200">
                <a:solidFill>
                  <a:srgbClr val="2E74B5"/>
                </a:solidFill>
                <a:effectLst/>
                <a:latin typeface="Open Sans"/>
                <a:ea typeface="Open Sans"/>
                <a:cs typeface="Open Sans"/>
              </a:rPr>
              <a:t> Sent adults or children HH members to beg, high risk/illegal/socially degrading jobs</a:t>
            </a:r>
            <a:endParaRPr lang="en-GB" sz="1200">
              <a:effectLst/>
              <a:latin typeface="Times New Roman" panose="02020603050405020304" pitchFamily="18" charset="0"/>
              <a:ea typeface="MS Mincho" panose="02020609040205080304" pitchFamily="49" charset="-128"/>
            </a:endParaRPr>
          </a:p>
        </p:txBody>
      </p:sp>
      <p:sp>
        <p:nvSpPr>
          <p:cNvPr id="4" name="Rectangle 3"/>
          <p:cNvSpPr/>
          <p:nvPr/>
        </p:nvSpPr>
        <p:spPr>
          <a:xfrm>
            <a:off x="878959" y="3654559"/>
            <a:ext cx="6096000" cy="1973104"/>
          </a:xfrm>
          <a:prstGeom prst="rect">
            <a:avLst/>
          </a:prstGeom>
        </p:spPr>
        <p:txBody>
          <a:bodyPr>
            <a:spAutoFit/>
          </a:bodyPr>
          <a:lstStyle/>
          <a:p>
            <a:pPr marL="342900" lvl="0" indent="-342900">
              <a:lnSpc>
                <a:spcPct val="107000"/>
              </a:lnSpc>
              <a:spcAft>
                <a:spcPts val="800"/>
              </a:spcAft>
              <a:buFont typeface="Symbol" panose="05050102010706020507" pitchFamily="18" charset="2"/>
              <a:buChar char=""/>
            </a:pPr>
            <a:r>
              <a:rPr lang="en-GB" b="1" u="sng" dirty="0">
                <a:latin typeface="Calibri" panose="020F0502020204030204" pitchFamily="34" charset="0"/>
                <a:ea typeface="SimSun" panose="02010600030101010101" pitchFamily="2" charset="-122"/>
                <a:cs typeface="Arial" panose="020B0604020202020204" pitchFamily="34" charset="0"/>
              </a:rPr>
              <a:t>Extra tool for targeting:</a:t>
            </a:r>
            <a:endParaRPr lang="en-GB" sz="1600" dirty="0">
              <a:latin typeface="Calibri" panose="020F0502020204030204" pitchFamily="34" charset="0"/>
              <a:ea typeface="SimSun" panose="02010600030101010101" pitchFamily="2" charset="-122"/>
              <a:cs typeface="Arial" panose="020B0604020202020204" pitchFamily="34" charset="0"/>
            </a:endParaRPr>
          </a:p>
          <a:p>
            <a:pPr algn="just">
              <a:lnSpc>
                <a:spcPct val="107000"/>
              </a:lnSpc>
              <a:spcAft>
                <a:spcPts val="800"/>
              </a:spcAft>
            </a:pPr>
            <a:r>
              <a:rPr lang="en-GB" dirty="0">
                <a:latin typeface="Calibri" panose="020F0502020204030204" pitchFamily="34" charset="0"/>
                <a:ea typeface="SimSun" panose="02010600030101010101" pitchFamily="2" charset="-122"/>
                <a:cs typeface="Arial" panose="020B0604020202020204" pitchFamily="34" charset="0"/>
              </a:rPr>
              <a:t>For organisations that wish to fine-tune their targeting, the table below has been designed to better analyse levels of vulnerability. The scoring can be easily applied to assessed households and should allow organisations to select beneficiaries with their desired threshold.</a:t>
            </a:r>
            <a:endParaRPr lang="en-GB" sz="1600" dirty="0">
              <a:effectLst/>
              <a:latin typeface="Calibri" panose="020F050202020403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8853142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6581" y="333153"/>
            <a:ext cx="8596668" cy="719470"/>
          </a:xfrm>
        </p:spPr>
        <p:txBody>
          <a:bodyPr>
            <a:normAutofit fontScale="90000"/>
          </a:bodyPr>
          <a:lstStyle/>
          <a:p>
            <a:r>
              <a:rPr lang="en-US" dirty="0"/>
              <a:t>Discussion and finalization of targeting approach</a:t>
            </a:r>
            <a:br>
              <a:rPr lang="en-US" dirty="0"/>
            </a:br>
            <a:endParaRPr lang="en-GB" dirty="0"/>
          </a:p>
        </p:txBody>
      </p:sp>
      <p:graphicFrame>
        <p:nvGraphicFramePr>
          <p:cNvPr id="4" name="Content Placeholder 3"/>
          <p:cNvGraphicFramePr>
            <a:graphicFrameLocks noGrp="1"/>
          </p:cNvGraphicFramePr>
          <p:nvPr>
            <p:ph idx="1"/>
          </p:nvPr>
        </p:nvGraphicFramePr>
        <p:xfrm>
          <a:off x="1911813" y="1613763"/>
          <a:ext cx="6128412" cy="4966069"/>
        </p:xfrm>
        <a:graphic>
          <a:graphicData uri="http://schemas.openxmlformats.org/drawingml/2006/table">
            <a:tbl>
              <a:tblPr firstRow="1" firstCol="1" bandRow="1">
                <a:tableStyleId>{5C22544A-7EE6-4342-B048-85BDC9FD1C3A}</a:tableStyleId>
              </a:tblPr>
              <a:tblGrid>
                <a:gridCol w="2042804"/>
                <a:gridCol w="2042804"/>
                <a:gridCol w="2042804"/>
              </a:tblGrid>
              <a:tr h="346315">
                <a:tc>
                  <a:txBody>
                    <a:bodyPr/>
                    <a:lstStyle/>
                    <a:p>
                      <a:pPr algn="ctr">
                        <a:lnSpc>
                          <a:spcPct val="107000"/>
                        </a:lnSpc>
                        <a:spcAft>
                          <a:spcPts val="0"/>
                        </a:spcAft>
                      </a:pPr>
                      <a:r>
                        <a:rPr lang="en-GB" sz="900">
                          <a:effectLst/>
                        </a:rPr>
                        <a:t>Vulnerability </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Criteria </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Scores </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418566">
                <a:tc rowSpan="4">
                  <a:txBody>
                    <a:bodyPr/>
                    <a:lstStyle/>
                    <a:p>
                      <a:pPr algn="ctr">
                        <a:lnSpc>
                          <a:spcPct val="107000"/>
                        </a:lnSpc>
                        <a:spcAft>
                          <a:spcPts val="0"/>
                        </a:spcAft>
                      </a:pPr>
                      <a:r>
                        <a:rPr lang="en-GB" sz="900">
                          <a:effectLst/>
                        </a:rPr>
                        <a:t>Reliance on Negative Coping Strategies</a:t>
                      </a:r>
                      <a:br>
                        <a:rPr lang="en-GB" sz="900">
                          <a:effectLst/>
                        </a:rPr>
                      </a:br>
                      <a:r>
                        <a:rPr lang="en-GB" sz="900">
                          <a:effectLst/>
                        </a:rPr>
                        <a:t>(food specific)</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nSpc>
                          <a:spcPct val="107000"/>
                        </a:lnSpc>
                        <a:spcAft>
                          <a:spcPts val="0"/>
                        </a:spcAft>
                      </a:pPr>
                      <a:r>
                        <a:rPr lang="en-GB" sz="900">
                          <a:effectLst/>
                        </a:rPr>
                        <a:t>Emergency: Sent adults or children HH members to beg, high risk/illegal/socially degrading jobs</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30.0</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279044">
                <a:tc vMerge="1">
                  <a:txBody>
                    <a:bodyPr/>
                    <a:lstStyle/>
                    <a:p>
                      <a:endParaRPr lang="en-GB"/>
                    </a:p>
                  </a:txBody>
                  <a:tcPr/>
                </a:tc>
                <a:tc>
                  <a:txBody>
                    <a:bodyPr/>
                    <a:lstStyle/>
                    <a:p>
                      <a:pPr>
                        <a:lnSpc>
                          <a:spcPct val="107000"/>
                        </a:lnSpc>
                        <a:spcAft>
                          <a:spcPts val="0"/>
                        </a:spcAft>
                      </a:pPr>
                      <a:r>
                        <a:rPr lang="en-GB" sz="900">
                          <a:effectLst/>
                        </a:rPr>
                        <a:t>Crisis: Sold productive assets, reduce essential non-food expenditure, </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22.5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279044">
                <a:tc vMerge="1">
                  <a:txBody>
                    <a:bodyPr/>
                    <a:lstStyle/>
                    <a:p>
                      <a:endParaRPr lang="en-GB"/>
                    </a:p>
                  </a:txBody>
                  <a:tcPr/>
                </a:tc>
                <a:tc>
                  <a:txBody>
                    <a:bodyPr/>
                    <a:lstStyle/>
                    <a:p>
                      <a:pPr>
                        <a:lnSpc>
                          <a:spcPct val="107000"/>
                        </a:lnSpc>
                        <a:spcAft>
                          <a:spcPts val="0"/>
                        </a:spcAft>
                      </a:pPr>
                      <a:r>
                        <a:rPr lang="en-GB" sz="900">
                          <a:effectLst/>
                        </a:rPr>
                        <a:t> Stress: Spent savings, sold HH goods, bought food on credit</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15.0</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217296">
                <a:tc vMerge="1">
                  <a:txBody>
                    <a:bodyPr/>
                    <a:lstStyle/>
                    <a:p>
                      <a:endParaRPr lang="en-GB"/>
                    </a:p>
                  </a:txBody>
                  <a:tcPr/>
                </a:tc>
                <a:tc>
                  <a:txBody>
                    <a:bodyPr/>
                    <a:lstStyle/>
                    <a:p>
                      <a:pPr>
                        <a:lnSpc>
                          <a:spcPct val="107000"/>
                        </a:lnSpc>
                        <a:spcAft>
                          <a:spcPts val="0"/>
                        </a:spcAft>
                      </a:pPr>
                      <a:r>
                        <a:rPr lang="en-GB" sz="900">
                          <a:effectLst/>
                        </a:rPr>
                        <a:t>HH not adopting strategies</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7.5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352200">
                <a:tc rowSpan="3">
                  <a:txBody>
                    <a:bodyPr/>
                    <a:lstStyle/>
                    <a:p>
                      <a:pPr algn="ctr">
                        <a:lnSpc>
                          <a:spcPct val="107000"/>
                        </a:lnSpc>
                        <a:spcAft>
                          <a:spcPts val="0"/>
                        </a:spcAft>
                      </a:pPr>
                      <a:r>
                        <a:rPr lang="en-GB" sz="900">
                          <a:effectLst/>
                        </a:rPr>
                        <a:t>Dependency ratio </a:t>
                      </a:r>
                      <a:br>
                        <a:rPr lang="en-GB" sz="900">
                          <a:effectLst/>
                        </a:rPr>
                      </a:br>
                      <a:r>
                        <a:rPr lang="en-GB" sz="900">
                          <a:effectLst/>
                        </a:rPr>
                        <a:t>=</a:t>
                      </a:r>
                      <a:br>
                        <a:rPr lang="en-GB" sz="900">
                          <a:effectLst/>
                        </a:rPr>
                      </a:br>
                      <a:r>
                        <a:rPr lang="en-GB" sz="900">
                          <a:effectLst/>
                        </a:rPr>
                        <a:t> # children </a:t>
                      </a:r>
                      <a:br>
                        <a:rPr lang="en-GB" sz="900">
                          <a:effectLst/>
                        </a:rPr>
                      </a:br>
                      <a:r>
                        <a:rPr lang="en-GB" sz="900">
                          <a:effectLst/>
                        </a:rPr>
                        <a:t>+</a:t>
                      </a:r>
                      <a:br>
                        <a:rPr lang="en-GB" sz="900">
                          <a:effectLst/>
                        </a:rPr>
                      </a:br>
                      <a:r>
                        <a:rPr lang="en-GB" sz="900">
                          <a:effectLst/>
                        </a:rPr>
                        <a:t> # of with chronic disease0</a:t>
                      </a:r>
                      <a:br>
                        <a:rPr lang="en-GB" sz="900">
                          <a:effectLst/>
                        </a:rPr>
                      </a:br>
                      <a:r>
                        <a:rPr lang="en-GB" sz="900">
                          <a:effectLst/>
                        </a:rPr>
                        <a:t> +</a:t>
                      </a:r>
                      <a:br>
                        <a:rPr lang="en-GB" sz="900">
                          <a:effectLst/>
                        </a:rPr>
                      </a:br>
                      <a:r>
                        <a:rPr lang="en-GB" sz="900">
                          <a:effectLst/>
                        </a:rPr>
                        <a:t> # with disabilities</a:t>
                      </a:r>
                      <a:br>
                        <a:rPr lang="en-GB" sz="900">
                          <a:effectLst/>
                        </a:rPr>
                      </a:br>
                      <a:r>
                        <a:rPr lang="en-GB" sz="900">
                          <a:effectLst/>
                        </a:rPr>
                        <a:t>÷</a:t>
                      </a:r>
                      <a:br>
                        <a:rPr lang="en-GB" sz="900">
                          <a:effectLst/>
                        </a:rPr>
                      </a:br>
                      <a:r>
                        <a:rPr lang="en-GB" sz="900">
                          <a:effectLst/>
                        </a:rPr>
                        <a:t># adults without disease or disability </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nSpc>
                          <a:spcPct val="107000"/>
                        </a:lnSpc>
                        <a:spcAft>
                          <a:spcPts val="0"/>
                        </a:spcAft>
                      </a:pPr>
                      <a:r>
                        <a:rPr lang="en-GB" sz="900">
                          <a:effectLst/>
                        </a:rPr>
                        <a:t>Dependency ratio =  .5&lt; R</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30</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440929">
                <a:tc vMerge="1">
                  <a:txBody>
                    <a:bodyPr/>
                    <a:lstStyle/>
                    <a:p>
                      <a:endParaRPr lang="en-GB"/>
                    </a:p>
                  </a:txBody>
                  <a:tcPr/>
                </a:tc>
                <a:tc>
                  <a:txBody>
                    <a:bodyPr/>
                    <a:lstStyle/>
                    <a:p>
                      <a:pPr>
                        <a:lnSpc>
                          <a:spcPct val="107000"/>
                        </a:lnSpc>
                        <a:spcAft>
                          <a:spcPts val="0"/>
                        </a:spcAft>
                      </a:pPr>
                      <a:r>
                        <a:rPr lang="en-GB" sz="900">
                          <a:effectLst/>
                        </a:rPr>
                        <a:t>Dependency ratio =  0&lt; R &lt;= .5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22.5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462568">
                <a:tc vMerge="1">
                  <a:txBody>
                    <a:bodyPr/>
                    <a:lstStyle/>
                    <a:p>
                      <a:endParaRPr lang="en-GB"/>
                    </a:p>
                  </a:txBody>
                  <a:tcPr/>
                </a:tc>
                <a:tc>
                  <a:txBody>
                    <a:bodyPr/>
                    <a:lstStyle/>
                    <a:p>
                      <a:pPr>
                        <a:lnSpc>
                          <a:spcPct val="107000"/>
                        </a:lnSpc>
                        <a:spcAft>
                          <a:spcPts val="0"/>
                        </a:spcAft>
                      </a:pPr>
                      <a:r>
                        <a:rPr lang="en-GB" sz="900">
                          <a:effectLst/>
                        </a:rPr>
                        <a:t> Dependency ratio = 0</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7.5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139522">
                <a:tc rowSpan="4">
                  <a:txBody>
                    <a:bodyPr/>
                    <a:lstStyle/>
                    <a:p>
                      <a:pPr algn="ctr">
                        <a:lnSpc>
                          <a:spcPct val="107000"/>
                        </a:lnSpc>
                        <a:spcAft>
                          <a:spcPts val="0"/>
                        </a:spcAft>
                      </a:pPr>
                      <a:r>
                        <a:rPr lang="en-GB" sz="900">
                          <a:effectLst/>
                        </a:rPr>
                        <a:t>Debt </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nSpc>
                          <a:spcPct val="107000"/>
                        </a:lnSpc>
                        <a:spcAft>
                          <a:spcPts val="0"/>
                        </a:spcAft>
                      </a:pPr>
                      <a:r>
                        <a:rPr lang="en-GB" sz="900">
                          <a:effectLst/>
                        </a:rPr>
                        <a:t>Debt/ capita= &gt; 100 JD</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20</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139522">
                <a:tc vMerge="1">
                  <a:txBody>
                    <a:bodyPr/>
                    <a:lstStyle/>
                    <a:p>
                      <a:endParaRPr lang="en-GB"/>
                    </a:p>
                  </a:txBody>
                  <a:tcPr/>
                </a:tc>
                <a:tc>
                  <a:txBody>
                    <a:bodyPr/>
                    <a:lstStyle/>
                    <a:p>
                      <a:pPr>
                        <a:lnSpc>
                          <a:spcPct val="107000"/>
                        </a:lnSpc>
                        <a:spcAft>
                          <a:spcPts val="0"/>
                        </a:spcAft>
                      </a:pPr>
                      <a:r>
                        <a:rPr lang="en-GB" sz="900">
                          <a:effectLst/>
                        </a:rPr>
                        <a:t>= &gt; 100 JD  Debt/ capita  =&gt;40 JD</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15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139522">
                <a:tc vMerge="1">
                  <a:txBody>
                    <a:bodyPr/>
                    <a:lstStyle/>
                    <a:p>
                      <a:endParaRPr lang="en-GB"/>
                    </a:p>
                  </a:txBody>
                  <a:tcPr/>
                </a:tc>
                <a:tc>
                  <a:txBody>
                    <a:bodyPr/>
                    <a:lstStyle/>
                    <a:p>
                      <a:pPr>
                        <a:lnSpc>
                          <a:spcPct val="107000"/>
                        </a:lnSpc>
                        <a:spcAft>
                          <a:spcPts val="0"/>
                        </a:spcAft>
                      </a:pPr>
                      <a:r>
                        <a:rPr lang="en-GB" sz="900">
                          <a:effectLst/>
                        </a:rPr>
                        <a:t>= &gt; 100 JD  Debt/ capita  =&gt;40 JD</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10</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139522">
                <a:tc vMerge="1">
                  <a:txBody>
                    <a:bodyPr/>
                    <a:lstStyle/>
                    <a:p>
                      <a:endParaRPr lang="en-GB"/>
                    </a:p>
                  </a:txBody>
                  <a:tcPr/>
                </a:tc>
                <a:tc>
                  <a:txBody>
                    <a:bodyPr/>
                    <a:lstStyle/>
                    <a:p>
                      <a:pPr>
                        <a:lnSpc>
                          <a:spcPct val="107000"/>
                        </a:lnSpc>
                        <a:spcAft>
                          <a:spcPts val="0"/>
                        </a:spcAft>
                      </a:pPr>
                      <a:r>
                        <a:rPr lang="en-GB" sz="900">
                          <a:effectLst/>
                        </a:rPr>
                        <a:t>&gt; 0 JD  Debt/ capita  </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139522">
                <a:tc rowSpan="4">
                  <a:txBody>
                    <a:bodyPr/>
                    <a:lstStyle/>
                    <a:p>
                      <a:pPr algn="ctr">
                        <a:lnSpc>
                          <a:spcPct val="107000"/>
                        </a:lnSpc>
                        <a:spcAft>
                          <a:spcPts val="0"/>
                        </a:spcAft>
                      </a:pPr>
                      <a:r>
                        <a:rPr lang="en-GB" sz="900">
                          <a:effectLst/>
                        </a:rPr>
                        <a:t>expenditure</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nSpc>
                          <a:spcPct val="107000"/>
                        </a:lnSpc>
                        <a:spcAft>
                          <a:spcPts val="0"/>
                        </a:spcAft>
                      </a:pPr>
                      <a:r>
                        <a:rPr lang="en-GB" sz="900">
                          <a:effectLst/>
                        </a:rPr>
                        <a:t>total expenditure/ HH members= &lt; 28 JD</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20</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279044">
                <a:tc vMerge="1">
                  <a:txBody>
                    <a:bodyPr/>
                    <a:lstStyle/>
                    <a:p>
                      <a:endParaRPr lang="en-GB"/>
                    </a:p>
                  </a:txBody>
                  <a:tcPr/>
                </a:tc>
                <a:tc>
                  <a:txBody>
                    <a:bodyPr/>
                    <a:lstStyle/>
                    <a:p>
                      <a:pPr>
                        <a:lnSpc>
                          <a:spcPct val="107000"/>
                        </a:lnSpc>
                        <a:spcAft>
                          <a:spcPts val="0"/>
                        </a:spcAft>
                      </a:pPr>
                      <a:r>
                        <a:rPr lang="en-GB" sz="900">
                          <a:effectLst/>
                        </a:rPr>
                        <a:t>68 JD= &gt;total expenditure/ HH members= &gt; 28 JD</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15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279044">
                <a:tc vMerge="1">
                  <a:txBody>
                    <a:bodyPr/>
                    <a:lstStyle/>
                    <a:p>
                      <a:endParaRPr lang="en-GB"/>
                    </a:p>
                  </a:txBody>
                  <a:tcPr/>
                </a:tc>
                <a:tc>
                  <a:txBody>
                    <a:bodyPr/>
                    <a:lstStyle/>
                    <a:p>
                      <a:pPr>
                        <a:lnSpc>
                          <a:spcPct val="107000"/>
                        </a:lnSpc>
                        <a:spcAft>
                          <a:spcPts val="0"/>
                        </a:spcAft>
                      </a:pPr>
                      <a:r>
                        <a:rPr lang="en-GB" sz="900">
                          <a:effectLst/>
                        </a:rPr>
                        <a:t>100JD= &gt;total expenditure/ HH members= &gt; 68 JD</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10</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139522">
                <a:tc vMerge="1">
                  <a:txBody>
                    <a:bodyPr/>
                    <a:lstStyle/>
                    <a:p>
                      <a:endParaRPr lang="en-GB"/>
                    </a:p>
                  </a:txBody>
                  <a:tcPr/>
                </a:tc>
                <a:tc>
                  <a:txBody>
                    <a:bodyPr/>
                    <a:lstStyle/>
                    <a:p>
                      <a:pPr>
                        <a:lnSpc>
                          <a:spcPct val="107000"/>
                        </a:lnSpc>
                        <a:spcAft>
                          <a:spcPts val="0"/>
                        </a:spcAft>
                      </a:pPr>
                      <a:r>
                        <a:rPr lang="en-GB" sz="900">
                          <a:effectLst/>
                        </a:rPr>
                        <a:t>100JD= &lt; total expenditure/ HH members</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a:effectLst/>
                        </a:rPr>
                        <a:t>5</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r h="139522">
                <a:tc>
                  <a:txBody>
                    <a:bodyPr/>
                    <a:lstStyle/>
                    <a:p>
                      <a:pPr algn="ctr">
                        <a:lnSpc>
                          <a:spcPct val="107000"/>
                        </a:lnSpc>
                        <a:spcAft>
                          <a:spcPts val="0"/>
                        </a:spcAft>
                      </a:pPr>
                      <a:r>
                        <a:rPr lang="en-GB" sz="900">
                          <a:effectLst/>
                        </a:rPr>
                        <a:t>Total Score</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nSpc>
                          <a:spcPct val="107000"/>
                        </a:lnSpc>
                        <a:spcAft>
                          <a:spcPts val="0"/>
                        </a:spcAft>
                      </a:pPr>
                      <a:r>
                        <a:rPr lang="en-GB" sz="900">
                          <a:effectLst/>
                        </a:rPr>
                        <a:t> </a:t>
                      </a:r>
                      <a:endParaRPr lang="en-GB" sz="80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c>
                  <a:txBody>
                    <a:bodyPr/>
                    <a:lstStyle/>
                    <a:p>
                      <a:pPr algn="ctr">
                        <a:lnSpc>
                          <a:spcPct val="107000"/>
                        </a:lnSpc>
                        <a:spcAft>
                          <a:spcPts val="0"/>
                        </a:spcAft>
                      </a:pPr>
                      <a:r>
                        <a:rPr lang="en-GB" sz="900" dirty="0">
                          <a:effectLst/>
                        </a:rPr>
                        <a:t>100</a:t>
                      </a:r>
                      <a:endParaRPr lang="en-GB" sz="800" dirty="0">
                        <a:effectLst/>
                        <a:latin typeface="Calibri" panose="020F0502020204030204" pitchFamily="34" charset="0"/>
                        <a:ea typeface="SimSun" panose="02010600030101010101" pitchFamily="2" charset="-122"/>
                        <a:cs typeface="Arial" panose="020B0604020202020204" pitchFamily="34" charset="0"/>
                      </a:endParaRPr>
                    </a:p>
                  </a:txBody>
                  <a:tcPr marL="48891" marR="48891" marT="0" marB="0" anchor="ctr"/>
                </a:tc>
              </a:tr>
            </a:tbl>
          </a:graphicData>
        </a:graphic>
      </p:graphicFrame>
    </p:spTree>
    <p:extLst>
      <p:ext uri="{BB962C8B-B14F-4D97-AF65-F5344CB8AC3E}">
        <p14:creationId xmlns:p14="http://schemas.microsoft.com/office/powerpoint/2010/main" val="11077860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6581" y="333153"/>
            <a:ext cx="8596668" cy="719470"/>
          </a:xfrm>
        </p:spPr>
        <p:txBody>
          <a:bodyPr>
            <a:normAutofit fontScale="90000"/>
          </a:bodyPr>
          <a:lstStyle/>
          <a:p>
            <a:r>
              <a:rPr lang="en-US" dirty="0"/>
              <a:t>Discussion and finalization of targeting </a:t>
            </a:r>
            <a:r>
              <a:rPr lang="en-US" dirty="0" smtClean="0"/>
              <a:t>approach</a:t>
            </a:r>
            <a:endParaRPr lang="en-GB" dirty="0">
              <a:solidFill>
                <a:srgbClr val="FF0000"/>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65506281"/>
              </p:ext>
            </p:extLst>
          </p:nvPr>
        </p:nvGraphicFramePr>
        <p:xfrm>
          <a:off x="656597" y="1615278"/>
          <a:ext cx="8596312" cy="782828"/>
        </p:xfrm>
        <a:graphic>
          <a:graphicData uri="http://schemas.openxmlformats.org/drawingml/2006/table">
            <a:tbl>
              <a:tblPr firstRow="1" firstCol="1" bandRow="1">
                <a:tableStyleId>{5C22544A-7EE6-4342-B048-85BDC9FD1C3A}</a:tableStyleId>
              </a:tblPr>
              <a:tblGrid>
                <a:gridCol w="3543400"/>
                <a:gridCol w="4100441"/>
                <a:gridCol w="952471"/>
              </a:tblGrid>
              <a:tr h="190500">
                <a:tc>
                  <a:txBody>
                    <a:bodyPr/>
                    <a:lstStyle/>
                    <a:p>
                      <a:pPr algn="ctr">
                        <a:lnSpc>
                          <a:spcPct val="107000"/>
                        </a:lnSpc>
                        <a:spcAft>
                          <a:spcPts val="0"/>
                        </a:spcAft>
                      </a:pPr>
                      <a:r>
                        <a:rPr lang="en-GB" sz="1200" dirty="0" smtClean="0">
                          <a:solidFill>
                            <a:srgbClr val="FF0000"/>
                          </a:solidFill>
                          <a:effectLst/>
                        </a:rPr>
                        <a:t>Extreme Vulnerability</a:t>
                      </a:r>
                      <a:endParaRPr lang="en-GB" sz="1100" dirty="0">
                        <a:solidFill>
                          <a:srgbClr val="FF0000"/>
                        </a:solidFill>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c>
                  <a:txBody>
                    <a:bodyPr/>
                    <a:lstStyle/>
                    <a:p>
                      <a:pPr algn="ctr">
                        <a:lnSpc>
                          <a:spcPct val="107000"/>
                        </a:lnSpc>
                        <a:spcAft>
                          <a:spcPts val="0"/>
                        </a:spcAft>
                      </a:pPr>
                      <a:r>
                        <a:rPr lang="en-GB" sz="1200">
                          <a:effectLst/>
                        </a:rPr>
                        <a:t>Score &gt; 75</a:t>
                      </a:r>
                      <a:endParaRPr lang="en-GB" sz="11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c>
                  <a:txBody>
                    <a:bodyPr/>
                    <a:lstStyle/>
                    <a:p>
                      <a:pPr algn="ctr">
                        <a:lnSpc>
                          <a:spcPct val="107000"/>
                        </a:lnSpc>
                        <a:spcAft>
                          <a:spcPts val="0"/>
                        </a:spcAft>
                      </a:pPr>
                      <a:r>
                        <a:rPr lang="en-GB" sz="1200">
                          <a:effectLst/>
                        </a:rPr>
                        <a:t>4</a:t>
                      </a:r>
                      <a:endParaRPr lang="en-GB" sz="11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r>
              <a:tr h="190500">
                <a:tc>
                  <a:txBody>
                    <a:bodyPr/>
                    <a:lstStyle/>
                    <a:p>
                      <a:pPr algn="ctr">
                        <a:lnSpc>
                          <a:spcPct val="107000"/>
                        </a:lnSpc>
                        <a:spcAft>
                          <a:spcPts val="0"/>
                        </a:spcAft>
                      </a:pPr>
                      <a:r>
                        <a:rPr lang="en-GB" sz="1200" dirty="0" smtClean="0">
                          <a:solidFill>
                            <a:schemeClr val="tx1"/>
                          </a:solidFill>
                          <a:effectLst/>
                        </a:rPr>
                        <a:t>High Vulnerability</a:t>
                      </a:r>
                      <a:endParaRPr lang="en-GB" sz="1100" dirty="0">
                        <a:solidFill>
                          <a:schemeClr val="tx1"/>
                        </a:solidFill>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c>
                  <a:txBody>
                    <a:bodyPr/>
                    <a:lstStyle/>
                    <a:p>
                      <a:pPr algn="ctr">
                        <a:lnSpc>
                          <a:spcPct val="107000"/>
                        </a:lnSpc>
                        <a:spcAft>
                          <a:spcPts val="0"/>
                        </a:spcAft>
                      </a:pPr>
                      <a:r>
                        <a:rPr lang="en-GB" sz="1200">
                          <a:effectLst/>
                        </a:rPr>
                        <a:t>75= &gt;Score  &gt;50</a:t>
                      </a:r>
                      <a:endParaRPr lang="en-GB" sz="11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c>
                  <a:txBody>
                    <a:bodyPr/>
                    <a:lstStyle/>
                    <a:p>
                      <a:pPr algn="ctr">
                        <a:lnSpc>
                          <a:spcPct val="107000"/>
                        </a:lnSpc>
                        <a:spcAft>
                          <a:spcPts val="0"/>
                        </a:spcAft>
                      </a:pPr>
                      <a:r>
                        <a:rPr lang="en-GB" sz="1200">
                          <a:effectLst/>
                        </a:rPr>
                        <a:t>3</a:t>
                      </a:r>
                      <a:endParaRPr lang="en-GB" sz="11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r>
              <a:tr h="171450">
                <a:tc>
                  <a:txBody>
                    <a:bodyPr/>
                    <a:lstStyle/>
                    <a:p>
                      <a:pPr algn="ctr">
                        <a:lnSpc>
                          <a:spcPct val="107000"/>
                        </a:lnSpc>
                        <a:spcAft>
                          <a:spcPts val="0"/>
                        </a:spcAft>
                      </a:pPr>
                      <a:r>
                        <a:rPr lang="en-GB" sz="1200" dirty="0" smtClean="0">
                          <a:solidFill>
                            <a:schemeClr val="tx1"/>
                          </a:solidFill>
                          <a:effectLst/>
                        </a:rPr>
                        <a:t>Moderate Vulnerability</a:t>
                      </a:r>
                      <a:endParaRPr lang="en-GB" sz="1100" dirty="0">
                        <a:solidFill>
                          <a:schemeClr val="tx1"/>
                        </a:solidFill>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c>
                  <a:txBody>
                    <a:bodyPr/>
                    <a:lstStyle/>
                    <a:p>
                      <a:pPr algn="ctr">
                        <a:lnSpc>
                          <a:spcPct val="107000"/>
                        </a:lnSpc>
                        <a:spcAft>
                          <a:spcPts val="0"/>
                        </a:spcAft>
                      </a:pPr>
                      <a:r>
                        <a:rPr lang="en-GB" sz="1200">
                          <a:effectLst/>
                        </a:rPr>
                        <a:t>50= &gt;Score  &gt;25</a:t>
                      </a:r>
                      <a:endParaRPr lang="en-GB" sz="11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c>
                  <a:txBody>
                    <a:bodyPr/>
                    <a:lstStyle/>
                    <a:p>
                      <a:pPr algn="ctr">
                        <a:lnSpc>
                          <a:spcPct val="107000"/>
                        </a:lnSpc>
                        <a:spcAft>
                          <a:spcPts val="0"/>
                        </a:spcAft>
                      </a:pPr>
                      <a:r>
                        <a:rPr lang="en-GB" sz="1200">
                          <a:effectLst/>
                        </a:rPr>
                        <a:t>2</a:t>
                      </a:r>
                      <a:endParaRPr lang="en-GB" sz="11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r>
              <a:tr h="161925">
                <a:tc>
                  <a:txBody>
                    <a:bodyPr/>
                    <a:lstStyle/>
                    <a:p>
                      <a:pPr algn="ctr">
                        <a:lnSpc>
                          <a:spcPct val="107000"/>
                        </a:lnSpc>
                        <a:spcAft>
                          <a:spcPts val="0"/>
                        </a:spcAft>
                      </a:pPr>
                      <a:r>
                        <a:rPr lang="en-GB" sz="1200" dirty="0" smtClean="0">
                          <a:solidFill>
                            <a:schemeClr val="tx1"/>
                          </a:solidFill>
                          <a:effectLst/>
                        </a:rPr>
                        <a:t>Low Vulnerability</a:t>
                      </a:r>
                      <a:endParaRPr lang="en-GB" sz="1100" dirty="0">
                        <a:solidFill>
                          <a:schemeClr val="tx1"/>
                        </a:solidFill>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c>
                  <a:txBody>
                    <a:bodyPr/>
                    <a:lstStyle/>
                    <a:p>
                      <a:pPr algn="ctr">
                        <a:lnSpc>
                          <a:spcPct val="107000"/>
                        </a:lnSpc>
                        <a:spcAft>
                          <a:spcPts val="0"/>
                        </a:spcAft>
                      </a:pPr>
                      <a:r>
                        <a:rPr lang="en-GB" sz="1200">
                          <a:effectLst/>
                        </a:rPr>
                        <a:t>25 =&gt;Score  </a:t>
                      </a:r>
                      <a:endParaRPr lang="en-GB" sz="110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c>
                  <a:txBody>
                    <a:bodyPr/>
                    <a:lstStyle/>
                    <a:p>
                      <a:pPr algn="ctr">
                        <a:lnSpc>
                          <a:spcPct val="107000"/>
                        </a:lnSpc>
                        <a:spcAft>
                          <a:spcPts val="0"/>
                        </a:spcAft>
                      </a:pPr>
                      <a:r>
                        <a:rPr lang="en-GB" sz="1200" dirty="0">
                          <a:effectLst/>
                        </a:rPr>
                        <a:t>1</a:t>
                      </a:r>
                      <a:endParaRPr lang="en-GB" sz="1100" dirty="0">
                        <a:effectLst/>
                        <a:latin typeface="Calibri" panose="020F0502020204030204" pitchFamily="34" charset="0"/>
                        <a:ea typeface="SimSun" panose="02010600030101010101" pitchFamily="2" charset="-122"/>
                        <a:cs typeface="Arial" panose="020B0604020202020204" pitchFamily="34" charset="0"/>
                      </a:endParaRPr>
                    </a:p>
                  </a:txBody>
                  <a:tcPr marL="68580" marR="68580" marT="0" marB="0" anchor="ctr"/>
                </a:tc>
              </a:tr>
            </a:tbl>
          </a:graphicData>
        </a:graphic>
      </p:graphicFrame>
      <p:sp>
        <p:nvSpPr>
          <p:cNvPr id="6"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200" b="0" i="0" u="none" strike="noStrike" cap="none" normalizeH="0" baseline="0" smtClean="0">
                <a:ln>
                  <a:noFill/>
                </a:ln>
                <a:solidFill>
                  <a:schemeClr val="tx1"/>
                </a:solidFill>
                <a:effectLst/>
                <a:latin typeface="Calibri" panose="020F0502020204030204" pitchFamily="34" charset="0"/>
                <a:ea typeface="SimSun" panose="02010600030101010101" pitchFamily="2" charset="-122"/>
                <a:cs typeface="Arial" panose="020B0604020202020204" pitchFamily="34" charset="0"/>
              </a:rPr>
              <a:t> </a:t>
            </a:r>
            <a:endParaRPr kumimoji="0" lang="en-GB" altLang="zh-CN" sz="1800" b="0" i="0" u="none" strike="noStrike" cap="none" normalizeH="0" baseline="0" smtClean="0">
              <a:ln>
                <a:noFill/>
              </a:ln>
              <a:solidFill>
                <a:schemeClr val="tx1"/>
              </a:solidFill>
              <a:effectLst/>
              <a:latin typeface="Arial" panose="020B0604020202020204" pitchFamily="34" charset="0"/>
            </a:endParaRPr>
          </a:p>
        </p:txBody>
      </p:sp>
      <p:sp>
        <p:nvSpPr>
          <p:cNvPr id="7" name="Rectangle 6"/>
          <p:cNvSpPr/>
          <p:nvPr/>
        </p:nvSpPr>
        <p:spPr>
          <a:xfrm>
            <a:off x="565937" y="2624912"/>
            <a:ext cx="8527312" cy="3268844"/>
          </a:xfrm>
          <a:prstGeom prst="rect">
            <a:avLst/>
          </a:prstGeom>
        </p:spPr>
        <p:txBody>
          <a:bodyPr wrap="square">
            <a:spAutoFit/>
          </a:bodyPr>
          <a:lstStyle/>
          <a:p>
            <a:pPr marL="342900" lvl="0" indent="-342900">
              <a:lnSpc>
                <a:spcPct val="107000"/>
              </a:lnSpc>
              <a:spcAft>
                <a:spcPts val="0"/>
              </a:spcAft>
              <a:buFont typeface="Symbol" panose="05050102010706020507" pitchFamily="18" charset="2"/>
              <a:buChar char=""/>
            </a:pPr>
            <a:r>
              <a:rPr lang="en-GB" sz="1400" b="1" u="sng" dirty="0">
                <a:latin typeface="Calibri" panose="020F0502020204030204" pitchFamily="34" charset="0"/>
                <a:ea typeface="SimSun" panose="02010600030101010101" pitchFamily="2" charset="-122"/>
                <a:cs typeface="Arial" panose="020B0604020202020204" pitchFamily="34" charset="0"/>
              </a:rPr>
              <a:t>Winterization Assistance Recommended</a:t>
            </a:r>
            <a:endParaRPr lang="en-GB" sz="1400" dirty="0">
              <a:latin typeface="Calibri" panose="020F0502020204030204" pitchFamily="34" charset="0"/>
              <a:ea typeface="SimSun" panose="02010600030101010101" pitchFamily="2" charset="-122"/>
              <a:cs typeface="Arial" panose="020B0604020202020204" pitchFamily="34" charset="0"/>
            </a:endParaRPr>
          </a:p>
          <a:p>
            <a:pPr marL="342900" lvl="0" indent="-342900">
              <a:lnSpc>
                <a:spcPct val="107000"/>
              </a:lnSpc>
              <a:spcAft>
                <a:spcPts val="0"/>
              </a:spcAft>
              <a:buFont typeface="+mj-lt"/>
              <a:buAutoNum type="arabicPeriod"/>
            </a:pPr>
            <a:r>
              <a:rPr lang="en-GB" sz="1400" dirty="0">
                <a:latin typeface="Calibri" panose="020F0502020204030204" pitchFamily="34" charset="0"/>
                <a:ea typeface="SimSun" panose="02010600030101010101" pitchFamily="2" charset="-122"/>
                <a:cs typeface="Arial" panose="020B0604020202020204" pitchFamily="34" charset="0"/>
              </a:rPr>
              <a:t>Tier 1 = “Full”: 73 JOD/ capita or NFI worth the same</a:t>
            </a:r>
          </a:p>
          <a:p>
            <a:pPr marL="342900" lvl="0" indent="-342900">
              <a:lnSpc>
                <a:spcPct val="107000"/>
              </a:lnSpc>
              <a:spcAft>
                <a:spcPts val="0"/>
              </a:spcAft>
              <a:buFont typeface="+mj-lt"/>
              <a:buAutoNum type="arabicPeriod"/>
            </a:pPr>
            <a:r>
              <a:rPr lang="en-GB" sz="1400" dirty="0">
                <a:latin typeface="Calibri" panose="020F0502020204030204" pitchFamily="34" charset="0"/>
                <a:ea typeface="SimSun" panose="02010600030101010101" pitchFamily="2" charset="-122"/>
                <a:cs typeface="Arial" panose="020B0604020202020204" pitchFamily="34" charset="0"/>
              </a:rPr>
              <a:t>Tier 2 = “Partial”: 48 JOD/ capita or NFI worth the same</a:t>
            </a:r>
          </a:p>
          <a:p>
            <a:pPr marL="457200">
              <a:lnSpc>
                <a:spcPct val="107000"/>
              </a:lnSpc>
              <a:spcAft>
                <a:spcPts val="0"/>
              </a:spcAft>
            </a:pPr>
            <a:r>
              <a:rPr lang="en-GB" sz="1400" dirty="0">
                <a:latin typeface="Calibri" panose="020F0502020204030204" pitchFamily="34" charset="0"/>
                <a:ea typeface="SimSun" panose="02010600030101010101" pitchFamily="2" charset="-122"/>
                <a:cs typeface="Arial" panose="020B0604020202020204" pitchFamily="34" charset="0"/>
              </a:rPr>
              <a:t> </a:t>
            </a:r>
          </a:p>
          <a:p>
            <a:pPr marL="342900" lvl="0" indent="-342900">
              <a:lnSpc>
                <a:spcPct val="107000"/>
              </a:lnSpc>
              <a:spcAft>
                <a:spcPts val="800"/>
              </a:spcAft>
              <a:buFont typeface="Symbol" panose="05050102010706020507" pitchFamily="18" charset="2"/>
              <a:buChar char=""/>
            </a:pPr>
            <a:r>
              <a:rPr lang="en-GB" sz="1400" b="1" u="sng" dirty="0">
                <a:latin typeface="Calibri" panose="020F0502020204030204" pitchFamily="34" charset="0"/>
                <a:ea typeface="SimSun" panose="02010600030101010101" pitchFamily="2" charset="-122"/>
                <a:cs typeface="Arial" panose="020B0604020202020204" pitchFamily="34" charset="0"/>
              </a:rPr>
              <a:t>Criteria for selecting Tier 1 and Tier 2:</a:t>
            </a:r>
            <a:endParaRPr lang="en-GB" sz="1400" dirty="0">
              <a:latin typeface="Calibri" panose="020F0502020204030204" pitchFamily="34" charset="0"/>
              <a:ea typeface="SimSun" panose="02010600030101010101" pitchFamily="2" charset="-122"/>
              <a:cs typeface="Arial" panose="020B0604020202020204" pitchFamily="34" charset="0"/>
            </a:endParaRPr>
          </a:p>
          <a:p>
            <a:pPr>
              <a:lnSpc>
                <a:spcPct val="107000"/>
              </a:lnSpc>
              <a:spcAft>
                <a:spcPts val="800"/>
              </a:spcAft>
            </a:pPr>
            <a:r>
              <a:rPr lang="en-GB" sz="1400" b="1" u="sng" dirty="0">
                <a:latin typeface="Calibri" panose="020F0502020204030204" pitchFamily="34" charset="0"/>
                <a:ea typeface="SimSun" panose="02010600030101010101" pitchFamily="2" charset="-122"/>
                <a:cs typeface="Arial" panose="020B0604020202020204" pitchFamily="34" charset="0"/>
              </a:rPr>
              <a:t>Jordanian: </a:t>
            </a:r>
            <a:endParaRPr lang="en-GB" sz="1400" dirty="0">
              <a:latin typeface="Calibri" panose="020F0502020204030204" pitchFamily="34" charset="0"/>
              <a:ea typeface="SimSun" panose="02010600030101010101" pitchFamily="2" charset="-122"/>
              <a:cs typeface="Arial" panose="020B0604020202020204" pitchFamily="34" charset="0"/>
            </a:endParaRPr>
          </a:p>
          <a:p>
            <a:pPr>
              <a:lnSpc>
                <a:spcPct val="107000"/>
              </a:lnSpc>
              <a:spcAft>
                <a:spcPts val="800"/>
              </a:spcAft>
            </a:pPr>
            <a:r>
              <a:rPr lang="en-GB" sz="1400" dirty="0">
                <a:latin typeface="Calibri" panose="020F0502020204030204" pitchFamily="34" charset="0"/>
                <a:ea typeface="SimSun" panose="02010600030101010101" pitchFamily="2" charset="-122"/>
                <a:cs typeface="Arial" panose="020B0604020202020204" pitchFamily="34" charset="0"/>
              </a:rPr>
              <a:t>Eligible Jordanians should receive Tier 2 under these conditions:</a:t>
            </a:r>
          </a:p>
          <a:p>
            <a:pPr marL="342900" lvl="0" indent="-342900">
              <a:lnSpc>
                <a:spcPct val="107000"/>
              </a:lnSpc>
              <a:spcAft>
                <a:spcPts val="0"/>
              </a:spcAft>
              <a:buFont typeface="Symbol" panose="05050102010706020507" pitchFamily="18" charset="2"/>
              <a:buChar char=""/>
            </a:pPr>
            <a:r>
              <a:rPr lang="en-GB" sz="1400" dirty="0">
                <a:latin typeface="Calibri" panose="020F0502020204030204" pitchFamily="34" charset="0"/>
                <a:ea typeface="SimSun" panose="02010600030101010101" pitchFamily="2" charset="-122"/>
                <a:cs typeface="Arial" panose="020B0604020202020204" pitchFamily="34" charset="0"/>
              </a:rPr>
              <a:t>If the Jordanian beneficiaries will be taken from </a:t>
            </a:r>
            <a:r>
              <a:rPr lang="en-GB" sz="1400" dirty="0" err="1">
                <a:latin typeface="Calibri" panose="020F0502020204030204" pitchFamily="34" charset="0"/>
                <a:ea typeface="SimSun" panose="02010600030101010101" pitchFamily="2" charset="-122"/>
                <a:cs typeface="Arial" panose="020B0604020202020204" pitchFamily="34" charset="0"/>
              </a:rPr>
              <a:t>MoSD</a:t>
            </a:r>
            <a:r>
              <a:rPr lang="en-GB" sz="1400" dirty="0">
                <a:latin typeface="Calibri" panose="020F0502020204030204" pitchFamily="34" charset="0"/>
                <a:ea typeface="SimSun" panose="02010600030101010101" pitchFamily="2" charset="-122"/>
                <a:cs typeface="Arial" panose="020B0604020202020204" pitchFamily="34" charset="0"/>
              </a:rPr>
              <a:t>, then they will be blocked from other assistance, so all of them must receive the same amount of assistance.</a:t>
            </a:r>
          </a:p>
          <a:p>
            <a:pPr marL="342900" lvl="0" indent="-342900">
              <a:lnSpc>
                <a:spcPct val="107000"/>
              </a:lnSpc>
              <a:spcAft>
                <a:spcPts val="800"/>
              </a:spcAft>
              <a:buFont typeface="Symbol" panose="05050102010706020507" pitchFamily="18" charset="2"/>
              <a:buChar char=""/>
            </a:pPr>
            <a:r>
              <a:rPr lang="en-GB" sz="1400" dirty="0">
                <a:latin typeface="Calibri" panose="020F0502020204030204" pitchFamily="34" charset="0"/>
                <a:ea typeface="SimSun" panose="02010600030101010101" pitchFamily="2" charset="-122"/>
                <a:cs typeface="Arial" panose="020B0604020202020204" pitchFamily="34" charset="0"/>
              </a:rPr>
              <a:t>It is not always possible to check if Jordanian beneficiaries received assistance in 2014/2015 or not.</a:t>
            </a:r>
          </a:p>
          <a:p>
            <a:pPr>
              <a:lnSpc>
                <a:spcPct val="107000"/>
              </a:lnSpc>
              <a:spcAft>
                <a:spcPts val="800"/>
              </a:spcAft>
            </a:pPr>
            <a:r>
              <a:rPr lang="en-GB" sz="1400" dirty="0">
                <a:latin typeface="Calibri" panose="020F0502020204030204" pitchFamily="34" charset="0"/>
                <a:ea typeface="SimSun" panose="02010600030101010101" pitchFamily="2" charset="-122"/>
                <a:cs typeface="Arial" panose="020B0604020202020204" pitchFamily="34" charset="0"/>
              </a:rPr>
              <a:t>If any organization has not been requested to take the names from </a:t>
            </a:r>
            <a:r>
              <a:rPr lang="en-GB" sz="1400" dirty="0" err="1">
                <a:latin typeface="Calibri" panose="020F0502020204030204" pitchFamily="34" charset="0"/>
                <a:ea typeface="SimSun" panose="02010600030101010101" pitchFamily="2" charset="-122"/>
                <a:cs typeface="Arial" panose="020B0604020202020204" pitchFamily="34" charset="0"/>
              </a:rPr>
              <a:t>MoSD</a:t>
            </a:r>
            <a:r>
              <a:rPr lang="en-GB" sz="1400" dirty="0">
                <a:latin typeface="Calibri" panose="020F0502020204030204" pitchFamily="34" charset="0"/>
                <a:ea typeface="SimSun" panose="02010600030101010101" pitchFamily="2" charset="-122"/>
                <a:cs typeface="Arial" panose="020B0604020202020204" pitchFamily="34" charset="0"/>
              </a:rPr>
              <a:t>, then the Jordanian beneficiaries can take tier 1, unless they received any of the assistance mention below. </a:t>
            </a:r>
            <a:endParaRPr lang="en-GB" sz="1400" dirty="0">
              <a:effectLst/>
              <a:latin typeface="Calibri" panose="020F050202020403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1609634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40735"/>
          </a:xfrm>
        </p:spPr>
        <p:txBody>
          <a:bodyPr/>
          <a:lstStyle/>
          <a:p>
            <a:r>
              <a:rPr lang="en-US" dirty="0" smtClean="0"/>
              <a:t>Operational Update by Organization</a:t>
            </a:r>
            <a:endParaRPr lang="en-GB" dirty="0"/>
          </a:p>
        </p:txBody>
      </p:sp>
      <p:sp>
        <p:nvSpPr>
          <p:cNvPr id="3" name="Content Placeholder 2"/>
          <p:cNvSpPr>
            <a:spLocks noGrp="1"/>
          </p:cNvSpPr>
          <p:nvPr>
            <p:ph idx="1"/>
          </p:nvPr>
        </p:nvSpPr>
        <p:spPr>
          <a:xfrm>
            <a:off x="677334" y="1350335"/>
            <a:ext cx="8596668" cy="4691027"/>
          </a:xfrm>
        </p:spPr>
        <p:txBody>
          <a:bodyPr/>
          <a:lstStyle/>
          <a:p>
            <a:pPr>
              <a:buFontTx/>
              <a:buChar char="-"/>
            </a:pPr>
            <a:r>
              <a:rPr lang="en-GB" dirty="0" smtClean="0"/>
              <a:t>What? (Tier 1 [cash] / Tier 2 [cash] / Tier 1 [in-kind] / Tier 2 [in-kind] Other)</a:t>
            </a:r>
          </a:p>
          <a:p>
            <a:pPr>
              <a:buFontTx/>
              <a:buChar char="-"/>
            </a:pPr>
            <a:endParaRPr lang="en-GB" dirty="0" smtClean="0"/>
          </a:p>
          <a:p>
            <a:pPr>
              <a:buFontTx/>
              <a:buChar char="-"/>
            </a:pPr>
            <a:r>
              <a:rPr lang="en-GB" dirty="0" smtClean="0"/>
              <a:t>Where? (Camp / Urban [Governorate]</a:t>
            </a:r>
          </a:p>
          <a:p>
            <a:pPr>
              <a:buFontTx/>
              <a:buChar char="-"/>
            </a:pPr>
            <a:endParaRPr lang="en-GB" dirty="0"/>
          </a:p>
          <a:p>
            <a:pPr>
              <a:buFontTx/>
              <a:buChar char="-"/>
            </a:pPr>
            <a:endParaRPr lang="en-GB" dirty="0" smtClean="0"/>
          </a:p>
          <a:p>
            <a:pPr marL="0" indent="0">
              <a:buNone/>
            </a:pPr>
            <a:r>
              <a:rPr lang="en-GB" dirty="0" smtClean="0"/>
              <a:t>Template will be sent out after the meeting to all partners having planned, fundraised or started winterization activities.</a:t>
            </a:r>
            <a:endParaRPr lang="en-GB" dirty="0"/>
          </a:p>
        </p:txBody>
      </p:sp>
    </p:spTree>
    <p:extLst>
      <p:ext uri="{BB962C8B-B14F-4D97-AF65-F5344CB8AC3E}">
        <p14:creationId xmlns:p14="http://schemas.microsoft.com/office/powerpoint/2010/main" val="30613178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19470"/>
          </a:xfrm>
        </p:spPr>
        <p:txBody>
          <a:bodyPr>
            <a:normAutofit fontScale="90000"/>
          </a:bodyPr>
          <a:lstStyle/>
          <a:p>
            <a:r>
              <a:rPr lang="en-US" dirty="0" smtClean="0"/>
              <a:t>Winterization </a:t>
            </a:r>
            <a:r>
              <a:rPr lang="en-US" dirty="0"/>
              <a:t>Module</a:t>
            </a:r>
            <a:br>
              <a:rPr lang="en-US" dirty="0"/>
            </a:b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27207" y="1568655"/>
            <a:ext cx="4846058" cy="1956515"/>
          </a:xfr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3361" y="3764755"/>
            <a:ext cx="4919904" cy="201280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70699" y="2824767"/>
            <a:ext cx="5982952" cy="2120297"/>
          </a:xfrm>
          <a:prstGeom prst="rect">
            <a:avLst/>
          </a:prstGeom>
        </p:spPr>
      </p:pic>
    </p:spTree>
    <p:extLst>
      <p:ext uri="{BB962C8B-B14F-4D97-AF65-F5344CB8AC3E}">
        <p14:creationId xmlns:p14="http://schemas.microsoft.com/office/powerpoint/2010/main" val="15753202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92642"/>
            <a:ext cx="8596668" cy="1320800"/>
          </a:xfrm>
        </p:spPr>
        <p:txBody>
          <a:bodyPr/>
          <a:lstStyle/>
          <a:p>
            <a:r>
              <a:rPr lang="en-US" dirty="0" smtClean="0"/>
              <a:t>Harsh Weather Emergency Response Plan?</a:t>
            </a:r>
            <a:endParaRPr lang="en-GB" dirty="0"/>
          </a:p>
        </p:txBody>
      </p:sp>
    </p:spTree>
    <p:extLst>
      <p:ext uri="{BB962C8B-B14F-4D97-AF65-F5344CB8AC3E}">
        <p14:creationId xmlns:p14="http://schemas.microsoft.com/office/powerpoint/2010/main" val="11977228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92642"/>
            <a:ext cx="8596668" cy="1320800"/>
          </a:xfrm>
        </p:spPr>
        <p:txBody>
          <a:bodyPr/>
          <a:lstStyle/>
          <a:p>
            <a:r>
              <a:rPr lang="en-US" dirty="0" smtClean="0"/>
              <a:t>Timeline, next meeting, AOB</a:t>
            </a:r>
            <a:endParaRPr lang="en-GB" dirty="0"/>
          </a:p>
        </p:txBody>
      </p:sp>
    </p:spTree>
    <p:extLst>
      <p:ext uri="{BB962C8B-B14F-4D97-AF65-F5344CB8AC3E}">
        <p14:creationId xmlns:p14="http://schemas.microsoft.com/office/powerpoint/2010/main" val="389767535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1441</TotalTime>
  <Words>1242</Words>
  <Application>Microsoft Office PowerPoint</Application>
  <PresentationFormat>Widescreen</PresentationFormat>
  <Paragraphs>424</Paragraphs>
  <Slides>16</Slides>
  <Notes>0</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9" baseType="lpstr">
      <vt:lpstr>MS Mincho</vt:lpstr>
      <vt:lpstr>SimSun</vt:lpstr>
      <vt:lpstr>Arial</vt:lpstr>
      <vt:lpstr>Calibri</vt:lpstr>
      <vt:lpstr>Calibri Light</vt:lpstr>
      <vt:lpstr>Open Sans</vt:lpstr>
      <vt:lpstr>华文新魏</vt:lpstr>
      <vt:lpstr>Symbol</vt:lpstr>
      <vt:lpstr>Times New Roman</vt:lpstr>
      <vt:lpstr>Trebuchet MS</vt:lpstr>
      <vt:lpstr>Wingdings 3</vt:lpstr>
      <vt:lpstr>Facet</vt:lpstr>
      <vt:lpstr>Document</vt:lpstr>
      <vt:lpstr>Winterization Task Force</vt:lpstr>
      <vt:lpstr>Winterization Task Force - Agenda</vt:lpstr>
      <vt:lpstr>Winterization Standards</vt:lpstr>
      <vt:lpstr>Winterization Standards (1)</vt:lpstr>
      <vt:lpstr>Winterization Standards (2)</vt:lpstr>
      <vt:lpstr>Winterization Standards (3) - Zaatari</vt:lpstr>
      <vt:lpstr>Winterization Standards (4) - Azraq</vt:lpstr>
      <vt:lpstr>ToR and Scope</vt:lpstr>
      <vt:lpstr>Discussion and finalization of targeting approach </vt:lpstr>
      <vt:lpstr>Discussion and finalization of targeting approach </vt:lpstr>
      <vt:lpstr>Discussion and finalization of targeting approach </vt:lpstr>
      <vt:lpstr>Discussion and finalization of targeting approach</vt:lpstr>
      <vt:lpstr>Operational Update by Organization</vt:lpstr>
      <vt:lpstr>Winterization Module </vt:lpstr>
      <vt:lpstr>Harsh Weather Emergency Response Plan?</vt:lpstr>
      <vt:lpstr>Timeline, next meeting, AOB</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Winterization Task Force</dc:title>
  <dc:creator>Volker Schimmel</dc:creator>
  <cp:lastModifiedBy>Olivia Cribb</cp:lastModifiedBy>
  <cp:revision>26</cp:revision>
  <dcterms:created xsi:type="dcterms:W3CDTF">2015-02-23T11:49:16Z</dcterms:created>
  <dcterms:modified xsi:type="dcterms:W3CDTF">2015-10-01T10:30:03Z</dcterms:modified>
</cp:coreProperties>
</file>