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4/27/2016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886200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/>
              <a:t>At </a:t>
            </a:r>
            <a:r>
              <a:rPr lang="en-US" sz="4400" dirty="0"/>
              <a:t>a glance</a:t>
            </a:r>
            <a:br>
              <a:rPr lang="en-US" sz="4400" dirty="0"/>
            </a:br>
            <a:r>
              <a:rPr lang="en-US" sz="4400" dirty="0"/>
              <a:t>Health access and utilization </a:t>
            </a:r>
            <a:r>
              <a:rPr lang="en-US" sz="4400" dirty="0" smtClean="0"/>
              <a:t>survey among </a:t>
            </a:r>
            <a:r>
              <a:rPr lang="en-US" sz="4400" dirty="0"/>
              <a:t>non-camp refugees </a:t>
            </a:r>
            <a:r>
              <a:rPr lang="en-US" sz="4400" dirty="0" smtClean="0"/>
              <a:t>in Lebanon UNHCR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>November 2015</a:t>
            </a:r>
          </a:p>
        </p:txBody>
      </p:sp>
    </p:spTree>
    <p:extLst>
      <p:ext uri="{BB962C8B-B14F-4D97-AF65-F5344CB8AC3E}">
        <p14:creationId xmlns:p14="http://schemas.microsoft.com/office/powerpoint/2010/main" val="29000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Objective: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This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assessment was conducted among non-camp based Syrian refugees living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in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Lebanon, to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monitor access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to and utilization of key health services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Survey Period 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: between 31 August and 8 September 2015.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791200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38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Survey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households were selected, using stratified systematic sampling, from a register of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non-camp based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refugee households that had a listed telephone number.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The head of household, or an adult who could respond on his or her behalf, was interviewed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by telephone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on key health access and utilization.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939" y="5848804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44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Key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Baseline characteristics of population and sample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the time of the survey the population of registered non-camp Syrian refugees living in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Lebanon numbered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1,13 M individuals in 273,938.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351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households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with 1,975 residents were surveyed.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50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% of household members were female 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19% were under 5 years of age.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054" y="5870575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41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Health </a:t>
            </a:r>
            <a:r>
              <a:rPr lang="en-US" sz="3600" b="1" dirty="0"/>
              <a:t>care access and utilization during the month preceding the interview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70120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75% of households knew that refugees have subsidized access to PHCs. and that refugees only had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to pay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between 3000-5000 Lebanese Pounds for each consultation at a primary health care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center.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Although </a:t>
            </a:r>
            <a:r>
              <a:rPr lang="en-US" sz="2000" dirty="0">
                <a:solidFill>
                  <a:srgbClr val="FF0000"/>
                </a:solidFill>
              </a:rPr>
              <a:t>not a direct comparison, this was higher than the 54% in 2014 and 40% in 2013.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77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% of households knew that refugees with life threatening conditions had subsidized access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to hospital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care, </a:t>
            </a:r>
            <a:r>
              <a:rPr lang="en-US" sz="2000" dirty="0">
                <a:solidFill>
                  <a:srgbClr val="FF0000"/>
                </a:solidFill>
              </a:rPr>
              <a:t>as compared to 58.6% in 2014 and 54% in </a:t>
            </a:r>
            <a:r>
              <a:rPr lang="en-US" sz="2000" dirty="0" smtClean="0">
                <a:solidFill>
                  <a:srgbClr val="FF0000"/>
                </a:solidFill>
              </a:rPr>
              <a:t>2013.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62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% of households had at least one member of the family requiring health care in the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preceding month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, as compared to 73.2% in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2014.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93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% of households with at least one member requiring health care reported having to pay for all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or part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of the care.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average cost of health care paid per household in the preceding month </a:t>
            </a:r>
            <a:r>
              <a:rPr lang="en-US" sz="2000" dirty="0">
                <a:solidFill>
                  <a:srgbClr val="FF0000"/>
                </a:solidFill>
              </a:rPr>
              <a:t>increased to 136 </a:t>
            </a:r>
            <a:r>
              <a:rPr lang="en-US" sz="2000" dirty="0" smtClean="0">
                <a:solidFill>
                  <a:srgbClr val="FF0000"/>
                </a:solidFill>
              </a:rPr>
              <a:t>USD compared </a:t>
            </a:r>
            <a:r>
              <a:rPr lang="en-US" sz="2000" dirty="0">
                <a:solidFill>
                  <a:srgbClr val="FF0000"/>
                </a:solidFill>
              </a:rPr>
              <a:t>to 90 USD in 2014.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168" y="5870575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461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Childhood vaccinations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75% of households knew that children under 5 have free access to vaccination in 2015, </a:t>
            </a:r>
            <a:r>
              <a:rPr lang="en-US" dirty="0">
                <a:solidFill>
                  <a:srgbClr val="FF0000"/>
                </a:solidFill>
              </a:rPr>
              <a:t>an </a:t>
            </a:r>
            <a:r>
              <a:rPr lang="en-US" dirty="0" smtClean="0">
                <a:solidFill>
                  <a:srgbClr val="FF0000"/>
                </a:solidFill>
              </a:rPr>
              <a:t>increase from </a:t>
            </a:r>
            <a:r>
              <a:rPr lang="en-US" dirty="0">
                <a:solidFill>
                  <a:srgbClr val="FF0000"/>
                </a:solidFill>
              </a:rPr>
              <a:t>27.3% in 2013 to 72.4% in 2014.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81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% of children under 5 were reported to have a vaccination card in 2015, </a:t>
            </a:r>
            <a:r>
              <a:rPr lang="en-US" dirty="0">
                <a:solidFill>
                  <a:srgbClr val="FF0000"/>
                </a:solidFill>
              </a:rPr>
              <a:t>compared to 80% in 2014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% of children under 5 faced difficulty accessing vaccination compared </a:t>
            </a:r>
            <a:r>
              <a:rPr lang="en-US" dirty="0">
                <a:solidFill>
                  <a:srgbClr val="FF0000"/>
                </a:solidFill>
              </a:rPr>
              <a:t>to 7% in 2014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Self-reported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measles immunization coverage in children under 5 </a:t>
            </a:r>
            <a:r>
              <a:rPr lang="en-US" dirty="0">
                <a:solidFill>
                  <a:srgbClr val="FF0000"/>
                </a:solidFill>
              </a:rPr>
              <a:t>was 80% in 2015 compared to </a:t>
            </a:r>
            <a:r>
              <a:rPr lang="en-US" dirty="0" smtClean="0">
                <a:solidFill>
                  <a:srgbClr val="FF0000"/>
                </a:solidFill>
              </a:rPr>
              <a:t>78% in </a:t>
            </a:r>
            <a:r>
              <a:rPr lang="en-US" dirty="0">
                <a:solidFill>
                  <a:srgbClr val="FF0000"/>
                </a:solidFill>
              </a:rPr>
              <a:t>2014.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34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Maternal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The proportion of pregnant women who had at least one ANC visit during their pregnancy </a:t>
            </a:r>
            <a:r>
              <a:rPr lang="en-US" dirty="0" smtClean="0">
                <a:solidFill>
                  <a:srgbClr val="FF0000"/>
                </a:solidFill>
              </a:rPr>
              <a:t>increased from </a:t>
            </a:r>
            <a:r>
              <a:rPr lang="en-US" dirty="0">
                <a:solidFill>
                  <a:srgbClr val="FF0000"/>
                </a:solidFill>
              </a:rPr>
              <a:t>73% in 2014 to 84% in 2015.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27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% of pregnant reported facing difficulties in accessing ANC </a:t>
            </a:r>
            <a:r>
              <a:rPr lang="en-US" dirty="0">
                <a:solidFill>
                  <a:srgbClr val="FF0000"/>
                </a:solidFill>
              </a:rPr>
              <a:t>compared to 30.5% in 2014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. The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main barrier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being inability to afford the fees. 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Among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80 women who had delivered in 2015, </a:t>
            </a:r>
            <a:r>
              <a:rPr lang="en-US" dirty="0">
                <a:solidFill>
                  <a:srgbClr val="FF0000"/>
                </a:solidFill>
              </a:rPr>
              <a:t>31% had </a:t>
            </a:r>
            <a:r>
              <a:rPr lang="en-US" dirty="0" smtClean="0">
                <a:solidFill>
                  <a:srgbClr val="FF0000"/>
                </a:solidFill>
              </a:rPr>
              <a:t>a Cesarean-section</a:t>
            </a:r>
            <a:r>
              <a:rPr lang="en-US" dirty="0">
                <a:solidFill>
                  <a:srgbClr val="FF0000"/>
                </a:solidFill>
              </a:rPr>
              <a:t>. This is comparable to 34% of deliveries by C-section 2014 and 30% in 2013</a:t>
            </a:r>
            <a:r>
              <a:rPr lang="en-US" dirty="0" smtClean="0">
                <a:solidFill>
                  <a:srgbClr val="FF0000"/>
                </a:solidFill>
              </a:rPr>
              <a:t>./ 11% had home delivery with a trained birth attendant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On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average households contributed 152 USD out of pocket per delivery. This is in addition to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the coverage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that UNHCR contributes to delivery care i.e. 250 USD for normal delivery and 500 USD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for Cesarean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sections.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791200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23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r>
              <a:rPr lang="en-US" b="1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105400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There has been a progressive improvement in refugees knowledge about access to subsidized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PHC and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SHC has however 25% of refugees still report to be unaware of such services.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Cost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remains the main barrier to accessing health care. Household expenditure on health care is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high and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increasing coupled with increasing levels of poverty. 70 % of households are living under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the poverty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line (US$3.84/ person/day), up from 50% in 2014 (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VASyR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2015).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Antenatal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care (ANC) coverage of 4 or more visits remains low (47% compared to 49.5% in 2014).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Cost of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accessing services is the main barrier.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C-section rate of 31% is high but comparable to that for Lebanese and similar to previous years.</a:t>
            </a:r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reported home delivery rate of 11% assisted by a trained attendant compared to 3.2% in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2014 requires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further investigation.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791200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882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/>
              <a:t>Improve refugee knowledge of available </a:t>
            </a:r>
            <a:r>
              <a:rPr lang="en-US" b="1" dirty="0" smtClean="0"/>
              <a:t>services</a:t>
            </a:r>
          </a:p>
          <a:p>
            <a:r>
              <a:rPr lang="en-US" dirty="0" smtClean="0"/>
              <a:t> </a:t>
            </a:r>
            <a:r>
              <a:rPr lang="en-US" dirty="0"/>
              <a:t>Continue awareness raising on cost and subsidies for health services through registration </a:t>
            </a:r>
            <a:r>
              <a:rPr lang="en-US" dirty="0" err="1" smtClean="0"/>
              <a:t>centres</a:t>
            </a:r>
            <a:r>
              <a:rPr lang="en-US" dirty="0" smtClean="0"/>
              <a:t>, community </a:t>
            </a:r>
            <a:r>
              <a:rPr lang="en-US" dirty="0" err="1"/>
              <a:t>centres</a:t>
            </a:r>
            <a:r>
              <a:rPr lang="en-US" dirty="0"/>
              <a:t>, municipalities and mass information campaigns using SMS and media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Focus on the importance of and availability of reproductive health </a:t>
            </a:r>
            <a:r>
              <a:rPr lang="en-US" dirty="0" smtClean="0"/>
              <a:t>services.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b="1" dirty="0" smtClean="0"/>
              <a:t>Address </a:t>
            </a:r>
            <a:r>
              <a:rPr lang="en-US" b="1" dirty="0"/>
              <a:t>financial barriers to access</a:t>
            </a:r>
          </a:p>
          <a:p>
            <a:r>
              <a:rPr lang="en-US" dirty="0" smtClean="0"/>
              <a:t>Continue </a:t>
            </a:r>
            <a:r>
              <a:rPr lang="en-US" dirty="0"/>
              <a:t>supporting access to primary health care services through the expanded network of </a:t>
            </a:r>
            <a:r>
              <a:rPr lang="en-US" dirty="0" err="1" smtClean="0"/>
              <a:t>MoPH</a:t>
            </a:r>
            <a:r>
              <a:rPr lang="en-US" dirty="0" smtClean="0"/>
              <a:t> PHCs </a:t>
            </a:r>
            <a:r>
              <a:rPr lang="en-US" dirty="0"/>
              <a:t>benefiting from a supply of free vaccines and essential medications. Advocacy to ensure </a:t>
            </a:r>
            <a:r>
              <a:rPr lang="en-US" dirty="0" smtClean="0"/>
              <a:t>that childhood </a:t>
            </a:r>
            <a:r>
              <a:rPr lang="en-US" dirty="0"/>
              <a:t>vaccination is completely free of charge following the </a:t>
            </a:r>
            <a:r>
              <a:rPr lang="en-US" dirty="0" err="1"/>
              <a:t>MoPH</a:t>
            </a:r>
            <a:r>
              <a:rPr lang="en-US" dirty="0"/>
              <a:t> directive. There must be </a:t>
            </a:r>
            <a:r>
              <a:rPr lang="en-US" dirty="0" smtClean="0"/>
              <a:t>a particular </a:t>
            </a:r>
            <a:r>
              <a:rPr lang="en-US" dirty="0"/>
              <a:t>focus on ensuring access to antenatal and postnatal care to remove financial barriers </a:t>
            </a:r>
            <a:r>
              <a:rPr lang="en-US" dirty="0" smtClean="0"/>
              <a:t>and increase uptake.</a:t>
            </a:r>
          </a:p>
          <a:p>
            <a:r>
              <a:rPr lang="en-US" dirty="0" smtClean="0"/>
              <a:t>At </a:t>
            </a:r>
            <a:r>
              <a:rPr lang="en-US" dirty="0"/>
              <a:t>secondary care level, ongoing financial support is essential to ensure access to life saving </a:t>
            </a:r>
            <a:r>
              <a:rPr lang="en-US" dirty="0" smtClean="0"/>
              <a:t>and obstetric </a:t>
            </a:r>
            <a:r>
              <a:rPr lang="en-US" dirty="0"/>
              <a:t>care with increased coverage for the most socioeconomically vulnerable. Standard fees </a:t>
            </a:r>
            <a:r>
              <a:rPr lang="en-US" dirty="0" smtClean="0"/>
              <a:t>for deliveries </a:t>
            </a:r>
            <a:r>
              <a:rPr lang="en-US" dirty="0"/>
              <a:t>agreed with contracted hospitals must be enforced and closely monitored. The hospital </a:t>
            </a:r>
            <a:r>
              <a:rPr lang="en-US" dirty="0" smtClean="0"/>
              <a:t>C-section rate </a:t>
            </a:r>
            <a:r>
              <a:rPr lang="en-US" dirty="0"/>
              <a:t>should be controlled by continuing to require an independent prior approval based </a:t>
            </a:r>
            <a:r>
              <a:rPr lang="en-US" dirty="0" smtClean="0"/>
              <a:t>on clear </a:t>
            </a:r>
            <a:r>
              <a:rPr lang="en-US" dirty="0"/>
              <a:t>indications. Increased uptake of quality ANC services may contribute to reducing the rate </a:t>
            </a:r>
            <a:r>
              <a:rPr lang="en-US" dirty="0" smtClean="0"/>
              <a:t>of emergency C-sections.</a:t>
            </a:r>
          </a:p>
          <a:p>
            <a:r>
              <a:rPr lang="en-US" dirty="0" smtClean="0"/>
              <a:t>Investigate </a:t>
            </a:r>
            <a:r>
              <a:rPr lang="en-US" dirty="0"/>
              <a:t>the reported increased number of home deliveries.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791200"/>
            <a:ext cx="1146175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76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233</TotalTime>
  <Words>906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At a glance Health access and utilization survey among non-camp refugees in Lebanon UNHCR November 2015</vt:lpstr>
      <vt:lpstr>Objective:</vt:lpstr>
      <vt:lpstr>Methods</vt:lpstr>
      <vt:lpstr>Key findings</vt:lpstr>
      <vt:lpstr> Health care access and utilization during the month preceding the interview</vt:lpstr>
      <vt:lpstr>Childhood vaccinations</vt:lpstr>
      <vt:lpstr>Maternal health</vt:lpstr>
      <vt:lpstr>Conclusions</vt:lpstr>
      <vt:lpstr>Recommendations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a glance Health access and utilization survey among non-camp refugees in Lebanon UNHCR November 2015</dc:title>
  <dc:creator>UNHCRuser</dc:creator>
  <cp:lastModifiedBy>UNHCRuser</cp:lastModifiedBy>
  <cp:revision>11</cp:revision>
  <dcterms:created xsi:type="dcterms:W3CDTF">2006-08-16T00:00:00Z</dcterms:created>
  <dcterms:modified xsi:type="dcterms:W3CDTF">2016-04-27T10:59:03Z</dcterms:modified>
</cp:coreProperties>
</file>