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63" r:id="rId5"/>
    <p:sldId id="259" r:id="rId6"/>
    <p:sldId id="271" r:id="rId7"/>
    <p:sldId id="272" r:id="rId8"/>
    <p:sldId id="273" r:id="rId9"/>
    <p:sldId id="275" r:id="rId10"/>
    <p:sldId id="27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AB4FCD3-807F-4FFC-B722-A1E568C816CF}">
          <p14:sldIdLst>
            <p14:sldId id="256"/>
            <p14:sldId id="258"/>
            <p14:sldId id="261"/>
            <p14:sldId id="263"/>
            <p14:sldId id="259"/>
            <p14:sldId id="271"/>
            <p14:sldId id="272"/>
            <p14:sldId id="273"/>
            <p14:sldId id="275"/>
            <p14:sldId id="27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B5BD"/>
    <a:srgbClr val="BD7D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DF0485-6E7C-40A6-B57E-5B918017119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5B974A40-22E1-4896-8076-C9CF12C403AB}">
      <dgm:prSet phldrT="[Text]" custT="1"/>
      <dgm:spPr/>
      <dgm:t>
        <a:bodyPr/>
        <a:lstStyle/>
        <a:p>
          <a:r>
            <a:rPr lang="en-US" sz="1100" dirty="0" smtClean="0"/>
            <a:t>Inception Workshop</a:t>
          </a:r>
        </a:p>
        <a:p>
          <a:r>
            <a:rPr lang="en-US" sz="1100" dirty="0" smtClean="0"/>
            <a:t>Sept, 15</a:t>
          </a:r>
          <a:r>
            <a:rPr lang="en-US" sz="1100" baseline="30000" dirty="0" smtClean="0"/>
            <a:t>th</a:t>
          </a:r>
          <a:r>
            <a:rPr lang="en-US" sz="1100" dirty="0" smtClean="0"/>
            <a:t> </a:t>
          </a:r>
          <a:endParaRPr lang="en-US" sz="1100" dirty="0"/>
        </a:p>
      </dgm:t>
    </dgm:pt>
    <dgm:pt modelId="{270F589E-2F53-4EEB-ACF7-965C07255490}" type="parTrans" cxnId="{41322BCC-D99D-4811-B86C-86DDF4A78BAC}">
      <dgm:prSet/>
      <dgm:spPr/>
      <dgm:t>
        <a:bodyPr/>
        <a:lstStyle/>
        <a:p>
          <a:endParaRPr lang="en-US" sz="1100"/>
        </a:p>
      </dgm:t>
    </dgm:pt>
    <dgm:pt modelId="{F31281B6-097A-4E80-8FA9-56CBB1C7808E}" type="sibTrans" cxnId="{41322BCC-D99D-4811-B86C-86DDF4A78BAC}">
      <dgm:prSet/>
      <dgm:spPr/>
      <dgm:t>
        <a:bodyPr/>
        <a:lstStyle/>
        <a:p>
          <a:endParaRPr lang="en-US" sz="1100"/>
        </a:p>
      </dgm:t>
    </dgm:pt>
    <dgm:pt modelId="{BD7CD15B-F918-415F-9FA5-EEABFC91D4F8}">
      <dgm:prSet phldrT="[Text]" custT="1"/>
      <dgm:spPr/>
      <dgm:t>
        <a:bodyPr/>
        <a:lstStyle/>
        <a:p>
          <a:r>
            <a:rPr lang="en-US" sz="1100" dirty="0" smtClean="0"/>
            <a:t>Submission to JTF</a:t>
          </a:r>
        </a:p>
        <a:p>
          <a:r>
            <a:rPr lang="en-US" sz="1100" dirty="0" smtClean="0"/>
            <a:t>Nov, 18</a:t>
          </a:r>
          <a:r>
            <a:rPr lang="en-US" sz="1100" baseline="30000" dirty="0" smtClean="0"/>
            <a:t>th</a:t>
          </a:r>
          <a:r>
            <a:rPr lang="en-US" sz="1100" dirty="0" smtClean="0"/>
            <a:t> </a:t>
          </a:r>
          <a:endParaRPr lang="en-US" sz="1100" dirty="0"/>
        </a:p>
      </dgm:t>
    </dgm:pt>
    <dgm:pt modelId="{AE7BED95-095F-4716-9915-AB927D5050BB}" type="parTrans" cxnId="{82DD2C4F-0463-4397-BC9E-C56E1B27F0C4}">
      <dgm:prSet/>
      <dgm:spPr/>
      <dgm:t>
        <a:bodyPr/>
        <a:lstStyle/>
        <a:p>
          <a:endParaRPr lang="en-US" sz="1100"/>
        </a:p>
      </dgm:t>
    </dgm:pt>
    <dgm:pt modelId="{485AD43D-8B3C-42B4-9E2E-62D24883C3E8}" type="sibTrans" cxnId="{82DD2C4F-0463-4397-BC9E-C56E1B27F0C4}">
      <dgm:prSet/>
      <dgm:spPr/>
      <dgm:t>
        <a:bodyPr/>
        <a:lstStyle/>
        <a:p>
          <a:endParaRPr lang="en-US" sz="1100"/>
        </a:p>
      </dgm:t>
    </dgm:pt>
    <dgm:pt modelId="{1B0508AC-9033-4C10-95B8-52F6809DEF5C}">
      <dgm:prSet phldrT="[Text]" custT="1"/>
      <dgm:spPr/>
      <dgm:t>
        <a:bodyPr/>
        <a:lstStyle/>
        <a:p>
          <a:r>
            <a:rPr lang="en-US" sz="1100" dirty="0" smtClean="0"/>
            <a:t>Official Launch </a:t>
          </a:r>
        </a:p>
        <a:p>
          <a:r>
            <a:rPr lang="en-US" sz="1100" dirty="0" smtClean="0"/>
            <a:t>Dec,17</a:t>
          </a:r>
          <a:r>
            <a:rPr lang="en-US" sz="1100" baseline="30000" dirty="0" smtClean="0"/>
            <a:t>th </a:t>
          </a:r>
          <a:endParaRPr lang="en-US" sz="1100" dirty="0"/>
        </a:p>
      </dgm:t>
    </dgm:pt>
    <dgm:pt modelId="{F20B9207-AD35-4D7A-9774-004091E3C07A}" type="parTrans" cxnId="{2DB9D112-2497-4284-947E-E4D1DCA900F2}">
      <dgm:prSet/>
      <dgm:spPr/>
      <dgm:t>
        <a:bodyPr/>
        <a:lstStyle/>
        <a:p>
          <a:endParaRPr lang="en-US" sz="1100"/>
        </a:p>
      </dgm:t>
    </dgm:pt>
    <dgm:pt modelId="{08FC0554-0F37-4E2F-A80F-8DEDA7D352E5}" type="sibTrans" cxnId="{2DB9D112-2497-4284-947E-E4D1DCA900F2}">
      <dgm:prSet/>
      <dgm:spPr/>
      <dgm:t>
        <a:bodyPr/>
        <a:lstStyle/>
        <a:p>
          <a:endParaRPr lang="en-US" sz="1100"/>
        </a:p>
      </dgm:t>
    </dgm:pt>
    <dgm:pt modelId="{7C334959-71AA-43D8-8D06-3D2E0421AAEE}">
      <dgm:prSet custT="1"/>
      <dgm:spPr/>
      <dgm:t>
        <a:bodyPr/>
        <a:lstStyle/>
        <a:p>
          <a:r>
            <a:rPr lang="en-US" sz="1100" dirty="0" smtClean="0"/>
            <a:t>Field Consultations</a:t>
          </a:r>
        </a:p>
        <a:p>
          <a:endParaRPr lang="en-US" sz="1100" dirty="0"/>
        </a:p>
      </dgm:t>
    </dgm:pt>
    <dgm:pt modelId="{545FE7A0-4CD3-4614-8F75-5ACBABAFE497}" type="parTrans" cxnId="{687145B7-590B-46D0-B288-4F4623205790}">
      <dgm:prSet/>
      <dgm:spPr/>
      <dgm:t>
        <a:bodyPr/>
        <a:lstStyle/>
        <a:p>
          <a:endParaRPr lang="en-US" sz="1100"/>
        </a:p>
      </dgm:t>
    </dgm:pt>
    <dgm:pt modelId="{52E018AA-8F3F-4D16-9486-18D1F1AA2396}" type="sibTrans" cxnId="{687145B7-590B-46D0-B288-4F4623205790}">
      <dgm:prSet/>
      <dgm:spPr/>
      <dgm:t>
        <a:bodyPr/>
        <a:lstStyle/>
        <a:p>
          <a:endParaRPr lang="en-US" sz="1100"/>
        </a:p>
      </dgm:t>
    </dgm:pt>
    <dgm:pt modelId="{CE2887F8-3ED2-4546-85E9-167C0516591F}">
      <dgm:prSet custT="1"/>
      <dgm:spPr/>
      <dgm:t>
        <a:bodyPr/>
        <a:lstStyle/>
        <a:p>
          <a:r>
            <a:rPr lang="en-US" sz="1100" dirty="0" smtClean="0"/>
            <a:t>Submission to CPT</a:t>
          </a:r>
        </a:p>
        <a:p>
          <a:r>
            <a:rPr lang="en-US" sz="1100" dirty="0" smtClean="0"/>
            <a:t>Oct, 18</a:t>
          </a:r>
          <a:r>
            <a:rPr lang="en-US" sz="1100" baseline="30000" dirty="0" smtClean="0"/>
            <a:t>th</a:t>
          </a:r>
          <a:r>
            <a:rPr lang="en-US" sz="1100" dirty="0" smtClean="0"/>
            <a:t> </a:t>
          </a:r>
          <a:endParaRPr lang="en-US" sz="1100" dirty="0"/>
        </a:p>
      </dgm:t>
    </dgm:pt>
    <dgm:pt modelId="{5F370D55-F2E7-48D3-90AE-70C7DA1841EE}" type="parTrans" cxnId="{969B932B-E34A-41CD-BA08-AA9292F45FD7}">
      <dgm:prSet/>
      <dgm:spPr/>
      <dgm:t>
        <a:bodyPr/>
        <a:lstStyle/>
        <a:p>
          <a:endParaRPr lang="en-US" sz="1100"/>
        </a:p>
      </dgm:t>
    </dgm:pt>
    <dgm:pt modelId="{CEC2ED08-777D-4743-934C-F3932BF70526}" type="sibTrans" cxnId="{969B932B-E34A-41CD-BA08-AA9292F45FD7}">
      <dgm:prSet/>
      <dgm:spPr/>
      <dgm:t>
        <a:bodyPr/>
        <a:lstStyle/>
        <a:p>
          <a:endParaRPr lang="en-US" sz="1100"/>
        </a:p>
      </dgm:t>
    </dgm:pt>
    <dgm:pt modelId="{8A5EE833-3E9E-4E98-BFA6-3778B7200633}">
      <dgm:prSet custT="1"/>
      <dgm:spPr/>
      <dgm:t>
        <a:bodyPr/>
        <a:lstStyle/>
        <a:p>
          <a:r>
            <a:rPr lang="en-US" sz="1100" dirty="0" smtClean="0"/>
            <a:t>Endorsement by Steering Committee</a:t>
          </a:r>
          <a:endParaRPr lang="en-US" sz="1100" dirty="0"/>
        </a:p>
      </dgm:t>
    </dgm:pt>
    <dgm:pt modelId="{18AEED67-4169-423B-8A64-892BFBF6D2CA}" type="parTrans" cxnId="{D48555BC-727F-41BB-939B-4CF8E3E04C49}">
      <dgm:prSet/>
      <dgm:spPr/>
      <dgm:t>
        <a:bodyPr/>
        <a:lstStyle/>
        <a:p>
          <a:endParaRPr lang="en-US"/>
        </a:p>
      </dgm:t>
    </dgm:pt>
    <dgm:pt modelId="{BB4F9037-CF63-4E55-8993-9B77409E69A3}" type="sibTrans" cxnId="{D48555BC-727F-41BB-939B-4CF8E3E04C49}">
      <dgm:prSet/>
      <dgm:spPr/>
      <dgm:t>
        <a:bodyPr/>
        <a:lstStyle/>
        <a:p>
          <a:endParaRPr lang="en-US"/>
        </a:p>
      </dgm:t>
    </dgm:pt>
    <dgm:pt modelId="{716D6368-91BF-4CD2-BB7A-0CC6D92EC7B3}" type="pres">
      <dgm:prSet presAssocID="{2EDF0485-6E7C-40A6-B57E-5B9180171192}" presName="Name0" presStyleCnt="0">
        <dgm:presLayoutVars>
          <dgm:dir/>
          <dgm:animLvl val="lvl"/>
          <dgm:resizeHandles val="exact"/>
        </dgm:presLayoutVars>
      </dgm:prSet>
      <dgm:spPr/>
    </dgm:pt>
    <dgm:pt modelId="{BBE8E111-B1D2-4141-A298-658DB911F0C7}" type="pres">
      <dgm:prSet presAssocID="{5B974A40-22E1-4896-8076-C9CF12C403AB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C27299-1D19-492B-A670-27AADB082818}" type="pres">
      <dgm:prSet presAssocID="{F31281B6-097A-4E80-8FA9-56CBB1C7808E}" presName="parTxOnlySpace" presStyleCnt="0"/>
      <dgm:spPr/>
    </dgm:pt>
    <dgm:pt modelId="{B4A70F1D-9D1D-4DB8-8A88-9F056A01F508}" type="pres">
      <dgm:prSet presAssocID="{7C334959-71AA-43D8-8D06-3D2E0421AAEE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8B45FA-84FF-4B59-A48E-13051CB8C468}" type="pres">
      <dgm:prSet presAssocID="{52E018AA-8F3F-4D16-9486-18D1F1AA2396}" presName="parTxOnlySpace" presStyleCnt="0"/>
      <dgm:spPr/>
    </dgm:pt>
    <dgm:pt modelId="{FD473DE3-8520-4016-9BE4-7EC46BD5EE95}" type="pres">
      <dgm:prSet presAssocID="{CE2887F8-3ED2-4546-85E9-167C0516591F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203198-7FD5-4ECB-AAF9-EC573BFAC8B7}" type="pres">
      <dgm:prSet presAssocID="{CEC2ED08-777D-4743-934C-F3932BF70526}" presName="parTxOnlySpace" presStyleCnt="0"/>
      <dgm:spPr/>
    </dgm:pt>
    <dgm:pt modelId="{847FDAF5-3967-4B02-BC49-9A3FB363B039}" type="pres">
      <dgm:prSet presAssocID="{BD7CD15B-F918-415F-9FA5-EEABFC91D4F8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2F58EE-994A-418C-AFE2-9DCBE314F0FE}" type="pres">
      <dgm:prSet presAssocID="{485AD43D-8B3C-42B4-9E2E-62D24883C3E8}" presName="parTxOnlySpace" presStyleCnt="0"/>
      <dgm:spPr/>
    </dgm:pt>
    <dgm:pt modelId="{30CA9838-0C11-46F2-9649-9215632E6655}" type="pres">
      <dgm:prSet presAssocID="{8A5EE833-3E9E-4E98-BFA6-3778B7200633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D8E57D-0881-44AC-89E7-F5C2ADF1DC30}" type="pres">
      <dgm:prSet presAssocID="{BB4F9037-CF63-4E55-8993-9B77409E69A3}" presName="parTxOnlySpace" presStyleCnt="0"/>
      <dgm:spPr/>
    </dgm:pt>
    <dgm:pt modelId="{4665E5C9-5BB3-468D-9745-A6ED5BEF91D8}" type="pres">
      <dgm:prSet presAssocID="{1B0508AC-9033-4C10-95B8-52F6809DEF5C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9CC86A7-312A-43AB-85DD-AE8DE466A626}" type="presOf" srcId="{1B0508AC-9033-4C10-95B8-52F6809DEF5C}" destId="{4665E5C9-5BB3-468D-9745-A6ED5BEF91D8}" srcOrd="0" destOrd="0" presId="urn:microsoft.com/office/officeart/2005/8/layout/chevron1"/>
    <dgm:cxn modelId="{82DD2C4F-0463-4397-BC9E-C56E1B27F0C4}" srcId="{2EDF0485-6E7C-40A6-B57E-5B9180171192}" destId="{BD7CD15B-F918-415F-9FA5-EEABFC91D4F8}" srcOrd="3" destOrd="0" parTransId="{AE7BED95-095F-4716-9915-AB927D5050BB}" sibTransId="{485AD43D-8B3C-42B4-9E2E-62D24883C3E8}"/>
    <dgm:cxn modelId="{687145B7-590B-46D0-B288-4F4623205790}" srcId="{2EDF0485-6E7C-40A6-B57E-5B9180171192}" destId="{7C334959-71AA-43D8-8D06-3D2E0421AAEE}" srcOrd="1" destOrd="0" parTransId="{545FE7A0-4CD3-4614-8F75-5ACBABAFE497}" sibTransId="{52E018AA-8F3F-4D16-9486-18D1F1AA2396}"/>
    <dgm:cxn modelId="{41322BCC-D99D-4811-B86C-86DDF4A78BAC}" srcId="{2EDF0485-6E7C-40A6-B57E-5B9180171192}" destId="{5B974A40-22E1-4896-8076-C9CF12C403AB}" srcOrd="0" destOrd="0" parTransId="{270F589E-2F53-4EEB-ACF7-965C07255490}" sibTransId="{F31281B6-097A-4E80-8FA9-56CBB1C7808E}"/>
    <dgm:cxn modelId="{D48555BC-727F-41BB-939B-4CF8E3E04C49}" srcId="{2EDF0485-6E7C-40A6-B57E-5B9180171192}" destId="{8A5EE833-3E9E-4E98-BFA6-3778B7200633}" srcOrd="4" destOrd="0" parTransId="{18AEED67-4169-423B-8A64-892BFBF6D2CA}" sibTransId="{BB4F9037-CF63-4E55-8993-9B77409E69A3}"/>
    <dgm:cxn modelId="{DCA894EF-4B6F-49C8-BC86-5A0E8928A9AF}" type="presOf" srcId="{7C334959-71AA-43D8-8D06-3D2E0421AAEE}" destId="{B4A70F1D-9D1D-4DB8-8A88-9F056A01F508}" srcOrd="0" destOrd="0" presId="urn:microsoft.com/office/officeart/2005/8/layout/chevron1"/>
    <dgm:cxn modelId="{71D23592-1972-4634-98CC-3367513FB5D3}" type="presOf" srcId="{CE2887F8-3ED2-4546-85E9-167C0516591F}" destId="{FD473DE3-8520-4016-9BE4-7EC46BD5EE95}" srcOrd="0" destOrd="0" presId="urn:microsoft.com/office/officeart/2005/8/layout/chevron1"/>
    <dgm:cxn modelId="{2DB9D112-2497-4284-947E-E4D1DCA900F2}" srcId="{2EDF0485-6E7C-40A6-B57E-5B9180171192}" destId="{1B0508AC-9033-4C10-95B8-52F6809DEF5C}" srcOrd="5" destOrd="0" parTransId="{F20B9207-AD35-4D7A-9774-004091E3C07A}" sibTransId="{08FC0554-0F37-4E2F-A80F-8DEDA7D352E5}"/>
    <dgm:cxn modelId="{7B2B3D36-4DF6-489C-A188-4B7D992FB5E8}" type="presOf" srcId="{2EDF0485-6E7C-40A6-B57E-5B9180171192}" destId="{716D6368-91BF-4CD2-BB7A-0CC6D92EC7B3}" srcOrd="0" destOrd="0" presId="urn:microsoft.com/office/officeart/2005/8/layout/chevron1"/>
    <dgm:cxn modelId="{969B932B-E34A-41CD-BA08-AA9292F45FD7}" srcId="{2EDF0485-6E7C-40A6-B57E-5B9180171192}" destId="{CE2887F8-3ED2-4546-85E9-167C0516591F}" srcOrd="2" destOrd="0" parTransId="{5F370D55-F2E7-48D3-90AE-70C7DA1841EE}" sibTransId="{CEC2ED08-777D-4743-934C-F3932BF70526}"/>
    <dgm:cxn modelId="{A4A3394F-49FA-4750-AD31-0A63EDB6A1A9}" type="presOf" srcId="{8A5EE833-3E9E-4E98-BFA6-3778B7200633}" destId="{30CA9838-0C11-46F2-9649-9215632E6655}" srcOrd="0" destOrd="0" presId="urn:microsoft.com/office/officeart/2005/8/layout/chevron1"/>
    <dgm:cxn modelId="{0997FC0A-FD10-4370-A03E-9B689C8913E8}" type="presOf" srcId="{BD7CD15B-F918-415F-9FA5-EEABFC91D4F8}" destId="{847FDAF5-3967-4B02-BC49-9A3FB363B039}" srcOrd="0" destOrd="0" presId="urn:microsoft.com/office/officeart/2005/8/layout/chevron1"/>
    <dgm:cxn modelId="{B705309F-B447-40AC-BEA8-FCB143E52C9E}" type="presOf" srcId="{5B974A40-22E1-4896-8076-C9CF12C403AB}" destId="{BBE8E111-B1D2-4141-A298-658DB911F0C7}" srcOrd="0" destOrd="0" presId="urn:microsoft.com/office/officeart/2005/8/layout/chevron1"/>
    <dgm:cxn modelId="{D8A94BD2-AF72-490C-A30E-1FBAAD9C9857}" type="presParOf" srcId="{716D6368-91BF-4CD2-BB7A-0CC6D92EC7B3}" destId="{BBE8E111-B1D2-4141-A298-658DB911F0C7}" srcOrd="0" destOrd="0" presId="urn:microsoft.com/office/officeart/2005/8/layout/chevron1"/>
    <dgm:cxn modelId="{4972ADCF-561E-4C84-85D6-138D50EF83F6}" type="presParOf" srcId="{716D6368-91BF-4CD2-BB7A-0CC6D92EC7B3}" destId="{2CC27299-1D19-492B-A670-27AADB082818}" srcOrd="1" destOrd="0" presId="urn:microsoft.com/office/officeart/2005/8/layout/chevron1"/>
    <dgm:cxn modelId="{F7810641-7245-4762-A739-8FA1877F4788}" type="presParOf" srcId="{716D6368-91BF-4CD2-BB7A-0CC6D92EC7B3}" destId="{B4A70F1D-9D1D-4DB8-8A88-9F056A01F508}" srcOrd="2" destOrd="0" presId="urn:microsoft.com/office/officeart/2005/8/layout/chevron1"/>
    <dgm:cxn modelId="{E83D8C47-D8F5-4083-8B9C-7D23EF9AB913}" type="presParOf" srcId="{716D6368-91BF-4CD2-BB7A-0CC6D92EC7B3}" destId="{9B8B45FA-84FF-4B59-A48E-13051CB8C468}" srcOrd="3" destOrd="0" presId="urn:microsoft.com/office/officeart/2005/8/layout/chevron1"/>
    <dgm:cxn modelId="{42D7E81C-B400-4C9A-B3D9-5C1462544DB9}" type="presParOf" srcId="{716D6368-91BF-4CD2-BB7A-0CC6D92EC7B3}" destId="{FD473DE3-8520-4016-9BE4-7EC46BD5EE95}" srcOrd="4" destOrd="0" presId="urn:microsoft.com/office/officeart/2005/8/layout/chevron1"/>
    <dgm:cxn modelId="{CD220A4B-1A73-4E93-81F5-A279EED141C6}" type="presParOf" srcId="{716D6368-91BF-4CD2-BB7A-0CC6D92EC7B3}" destId="{9E203198-7FD5-4ECB-AAF9-EC573BFAC8B7}" srcOrd="5" destOrd="0" presId="urn:microsoft.com/office/officeart/2005/8/layout/chevron1"/>
    <dgm:cxn modelId="{0ED787D5-D06A-42B5-A123-72A09E3A08E2}" type="presParOf" srcId="{716D6368-91BF-4CD2-BB7A-0CC6D92EC7B3}" destId="{847FDAF5-3967-4B02-BC49-9A3FB363B039}" srcOrd="6" destOrd="0" presId="urn:microsoft.com/office/officeart/2005/8/layout/chevron1"/>
    <dgm:cxn modelId="{2E07AE31-A309-489B-95A2-CB41F01B37A9}" type="presParOf" srcId="{716D6368-91BF-4CD2-BB7A-0CC6D92EC7B3}" destId="{072F58EE-994A-418C-AFE2-9DCBE314F0FE}" srcOrd="7" destOrd="0" presId="urn:microsoft.com/office/officeart/2005/8/layout/chevron1"/>
    <dgm:cxn modelId="{FBE5F799-F3D0-48BD-A348-F1804F4287AA}" type="presParOf" srcId="{716D6368-91BF-4CD2-BB7A-0CC6D92EC7B3}" destId="{30CA9838-0C11-46F2-9649-9215632E6655}" srcOrd="8" destOrd="0" presId="urn:microsoft.com/office/officeart/2005/8/layout/chevron1"/>
    <dgm:cxn modelId="{301DB2E0-BCE5-4C37-AD5A-31FC36852A63}" type="presParOf" srcId="{716D6368-91BF-4CD2-BB7A-0CC6D92EC7B3}" destId="{D5D8E57D-0881-44AC-89E7-F5C2ADF1DC30}" srcOrd="9" destOrd="0" presId="urn:microsoft.com/office/officeart/2005/8/layout/chevron1"/>
    <dgm:cxn modelId="{5FB3A655-BCAB-4466-93DA-EC2435C3D4D1}" type="presParOf" srcId="{716D6368-91BF-4CD2-BB7A-0CC6D92EC7B3}" destId="{4665E5C9-5BB3-468D-9745-A6ED5BEF91D8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E8E111-B1D2-4141-A298-658DB911F0C7}">
      <dsp:nvSpPr>
        <dsp:cNvPr id="0" name=""/>
        <dsp:cNvSpPr/>
      </dsp:nvSpPr>
      <dsp:spPr>
        <a:xfrm>
          <a:off x="4018" y="2169596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Inception Workshop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Sept, 15</a:t>
          </a:r>
          <a:r>
            <a:rPr lang="en-US" sz="1100" kern="1200" baseline="30000" dirty="0" smtClean="0"/>
            <a:t>th</a:t>
          </a:r>
          <a:r>
            <a:rPr lang="en-US" sz="1100" kern="1200" dirty="0" smtClean="0"/>
            <a:t> </a:t>
          </a:r>
          <a:endParaRPr lang="en-US" sz="1100" kern="1200" dirty="0"/>
        </a:p>
      </dsp:txBody>
      <dsp:txXfrm>
        <a:off x="302984" y="2169596"/>
        <a:ext cx="896898" cy="597931"/>
      </dsp:txXfrm>
    </dsp:sp>
    <dsp:sp modelId="{B4A70F1D-9D1D-4DB8-8A88-9F056A01F508}">
      <dsp:nvSpPr>
        <dsp:cNvPr id="0" name=""/>
        <dsp:cNvSpPr/>
      </dsp:nvSpPr>
      <dsp:spPr>
        <a:xfrm>
          <a:off x="1349365" y="2169596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Field Consultations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 dirty="0"/>
        </a:p>
      </dsp:txBody>
      <dsp:txXfrm>
        <a:off x="1648331" y="2169596"/>
        <a:ext cx="896898" cy="597931"/>
      </dsp:txXfrm>
    </dsp:sp>
    <dsp:sp modelId="{FD473DE3-8520-4016-9BE4-7EC46BD5EE95}">
      <dsp:nvSpPr>
        <dsp:cNvPr id="0" name=""/>
        <dsp:cNvSpPr/>
      </dsp:nvSpPr>
      <dsp:spPr>
        <a:xfrm>
          <a:off x="2694711" y="2169596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Submission to CPT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Oct, 18</a:t>
          </a:r>
          <a:r>
            <a:rPr lang="en-US" sz="1100" kern="1200" baseline="30000" dirty="0" smtClean="0"/>
            <a:t>th</a:t>
          </a:r>
          <a:r>
            <a:rPr lang="en-US" sz="1100" kern="1200" dirty="0" smtClean="0"/>
            <a:t> </a:t>
          </a:r>
          <a:endParaRPr lang="en-US" sz="1100" kern="1200" dirty="0"/>
        </a:p>
      </dsp:txBody>
      <dsp:txXfrm>
        <a:off x="2993677" y="2169596"/>
        <a:ext cx="896898" cy="597931"/>
      </dsp:txXfrm>
    </dsp:sp>
    <dsp:sp modelId="{847FDAF5-3967-4B02-BC49-9A3FB363B039}">
      <dsp:nvSpPr>
        <dsp:cNvPr id="0" name=""/>
        <dsp:cNvSpPr/>
      </dsp:nvSpPr>
      <dsp:spPr>
        <a:xfrm>
          <a:off x="4040058" y="2169596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Submission to JTF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Nov, 18</a:t>
          </a:r>
          <a:r>
            <a:rPr lang="en-US" sz="1100" kern="1200" baseline="30000" dirty="0" smtClean="0"/>
            <a:t>th</a:t>
          </a:r>
          <a:r>
            <a:rPr lang="en-US" sz="1100" kern="1200" dirty="0" smtClean="0"/>
            <a:t> </a:t>
          </a:r>
          <a:endParaRPr lang="en-US" sz="1100" kern="1200" dirty="0"/>
        </a:p>
      </dsp:txBody>
      <dsp:txXfrm>
        <a:off x="4339024" y="2169596"/>
        <a:ext cx="896898" cy="597931"/>
      </dsp:txXfrm>
    </dsp:sp>
    <dsp:sp modelId="{30CA9838-0C11-46F2-9649-9215632E6655}">
      <dsp:nvSpPr>
        <dsp:cNvPr id="0" name=""/>
        <dsp:cNvSpPr/>
      </dsp:nvSpPr>
      <dsp:spPr>
        <a:xfrm>
          <a:off x="5385405" y="2169596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Endorsement by Steering Committee</a:t>
          </a:r>
          <a:endParaRPr lang="en-US" sz="1100" kern="1200" dirty="0"/>
        </a:p>
      </dsp:txBody>
      <dsp:txXfrm>
        <a:off x="5684371" y="2169596"/>
        <a:ext cx="896898" cy="597931"/>
      </dsp:txXfrm>
    </dsp:sp>
    <dsp:sp modelId="{4665E5C9-5BB3-468D-9745-A6ED5BEF91D8}">
      <dsp:nvSpPr>
        <dsp:cNvPr id="0" name=""/>
        <dsp:cNvSpPr/>
      </dsp:nvSpPr>
      <dsp:spPr>
        <a:xfrm>
          <a:off x="6730751" y="2169596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Official Launch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Dec,17</a:t>
          </a:r>
          <a:r>
            <a:rPr lang="en-US" sz="1100" kern="1200" baseline="30000" dirty="0" smtClean="0"/>
            <a:t>th </a:t>
          </a:r>
          <a:endParaRPr lang="en-US" sz="1100" kern="1200" dirty="0"/>
        </a:p>
      </dsp:txBody>
      <dsp:txXfrm>
        <a:off x="7029717" y="2169596"/>
        <a:ext cx="896898" cy="5979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2016 Lebanon Response Crisis Plan (LCRP)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Health Chapter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45404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2016 LCRP- Timeline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36851449"/>
              </p:ext>
            </p:extLst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22" name="Straight Arrow Connector 21"/>
          <p:cNvCxnSpPr/>
          <p:nvPr/>
        </p:nvCxnSpPr>
        <p:spPr>
          <a:xfrm>
            <a:off x="4271819" y="4018973"/>
            <a:ext cx="0" cy="1066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433619" y="5118571"/>
            <a:ext cx="1676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Mainstreaming Workshop</a:t>
            </a:r>
          </a:p>
          <a:p>
            <a:pPr algn="ctr"/>
            <a:r>
              <a:rPr lang="en-US" sz="1100" dirty="0" smtClean="0"/>
              <a:t>Oct, 20</a:t>
            </a:r>
            <a:r>
              <a:rPr lang="en-US" sz="1100" baseline="30000" dirty="0" smtClean="0"/>
              <a:t>th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533400" y="3124200"/>
            <a:ext cx="800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952500" y="2420034"/>
            <a:ext cx="723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Health Core Group -</a:t>
            </a:r>
            <a:r>
              <a:rPr lang="en-US" dirty="0" err="1" smtClean="0"/>
              <a:t>MoPH</a:t>
            </a:r>
            <a:r>
              <a:rPr lang="en-US" dirty="0" smtClean="0"/>
              <a:t>, UNHCR, WHO, PU-AMI,  </a:t>
            </a:r>
            <a:r>
              <a:rPr lang="en-US" dirty="0" err="1" smtClean="0"/>
              <a:t>Amel</a:t>
            </a:r>
            <a:r>
              <a:rPr lang="en-US" dirty="0" smtClean="0"/>
              <a:t> -</a:t>
            </a:r>
          </a:p>
          <a:p>
            <a:pPr algn="ctr"/>
            <a:r>
              <a:rPr lang="en-US" dirty="0" smtClean="0">
                <a:solidFill>
                  <a:schemeClr val="accent2"/>
                </a:solidFill>
              </a:rPr>
              <a:t>Health Narrative, Results Framework &amp; Budget</a:t>
            </a:r>
            <a:endParaRPr lang="en-US" dirty="0">
              <a:solidFill>
                <a:schemeClr val="accent2"/>
              </a:solidFill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3810000" y="4018973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819400" y="4648200"/>
            <a:ext cx="145241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chemeClr val="accent4"/>
                </a:solidFill>
              </a:rPr>
              <a:t>Expression of Interest </a:t>
            </a:r>
          </a:p>
          <a:p>
            <a:pPr algn="ctr"/>
            <a:r>
              <a:rPr lang="en-US" sz="1100" dirty="0" smtClean="0">
                <a:solidFill>
                  <a:schemeClr val="accent4"/>
                </a:solidFill>
              </a:rPr>
              <a:t>Oct, 16</a:t>
            </a:r>
            <a:r>
              <a:rPr lang="en-US" sz="1100" baseline="30000" dirty="0" smtClean="0">
                <a:solidFill>
                  <a:schemeClr val="accent4"/>
                </a:solidFill>
              </a:rPr>
              <a:t>th</a:t>
            </a:r>
            <a:r>
              <a:rPr lang="en-US" sz="1100" dirty="0" smtClean="0">
                <a:solidFill>
                  <a:schemeClr val="accent4"/>
                </a:solidFill>
              </a:rPr>
              <a:t> </a:t>
            </a:r>
            <a:endParaRPr lang="en-US" sz="1100" dirty="0">
              <a:solidFill>
                <a:schemeClr val="accent4"/>
              </a:solidFill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4572000" y="4038600"/>
            <a:ext cx="0" cy="7580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563340" y="4367645"/>
            <a:ext cx="10933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chemeClr val="accent4"/>
                </a:solidFill>
              </a:rPr>
              <a:t>Setting Targets</a:t>
            </a:r>
          </a:p>
          <a:p>
            <a:pPr algn="ctr"/>
            <a:r>
              <a:rPr lang="en-US" sz="1100" dirty="0" smtClean="0">
                <a:solidFill>
                  <a:schemeClr val="accent4"/>
                </a:solidFill>
              </a:rPr>
              <a:t>Nov, 12</a:t>
            </a:r>
            <a:r>
              <a:rPr lang="en-US" sz="1100" baseline="30000" dirty="0" smtClean="0">
                <a:solidFill>
                  <a:schemeClr val="accent4"/>
                </a:solidFill>
              </a:rPr>
              <a:t>th</a:t>
            </a:r>
            <a:r>
              <a:rPr lang="en-US" sz="1100" dirty="0" smtClean="0">
                <a:solidFill>
                  <a:schemeClr val="accent4"/>
                </a:solidFill>
              </a:rPr>
              <a:t> </a:t>
            </a:r>
            <a:endParaRPr lang="en-US" sz="1100" dirty="0">
              <a:solidFill>
                <a:schemeClr val="accent4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5029200" y="4012045"/>
            <a:ext cx="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057936" y="4796693"/>
            <a:ext cx="2104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Health Steering Committee</a:t>
            </a:r>
          </a:p>
          <a:p>
            <a:pPr algn="ctr"/>
            <a:r>
              <a:rPr lang="en-US" sz="1100" dirty="0" smtClean="0"/>
              <a:t>Nov, 1</a:t>
            </a:r>
            <a:r>
              <a:rPr lang="en-US" sz="1100" baseline="30000" dirty="0" smtClean="0"/>
              <a:t>st</a:t>
            </a:r>
            <a:r>
              <a:rPr lang="en-US" sz="1100" dirty="0" smtClean="0"/>
              <a:t>  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452626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Funding Requirements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71600"/>
            <a:ext cx="3981804" cy="110023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073" y="1143000"/>
            <a:ext cx="2667000" cy="51660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623" y="2743200"/>
            <a:ext cx="1616170" cy="1752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348" y="4876800"/>
            <a:ext cx="2688719" cy="1067215"/>
          </a:xfrm>
          <a:prstGeom prst="rect">
            <a:avLst/>
          </a:prstGeom>
        </p:spPr>
      </p:pic>
      <p:cxnSp>
        <p:nvCxnSpPr>
          <p:cNvPr id="10" name="Straight Arrow Connector 9"/>
          <p:cNvCxnSpPr>
            <a:stCxn id="5" idx="1"/>
          </p:cNvCxnSpPr>
          <p:nvPr/>
        </p:nvCxnSpPr>
        <p:spPr>
          <a:xfrm flipH="1">
            <a:off x="4166067" y="3726027"/>
            <a:ext cx="1796006" cy="1074573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ouble Bracket 11"/>
          <p:cNvSpPr/>
          <p:nvPr/>
        </p:nvSpPr>
        <p:spPr>
          <a:xfrm>
            <a:off x="5962073" y="3496232"/>
            <a:ext cx="1066800" cy="304800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805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Outcomes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95400"/>
            <a:ext cx="4222949" cy="4937125"/>
          </a:xfrm>
        </p:spPr>
      </p:pic>
    </p:spTree>
    <p:extLst>
      <p:ext uri="{BB962C8B-B14F-4D97-AF65-F5344CB8AC3E}">
        <p14:creationId xmlns:p14="http://schemas.microsoft.com/office/powerpoint/2010/main" val="667776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Outcome 1: </a:t>
            </a:r>
            <a:r>
              <a:rPr lang="en-US" dirty="0"/>
              <a:t>Improved Access to PHC services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416232560"/>
              </p:ext>
            </p:extLst>
          </p:nvPr>
        </p:nvGraphicFramePr>
        <p:xfrm>
          <a:off x="381000" y="1295400"/>
          <a:ext cx="8534400" cy="4413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9584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Outputs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BD7D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Partners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BD7D7D"/>
                    </a:solidFill>
                  </a:tcPr>
                </a:tc>
              </a:tr>
              <a:tr h="12513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Output-1.1: PHC services received by population in need</a:t>
                      </a:r>
                      <a:endParaRPr kumimoji="0" lang="en-US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AMEL, AVSI, CCP Japan, CLMC, HI, </a:t>
                      </a:r>
                      <a:r>
                        <a:rPr kumimoji="0"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Humedica</a:t>
                      </a: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ICU, IMC, IOCC, IOM, IR Lebanon, MDM, </a:t>
                      </a:r>
                      <a:r>
                        <a:rPr kumimoji="0"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Makassed</a:t>
                      </a: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Makhzoumi</a:t>
                      </a: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MAP-UK, </a:t>
                      </a:r>
                      <a:r>
                        <a:rPr kumimoji="0"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Medair</a:t>
                      </a: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Medical Teams International, PCPM, Qatar Red Crescent, RI, Seraphim Global, UNFPA, UNHCR, UNICEF, UNRWA, URDA, WHO</a:t>
                      </a:r>
                      <a:endParaRPr kumimoji="0" lang="en-US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dirty="0"/>
                    </a:p>
                  </a:txBody>
                  <a:tcPr/>
                </a:tc>
              </a:tr>
              <a:tr h="10989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Output-1.2: Sufficient chronic diseases medication available</a:t>
                      </a:r>
                      <a:endParaRPr kumimoji="0" lang="en-US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AMEL, ANERA, CLMC, FPSC, IOM, IR Lebanon, MDM, </a:t>
                      </a:r>
                      <a:r>
                        <a:rPr kumimoji="0"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Makassed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Makhzoumi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Medical Teams International, </a:t>
                      </a:r>
                      <a:r>
                        <a:rPr kumimoji="0"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MoPH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PCPM, PU-AMI, Qatar Red Crescent, RI, UNRWA, WHO</a:t>
                      </a:r>
                      <a:endParaRPr lang="en-US" sz="1400" dirty="0"/>
                    </a:p>
                  </a:txBody>
                  <a:tcPr/>
                </a:tc>
              </a:tr>
              <a:tr h="9846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Output-1.3: Sufficient acute diseases medication available</a:t>
                      </a:r>
                      <a:endParaRPr kumimoji="0" lang="en-US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AMEL, ANERA, CLMC, </a:t>
                      </a:r>
                      <a:r>
                        <a:rPr kumimoji="0"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Humedica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IMC, IOM, IR Lebanon, MDM, </a:t>
                      </a:r>
                      <a:r>
                        <a:rPr kumimoji="0"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Medair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Makassed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Makhzoumi</a:t>
                      </a:r>
                      <a:r>
                        <a:rPr kumimoji="0"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PCPM, PU-AMI, Qatar Red Crescent, RI, UNFPA, UNICEF, UNRWA, URDA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2189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Outcome 1: </a:t>
            </a:r>
            <a:r>
              <a:rPr lang="en-US" dirty="0"/>
              <a:t>Improved Access to PHC services (continued)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268313313"/>
              </p:ext>
            </p:extLst>
          </p:nvPr>
        </p:nvGraphicFramePr>
        <p:xfrm>
          <a:off x="381000" y="1295400"/>
          <a:ext cx="8534400" cy="4293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9584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Outputs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BD7D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Partners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BD7D7D"/>
                    </a:solidFill>
                  </a:tcPr>
                </a:tc>
              </a:tr>
              <a:tr h="1251387">
                <a:tc>
                  <a:txBody>
                    <a:bodyPr/>
                    <a:lstStyle/>
                    <a:p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Output-1.4: Routine vaccination coverage increased for all children U5</a:t>
                      </a:r>
                      <a:endParaRPr kumimoji="0" lang="en-US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AMEL, CLMC, ICU, IMC, IR Lebanon, MDM, </a:t>
                      </a:r>
                      <a:r>
                        <a:rPr kumimoji="0" lang="en-GB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Medair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Makassed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Makhzoumi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PCPM, PU-AMI, RI, UNICEF, UNRWA</a:t>
                      </a:r>
                      <a:endParaRPr kumimoji="0"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1098987">
                <a:tc>
                  <a:txBody>
                    <a:bodyPr/>
                    <a:lstStyle/>
                    <a:p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Output-1.5: Implementation of National Mental Health Strategy</a:t>
                      </a:r>
                      <a:endParaRPr kumimoji="0" lang="en-US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en-GB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MoPH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WHO</a:t>
                      </a:r>
                      <a:endParaRPr kumimoji="0"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984635">
                <a:tc>
                  <a:txBody>
                    <a:bodyPr/>
                    <a:lstStyle/>
                    <a:p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Output-1.6: Expansion of the PHC-</a:t>
                      </a:r>
                      <a:r>
                        <a:rPr kumimoji="0"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MoPH</a:t>
                      </a:r>
                      <a:r>
                        <a:rPr kumimoji="0"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network</a:t>
                      </a:r>
                      <a:endParaRPr kumimoji="0" lang="en-US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en-GB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MoPH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WHO</a:t>
                      </a:r>
                      <a:endParaRPr kumimoji="0"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9476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Outcome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2:</a:t>
            </a:r>
            <a:r>
              <a:rPr lang="en-US" dirty="0"/>
              <a:t>Improved access to hospital and advanced referral* care	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91074378"/>
              </p:ext>
            </p:extLst>
          </p:nvPr>
        </p:nvGraphicFramePr>
        <p:xfrm>
          <a:off x="381000" y="1295400"/>
          <a:ext cx="8534400" cy="4293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9584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Outputs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D9B5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Partners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D9B5BD"/>
                    </a:solidFill>
                  </a:tcPr>
                </a:tc>
              </a:tr>
              <a:tr h="12513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Output-2.1: Population in need receives hospital and diagnostic services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 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 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CLMC, IMC, IOCC, IOM, Makhzoumi, MAP-UK, Qatar Red Crescent, UNHCR, URDA, UNRWA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1098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Output-2.2: Financial gap for public hospital bill reimbursement decreased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IMC, MoPH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846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Output-2.3: Public hospitals compensated for the financial losses which they incurred due to the Syrian crisis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+mn-lt"/>
                          <a:ea typeface="Calibri"/>
                          <a:cs typeface="Arial"/>
                        </a:rPr>
                        <a:t>MoPH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8765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Outcome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3:</a:t>
            </a:r>
            <a:r>
              <a:rPr lang="en-US" dirty="0"/>
              <a:t>Improved outbreak control		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96186935"/>
              </p:ext>
            </p:extLst>
          </p:nvPr>
        </p:nvGraphicFramePr>
        <p:xfrm>
          <a:off x="381000" y="1295400"/>
          <a:ext cx="8534400" cy="4293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9584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Outputs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Partners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12513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Output-3.1: Expand EWARS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 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 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MoPH, WHO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1098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Output-3.2: Selected contingency vaccines and reagents are procured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MoPH, WHO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846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Output-3.3: Support vaccination campaigns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+mn-lt"/>
                          <a:ea typeface="Calibri"/>
                          <a:cs typeface="Arial"/>
                        </a:rPr>
                        <a:t>MoPH</a:t>
                      </a: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, </a:t>
                      </a:r>
                      <a:r>
                        <a:rPr lang="en-GB" sz="1400" smtClean="0">
                          <a:effectLst/>
                          <a:latin typeface="+mn-lt"/>
                          <a:ea typeface="Calibri"/>
                          <a:cs typeface="Arial"/>
                        </a:rPr>
                        <a:t>WHO, UNICEF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7362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Outcome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4:</a:t>
            </a:r>
            <a:r>
              <a:rPr lang="en-US" dirty="0"/>
              <a:t>Key Institutions Strengthened		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190060371"/>
              </p:ext>
            </p:extLst>
          </p:nvPr>
        </p:nvGraphicFramePr>
        <p:xfrm>
          <a:off x="381000" y="1295401"/>
          <a:ext cx="8534400" cy="4876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9452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Outputs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Partners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832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Output-4.1: Strengthen caza public health office for enhanced decentralization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MoPH, PU-AMI, UNDP, URDA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Output-4.2: Public Hospitals service delivery strengthened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IOCC, MoPH, UNFPA, URDA, WHO, WVI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Output-4.3: School health program expanded (youth health)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MoPH, WHO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8266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Output-4.4: Ensure Capacity Building at central level, peripheral level and PHCs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FPSC, IOCC, IOM, MDM, MoPH, UNDP, UNFPA, UNHCR, UNICEF, WHO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8186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Output-4.5: Budget support provided to fund MoPH financial dues to hospitals in relation to the Syrian Crisis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+mn-lt"/>
                          <a:ea typeface="Calibri"/>
                          <a:cs typeface="Arial"/>
                        </a:rPr>
                        <a:t>MoPH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4007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Outcome 5:</a:t>
            </a:r>
            <a:r>
              <a:rPr lang="en-US" dirty="0"/>
              <a:t>Transparency and Accountability of Health Partners Ensured	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483644485"/>
              </p:ext>
            </p:extLst>
          </p:nvPr>
        </p:nvGraphicFramePr>
        <p:xfrm>
          <a:off x="381000" y="1828800"/>
          <a:ext cx="8534400" cy="3308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9584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Outputs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Partners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2513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Output-5.1: Accurate Expenditures on Health by all health partners are available to MoPH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+mn-lt"/>
                          <a:ea typeface="Calibri"/>
                          <a:cs typeface="Arial"/>
                        </a:rPr>
                        <a:t>MoPH</a:t>
                      </a: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, WHO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1098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/>
                          <a:cs typeface="Arial"/>
                        </a:rPr>
                        <a:t>Output-5.2: The bulk of received donations for the health sector is disbursed on direct health services</a:t>
                      </a:r>
                      <a:endParaRPr lang="en-US" sz="14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+mn-lt"/>
                          <a:ea typeface="Calibri"/>
                          <a:cs typeface="Arial"/>
                        </a:rPr>
                        <a:t>MoPH</a:t>
                      </a: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Arial"/>
                        </a:rPr>
                        <a:t>, WHO</a:t>
                      </a:r>
                      <a:endParaRPr lang="en-US" sz="14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1704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244</TotalTime>
  <Words>581</Words>
  <Application>Microsoft Office PowerPoint</Application>
  <PresentationFormat>On-screen Show 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Origin</vt:lpstr>
      <vt:lpstr>2016 Lebanon Response Crisis Plan (LCRP)</vt:lpstr>
      <vt:lpstr>2016 LCRP- Timeline</vt:lpstr>
      <vt:lpstr>Funding Requirements</vt:lpstr>
      <vt:lpstr>Outcomes</vt:lpstr>
      <vt:lpstr>Outcome 1: Improved Access to PHC services</vt:lpstr>
      <vt:lpstr>Outcome 1: Improved Access to PHC services (continued)</vt:lpstr>
      <vt:lpstr>Outcome 2:Improved access to hospital and advanced referral* care </vt:lpstr>
      <vt:lpstr>Outcome 3:Improved outbreak control  </vt:lpstr>
      <vt:lpstr>Outcome 4:Key Institutions Strengthened  </vt:lpstr>
      <vt:lpstr> Outcome 5:Transparency and Accountability of Health Partners Ensured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 Lebanon Response Crisis Plan (LCRP)</dc:title>
  <dc:creator>UNHCRuser</dc:creator>
  <cp:lastModifiedBy>UNHCRuser</cp:lastModifiedBy>
  <cp:revision>29</cp:revision>
  <dcterms:created xsi:type="dcterms:W3CDTF">2006-08-16T00:00:00Z</dcterms:created>
  <dcterms:modified xsi:type="dcterms:W3CDTF">2016-02-01T14:01:34Z</dcterms:modified>
</cp:coreProperties>
</file>