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7"/>
  </p:notesMasterIdLst>
  <p:sldIdLst>
    <p:sldId id="257" r:id="rId2"/>
    <p:sldId id="258" r:id="rId3"/>
    <p:sldId id="259" r:id="rId4"/>
    <p:sldId id="260" r:id="rId5"/>
    <p:sldId id="261" r:id="rId6"/>
    <p:sldId id="262" r:id="rId7"/>
    <p:sldId id="270" r:id="rId8"/>
    <p:sldId id="263" r:id="rId9"/>
    <p:sldId id="264" r:id="rId10"/>
    <p:sldId id="265" r:id="rId11"/>
    <p:sldId id="266" r:id="rId12"/>
    <p:sldId id="267" r:id="rId13"/>
    <p:sldId id="273" r:id="rId14"/>
    <p:sldId id="268" r:id="rId15"/>
    <p:sldId id="272" r:id="rId1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89BD698-CCD0-4256-BAF5-0963273F9E7E}" type="datetimeFigureOut">
              <a:rPr lang="en-US" smtClean="0"/>
              <a:t>25-Feb-16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E157C9-A1FD-416B-90D9-E5CFEA81CE3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503767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1383E9-BB6A-CF46-92CE-BE70CF9E5A0F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968151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157C9-A1FD-416B-90D9-E5CFEA81CE3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373672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9E157C9-A1FD-416B-90D9-E5CFEA81CE3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818252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8454" y="129292"/>
            <a:ext cx="4323508" cy="8875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062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2172C-F272-9C4F-9163-36E0261C8F9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25-Feb-16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4E76-94C7-B24D-9257-76897916DD0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15880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2172C-F272-9C4F-9163-36E0261C8F9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25-Feb-16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4E76-94C7-B24D-9257-76897916DD0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8055212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2172C-F272-9C4F-9163-36E0261C8F9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25-Feb-16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4E76-94C7-B24D-9257-76897916DD0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893740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2172C-F272-9C4F-9163-36E0261C8F9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25-Feb-16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4E76-94C7-B24D-9257-76897916DD0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78816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2172C-F272-9C4F-9163-36E0261C8F9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25-Feb-16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4E76-94C7-B24D-9257-76897916DD0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679441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2172C-F272-9C4F-9163-36E0261C8F9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25-Feb-16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4E76-94C7-B24D-9257-76897916DD0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7267982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2172C-F272-9C4F-9163-36E0261C8F9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25-Feb-16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4E76-94C7-B24D-9257-76897916DD0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178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2172C-F272-9C4F-9163-36E0261C8F9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25-Feb-16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4E76-94C7-B24D-9257-76897916DD0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86956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2172C-F272-9C4F-9163-36E0261C8F9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25-Feb-16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4E76-94C7-B24D-9257-76897916DD0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6077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2172C-F272-9C4F-9163-36E0261C8F9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25-Feb-16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0064E76-94C7-B24D-9257-76897916DD0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89674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D2172C-F272-9C4F-9163-36E0261C8F92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25-Feb-16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0064E76-94C7-B24D-9257-76897916DD0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03210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170713" y="2541319"/>
            <a:ext cx="9291254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22A9E5"/>
                </a:solidFill>
                <a:latin typeface="Arial" charset="0"/>
                <a:ea typeface="Arial" charset="0"/>
                <a:cs typeface="Arial" charset="0"/>
              </a:rPr>
              <a:t>Primary Health Care Department Programs</a:t>
            </a:r>
          </a:p>
          <a:p>
            <a:endParaRPr lang="en-US" sz="2800" b="1" dirty="0">
              <a:solidFill>
                <a:srgbClr val="22A9E5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170713" y="3245118"/>
            <a:ext cx="8707809" cy="151227"/>
          </a:xfrm>
          <a:prstGeom prst="rect">
            <a:avLst/>
          </a:prstGeom>
          <a:solidFill>
            <a:srgbClr val="22A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09469" y="4202162"/>
            <a:ext cx="459544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22A9E5"/>
                </a:solidFill>
                <a:latin typeface="Bangla Sangam MN" charset="0"/>
                <a:ea typeface="Bangla Sangam MN" charset="0"/>
                <a:cs typeface="Bangla Sangam MN" charset="0"/>
              </a:rPr>
              <a:t>26</a:t>
            </a:r>
            <a:r>
              <a:rPr lang="en-US" sz="3200" b="1" dirty="0" smtClean="0">
                <a:solidFill>
                  <a:srgbClr val="22A9E5"/>
                </a:solidFill>
                <a:latin typeface="Bangla Sangam MN" charset="0"/>
                <a:ea typeface="Bangla Sangam MN" charset="0"/>
                <a:cs typeface="Bangla Sangam MN" charset="0"/>
              </a:rPr>
              <a:t>/02/2016</a:t>
            </a:r>
            <a:endParaRPr lang="en-US" sz="3200" b="1" dirty="0">
              <a:solidFill>
                <a:srgbClr val="22A9E5"/>
              </a:solidFill>
              <a:latin typeface="Bangla Sangam MN" charset="0"/>
              <a:ea typeface="Bangla Sangam MN" charset="0"/>
              <a:cs typeface="Bangla Sangam MN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085562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6904383" y="3658405"/>
            <a:ext cx="633302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22A9E5"/>
                </a:solidFill>
                <a:latin typeface="Arial" charset="0"/>
                <a:ea typeface="Arial" charset="0"/>
                <a:cs typeface="Arial" charset="0"/>
              </a:rPr>
              <a:t>Acute Malnutrition</a:t>
            </a:r>
            <a:endParaRPr lang="en-US" sz="4400" b="1" dirty="0">
              <a:solidFill>
                <a:srgbClr val="22A9E5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6904383" y="4427846"/>
            <a:ext cx="4996069" cy="151227"/>
          </a:xfrm>
          <a:prstGeom prst="rect">
            <a:avLst/>
          </a:prstGeom>
          <a:solidFill>
            <a:srgbClr val="22A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alphaModFix amt="24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8" y="200026"/>
            <a:ext cx="5036205" cy="6469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69753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486400" y="1701018"/>
            <a:ext cx="78427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22A9E5"/>
                </a:solidFill>
                <a:latin typeface="Arial" charset="0"/>
                <a:ea typeface="Arial" charset="0"/>
                <a:cs typeface="Arial" charset="0"/>
              </a:rPr>
              <a:t>Definition</a:t>
            </a:r>
            <a:endParaRPr lang="en-US" sz="4400" b="1" dirty="0">
              <a:solidFill>
                <a:srgbClr val="22A9E5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602292" y="2394846"/>
            <a:ext cx="3245617" cy="75614"/>
          </a:xfrm>
          <a:prstGeom prst="rect">
            <a:avLst/>
          </a:prstGeom>
          <a:solidFill>
            <a:srgbClr val="22A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5602292" y="2734491"/>
            <a:ext cx="575737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>
              <a:buNone/>
            </a:pPr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  <a:t>Acute Malnutrition is a drastic deterioration of weight over a short period of time due to a series of factors that include inadequate dietary access and disease in addition to  several underlying causes.</a:t>
            </a:r>
          </a:p>
          <a:p>
            <a:pPr algn="just">
              <a:buNone/>
            </a:pPr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  <a:t> The result is  </a:t>
            </a:r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a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</a:rPr>
              <a:t>serious health condition </a:t>
            </a:r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that requires proper treatment and follow up to increase the chances of survival among the most </a:t>
            </a:r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  <a:t>vulnerable.</a:t>
            </a:r>
          </a:p>
          <a:p>
            <a:pPr algn="just"/>
            <a:r>
              <a:rPr lang="en-US" sz="2000" b="1" dirty="0">
                <a:solidFill>
                  <a:schemeClr val="bg1">
                    <a:lumMod val="50000"/>
                  </a:schemeClr>
                </a:solidFill>
              </a:rPr>
              <a:t>Children  under  five</a:t>
            </a:r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  and 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</a:rPr>
              <a:t>women  of  reproductive  age  </a:t>
            </a:r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are most vulnerable. </a:t>
            </a:r>
          </a:p>
          <a:p>
            <a:pPr algn="just">
              <a:buNone/>
            </a:pPr>
            <a:endParaRPr lang="en-US" dirty="0">
              <a:solidFill>
                <a:srgbClr val="00B050"/>
              </a:solidFill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83474" y="1767840"/>
            <a:ext cx="4105758" cy="401465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6686" y="1883898"/>
            <a:ext cx="3875314" cy="37751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17055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31376" y="899345"/>
            <a:ext cx="2569934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Rationale</a:t>
            </a:r>
            <a:endParaRPr lang="en-US" sz="4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131376" y="1593172"/>
            <a:ext cx="4044461" cy="151227"/>
          </a:xfrm>
          <a:prstGeom prst="rect">
            <a:avLst/>
          </a:prstGeom>
          <a:solidFill>
            <a:srgbClr val="22A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131376" y="3264264"/>
            <a:ext cx="7254978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en-US" sz="2400" dirty="0">
              <a:solidFill>
                <a:srgbClr val="00B05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93074" y="1744399"/>
            <a:ext cx="6426926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endParaRPr lang="en-US" dirty="0"/>
          </a:p>
          <a:p>
            <a:pPr algn="just"/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Malnutrition rates in Lebanon are within acceptable</a:t>
            </a:r>
          </a:p>
          <a:p>
            <a:pPr algn="just"/>
            <a:r>
              <a:rPr lang="en-US" smtClean="0">
                <a:solidFill>
                  <a:schemeClr val="bg1">
                    <a:lumMod val="50000"/>
                  </a:schemeClr>
                </a:solidFill>
              </a:rPr>
              <a:t>levels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, but since there are several 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aggravating factors,</a:t>
            </a:r>
          </a:p>
          <a:p>
            <a:pPr algn="just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preparedness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for a deterioration in the nutritional </a:t>
            </a:r>
          </a:p>
          <a:p>
            <a:pPr algn="just"/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situation must be taken into consideration.</a:t>
            </a:r>
          </a:p>
          <a:p>
            <a:pPr algn="just"/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Also, early detection and treatment of acute malnutrition</a:t>
            </a:r>
          </a:p>
          <a:p>
            <a:pPr algn="just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is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essential to  prevent the increase in </a:t>
            </a:r>
          </a:p>
          <a:p>
            <a:pPr algn="just"/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morbidity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and </a:t>
            </a:r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mortality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among the vulnerable populations,</a:t>
            </a:r>
          </a:p>
          <a:p>
            <a:pPr algn="just"/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especially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children under 5. </a:t>
            </a:r>
          </a:p>
          <a:p>
            <a:pPr algn="just"/>
            <a:r>
              <a:rPr lang="en-US" dirty="0" err="1" smtClean="0">
                <a:solidFill>
                  <a:schemeClr val="bg1">
                    <a:lumMod val="50000"/>
                  </a:schemeClr>
                </a:solidFill>
              </a:rPr>
              <a:t>MoPH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with the support of UNICEF , included </a:t>
            </a:r>
          </a:p>
          <a:p>
            <a:pPr algn="just"/>
            <a:r>
              <a:rPr lang="en-US" b="1" dirty="0">
                <a:solidFill>
                  <a:schemeClr val="bg1">
                    <a:lumMod val="50000"/>
                  </a:schemeClr>
                </a:solidFill>
              </a:rPr>
              <a:t>screening and treatment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of Acute Malnutrition in the services </a:t>
            </a:r>
          </a:p>
          <a:p>
            <a:pPr algn="just"/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provided by the 214 </a:t>
            </a:r>
            <a:r>
              <a:rPr lang="en-US" dirty="0" err="1">
                <a:solidFill>
                  <a:schemeClr val="bg1">
                    <a:lumMod val="50000"/>
                  </a:schemeClr>
                </a:solidFill>
              </a:rPr>
              <a:t>MoPH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network PHC centers.</a:t>
            </a:r>
          </a:p>
          <a:p>
            <a:pPr algn="just"/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8186057" y="1376181"/>
            <a:ext cx="3422469" cy="469949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64582" y="1509597"/>
            <a:ext cx="3065418" cy="44326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55897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784465" y="1896414"/>
            <a:ext cx="4044461" cy="151227"/>
          </a:xfrm>
          <a:prstGeom prst="rect">
            <a:avLst/>
          </a:prstGeom>
          <a:solidFill>
            <a:srgbClr val="22A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alphaModFix am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8" y="200026"/>
            <a:ext cx="5036205" cy="646984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91255" y="1237743"/>
            <a:ext cx="4137671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22A9E5"/>
                </a:solidFill>
                <a:latin typeface="Arial" charset="0"/>
                <a:ea typeface="Arial" charset="0"/>
                <a:cs typeface="Arial" charset="0"/>
              </a:rPr>
              <a:t>Measurements</a:t>
            </a:r>
          </a:p>
          <a:p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1784465" y="2603863"/>
            <a:ext cx="4610493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  <a:t>Weight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  <a:t>Height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  <a:t>MUAC ( for infants older than </a:t>
            </a:r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  <a:t>6 month</a:t>
            </a:r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  <a:t>Edema (Bilateral)</a:t>
            </a:r>
            <a:endParaRPr lang="en-US" sz="2000" dirty="0">
              <a:solidFill>
                <a:schemeClr val="bg1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46614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alphaModFix am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8" y="200026"/>
            <a:ext cx="5036205" cy="646984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5336243" y="1794095"/>
            <a:ext cx="4522127" cy="113963"/>
          </a:xfrm>
          <a:prstGeom prst="rect">
            <a:avLst/>
          </a:prstGeom>
          <a:solidFill>
            <a:srgbClr val="22A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6653350" y="2812869"/>
            <a:ext cx="5293648" cy="318733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4566082" y="-1907398"/>
            <a:ext cx="18288000" cy="10287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84675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alphaModFix am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8" y="200026"/>
            <a:ext cx="5036205" cy="646984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91255" y="1237743"/>
            <a:ext cx="184731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4400" b="1" dirty="0">
              <a:solidFill>
                <a:srgbClr val="22A9E5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84465" y="2603863"/>
            <a:ext cx="8793241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WHO growth charts are used to </a:t>
            </a:r>
            <a:r>
              <a:rPr lang="en-US" sz="2800" dirty="0" smtClean="0"/>
              <a:t>diagnose</a:t>
            </a:r>
          </a:p>
          <a:p>
            <a:endParaRPr lang="en-US" sz="2800" dirty="0"/>
          </a:p>
          <a:p>
            <a:pPr>
              <a:buFont typeface="Arial" panose="020B0604020202020204" pitchFamily="34" charset="0"/>
              <a:buChar char="•"/>
            </a:pPr>
            <a:r>
              <a:rPr lang="en-US" sz="2800" dirty="0"/>
              <a:t>Both W/H z-score and MUAC are used as diagnosis </a:t>
            </a:r>
            <a:r>
              <a:rPr lang="en-US" sz="2800" dirty="0" smtClean="0"/>
              <a:t>criteria</a:t>
            </a:r>
          </a:p>
          <a:p>
            <a:endParaRPr lang="en-US" sz="2800" dirty="0"/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800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12603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5547360" y="1375955"/>
            <a:ext cx="687597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22A9E5"/>
                </a:solidFill>
                <a:latin typeface="Arial" charset="0"/>
                <a:ea typeface="Arial" charset="0"/>
                <a:cs typeface="Arial" charset="0"/>
              </a:rPr>
              <a:t>Decision Making Tree</a:t>
            </a:r>
            <a:endParaRPr lang="en-US" sz="4400" b="1" dirty="0">
              <a:solidFill>
                <a:srgbClr val="22A9E5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5636581" y="2069782"/>
            <a:ext cx="5710687" cy="151227"/>
          </a:xfrm>
          <a:prstGeom prst="rect">
            <a:avLst/>
          </a:prstGeom>
          <a:solidFill>
            <a:srgbClr val="22A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alphaModFix am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8" y="200026"/>
            <a:ext cx="5036205" cy="6469844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636582" y="2551611"/>
            <a:ext cx="48224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dirty="0"/>
          </a:p>
          <a:p>
            <a:r>
              <a:rPr lang="en-US" dirty="0" smtClean="0"/>
              <a:t> </a:t>
            </a:r>
            <a:endParaRPr lang="en-US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38970" y="2360022"/>
            <a:ext cx="9486676" cy="43978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1918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7387005" y="3658405"/>
            <a:ext cx="5036334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22A9E5"/>
                </a:solidFill>
                <a:latin typeface="Arial" charset="0"/>
                <a:ea typeface="Arial" charset="0"/>
                <a:cs typeface="Arial" charset="0"/>
              </a:rPr>
              <a:t>Initiative in PHC Centers</a:t>
            </a:r>
            <a:endParaRPr lang="en-US" sz="4400" b="1" dirty="0">
              <a:solidFill>
                <a:srgbClr val="22A9E5"/>
              </a:solidFill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7387005" y="5104955"/>
            <a:ext cx="4310190" cy="151227"/>
          </a:xfrm>
          <a:prstGeom prst="rect">
            <a:avLst/>
          </a:prstGeom>
          <a:solidFill>
            <a:srgbClr val="22A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alphaModFix am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8" y="200026"/>
            <a:ext cx="5036205" cy="6469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8748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alphaModFix am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8" y="200026"/>
            <a:ext cx="5036205" cy="646984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898982" y="1794095"/>
            <a:ext cx="4522127" cy="113963"/>
          </a:xfrm>
          <a:prstGeom prst="rect">
            <a:avLst/>
          </a:prstGeom>
          <a:solidFill>
            <a:srgbClr val="22A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1898982" y="1024654"/>
            <a:ext cx="402955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4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Implementation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732262" y="2124892"/>
            <a:ext cx="6256490" cy="35086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u="sng" dirty="0" smtClean="0">
                <a:solidFill>
                  <a:schemeClr val="bg1">
                    <a:lumMod val="50000"/>
                  </a:schemeClr>
                </a:solidFill>
              </a:rPr>
              <a:t>214 PHC centers are trained on :</a:t>
            </a:r>
          </a:p>
          <a:p>
            <a:endParaRPr lang="en-US" dirty="0" smtClean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Screening for Acute Malnutrition in children under 5 based on: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Weight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Height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MUAC (mid upper arm circumference)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Edema                                            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Identification of Types of 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     Acute Malnutrition (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SAM and MAM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Referral of Acute Malnutrition cases for</a:t>
            </a:r>
          </a:p>
          <a:p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 treatment to designated PHC centers.</a:t>
            </a:r>
            <a:endParaRPr lang="en-US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8808039" y="2581865"/>
            <a:ext cx="2088627" cy="282157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96175" y="2684723"/>
            <a:ext cx="1897776" cy="2641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023828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alphaModFix am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8" y="200026"/>
            <a:ext cx="5036205" cy="646984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10400" y="1722653"/>
            <a:ext cx="4522127" cy="113963"/>
          </a:xfrm>
          <a:prstGeom prst="rect">
            <a:avLst/>
          </a:prstGeom>
          <a:solidFill>
            <a:srgbClr val="22A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075653" y="1010194"/>
            <a:ext cx="50369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4400" dirty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Implementation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075653" y="2124891"/>
            <a:ext cx="4876800" cy="427809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>
                <a:solidFill>
                  <a:schemeClr val="bg1">
                    <a:lumMod val="50000"/>
                  </a:schemeClr>
                </a:solidFill>
              </a:rPr>
              <a:t>60 PHC centers are trained on </a:t>
            </a:r>
            <a:r>
              <a:rPr lang="en-US" sz="2000" b="1" dirty="0">
                <a:solidFill>
                  <a:schemeClr val="bg1">
                    <a:lumMod val="50000"/>
                  </a:schemeClr>
                </a:solidFill>
              </a:rPr>
              <a:t>:</a:t>
            </a:r>
          </a:p>
          <a:p>
            <a:endParaRPr lang="en-US" dirty="0">
              <a:solidFill>
                <a:schemeClr val="bg1">
                  <a:lumMod val="50000"/>
                </a:scheme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Screening for Acute Malnutrition in children under 5 based on: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Weight 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Height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MUAC (mid upper arm circumference)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Edema                                           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Identification of Types of Acute  Malnutrition</a:t>
            </a:r>
          </a:p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       (SAM and MAM)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Treatment of cases of uncomplicated Acute </a:t>
            </a:r>
            <a:r>
              <a:rPr lang="en-US" dirty="0" smtClean="0">
                <a:solidFill>
                  <a:schemeClr val="bg1">
                    <a:lumMod val="50000"/>
                  </a:schemeClr>
                </a:solidFill>
              </a:rPr>
              <a:t>Malnutrition </a:t>
            </a: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(SAM and MAM)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Referral of Acute Malnutrition cases with complications for treatment to designated Hospitals</a:t>
            </a:r>
          </a:p>
        </p:txBody>
      </p:sp>
      <p:sp>
        <p:nvSpPr>
          <p:cNvPr id="4" name="Rectangle 3"/>
          <p:cNvSpPr/>
          <p:nvPr/>
        </p:nvSpPr>
        <p:spPr>
          <a:xfrm>
            <a:off x="8011056" y="2492094"/>
            <a:ext cx="2068056" cy="334264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26479" y="2560319"/>
            <a:ext cx="1897548" cy="31878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37180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alphaModFix am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8" y="200026"/>
            <a:ext cx="5036205" cy="6469844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1910400" y="1722653"/>
            <a:ext cx="4522127" cy="113963"/>
          </a:xfrm>
          <a:prstGeom prst="rect">
            <a:avLst/>
          </a:prstGeom>
          <a:solidFill>
            <a:srgbClr val="22A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075653" y="1010194"/>
            <a:ext cx="5036948" cy="7694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400" dirty="0" smtClean="0">
                <a:solidFill>
                  <a:srgbClr val="00B0F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Implementation</a:t>
            </a:r>
            <a:endParaRPr lang="en-US" sz="4400" dirty="0">
              <a:solidFill>
                <a:srgbClr val="00B0F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075652" y="2124891"/>
            <a:ext cx="6231065" cy="9848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u="sng" dirty="0" smtClean="0">
                <a:solidFill>
                  <a:prstClr val="white">
                    <a:lumMod val="50000"/>
                  </a:prstClr>
                </a:solidFill>
              </a:rPr>
              <a:t> 16 </a:t>
            </a:r>
            <a:r>
              <a:rPr lang="en-US" sz="2000" b="1" u="sng" dirty="0">
                <a:solidFill>
                  <a:prstClr val="white">
                    <a:lumMod val="50000"/>
                  </a:prstClr>
                </a:solidFill>
              </a:rPr>
              <a:t>PHC </a:t>
            </a:r>
            <a:r>
              <a:rPr lang="en-US" sz="2000" b="1" u="sng" dirty="0" smtClean="0">
                <a:solidFill>
                  <a:prstClr val="white">
                    <a:lumMod val="50000"/>
                  </a:prstClr>
                </a:solidFill>
              </a:rPr>
              <a:t>treatment centers in </a:t>
            </a:r>
            <a:r>
              <a:rPr lang="en-US" sz="2000" b="1" u="sng" dirty="0" err="1" smtClean="0">
                <a:solidFill>
                  <a:prstClr val="white">
                    <a:lumMod val="50000"/>
                  </a:prstClr>
                </a:solidFill>
              </a:rPr>
              <a:t>Bekaa</a:t>
            </a:r>
            <a:r>
              <a:rPr lang="en-US" sz="2000" b="1" u="sng" dirty="0" smtClean="0">
                <a:solidFill>
                  <a:prstClr val="white">
                    <a:lumMod val="50000"/>
                  </a:prstClr>
                </a:solidFill>
              </a:rPr>
              <a:t> and </a:t>
            </a:r>
            <a:r>
              <a:rPr lang="en-US" sz="2000" b="1" u="sng" dirty="0" err="1" smtClean="0">
                <a:solidFill>
                  <a:prstClr val="white">
                    <a:lumMod val="50000"/>
                  </a:prstClr>
                </a:solidFill>
              </a:rPr>
              <a:t>Baalbak</a:t>
            </a:r>
            <a:r>
              <a:rPr lang="en-US" sz="2000" b="1" u="sng" dirty="0" smtClean="0">
                <a:solidFill>
                  <a:prstClr val="white">
                    <a:lumMod val="50000"/>
                  </a:prstClr>
                </a:solidFill>
              </a:rPr>
              <a:t>/</a:t>
            </a:r>
            <a:r>
              <a:rPr lang="en-US" sz="2000" b="1" u="sng" dirty="0" err="1" smtClean="0">
                <a:solidFill>
                  <a:prstClr val="white">
                    <a:lumMod val="50000"/>
                  </a:prstClr>
                </a:solidFill>
              </a:rPr>
              <a:t>Hermel</a:t>
            </a:r>
            <a:r>
              <a:rPr lang="en-US" sz="2000" b="1" u="sng" dirty="0" smtClean="0">
                <a:solidFill>
                  <a:prstClr val="white">
                    <a:lumMod val="50000"/>
                  </a:prstClr>
                </a:solidFill>
              </a:rPr>
              <a:t> </a:t>
            </a:r>
            <a:r>
              <a:rPr lang="en-US" sz="2000" b="1" dirty="0">
                <a:solidFill>
                  <a:prstClr val="white">
                    <a:lumMod val="50000"/>
                  </a:prstClr>
                </a:solidFill>
              </a:rPr>
              <a:t>:</a:t>
            </a:r>
          </a:p>
          <a:p>
            <a:r>
              <a:rPr lang="en-US" dirty="0" smtClean="0">
                <a:solidFill>
                  <a:prstClr val="white">
                    <a:lumMod val="50000"/>
                  </a:prstClr>
                </a:solidFill>
              </a:rPr>
              <a:t> </a:t>
            </a:r>
            <a:endParaRPr lang="en-US" dirty="0">
              <a:solidFill>
                <a:prstClr val="white">
                  <a:lumMod val="50000"/>
                </a:prstClr>
              </a:solidFill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5355466"/>
              </p:ext>
            </p:extLst>
          </p:nvPr>
        </p:nvGraphicFramePr>
        <p:xfrm>
          <a:off x="1344058" y="2589806"/>
          <a:ext cx="9816029" cy="399828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43865"/>
                <a:gridCol w="760528"/>
                <a:gridCol w="1327197"/>
                <a:gridCol w="790353"/>
                <a:gridCol w="715790"/>
                <a:gridCol w="715790"/>
                <a:gridCol w="2762506"/>
              </a:tblGrid>
              <a:tr h="599742"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 dirty="0">
                          <a:effectLst/>
                        </a:rPr>
                        <a:t>البريد الإلكتروني</a:t>
                      </a:r>
                      <a:endParaRPr lang="ar-LB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الهاتف</a:t>
                      </a:r>
                      <a:endParaRPr lang="ar-LB" sz="11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المسؤول</a:t>
                      </a:r>
                      <a:endParaRPr lang="ar-LB" sz="11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Mal Treatment</a:t>
                      </a:r>
                      <a:endParaRPr lang="en-US" sz="11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القضاء</a:t>
                      </a:r>
                      <a:endParaRPr lang="ar-LB" sz="11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المحافظة</a:t>
                      </a:r>
                      <a:endParaRPr lang="ar-LB" sz="1100" b="1" i="0" u="none" strike="noStrike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rowSpan="2"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 dirty="0">
                          <a:effectLst/>
                        </a:rPr>
                        <a:t>إسم المركز</a:t>
                      </a:r>
                      <a:endParaRPr lang="ar-LB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</a:tr>
              <a:tr h="199914"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 smtClean="0">
                          <a:effectLst/>
                        </a:rPr>
                        <a:t>Treat</a:t>
                      </a:r>
                      <a:endParaRPr lang="en-US" sz="1100" b="1" i="0" u="none" strike="noStrike" dirty="0">
                        <a:solidFill>
                          <a:srgbClr val="FFFFFF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</a:tr>
              <a:tr h="1999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fmcs1998@gmail.com</a:t>
                      </a:r>
                      <a:endParaRPr lang="en-US" sz="11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08-505322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حسين صوان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+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زحلة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البقاع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ar-LB" sz="1100" u="none" strike="noStrike">
                          <a:effectLst/>
                        </a:rPr>
                        <a:t>الفاروق الصحي - سعدنايل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99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iws.phcc@hotmail.com</a:t>
                      </a:r>
                      <a:endParaRPr lang="en-US" sz="11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08-500688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د. درويش خان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+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زحلة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البقاع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ar-LB" sz="1100" u="none" strike="noStrike">
                          <a:effectLst/>
                        </a:rPr>
                        <a:t>مركز قب الياس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99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 smtClean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husseinhamad71@hotmail.com</a:t>
                      </a:r>
                      <a:endParaRPr lang="en-US" sz="11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08-510018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د. حسين حمد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+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زحلة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البقاع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ar-LB" sz="1100" u="none" strike="noStrike">
                          <a:effectLst/>
                        </a:rPr>
                        <a:t>بر الياس الصحي الحكومي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99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dr.walidd@hotmail.com</a:t>
                      </a:r>
                      <a:endParaRPr lang="en-US" sz="11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08-513321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د. وليد دله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+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زحلة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البقاع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ar-LB" sz="1100" u="none" strike="noStrike">
                          <a:effectLst/>
                        </a:rPr>
                        <a:t>مديرية الصحة - تعنايل - مؤسسة رفيق الحريري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99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iman.bahmad@outlook.com</a:t>
                      </a:r>
                      <a:endParaRPr lang="en-US" sz="11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08-561159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شوقي بحمد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+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راشيا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البقاع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ar-LB" sz="1100" u="none" strike="noStrike">
                          <a:effectLst/>
                        </a:rPr>
                        <a:t>رعاية الطفل - ضهر الأحمر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99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alabrar.center@hotmail.com</a:t>
                      </a:r>
                      <a:endParaRPr lang="en-US" sz="11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08-563207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 dirty="0">
                          <a:effectLst/>
                        </a:rPr>
                        <a:t>الشيخ محمد فرج</a:t>
                      </a:r>
                      <a:endParaRPr lang="ar-L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effectLst/>
                        </a:rPr>
                        <a:t>+</a:t>
                      </a:r>
                      <a:endParaRPr 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راشيا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البقاع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ar-LB" sz="1100" u="none" strike="noStrike">
                          <a:effectLst/>
                        </a:rPr>
                        <a:t>الابرار الطبي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99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fatima.rachini@hotmail.com</a:t>
                      </a:r>
                      <a:endParaRPr lang="en-US" sz="11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08-200089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فاطمة الرشعيني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+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الهرمل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البقاع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ar-LB" sz="1100" u="none" strike="noStrike">
                          <a:effectLst/>
                        </a:rPr>
                        <a:t>الصليب الأحمر اللبناني - الهرمل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99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nadar123@hotmail.com</a:t>
                      </a:r>
                      <a:endParaRPr lang="en-US" sz="11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08-373513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جمال طليس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+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بعلبك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البقاع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ar-LB" sz="1100" u="none" strike="noStrike">
                          <a:effectLst/>
                        </a:rPr>
                        <a:t>الشهيد فرج بلوق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99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nadar123@hotmail.com</a:t>
                      </a:r>
                      <a:endParaRPr lang="en-US" sz="11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08-335720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ايمن جمعة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+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بعلبك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البقاع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ar-LB" sz="1100" u="none" strike="noStrike">
                          <a:effectLst/>
                        </a:rPr>
                        <a:t>النبي شيت الصحي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99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robakronbi@hotmail.com</a:t>
                      </a:r>
                      <a:endParaRPr lang="en-US" sz="11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08-241231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د. مسعود الحجيرى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+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بعلبك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البقاع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ar-LB" sz="1100" u="none" strike="noStrike">
                          <a:effectLst/>
                        </a:rPr>
                        <a:t>مديرية الصحة - عرسال - مؤسسة رفيق الحريري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99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nadar123@hotmail.com</a:t>
                      </a:r>
                      <a:endParaRPr lang="en-US" sz="1100" b="0" i="0" u="none" strike="noStrike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08-330024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علي غصن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+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بعلبك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البقاع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ar-LB" sz="1100" u="none" strike="noStrike">
                          <a:effectLst/>
                        </a:rPr>
                        <a:t>شمسطار الصحي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99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nadar123@hotmail.com</a:t>
                      </a:r>
                      <a:endParaRPr lang="en-US" sz="11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08-300885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عبد الله السبلاني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+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بعلبك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البقاع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ar-LB" sz="1100" u="none" strike="noStrike">
                          <a:effectLst/>
                        </a:rPr>
                        <a:t>بوداي الصحي الحكومي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99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dimarabah@hotmail.com</a:t>
                      </a:r>
                      <a:endParaRPr lang="en-US" sz="11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08-233655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ديما رباح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+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بعلبك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البقاع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ar-LB" sz="1100" u="none" strike="noStrike">
                          <a:effectLst/>
                        </a:rPr>
                        <a:t>مركز بلدية اللبوة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99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naji.melhem@haririmed.org</a:t>
                      </a:r>
                      <a:endParaRPr lang="en-US" sz="11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08-371010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ناجي ملحم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+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بعلبك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البقاع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ar-LB" sz="1100" u="none" strike="noStrike">
                          <a:effectLst/>
                        </a:rPr>
                        <a:t>مديرية الصحة - بعلبك - مؤسسة رفيق الحريري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99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machgaracenter@hotmail.com</a:t>
                      </a:r>
                      <a:endParaRPr lang="en-US" sz="11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08-651125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وائل المقداد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+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البقاع الغربي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البقاع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ar-LB" sz="1100" u="none" strike="noStrike">
                          <a:effectLst/>
                        </a:rPr>
                        <a:t>مركز مشغرة للرعاية الصحية الأولية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  <a:tr h="19991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 dirty="0">
                          <a:solidFill>
                            <a:schemeClr val="accent1">
                              <a:lumMod val="75000"/>
                            </a:schemeClr>
                          </a:solidFill>
                          <a:effectLst/>
                        </a:rPr>
                        <a:t>gazzamedicalcenter@gmail.com</a:t>
                      </a:r>
                      <a:endParaRPr lang="en-US" sz="1100" b="0" i="0" u="none" strike="noStrike" dirty="0">
                        <a:solidFill>
                          <a:schemeClr val="accent1">
                            <a:lumMod val="75000"/>
                          </a:schemeClr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08-640638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منصور منصور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100" u="none" strike="noStrike">
                          <a:effectLst/>
                        </a:rPr>
                        <a:t>+</a:t>
                      </a:r>
                      <a:endParaRPr lang="en-US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البقاع الغربي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rtl="1" fontAlgn="ctr"/>
                      <a:r>
                        <a:rPr lang="ar-LB" sz="1100" u="none" strike="noStrike">
                          <a:effectLst/>
                        </a:rPr>
                        <a:t>البقاع</a:t>
                      </a:r>
                      <a:endParaRPr lang="ar-LB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rtl="1" fontAlgn="b"/>
                      <a:r>
                        <a:rPr lang="ar-LB" sz="1100" u="none" strike="noStrike" dirty="0">
                          <a:effectLst/>
                        </a:rPr>
                        <a:t>مركز غزة الصحي</a:t>
                      </a:r>
                      <a:endParaRPr lang="ar-LB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100741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alphaModFix am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8" y="200026"/>
            <a:ext cx="5036205" cy="646984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91255" y="1237743"/>
            <a:ext cx="184731" cy="104644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sz="4400" b="1" dirty="0">
              <a:solidFill>
                <a:srgbClr val="22A9E5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84465" y="2603863"/>
            <a:ext cx="8241102" cy="24929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black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</a:rPr>
              <a:t>The RUSF and RUTF are provided free of charge to all patients </a:t>
            </a:r>
            <a:endParaRPr lang="en-US" sz="2400" dirty="0" smtClean="0">
              <a:solidFill>
                <a:prstClr val="black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endParaRPr lang="en-US" sz="2400" dirty="0">
              <a:solidFill>
                <a:prstClr val="black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prstClr val="black"/>
                </a:solidFill>
              </a:rPr>
              <a:t>The MAM or SAM patient has to attend to the pediatrician only </a:t>
            </a:r>
            <a:endParaRPr lang="en-US" sz="2400" dirty="0" smtClean="0">
              <a:solidFill>
                <a:prstClr val="black"/>
              </a:solidFill>
            </a:endParaRPr>
          </a:p>
          <a:p>
            <a:r>
              <a:rPr lang="en-US" sz="2400" dirty="0" smtClean="0">
                <a:solidFill>
                  <a:prstClr val="black"/>
                </a:solidFill>
              </a:rPr>
              <a:t>upon </a:t>
            </a:r>
            <a:r>
              <a:rPr lang="en-US" sz="2400" dirty="0">
                <a:solidFill>
                  <a:prstClr val="black"/>
                </a:solidFill>
              </a:rPr>
              <a:t>entry to the program and up on discharge</a:t>
            </a:r>
          </a:p>
          <a:p>
            <a:endParaRPr lang="en-US" sz="2000" dirty="0">
              <a:solidFill>
                <a:prstClr val="black"/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47833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784465" y="1896414"/>
            <a:ext cx="4044461" cy="151227"/>
          </a:xfrm>
          <a:prstGeom prst="rect">
            <a:avLst/>
          </a:prstGeom>
          <a:solidFill>
            <a:srgbClr val="22A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alphaModFix am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8" y="200026"/>
            <a:ext cx="5036205" cy="646984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91255" y="1237743"/>
            <a:ext cx="596546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22A9E5"/>
                </a:solidFill>
                <a:latin typeface="Arial" charset="0"/>
                <a:ea typeface="Arial" charset="0"/>
                <a:cs typeface="Arial" charset="0"/>
              </a:rPr>
              <a:t>Early detection</a:t>
            </a:r>
            <a:r>
              <a:rPr lang="en-US" sz="4400" b="1" dirty="0" smtClean="0">
                <a:solidFill>
                  <a:srgbClr val="22A9E5"/>
                </a:solidFill>
                <a:latin typeface="Arial" charset="0"/>
                <a:ea typeface="Arial" charset="0"/>
                <a:cs typeface="Arial" charset="0"/>
              </a:rPr>
              <a:t> </a:t>
            </a:r>
            <a:r>
              <a:rPr lang="en-US" sz="4400" b="1" dirty="0" smtClean="0">
                <a:solidFill>
                  <a:srgbClr val="22A9E5"/>
                </a:solidFill>
                <a:latin typeface="Arial" charset="0"/>
                <a:ea typeface="Arial" charset="0"/>
                <a:cs typeface="Arial" charset="0"/>
              </a:rPr>
              <a:t>in ISs</a:t>
            </a:r>
            <a:endParaRPr lang="en-US" sz="4400" b="1" dirty="0">
              <a:solidFill>
                <a:srgbClr val="22A9E5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84465" y="2603863"/>
            <a:ext cx="8218851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Medical teams in Beyond </a:t>
            </a:r>
            <a:r>
              <a:rPr lang="en-US" sz="2000" dirty="0">
                <a:solidFill>
                  <a:prstClr val="white">
                    <a:lumMod val="50000"/>
                  </a:prstClr>
                </a:solidFill>
              </a:rPr>
              <a:t>Association </a:t>
            </a:r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are trained on:</a:t>
            </a:r>
            <a:endParaRPr lang="en-US" sz="2000" dirty="0" smtClean="0">
              <a:solidFill>
                <a:prstClr val="white">
                  <a:lumMod val="50000"/>
                </a:prstClr>
              </a:solidFill>
            </a:endParaRPr>
          </a:p>
          <a:p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Screening for Acute Malnutrition in children under 5 based on</a:t>
            </a:r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  <a:t>:</a:t>
            </a:r>
            <a:endParaRPr lang="en-US" sz="2000" dirty="0" smtClean="0">
              <a:solidFill>
                <a:prstClr val="white">
                  <a:lumMod val="50000"/>
                </a:prst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MUAC ( for infants older than 6 month)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Edema (Bilateral</a:t>
            </a:r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)</a:t>
            </a:r>
          </a:p>
          <a:p>
            <a:endParaRPr lang="en-US" sz="2000" dirty="0" smtClean="0">
              <a:solidFill>
                <a:prstClr val="white">
                  <a:lumMod val="50000"/>
                </a:prst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Identification of Types of </a:t>
            </a:r>
          </a:p>
          <a:p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      Acute Malnutrition (SAM and MAM)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Referral of Acute Malnutrition cases for</a:t>
            </a:r>
          </a:p>
          <a:p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  <a:t>     </a:t>
            </a:r>
            <a:r>
              <a:rPr lang="en-US" sz="2000" dirty="0">
                <a:solidFill>
                  <a:schemeClr val="bg1">
                    <a:lumMod val="50000"/>
                  </a:schemeClr>
                </a:solidFill>
              </a:rPr>
              <a:t>treatment to designated PHC centers</a:t>
            </a:r>
            <a:r>
              <a:rPr lang="en-US" sz="2000" dirty="0" smtClean="0">
                <a:solidFill>
                  <a:schemeClr val="bg1">
                    <a:lumMod val="50000"/>
                  </a:schemeClr>
                </a:solidFill>
              </a:rPr>
              <a:t>.</a:t>
            </a:r>
            <a:endParaRPr lang="en-US" sz="2000" dirty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225181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1784465" y="1896414"/>
            <a:ext cx="4044461" cy="151227"/>
          </a:xfrm>
          <a:prstGeom prst="rect">
            <a:avLst/>
          </a:prstGeom>
          <a:solidFill>
            <a:srgbClr val="22A9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</a:endParaRP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2" cstate="print">
            <a:alphaModFix am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038" y="200026"/>
            <a:ext cx="5036205" cy="6469844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1691255" y="1237743"/>
            <a:ext cx="5965468" cy="10464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 smtClean="0">
                <a:solidFill>
                  <a:srgbClr val="22A9E5"/>
                </a:solidFill>
                <a:latin typeface="Arial" charset="0"/>
                <a:ea typeface="Arial" charset="0"/>
                <a:cs typeface="Arial" charset="0"/>
              </a:rPr>
              <a:t>Early detection in ISs</a:t>
            </a:r>
            <a:endParaRPr lang="en-US" sz="4400" b="1" dirty="0">
              <a:solidFill>
                <a:srgbClr val="22A9E5"/>
              </a:solidFill>
              <a:latin typeface="Arial" charset="0"/>
              <a:ea typeface="Arial" charset="0"/>
              <a:cs typeface="Arial" charset="0"/>
            </a:endParaRPr>
          </a:p>
          <a:p>
            <a:endParaRPr lang="en-US" dirty="0">
              <a:solidFill>
                <a:prstClr val="black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784465" y="2603863"/>
            <a:ext cx="8218851" cy="53245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2000" dirty="0">
              <a:solidFill>
                <a:prstClr val="white">
                  <a:lumMod val="50000"/>
                </a:prstClr>
              </a:solidFill>
            </a:endParaRPr>
          </a:p>
          <a:p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In case of </a:t>
            </a:r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Referral of any MAM or SAM baby, </a:t>
            </a:r>
          </a:p>
          <a:p>
            <a:r>
              <a:rPr lang="en-US" sz="2000" dirty="0">
                <a:solidFill>
                  <a:prstClr val="white">
                    <a:lumMod val="50000"/>
                  </a:prstClr>
                </a:solidFill>
              </a:rPr>
              <a:t>B</a:t>
            </a:r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ased on an </a:t>
            </a:r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agreement between Beyond and the treatment </a:t>
            </a:r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centers, Beyond will </a:t>
            </a:r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cover: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The first pediatrician consultation </a:t>
            </a:r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fees (8000 LP)</a:t>
            </a:r>
            <a:endParaRPr lang="en-US" sz="2000" dirty="0" smtClean="0">
              <a:solidFill>
                <a:prstClr val="white">
                  <a:lumMod val="50000"/>
                </a:prst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Visit fees  X </a:t>
            </a:r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5 (3000 LP)</a:t>
            </a:r>
            <a:endParaRPr lang="en-US" sz="2000" dirty="0" smtClean="0">
              <a:solidFill>
                <a:prstClr val="white">
                  <a:lumMod val="50000"/>
                </a:prst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Transportation fees for parents X </a:t>
            </a:r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6 (15000 LP regardless the distance)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prstClr val="white">
                  <a:lumMod val="50000"/>
                </a:prstClr>
              </a:solidFill>
            </a:endParaRPr>
          </a:p>
          <a:p>
            <a:r>
              <a:rPr lang="en-US" sz="2000" dirty="0">
                <a:solidFill>
                  <a:prstClr val="white">
                    <a:lumMod val="50000"/>
                  </a:prstClr>
                </a:solidFill>
              </a:rPr>
              <a:t>(if the centers is not contracted with </a:t>
            </a:r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any </a:t>
            </a:r>
            <a:r>
              <a:rPr lang="en-US" sz="2000" dirty="0">
                <a:solidFill>
                  <a:prstClr val="white">
                    <a:lumMod val="50000"/>
                  </a:prstClr>
                </a:solidFill>
              </a:rPr>
              <a:t>NGO covering the refugees consultations</a:t>
            </a:r>
            <a:r>
              <a:rPr lang="en-US" sz="2000" dirty="0" smtClean="0">
                <a:solidFill>
                  <a:prstClr val="white">
                    <a:lumMod val="50000"/>
                  </a:prstClr>
                </a:solidFill>
              </a:rPr>
              <a:t>)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prstClr val="white">
                  <a:lumMod val="50000"/>
                </a:prst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prstClr val="white">
                  <a:lumMod val="50000"/>
                </a:prst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prstClr val="white">
                  <a:lumMod val="50000"/>
                </a:prst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prstClr val="white">
                  <a:lumMod val="50000"/>
                </a:prst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prstClr val="white">
                  <a:lumMod val="50000"/>
                </a:prst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>
              <a:solidFill>
                <a:prstClr val="white">
                  <a:lumMod val="50000"/>
                </a:prstClr>
              </a:solidFill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US" sz="2000" dirty="0" smtClean="0">
              <a:solidFill>
                <a:prstClr val="white">
                  <a:lumMod val="50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113952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151</TotalTime>
  <Words>696</Words>
  <Application>Microsoft Office PowerPoint</Application>
  <PresentationFormat>Widescreen</PresentationFormat>
  <Paragraphs>211</Paragraphs>
  <Slides>15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Bangla Sangam MN</vt:lpstr>
      <vt:lpstr>Calibri</vt:lpstr>
      <vt:lpstr>Calibri Light</vt:lpstr>
      <vt:lpstr>Wingdings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RimaSH</dc:creator>
  <cp:lastModifiedBy>HP</cp:lastModifiedBy>
  <cp:revision>11</cp:revision>
  <dcterms:created xsi:type="dcterms:W3CDTF">2016-02-24T06:36:46Z</dcterms:created>
  <dcterms:modified xsi:type="dcterms:W3CDTF">2016-02-25T20:51:59Z</dcterms:modified>
</cp:coreProperties>
</file>