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0"/>
  </p:notesMasterIdLst>
  <p:handoutMasterIdLst>
    <p:handoutMasterId r:id="rId11"/>
  </p:handoutMasterIdLst>
  <p:sldIdLst>
    <p:sldId id="256" r:id="rId2"/>
    <p:sldId id="258" r:id="rId3"/>
    <p:sldId id="259" r:id="rId4"/>
    <p:sldId id="260" r:id="rId5"/>
    <p:sldId id="261" r:id="rId6"/>
    <p:sldId id="262" r:id="rId7"/>
    <p:sldId id="263" r:id="rId8"/>
    <p:sldId id="257" r:id="rId9"/>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Seeds/Tools (one off)</c:v>
                </c:pt>
              </c:strCache>
            </c:strRef>
          </c:tx>
          <c:invertIfNegative val="0"/>
          <c:cat>
            <c:strRef>
              <c:f>Sheet1!$A$2:$A$3</c:f>
              <c:strCache>
                <c:ptCount val="2"/>
                <c:pt idx="0">
                  <c:v>Needs</c:v>
                </c:pt>
                <c:pt idx="1">
                  <c:v>Available</c:v>
                </c:pt>
              </c:strCache>
            </c:strRef>
          </c:cat>
          <c:val>
            <c:numRef>
              <c:f>Sheet1!$B$2:$B$3</c:f>
              <c:numCache>
                <c:formatCode>General</c:formatCode>
                <c:ptCount val="2"/>
                <c:pt idx="0">
                  <c:v>-100</c:v>
                </c:pt>
                <c:pt idx="1">
                  <c:v>0</c:v>
                </c:pt>
              </c:numCache>
            </c:numRef>
          </c:val>
        </c:ser>
        <c:ser>
          <c:idx val="1"/>
          <c:order val="1"/>
          <c:tx>
            <c:strRef>
              <c:f>Sheet1!$C$1</c:f>
              <c:strCache>
                <c:ptCount val="1"/>
                <c:pt idx="0">
                  <c:v>Food</c:v>
                </c:pt>
              </c:strCache>
            </c:strRef>
          </c:tx>
          <c:invertIfNegative val="0"/>
          <c:cat>
            <c:strRef>
              <c:f>Sheet1!$A$2:$A$3</c:f>
              <c:strCache>
                <c:ptCount val="2"/>
                <c:pt idx="0">
                  <c:v>Needs</c:v>
                </c:pt>
                <c:pt idx="1">
                  <c:v>Available</c:v>
                </c:pt>
              </c:strCache>
            </c:strRef>
          </c:cat>
          <c:val>
            <c:numRef>
              <c:f>Sheet1!$C$2:$C$3</c:f>
              <c:numCache>
                <c:formatCode>General</c:formatCode>
                <c:ptCount val="2"/>
                <c:pt idx="0">
                  <c:v>219</c:v>
                </c:pt>
                <c:pt idx="1">
                  <c:v>100</c:v>
                </c:pt>
              </c:numCache>
            </c:numRef>
          </c:val>
        </c:ser>
        <c:ser>
          <c:idx val="2"/>
          <c:order val="2"/>
          <c:tx>
            <c:strRef>
              <c:f>Sheet1!$D$1</c:f>
              <c:strCache>
                <c:ptCount val="1"/>
                <c:pt idx="0">
                  <c:v>Shelter (rent)</c:v>
                </c:pt>
              </c:strCache>
            </c:strRef>
          </c:tx>
          <c:invertIfNegative val="0"/>
          <c:cat>
            <c:strRef>
              <c:f>Sheet1!$A$2:$A$3</c:f>
              <c:strCache>
                <c:ptCount val="2"/>
                <c:pt idx="0">
                  <c:v>Needs</c:v>
                </c:pt>
                <c:pt idx="1">
                  <c:v>Available</c:v>
                </c:pt>
              </c:strCache>
            </c:strRef>
          </c:cat>
          <c:val>
            <c:numRef>
              <c:f>Sheet1!$D$2:$D$3</c:f>
              <c:numCache>
                <c:formatCode>General</c:formatCode>
                <c:ptCount val="2"/>
                <c:pt idx="0">
                  <c:v>193</c:v>
                </c:pt>
                <c:pt idx="1">
                  <c:v>100</c:v>
                </c:pt>
              </c:numCache>
            </c:numRef>
          </c:val>
        </c:ser>
        <c:ser>
          <c:idx val="3"/>
          <c:order val="3"/>
          <c:tx>
            <c:strRef>
              <c:f>Sheet1!$E$1</c:f>
              <c:strCache>
                <c:ptCount val="1"/>
                <c:pt idx="0">
                  <c:v>WASH</c:v>
                </c:pt>
              </c:strCache>
            </c:strRef>
          </c:tx>
          <c:invertIfNegative val="0"/>
          <c:cat>
            <c:strRef>
              <c:f>Sheet1!$A$2:$A$3</c:f>
              <c:strCache>
                <c:ptCount val="2"/>
                <c:pt idx="0">
                  <c:v>Needs</c:v>
                </c:pt>
                <c:pt idx="1">
                  <c:v>Available</c:v>
                </c:pt>
              </c:strCache>
            </c:strRef>
          </c:cat>
          <c:val>
            <c:numRef>
              <c:f>Sheet1!$E$2:$E$3</c:f>
              <c:numCache>
                <c:formatCode>General</c:formatCode>
                <c:ptCount val="2"/>
                <c:pt idx="0">
                  <c:v>33</c:v>
                </c:pt>
                <c:pt idx="1">
                  <c:v>25</c:v>
                </c:pt>
              </c:numCache>
            </c:numRef>
          </c:val>
        </c:ser>
        <c:ser>
          <c:idx val="4"/>
          <c:order val="4"/>
          <c:tx>
            <c:strRef>
              <c:f>Sheet1!$F$1</c:f>
              <c:strCache>
                <c:ptCount val="1"/>
                <c:pt idx="0">
                  <c:v>Water</c:v>
                </c:pt>
              </c:strCache>
            </c:strRef>
          </c:tx>
          <c:invertIfNegative val="0"/>
          <c:cat>
            <c:strRef>
              <c:f>Sheet1!$A$2:$A$3</c:f>
              <c:strCache>
                <c:ptCount val="2"/>
                <c:pt idx="0">
                  <c:v>Needs</c:v>
                </c:pt>
                <c:pt idx="1">
                  <c:v>Available</c:v>
                </c:pt>
              </c:strCache>
            </c:strRef>
          </c:cat>
          <c:val>
            <c:numRef>
              <c:f>Sheet1!$F$2:$F$3</c:f>
              <c:numCache>
                <c:formatCode>General</c:formatCode>
                <c:ptCount val="2"/>
                <c:pt idx="0">
                  <c:v>48</c:v>
                </c:pt>
                <c:pt idx="1">
                  <c:v>10</c:v>
                </c:pt>
              </c:numCache>
            </c:numRef>
          </c:val>
        </c:ser>
        <c:ser>
          <c:idx val="5"/>
          <c:order val="5"/>
          <c:tx>
            <c:strRef>
              <c:f>Sheet1!$G$1</c:f>
              <c:strCache>
                <c:ptCount val="1"/>
                <c:pt idx="0">
                  <c:v>Clothes</c:v>
                </c:pt>
              </c:strCache>
            </c:strRef>
          </c:tx>
          <c:invertIfNegative val="0"/>
          <c:cat>
            <c:strRef>
              <c:f>Sheet1!$A$2:$A$3</c:f>
              <c:strCache>
                <c:ptCount val="2"/>
                <c:pt idx="0">
                  <c:v>Needs</c:v>
                </c:pt>
                <c:pt idx="1">
                  <c:v>Available</c:v>
                </c:pt>
              </c:strCache>
            </c:strRef>
          </c:cat>
          <c:val>
            <c:numRef>
              <c:f>Sheet1!$G$2:$G$3</c:f>
              <c:numCache>
                <c:formatCode>General</c:formatCode>
                <c:ptCount val="2"/>
                <c:pt idx="0">
                  <c:v>25</c:v>
                </c:pt>
                <c:pt idx="1">
                  <c:v>0</c:v>
                </c:pt>
              </c:numCache>
            </c:numRef>
          </c:val>
        </c:ser>
        <c:ser>
          <c:idx val="6"/>
          <c:order val="6"/>
          <c:tx>
            <c:strRef>
              <c:f>Sheet1!$H$1</c:f>
              <c:strCache>
                <c:ptCount val="1"/>
                <c:pt idx="0">
                  <c:v>Transportation</c:v>
                </c:pt>
              </c:strCache>
            </c:strRef>
          </c:tx>
          <c:invertIfNegative val="0"/>
          <c:cat>
            <c:strRef>
              <c:f>Sheet1!$A$2:$A$3</c:f>
              <c:strCache>
                <c:ptCount val="2"/>
                <c:pt idx="0">
                  <c:v>Needs</c:v>
                </c:pt>
                <c:pt idx="1">
                  <c:v>Available</c:v>
                </c:pt>
              </c:strCache>
            </c:strRef>
          </c:cat>
          <c:val>
            <c:numRef>
              <c:f>Sheet1!$H$2:$H$3</c:f>
              <c:numCache>
                <c:formatCode>General</c:formatCode>
                <c:ptCount val="2"/>
                <c:pt idx="0">
                  <c:v>27</c:v>
                </c:pt>
                <c:pt idx="1">
                  <c:v>0</c:v>
                </c:pt>
              </c:numCache>
            </c:numRef>
          </c:val>
        </c:ser>
        <c:ser>
          <c:idx val="7"/>
          <c:order val="7"/>
          <c:tx>
            <c:strRef>
              <c:f>Sheet1!$I$1</c:f>
              <c:strCache>
                <c:ptCount val="1"/>
                <c:pt idx="0">
                  <c:v>Communication</c:v>
                </c:pt>
              </c:strCache>
            </c:strRef>
          </c:tx>
          <c:invertIfNegative val="0"/>
          <c:cat>
            <c:strRef>
              <c:f>Sheet1!$A$2:$A$3</c:f>
              <c:strCache>
                <c:ptCount val="2"/>
                <c:pt idx="0">
                  <c:v>Needs</c:v>
                </c:pt>
                <c:pt idx="1">
                  <c:v>Available</c:v>
                </c:pt>
              </c:strCache>
            </c:strRef>
          </c:cat>
          <c:val>
            <c:numRef>
              <c:f>Sheet1!$I$2:$I$3</c:f>
              <c:numCache>
                <c:formatCode>General</c:formatCode>
                <c:ptCount val="2"/>
                <c:pt idx="0">
                  <c:v>23</c:v>
                </c:pt>
                <c:pt idx="1">
                  <c:v>0</c:v>
                </c:pt>
              </c:numCache>
            </c:numRef>
          </c:val>
        </c:ser>
        <c:ser>
          <c:idx val="8"/>
          <c:order val="8"/>
          <c:tx>
            <c:strRef>
              <c:f>Sheet1!$J$1</c:f>
              <c:strCache>
                <c:ptCount val="1"/>
                <c:pt idx="0">
                  <c:v>Health</c:v>
                </c:pt>
              </c:strCache>
            </c:strRef>
          </c:tx>
          <c:invertIfNegative val="0"/>
          <c:cat>
            <c:strRef>
              <c:f>Sheet1!$A$2:$A$3</c:f>
              <c:strCache>
                <c:ptCount val="2"/>
                <c:pt idx="0">
                  <c:v>Needs</c:v>
                </c:pt>
                <c:pt idx="1">
                  <c:v>Available</c:v>
                </c:pt>
              </c:strCache>
            </c:strRef>
          </c:cat>
          <c:val>
            <c:numRef>
              <c:f>Sheet1!$J$2:$J$3</c:f>
              <c:numCache>
                <c:formatCode>General</c:formatCode>
                <c:ptCount val="2"/>
                <c:pt idx="0">
                  <c:v>10</c:v>
                </c:pt>
                <c:pt idx="1">
                  <c:v>0</c:v>
                </c:pt>
              </c:numCache>
            </c:numRef>
          </c:val>
        </c:ser>
        <c:ser>
          <c:idx val="9"/>
          <c:order val="9"/>
          <c:tx>
            <c:strRef>
              <c:f>Sheet1!$K$1</c:f>
              <c:strCache>
                <c:ptCount val="1"/>
                <c:pt idx="0">
                  <c:v>Education</c:v>
                </c:pt>
              </c:strCache>
            </c:strRef>
          </c:tx>
          <c:invertIfNegative val="0"/>
          <c:cat>
            <c:strRef>
              <c:f>Sheet1!$A$2:$A$3</c:f>
              <c:strCache>
                <c:ptCount val="2"/>
                <c:pt idx="0">
                  <c:v>Needs</c:v>
                </c:pt>
                <c:pt idx="1">
                  <c:v>Available</c:v>
                </c:pt>
              </c:strCache>
            </c:strRef>
          </c:cat>
          <c:val>
            <c:numRef>
              <c:f>Sheet1!$K$2:$K$3</c:f>
              <c:numCache>
                <c:formatCode>General</c:formatCode>
                <c:ptCount val="2"/>
                <c:pt idx="0">
                  <c:v>30</c:v>
                </c:pt>
                <c:pt idx="1">
                  <c:v>0</c:v>
                </c:pt>
              </c:numCache>
            </c:numRef>
          </c:val>
        </c:ser>
        <c:dLbls>
          <c:showLegendKey val="0"/>
          <c:showVal val="0"/>
          <c:showCatName val="0"/>
          <c:showSerName val="0"/>
          <c:showPercent val="0"/>
          <c:showBubbleSize val="0"/>
        </c:dLbls>
        <c:gapWidth val="150"/>
        <c:overlap val="100"/>
        <c:axId val="276539680"/>
        <c:axId val="276539288"/>
      </c:barChart>
      <c:catAx>
        <c:axId val="276539680"/>
        <c:scaling>
          <c:orientation val="minMax"/>
        </c:scaling>
        <c:delete val="0"/>
        <c:axPos val="b"/>
        <c:numFmt formatCode="General" sourceLinked="0"/>
        <c:majorTickMark val="out"/>
        <c:minorTickMark val="none"/>
        <c:tickLblPos val="low"/>
        <c:txPr>
          <a:bodyPr/>
          <a:lstStyle/>
          <a:p>
            <a:pPr>
              <a:defRPr lang="en-US"/>
            </a:pPr>
            <a:endParaRPr lang="en-US"/>
          </a:p>
        </c:txPr>
        <c:crossAx val="276539288"/>
        <c:crosses val="autoZero"/>
        <c:auto val="1"/>
        <c:lblAlgn val="ctr"/>
        <c:lblOffset val="100"/>
        <c:noMultiLvlLbl val="0"/>
      </c:catAx>
      <c:valAx>
        <c:axId val="276539288"/>
        <c:scaling>
          <c:orientation val="minMax"/>
        </c:scaling>
        <c:delete val="0"/>
        <c:axPos val="l"/>
        <c:majorGridlines/>
        <c:numFmt formatCode="#,##0.00;[Red]#,##0.00" sourceLinked="0"/>
        <c:majorTickMark val="out"/>
        <c:minorTickMark val="none"/>
        <c:tickLblPos val="nextTo"/>
        <c:txPr>
          <a:bodyPr/>
          <a:lstStyle/>
          <a:p>
            <a:pPr>
              <a:defRPr lang="en-US"/>
            </a:pPr>
            <a:endParaRPr lang="en-US"/>
          </a:p>
        </c:txPr>
        <c:crossAx val="276539680"/>
        <c:crosses val="autoZero"/>
        <c:crossBetween val="between"/>
      </c:valAx>
    </c:plotArea>
    <c:legend>
      <c:legendPos val="r"/>
      <c:layout/>
      <c:overlay val="0"/>
      <c:txPr>
        <a:bodyPr/>
        <a:lstStyle/>
        <a:p>
          <a:pPr>
            <a:defRPr lang="en-US"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E285AF6A-DB4C-4D66-9DF9-7F58E39DD48B}" type="datetimeFigureOut">
              <a:rPr lang="en-GB" smtClean="0"/>
              <a:t>22/06/2016</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89D3AE64-77BB-461D-9834-40B40B511614}" type="slidenum">
              <a:rPr lang="en-GB" smtClean="0"/>
              <a:t>‹#›</a:t>
            </a:fld>
            <a:endParaRPr lang="en-GB"/>
          </a:p>
        </p:txBody>
      </p:sp>
    </p:spTree>
    <p:extLst>
      <p:ext uri="{BB962C8B-B14F-4D97-AF65-F5344CB8AC3E}">
        <p14:creationId xmlns:p14="http://schemas.microsoft.com/office/powerpoint/2010/main" val="2314954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D6239E4-DED7-4530-B21B-71C3A7138CC1}" type="datetimeFigureOut">
              <a:rPr lang="en-GB" smtClean="0"/>
              <a:t>22/06/2016</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961D0D2F-E5E1-41EA-9050-F95622AA0622}" type="slidenum">
              <a:rPr lang="en-GB" smtClean="0"/>
              <a:t>‹#›</a:t>
            </a:fld>
            <a:endParaRPr lang="en-GB"/>
          </a:p>
        </p:txBody>
      </p:sp>
    </p:spTree>
    <p:extLst>
      <p:ext uri="{BB962C8B-B14F-4D97-AF65-F5344CB8AC3E}">
        <p14:creationId xmlns:p14="http://schemas.microsoft.com/office/powerpoint/2010/main" val="25634709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MPGs as a basis for multi-</a:t>
            </a:r>
            <a:r>
              <a:rPr lang="en-US" dirty="0" err="1" smtClean="0"/>
              <a:t>sectoral</a:t>
            </a:r>
            <a:r>
              <a:rPr lang="en-US" baseline="0" dirty="0" smtClean="0"/>
              <a:t> or </a:t>
            </a:r>
            <a:r>
              <a:rPr lang="en-US" baseline="0" dirty="0" err="1" smtClean="0"/>
              <a:t>sectoral</a:t>
            </a:r>
            <a:r>
              <a:rPr lang="en-US" baseline="0" dirty="0" smtClean="0"/>
              <a:t> interventions. </a:t>
            </a:r>
          </a:p>
          <a:p>
            <a:endParaRPr lang="en-US" baseline="0" dirty="0" smtClean="0"/>
          </a:p>
          <a:p>
            <a:r>
              <a:rPr lang="en-US" dirty="0" smtClean="0"/>
              <a:t>(for discussion :</a:t>
            </a:r>
            <a:r>
              <a:rPr lang="en-US" baseline="0" dirty="0" smtClean="0"/>
              <a:t> </a:t>
            </a:r>
            <a:r>
              <a:rPr lang="en-US" dirty="0" smtClean="0"/>
              <a:t>What have we learnt by</a:t>
            </a:r>
            <a:r>
              <a:rPr lang="en-US" baseline="0" dirty="0" smtClean="0"/>
              <a:t> going through this </a:t>
            </a:r>
            <a:r>
              <a:rPr lang="en-US" baseline="0" smtClean="0"/>
              <a:t>exercise.)</a:t>
            </a:r>
            <a:endParaRPr lang="fr-FR" dirty="0"/>
          </a:p>
        </p:txBody>
      </p:sp>
      <p:sp>
        <p:nvSpPr>
          <p:cNvPr id="4" name="Slide Number Placeholder 3"/>
          <p:cNvSpPr>
            <a:spLocks noGrp="1"/>
          </p:cNvSpPr>
          <p:nvPr>
            <p:ph type="sldNum" sz="quarter" idx="10"/>
          </p:nvPr>
        </p:nvSpPr>
        <p:spPr/>
        <p:txBody>
          <a:bodyPr/>
          <a:lstStyle/>
          <a:p>
            <a:fld id="{D3B90578-1DE9-46A7-953D-B7DFAEDB311B}" type="slidenum">
              <a:rPr lang="fr-FR" smtClean="0">
                <a:solidFill>
                  <a:prstClr val="black"/>
                </a:solidFill>
              </a:rPr>
              <a:pPr/>
              <a:t>2</a:t>
            </a:fld>
            <a:endParaRPr lang="fr-FR">
              <a:solidFill>
                <a:prstClr val="black"/>
              </a:solidFill>
            </a:endParaRPr>
          </a:p>
        </p:txBody>
      </p:sp>
    </p:spTree>
    <p:extLst>
      <p:ext uri="{BB962C8B-B14F-4D97-AF65-F5344CB8AC3E}">
        <p14:creationId xmlns:p14="http://schemas.microsoft.com/office/powerpoint/2010/main" val="78360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6/22/2016</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6/22/2016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6/22/2016</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6/22/2016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6/22/2016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6/22/2016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6/22/2016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6/22/2016</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6/22/2016</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6/22/2016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6/22/2016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6/22/2016</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_ftn2"/><Relationship Id="rId2" Type="http://schemas.openxmlformats.org/officeDocument/2006/relationships/hyperlink" Target="#_ftn1"/><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Multi-purpose Cash Budget</a:t>
            </a:r>
            <a:endParaRPr lang="en-GB" dirty="0"/>
          </a:p>
        </p:txBody>
      </p:sp>
      <p:sp>
        <p:nvSpPr>
          <p:cNvPr id="3" name="Subtitle 2"/>
          <p:cNvSpPr>
            <a:spLocks noGrp="1"/>
          </p:cNvSpPr>
          <p:nvPr>
            <p:ph type="subTitle" idx="1"/>
          </p:nvPr>
        </p:nvSpPr>
        <p:spPr/>
        <p:txBody>
          <a:bodyPr/>
          <a:lstStyle/>
          <a:p>
            <a:r>
              <a:rPr lang="en-US" dirty="0" smtClean="0"/>
              <a:t>Inter-agency and </a:t>
            </a:r>
            <a:r>
              <a:rPr lang="en-US" dirty="0" err="1" smtClean="0"/>
              <a:t>unhcr</a:t>
            </a:r>
            <a:endParaRPr lang="en-GB" dirty="0"/>
          </a:p>
        </p:txBody>
      </p:sp>
    </p:spTree>
    <p:extLst>
      <p:ext uri="{BB962C8B-B14F-4D97-AF65-F5344CB8AC3E}">
        <p14:creationId xmlns:p14="http://schemas.microsoft.com/office/powerpoint/2010/main" val="293419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34"/>
          <p:cNvGrpSpPr/>
          <p:nvPr/>
        </p:nvGrpSpPr>
        <p:grpSpPr>
          <a:xfrm>
            <a:off x="1848880" y="247091"/>
            <a:ext cx="1034621" cy="5000660"/>
            <a:chOff x="3440" y="0"/>
            <a:chExt cx="1034621" cy="6286544"/>
          </a:xfrm>
        </p:grpSpPr>
        <p:sp>
          <p:nvSpPr>
            <p:cNvPr id="36" name="Rounded Rectangle 35"/>
            <p:cNvSpPr/>
            <p:nvPr/>
          </p:nvSpPr>
          <p:spPr>
            <a:xfrm>
              <a:off x="3440" y="0"/>
              <a:ext cx="1034621" cy="6286544"/>
            </a:xfrm>
            <a:prstGeom prst="roundRect">
              <a:avLst>
                <a:gd name="adj" fmla="val 1000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37" name="Rounded Rectangle 4"/>
            <p:cNvSpPr/>
            <p:nvPr/>
          </p:nvSpPr>
          <p:spPr>
            <a:xfrm>
              <a:off x="344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Education</a:t>
              </a:r>
              <a:endParaRPr lang="fr-FR" sz="3200" dirty="0">
                <a:solidFill>
                  <a:prstClr val="white"/>
                </a:solidFill>
              </a:endParaRPr>
            </a:p>
          </p:txBody>
        </p:sp>
      </p:grpSp>
      <p:grpSp>
        <p:nvGrpSpPr>
          <p:cNvPr id="38" name="Group 37"/>
          <p:cNvGrpSpPr/>
          <p:nvPr/>
        </p:nvGrpSpPr>
        <p:grpSpPr>
          <a:xfrm>
            <a:off x="2914540" y="285728"/>
            <a:ext cx="1034621" cy="5857916"/>
            <a:chOff x="1069100" y="0"/>
            <a:chExt cx="1034621" cy="6286544"/>
          </a:xfrm>
        </p:grpSpPr>
        <p:sp>
          <p:nvSpPr>
            <p:cNvPr id="39" name="Rounded Rectangle 38"/>
            <p:cNvSpPr/>
            <p:nvPr/>
          </p:nvSpPr>
          <p:spPr>
            <a:xfrm>
              <a:off x="1069100" y="0"/>
              <a:ext cx="1034621" cy="6286544"/>
            </a:xfrm>
            <a:prstGeom prst="roundRect">
              <a:avLst>
                <a:gd name="adj" fmla="val 10000"/>
              </a:avLst>
            </a:prstGeom>
          </p:spPr>
          <p:style>
            <a:lnRef idx="2">
              <a:schemeClr val="lt1">
                <a:hueOff val="0"/>
                <a:satOff val="0"/>
                <a:lumOff val="0"/>
                <a:alphaOff val="0"/>
              </a:schemeClr>
            </a:lnRef>
            <a:fillRef idx="1">
              <a:schemeClr val="accent3">
                <a:hueOff val="1607181"/>
                <a:satOff val="-2411"/>
                <a:lumOff val="-392"/>
                <a:alphaOff val="0"/>
              </a:schemeClr>
            </a:fillRef>
            <a:effectRef idx="0">
              <a:schemeClr val="accent3">
                <a:hueOff val="1607181"/>
                <a:satOff val="-2411"/>
                <a:lumOff val="-392"/>
                <a:alphaOff val="0"/>
              </a:schemeClr>
            </a:effectRef>
            <a:fontRef idx="minor">
              <a:schemeClr val="lt1"/>
            </a:fontRef>
          </p:style>
        </p:sp>
        <p:sp>
          <p:nvSpPr>
            <p:cNvPr id="40" name="Rounded Rectangle 6"/>
            <p:cNvSpPr/>
            <p:nvPr/>
          </p:nvSpPr>
          <p:spPr>
            <a:xfrm>
              <a:off x="106910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Food Security</a:t>
              </a:r>
              <a:endParaRPr lang="fr-FR" sz="3200" dirty="0">
                <a:solidFill>
                  <a:prstClr val="white"/>
                </a:solidFill>
              </a:endParaRPr>
            </a:p>
          </p:txBody>
        </p:sp>
      </p:grpSp>
      <p:grpSp>
        <p:nvGrpSpPr>
          <p:cNvPr id="41" name="Group 40"/>
          <p:cNvGrpSpPr/>
          <p:nvPr/>
        </p:nvGrpSpPr>
        <p:grpSpPr>
          <a:xfrm>
            <a:off x="3980200" y="285728"/>
            <a:ext cx="1034621" cy="5000660"/>
            <a:chOff x="2134760" y="0"/>
            <a:chExt cx="1034621" cy="6286544"/>
          </a:xfrm>
        </p:grpSpPr>
        <p:sp>
          <p:nvSpPr>
            <p:cNvPr id="42" name="Rounded Rectangle 41"/>
            <p:cNvSpPr/>
            <p:nvPr/>
          </p:nvSpPr>
          <p:spPr>
            <a:xfrm>
              <a:off x="2134760" y="0"/>
              <a:ext cx="1034621" cy="6286544"/>
            </a:xfrm>
            <a:prstGeom prst="roundRect">
              <a:avLst>
                <a:gd name="adj" fmla="val 10000"/>
              </a:avLst>
            </a:prstGeom>
          </p:spPr>
          <p:style>
            <a:lnRef idx="2">
              <a:schemeClr val="lt1">
                <a:hueOff val="0"/>
                <a:satOff val="0"/>
                <a:lumOff val="0"/>
                <a:alphaOff val="0"/>
              </a:schemeClr>
            </a:lnRef>
            <a:fillRef idx="1">
              <a:schemeClr val="accent3">
                <a:hueOff val="3214361"/>
                <a:satOff val="-4823"/>
                <a:lumOff val="-784"/>
                <a:alphaOff val="0"/>
              </a:schemeClr>
            </a:fillRef>
            <a:effectRef idx="0">
              <a:schemeClr val="accent3">
                <a:hueOff val="3214361"/>
                <a:satOff val="-4823"/>
                <a:lumOff val="-784"/>
                <a:alphaOff val="0"/>
              </a:schemeClr>
            </a:effectRef>
            <a:fontRef idx="minor">
              <a:schemeClr val="lt1"/>
            </a:fontRef>
          </p:style>
        </p:sp>
        <p:sp>
          <p:nvSpPr>
            <p:cNvPr id="43" name="Rounded Rectangle 8"/>
            <p:cNvSpPr/>
            <p:nvPr/>
          </p:nvSpPr>
          <p:spPr>
            <a:xfrm>
              <a:off x="213476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Health</a:t>
              </a:r>
              <a:endParaRPr lang="fr-FR" sz="3200" dirty="0">
                <a:solidFill>
                  <a:prstClr val="white"/>
                </a:solidFill>
              </a:endParaRPr>
            </a:p>
          </p:txBody>
        </p:sp>
      </p:grpSp>
      <p:grpSp>
        <p:nvGrpSpPr>
          <p:cNvPr id="44" name="Group 43"/>
          <p:cNvGrpSpPr/>
          <p:nvPr/>
        </p:nvGrpSpPr>
        <p:grpSpPr>
          <a:xfrm>
            <a:off x="5045860" y="285728"/>
            <a:ext cx="1034621" cy="5786478"/>
            <a:chOff x="3200420" y="0"/>
            <a:chExt cx="1034621" cy="6286544"/>
          </a:xfrm>
        </p:grpSpPr>
        <p:sp>
          <p:nvSpPr>
            <p:cNvPr id="45" name="Rounded Rectangle 44"/>
            <p:cNvSpPr/>
            <p:nvPr/>
          </p:nvSpPr>
          <p:spPr>
            <a:xfrm>
              <a:off x="3200420" y="0"/>
              <a:ext cx="1034621" cy="6286544"/>
            </a:xfrm>
            <a:prstGeom prst="roundRect">
              <a:avLst>
                <a:gd name="adj" fmla="val 10000"/>
              </a:avLst>
            </a:prstGeom>
          </p:spPr>
          <p:style>
            <a:lnRef idx="2">
              <a:schemeClr val="lt1">
                <a:hueOff val="0"/>
                <a:satOff val="0"/>
                <a:lumOff val="0"/>
                <a:alphaOff val="0"/>
              </a:schemeClr>
            </a:lnRef>
            <a:fillRef idx="1">
              <a:schemeClr val="accent3">
                <a:hueOff val="4821541"/>
                <a:satOff val="-7234"/>
                <a:lumOff val="-1176"/>
                <a:alphaOff val="0"/>
              </a:schemeClr>
            </a:fillRef>
            <a:effectRef idx="0">
              <a:schemeClr val="accent3">
                <a:hueOff val="4821541"/>
                <a:satOff val="-7234"/>
                <a:lumOff val="-1176"/>
                <a:alphaOff val="0"/>
              </a:schemeClr>
            </a:effectRef>
            <a:fontRef idx="minor">
              <a:schemeClr val="lt1"/>
            </a:fontRef>
          </p:style>
        </p:sp>
        <p:sp>
          <p:nvSpPr>
            <p:cNvPr id="46" name="Rounded Rectangle 10"/>
            <p:cNvSpPr/>
            <p:nvPr/>
          </p:nvSpPr>
          <p:spPr>
            <a:xfrm>
              <a:off x="320042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Protection</a:t>
              </a:r>
              <a:endParaRPr lang="fr-FR" sz="3200" dirty="0">
                <a:solidFill>
                  <a:prstClr val="white"/>
                </a:solidFill>
              </a:endParaRPr>
            </a:p>
          </p:txBody>
        </p:sp>
      </p:grpSp>
      <p:grpSp>
        <p:nvGrpSpPr>
          <p:cNvPr id="47" name="Group 46"/>
          <p:cNvGrpSpPr/>
          <p:nvPr/>
        </p:nvGrpSpPr>
        <p:grpSpPr>
          <a:xfrm>
            <a:off x="6111520" y="285728"/>
            <a:ext cx="1034621" cy="6072230"/>
            <a:chOff x="4266080" y="0"/>
            <a:chExt cx="1034621" cy="6286544"/>
          </a:xfrm>
        </p:grpSpPr>
        <p:sp>
          <p:nvSpPr>
            <p:cNvPr id="48" name="Rounded Rectangle 47"/>
            <p:cNvSpPr/>
            <p:nvPr/>
          </p:nvSpPr>
          <p:spPr>
            <a:xfrm>
              <a:off x="4266080" y="0"/>
              <a:ext cx="1034621" cy="6286544"/>
            </a:xfrm>
            <a:prstGeom prst="roundRect">
              <a:avLst>
                <a:gd name="adj" fmla="val 10000"/>
              </a:avLst>
            </a:prstGeom>
          </p:spPr>
          <p:style>
            <a:lnRef idx="2">
              <a:schemeClr val="lt1">
                <a:hueOff val="0"/>
                <a:satOff val="0"/>
                <a:lumOff val="0"/>
                <a:alphaOff val="0"/>
              </a:schemeClr>
            </a:lnRef>
            <a:fillRef idx="1">
              <a:schemeClr val="accent3">
                <a:hueOff val="6428722"/>
                <a:satOff val="-9646"/>
                <a:lumOff val="-1569"/>
                <a:alphaOff val="0"/>
              </a:schemeClr>
            </a:fillRef>
            <a:effectRef idx="0">
              <a:schemeClr val="accent3">
                <a:hueOff val="6428722"/>
                <a:satOff val="-9646"/>
                <a:lumOff val="-1569"/>
                <a:alphaOff val="0"/>
              </a:schemeClr>
            </a:effectRef>
            <a:fontRef idx="minor">
              <a:schemeClr val="lt1"/>
            </a:fontRef>
          </p:style>
        </p:sp>
        <p:sp>
          <p:nvSpPr>
            <p:cNvPr id="49" name="Rounded Rectangle 12"/>
            <p:cNvSpPr/>
            <p:nvPr/>
          </p:nvSpPr>
          <p:spPr>
            <a:xfrm>
              <a:off x="426608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Core relief items</a:t>
              </a:r>
              <a:endParaRPr lang="fr-FR" sz="3200" dirty="0">
                <a:solidFill>
                  <a:prstClr val="white"/>
                </a:solidFill>
              </a:endParaRPr>
            </a:p>
          </p:txBody>
        </p:sp>
      </p:grpSp>
      <p:grpSp>
        <p:nvGrpSpPr>
          <p:cNvPr id="50" name="Group 49"/>
          <p:cNvGrpSpPr/>
          <p:nvPr/>
        </p:nvGrpSpPr>
        <p:grpSpPr>
          <a:xfrm>
            <a:off x="7177180" y="285728"/>
            <a:ext cx="1034621" cy="6286544"/>
            <a:chOff x="5331740" y="0"/>
            <a:chExt cx="1034621" cy="6286544"/>
          </a:xfrm>
        </p:grpSpPr>
        <p:sp>
          <p:nvSpPr>
            <p:cNvPr id="51" name="Rounded Rectangle 50"/>
            <p:cNvSpPr/>
            <p:nvPr/>
          </p:nvSpPr>
          <p:spPr>
            <a:xfrm>
              <a:off x="5331740" y="0"/>
              <a:ext cx="1034621" cy="6286544"/>
            </a:xfrm>
            <a:prstGeom prst="roundRect">
              <a:avLst>
                <a:gd name="adj" fmla="val 10000"/>
              </a:avLst>
            </a:prstGeom>
          </p:spPr>
          <p:style>
            <a:lnRef idx="2">
              <a:schemeClr val="lt1">
                <a:hueOff val="0"/>
                <a:satOff val="0"/>
                <a:lumOff val="0"/>
                <a:alphaOff val="0"/>
              </a:schemeClr>
            </a:lnRef>
            <a:fillRef idx="1">
              <a:schemeClr val="accent3">
                <a:hueOff val="8035903"/>
                <a:satOff val="-12057"/>
                <a:lumOff val="-1961"/>
                <a:alphaOff val="0"/>
              </a:schemeClr>
            </a:fillRef>
            <a:effectRef idx="0">
              <a:schemeClr val="accent3">
                <a:hueOff val="8035903"/>
                <a:satOff val="-12057"/>
                <a:lumOff val="-1961"/>
                <a:alphaOff val="0"/>
              </a:schemeClr>
            </a:effectRef>
            <a:fontRef idx="minor">
              <a:schemeClr val="lt1"/>
            </a:fontRef>
          </p:style>
        </p:sp>
        <p:sp>
          <p:nvSpPr>
            <p:cNvPr id="52" name="Rounded Rectangle 14"/>
            <p:cNvSpPr/>
            <p:nvPr/>
          </p:nvSpPr>
          <p:spPr>
            <a:xfrm>
              <a:off x="533174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Shelter</a:t>
              </a:r>
              <a:endParaRPr lang="fr-FR" sz="3200" dirty="0">
                <a:solidFill>
                  <a:prstClr val="white"/>
                </a:solidFill>
              </a:endParaRPr>
            </a:p>
          </p:txBody>
        </p:sp>
      </p:grpSp>
      <p:grpSp>
        <p:nvGrpSpPr>
          <p:cNvPr id="53" name="Group 52"/>
          <p:cNvGrpSpPr/>
          <p:nvPr/>
        </p:nvGrpSpPr>
        <p:grpSpPr>
          <a:xfrm>
            <a:off x="8242840" y="285728"/>
            <a:ext cx="1034621" cy="6000792"/>
            <a:chOff x="6397400" y="0"/>
            <a:chExt cx="1034621" cy="6286544"/>
          </a:xfrm>
        </p:grpSpPr>
        <p:sp>
          <p:nvSpPr>
            <p:cNvPr id="54" name="Rounded Rectangle 53"/>
            <p:cNvSpPr/>
            <p:nvPr/>
          </p:nvSpPr>
          <p:spPr>
            <a:xfrm>
              <a:off x="6397400" y="0"/>
              <a:ext cx="1034621" cy="6286544"/>
            </a:xfrm>
            <a:prstGeom prst="roundRect">
              <a:avLst>
                <a:gd name="adj" fmla="val 10000"/>
              </a:avLst>
            </a:prstGeom>
          </p:spPr>
          <p:style>
            <a:lnRef idx="2">
              <a:schemeClr val="lt1">
                <a:hueOff val="0"/>
                <a:satOff val="0"/>
                <a:lumOff val="0"/>
                <a:alphaOff val="0"/>
              </a:schemeClr>
            </a:lnRef>
            <a:fillRef idx="1">
              <a:schemeClr val="accent3">
                <a:hueOff val="9643083"/>
                <a:satOff val="-14469"/>
                <a:lumOff val="-2353"/>
                <a:alphaOff val="0"/>
              </a:schemeClr>
            </a:fillRef>
            <a:effectRef idx="0">
              <a:schemeClr val="accent3">
                <a:hueOff val="9643083"/>
                <a:satOff val="-14469"/>
                <a:lumOff val="-2353"/>
                <a:alphaOff val="0"/>
              </a:schemeClr>
            </a:effectRef>
            <a:fontRef idx="minor">
              <a:schemeClr val="lt1"/>
            </a:fontRef>
          </p:style>
        </p:sp>
        <p:sp>
          <p:nvSpPr>
            <p:cNvPr id="55" name="Rounded Rectangle 16"/>
            <p:cNvSpPr/>
            <p:nvPr/>
          </p:nvSpPr>
          <p:spPr>
            <a:xfrm>
              <a:off x="639740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Livelihoods</a:t>
              </a:r>
              <a:endParaRPr lang="fr-FR" sz="3200" dirty="0">
                <a:solidFill>
                  <a:prstClr val="white"/>
                </a:solidFill>
              </a:endParaRPr>
            </a:p>
          </p:txBody>
        </p:sp>
      </p:grpSp>
      <p:grpSp>
        <p:nvGrpSpPr>
          <p:cNvPr id="56" name="Group 55"/>
          <p:cNvGrpSpPr/>
          <p:nvPr/>
        </p:nvGrpSpPr>
        <p:grpSpPr>
          <a:xfrm>
            <a:off x="9308500" y="285728"/>
            <a:ext cx="1034621" cy="5429288"/>
            <a:chOff x="7463060" y="0"/>
            <a:chExt cx="1034621" cy="6286544"/>
          </a:xfrm>
        </p:grpSpPr>
        <p:sp>
          <p:nvSpPr>
            <p:cNvPr id="57" name="Rounded Rectangle 56"/>
            <p:cNvSpPr/>
            <p:nvPr/>
          </p:nvSpPr>
          <p:spPr>
            <a:xfrm>
              <a:off x="7463060" y="0"/>
              <a:ext cx="1034621" cy="6286544"/>
            </a:xfrm>
            <a:prstGeom prst="roundRect">
              <a:avLst>
                <a:gd name="adj" fmla="val 10000"/>
              </a:avLst>
            </a:prstGeom>
          </p:spPr>
          <p:style>
            <a:lnRef idx="2">
              <a:schemeClr val="lt1">
                <a:hueOff val="0"/>
                <a:satOff val="0"/>
                <a:lumOff val="0"/>
                <a:alphaOff val="0"/>
              </a:schemeClr>
            </a:lnRef>
            <a:fillRef idx="1">
              <a:schemeClr val="accent3">
                <a:hueOff val="11250264"/>
                <a:satOff val="-16880"/>
                <a:lumOff val="-2745"/>
                <a:alphaOff val="0"/>
              </a:schemeClr>
            </a:fillRef>
            <a:effectRef idx="0">
              <a:schemeClr val="accent3">
                <a:hueOff val="11250264"/>
                <a:satOff val="-16880"/>
                <a:lumOff val="-2745"/>
                <a:alphaOff val="0"/>
              </a:schemeClr>
            </a:effectRef>
            <a:fontRef idx="minor">
              <a:schemeClr val="lt1"/>
            </a:fontRef>
          </p:style>
        </p:sp>
        <p:sp>
          <p:nvSpPr>
            <p:cNvPr id="58" name="Rounded Rectangle 18"/>
            <p:cNvSpPr/>
            <p:nvPr/>
          </p:nvSpPr>
          <p:spPr>
            <a:xfrm>
              <a:off x="7463060" y="2514617"/>
              <a:ext cx="1034621" cy="2514617"/>
            </a:xfrm>
            <a:prstGeom prst="rect">
              <a:avLst/>
            </a:prstGeom>
          </p:spPr>
          <p:style>
            <a:lnRef idx="0">
              <a:scrgbClr r="0" g="0" b="0"/>
            </a:lnRef>
            <a:fillRef idx="0">
              <a:scrgbClr r="0" g="0" b="0"/>
            </a:fillRef>
            <a:effectRef idx="0">
              <a:scrgbClr r="0" g="0" b="0"/>
            </a:effectRef>
            <a:fontRef idx="minor">
              <a:schemeClr val="lt1"/>
            </a:fontRef>
          </p:style>
          <p:txBody>
            <a:bodyPr spcFirstLastPara="0" vert="vert270" wrap="square" lIns="99568" tIns="99568" rIns="99568" bIns="99568" numCol="1" spcCol="1270" anchor="ctr" anchorCtr="0">
              <a:noAutofit/>
            </a:bodyPr>
            <a:lstStyle/>
            <a:p>
              <a:pPr algn="ctr" defTabSz="622300">
                <a:lnSpc>
                  <a:spcPct val="90000"/>
                </a:lnSpc>
                <a:spcBef>
                  <a:spcPct val="0"/>
                </a:spcBef>
                <a:spcAft>
                  <a:spcPct val="35000"/>
                </a:spcAft>
              </a:pPr>
              <a:r>
                <a:rPr lang="en-US" sz="3200" dirty="0">
                  <a:solidFill>
                    <a:prstClr val="white"/>
                  </a:solidFill>
                </a:rPr>
                <a:t>Water and Sanitation</a:t>
              </a:r>
              <a:endParaRPr lang="fr-FR" sz="3200" dirty="0">
                <a:solidFill>
                  <a:prstClr val="white"/>
                </a:solidFill>
              </a:endParaRPr>
            </a:p>
          </p:txBody>
        </p:sp>
      </p:grpSp>
      <p:sp>
        <p:nvSpPr>
          <p:cNvPr id="59" name="Oval 58"/>
          <p:cNvSpPr/>
          <p:nvPr/>
        </p:nvSpPr>
        <p:spPr>
          <a:xfrm>
            <a:off x="1898888" y="785794"/>
            <a:ext cx="972544" cy="1009844"/>
          </a:xfrm>
          <a:prstGeom prst="ellipse">
            <a:avLst/>
          </a:prstGeom>
          <a:blipFill rotWithShape="0">
            <a:blip r:embed="rId3"/>
            <a:stretch>
              <a:fillRect/>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60" name="Oval 59"/>
          <p:cNvSpPr/>
          <p:nvPr/>
        </p:nvSpPr>
        <p:spPr>
          <a:xfrm>
            <a:off x="2964548" y="785794"/>
            <a:ext cx="972544" cy="1009844"/>
          </a:xfrm>
          <a:prstGeom prst="ellipse">
            <a:avLst/>
          </a:prstGeom>
          <a:blipFill rotWithShape="0">
            <a:blip r:embed="rId4"/>
            <a:stretch>
              <a:fillRect/>
            </a:stretch>
          </a:blipFill>
        </p:spPr>
        <p:style>
          <a:lnRef idx="2">
            <a:schemeClr val="lt1">
              <a:hueOff val="0"/>
              <a:satOff val="0"/>
              <a:lumOff val="0"/>
              <a:alphaOff val="0"/>
            </a:schemeClr>
          </a:lnRef>
          <a:fillRef idx="1">
            <a:scrgbClr r="0" g="0" b="0"/>
          </a:fillRef>
          <a:effectRef idx="0">
            <a:schemeClr val="accent3">
              <a:tint val="50000"/>
              <a:hueOff val="1536028"/>
              <a:satOff val="-2015"/>
              <a:lumOff val="-198"/>
              <a:alphaOff val="0"/>
            </a:schemeClr>
          </a:effectRef>
          <a:fontRef idx="minor">
            <a:schemeClr val="lt1">
              <a:hueOff val="0"/>
              <a:satOff val="0"/>
              <a:lumOff val="0"/>
              <a:alphaOff val="0"/>
            </a:schemeClr>
          </a:fontRef>
        </p:style>
      </p:sp>
      <p:sp>
        <p:nvSpPr>
          <p:cNvPr id="61" name="Oval 60"/>
          <p:cNvSpPr/>
          <p:nvPr/>
        </p:nvSpPr>
        <p:spPr>
          <a:xfrm>
            <a:off x="4030208" y="785794"/>
            <a:ext cx="972544" cy="1009844"/>
          </a:xfrm>
          <a:prstGeom prst="ellipse">
            <a:avLst/>
          </a:prstGeom>
          <a:blipFill rotWithShape="0">
            <a:blip r:embed="rId5"/>
            <a:stretch>
              <a:fillRect/>
            </a:stretch>
          </a:blipFill>
        </p:spPr>
        <p:style>
          <a:lnRef idx="2">
            <a:schemeClr val="lt1">
              <a:hueOff val="0"/>
              <a:satOff val="0"/>
              <a:lumOff val="0"/>
              <a:alphaOff val="0"/>
            </a:schemeClr>
          </a:lnRef>
          <a:fillRef idx="1">
            <a:scrgbClr r="0" g="0" b="0"/>
          </a:fillRef>
          <a:effectRef idx="0">
            <a:schemeClr val="accent3">
              <a:tint val="50000"/>
              <a:hueOff val="3072056"/>
              <a:satOff val="-4031"/>
              <a:lumOff val="-397"/>
              <a:alphaOff val="0"/>
            </a:schemeClr>
          </a:effectRef>
          <a:fontRef idx="minor">
            <a:schemeClr val="lt1">
              <a:hueOff val="0"/>
              <a:satOff val="0"/>
              <a:lumOff val="0"/>
              <a:alphaOff val="0"/>
            </a:schemeClr>
          </a:fontRef>
        </p:style>
      </p:sp>
      <p:sp>
        <p:nvSpPr>
          <p:cNvPr id="62" name="Oval 61"/>
          <p:cNvSpPr/>
          <p:nvPr/>
        </p:nvSpPr>
        <p:spPr>
          <a:xfrm>
            <a:off x="5095868" y="785794"/>
            <a:ext cx="972544" cy="1009844"/>
          </a:xfrm>
          <a:prstGeom prst="ellipse">
            <a:avLst/>
          </a:prstGeom>
          <a:blipFill rotWithShape="0">
            <a:blip r:embed="rId6"/>
            <a:stretch>
              <a:fillRect/>
            </a:stretch>
          </a:blipFill>
        </p:spPr>
        <p:style>
          <a:lnRef idx="2">
            <a:schemeClr val="lt1">
              <a:hueOff val="0"/>
              <a:satOff val="0"/>
              <a:lumOff val="0"/>
              <a:alphaOff val="0"/>
            </a:schemeClr>
          </a:lnRef>
          <a:fillRef idx="1">
            <a:scrgbClr r="0" g="0" b="0"/>
          </a:fillRef>
          <a:effectRef idx="0">
            <a:schemeClr val="accent3">
              <a:tint val="50000"/>
              <a:hueOff val="4608083"/>
              <a:satOff val="-6046"/>
              <a:lumOff val="-595"/>
              <a:alphaOff val="0"/>
            </a:schemeClr>
          </a:effectRef>
          <a:fontRef idx="minor">
            <a:schemeClr val="lt1">
              <a:hueOff val="0"/>
              <a:satOff val="0"/>
              <a:lumOff val="0"/>
              <a:alphaOff val="0"/>
            </a:schemeClr>
          </a:fontRef>
        </p:style>
      </p:sp>
      <p:sp>
        <p:nvSpPr>
          <p:cNvPr id="63" name="Oval 62"/>
          <p:cNvSpPr/>
          <p:nvPr/>
        </p:nvSpPr>
        <p:spPr>
          <a:xfrm>
            <a:off x="6161528" y="785794"/>
            <a:ext cx="972544" cy="1009844"/>
          </a:xfrm>
          <a:prstGeom prst="ellipse">
            <a:avLst/>
          </a:prstGeom>
          <a:blipFill rotWithShape="0">
            <a:blip r:embed="rId7"/>
            <a:stretch>
              <a:fillRect/>
            </a:stretch>
          </a:blipFill>
        </p:spPr>
        <p:style>
          <a:lnRef idx="2">
            <a:schemeClr val="lt1">
              <a:hueOff val="0"/>
              <a:satOff val="0"/>
              <a:lumOff val="0"/>
              <a:alphaOff val="0"/>
            </a:schemeClr>
          </a:lnRef>
          <a:fillRef idx="1">
            <a:scrgbClr r="0" g="0" b="0"/>
          </a:fillRef>
          <a:effectRef idx="0">
            <a:schemeClr val="accent3">
              <a:tint val="50000"/>
              <a:hueOff val="6144112"/>
              <a:satOff val="-8062"/>
              <a:lumOff val="-793"/>
              <a:alphaOff val="0"/>
            </a:schemeClr>
          </a:effectRef>
          <a:fontRef idx="minor">
            <a:schemeClr val="lt1">
              <a:hueOff val="0"/>
              <a:satOff val="0"/>
              <a:lumOff val="0"/>
              <a:alphaOff val="0"/>
            </a:schemeClr>
          </a:fontRef>
        </p:style>
      </p:sp>
      <p:sp>
        <p:nvSpPr>
          <p:cNvPr id="64" name="Oval 63"/>
          <p:cNvSpPr/>
          <p:nvPr/>
        </p:nvSpPr>
        <p:spPr>
          <a:xfrm>
            <a:off x="7227189" y="785794"/>
            <a:ext cx="972544" cy="1009844"/>
          </a:xfrm>
          <a:prstGeom prst="ellipse">
            <a:avLst/>
          </a:prstGeom>
          <a:blipFill rotWithShape="0">
            <a:blip r:embed="rId8"/>
            <a:stretch>
              <a:fillRect/>
            </a:stretch>
          </a:blipFill>
        </p:spPr>
        <p:style>
          <a:lnRef idx="2">
            <a:schemeClr val="lt1">
              <a:hueOff val="0"/>
              <a:satOff val="0"/>
              <a:lumOff val="0"/>
              <a:alphaOff val="0"/>
            </a:schemeClr>
          </a:lnRef>
          <a:fillRef idx="1">
            <a:scrgbClr r="0" g="0" b="0"/>
          </a:fillRef>
          <a:effectRef idx="0">
            <a:schemeClr val="accent3">
              <a:tint val="50000"/>
              <a:hueOff val="7680139"/>
              <a:satOff val="-10077"/>
              <a:lumOff val="-991"/>
              <a:alphaOff val="0"/>
            </a:schemeClr>
          </a:effectRef>
          <a:fontRef idx="minor">
            <a:schemeClr val="lt1">
              <a:hueOff val="0"/>
              <a:satOff val="0"/>
              <a:lumOff val="0"/>
              <a:alphaOff val="0"/>
            </a:schemeClr>
          </a:fontRef>
        </p:style>
      </p:sp>
      <p:sp>
        <p:nvSpPr>
          <p:cNvPr id="65" name="Oval 64"/>
          <p:cNvSpPr/>
          <p:nvPr/>
        </p:nvSpPr>
        <p:spPr>
          <a:xfrm>
            <a:off x="8292849" y="785794"/>
            <a:ext cx="972544" cy="1009844"/>
          </a:xfrm>
          <a:prstGeom prst="ellipse">
            <a:avLst/>
          </a:prstGeom>
          <a:blipFill rotWithShape="0">
            <a:blip r:embed="rId9"/>
            <a:stretch>
              <a:fillRect/>
            </a:stretch>
          </a:blipFill>
        </p:spPr>
        <p:style>
          <a:lnRef idx="2">
            <a:schemeClr val="lt1">
              <a:hueOff val="0"/>
              <a:satOff val="0"/>
              <a:lumOff val="0"/>
              <a:alphaOff val="0"/>
            </a:schemeClr>
          </a:lnRef>
          <a:fillRef idx="1">
            <a:scrgbClr r="0" g="0" b="0"/>
          </a:fillRef>
          <a:effectRef idx="0">
            <a:schemeClr val="accent3">
              <a:tint val="50000"/>
              <a:hueOff val="9216167"/>
              <a:satOff val="-12093"/>
              <a:lumOff val="-1190"/>
              <a:alphaOff val="0"/>
            </a:schemeClr>
          </a:effectRef>
          <a:fontRef idx="minor">
            <a:schemeClr val="lt1">
              <a:hueOff val="0"/>
              <a:satOff val="0"/>
              <a:lumOff val="0"/>
              <a:alphaOff val="0"/>
            </a:schemeClr>
          </a:fontRef>
        </p:style>
      </p:sp>
      <p:sp>
        <p:nvSpPr>
          <p:cNvPr id="66" name="Oval 65"/>
          <p:cNvSpPr/>
          <p:nvPr/>
        </p:nvSpPr>
        <p:spPr>
          <a:xfrm>
            <a:off x="9358509" y="785794"/>
            <a:ext cx="972544" cy="1009844"/>
          </a:xfrm>
          <a:prstGeom prst="ellipse">
            <a:avLst/>
          </a:prstGeom>
          <a:blipFill rotWithShape="0">
            <a:blip r:embed="rId10"/>
            <a:stretch>
              <a:fillRect/>
            </a:stretch>
          </a:blipFill>
        </p:spPr>
        <p:style>
          <a:lnRef idx="2">
            <a:schemeClr val="lt1">
              <a:hueOff val="0"/>
              <a:satOff val="0"/>
              <a:lumOff val="0"/>
              <a:alphaOff val="0"/>
            </a:schemeClr>
          </a:lnRef>
          <a:fillRef idx="1">
            <a:scrgbClr r="0" g="0" b="0"/>
          </a:fillRef>
          <a:effectRef idx="0">
            <a:schemeClr val="accent3">
              <a:tint val="50000"/>
              <a:hueOff val="10752195"/>
              <a:satOff val="-14108"/>
              <a:lumOff val="-1388"/>
              <a:alphaOff val="0"/>
            </a:schemeClr>
          </a:effectRef>
          <a:fontRef idx="minor">
            <a:schemeClr val="lt1">
              <a:hueOff val="0"/>
              <a:satOff val="0"/>
              <a:lumOff val="0"/>
              <a:alphaOff val="0"/>
            </a:schemeClr>
          </a:fontRef>
        </p:style>
      </p:sp>
      <p:sp>
        <p:nvSpPr>
          <p:cNvPr id="67" name="Rounded Rectangle 66"/>
          <p:cNvSpPr/>
          <p:nvPr/>
        </p:nvSpPr>
        <p:spPr>
          <a:xfrm>
            <a:off x="1881158" y="4572008"/>
            <a:ext cx="8429684" cy="2000264"/>
          </a:xfrm>
          <a:prstGeom prst="roundRect">
            <a:avLst/>
          </a:prstGeom>
          <a:solidFill>
            <a:schemeClr val="accent1">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sz="4400" dirty="0">
                <a:solidFill>
                  <a:prstClr val="white"/>
                </a:solidFill>
              </a:rPr>
              <a:t>MULTIPURPOSE CASH </a:t>
            </a:r>
            <a:r>
              <a:rPr lang="en-US" sz="4400" dirty="0" smtClean="0">
                <a:solidFill>
                  <a:prstClr val="white"/>
                </a:solidFill>
              </a:rPr>
              <a:t>GRANTS</a:t>
            </a:r>
            <a:endParaRPr lang="fr-FR" sz="4400" dirty="0">
              <a:solidFill>
                <a:prstClr val="white"/>
              </a:solidFill>
            </a:endParaRPr>
          </a:p>
        </p:txBody>
      </p:sp>
    </p:spTree>
    <p:extLst>
      <p:ext uri="{BB962C8B-B14F-4D97-AF65-F5344CB8AC3E}">
        <p14:creationId xmlns:p14="http://schemas.microsoft.com/office/powerpoint/2010/main" val="28138295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haroni" panose="02010803020104030203" pitchFamily="2" charset="-79"/>
                <a:cs typeface="Aharoni" panose="02010803020104030203" pitchFamily="2" charset="-79"/>
              </a:rPr>
              <a:t>Minimum expenditure basket (MEB)</a:t>
            </a:r>
            <a:endParaRPr lang="en-US" sz="4000" dirty="0">
              <a:latin typeface="Aharoni" panose="02010803020104030203" pitchFamily="2" charset="-79"/>
              <a:cs typeface="Aharoni" panose="02010803020104030203" pitchFamily="2" charset="-79"/>
            </a:endParaRPr>
          </a:p>
        </p:txBody>
      </p:sp>
      <p:sp>
        <p:nvSpPr>
          <p:cNvPr id="4" name="Content Placeholder 5"/>
          <p:cNvSpPr>
            <a:spLocks noGrp="1"/>
          </p:cNvSpPr>
          <p:nvPr>
            <p:ph idx="1"/>
          </p:nvPr>
        </p:nvSpPr>
        <p:spPr/>
        <p:txBody>
          <a:bodyPr>
            <a:normAutofit lnSpcReduction="10000"/>
          </a:bodyPr>
          <a:lstStyle/>
          <a:p>
            <a:r>
              <a:rPr lang="en-US" sz="2000" dirty="0" smtClean="0">
                <a:latin typeface="Aharoni" panose="02010803020104030203" pitchFamily="2" charset="-79"/>
                <a:cs typeface="Aharoni" panose="02010803020104030203" pitchFamily="2" charset="-79"/>
              </a:rPr>
              <a:t>Defined as what </a:t>
            </a:r>
            <a:r>
              <a:rPr lang="en-US" sz="2000" dirty="0" smtClean="0">
                <a:latin typeface="Aharoni" panose="02010803020104030203" pitchFamily="2" charset="-79"/>
                <a:cs typeface="Aharoni" panose="02010803020104030203" pitchFamily="2" charset="-79"/>
              </a:rPr>
              <a:t>a refugee </a:t>
            </a:r>
            <a:r>
              <a:rPr lang="en-US" sz="2000" dirty="0" smtClean="0">
                <a:latin typeface="Aharoni" panose="02010803020104030203" pitchFamily="2" charset="-79"/>
                <a:cs typeface="Aharoni" panose="02010803020104030203" pitchFamily="2" charset="-79"/>
              </a:rPr>
              <a:t>household needs and its average cost over time.</a:t>
            </a:r>
          </a:p>
          <a:p>
            <a:r>
              <a:rPr lang="en-US" sz="2000" dirty="0" smtClean="0">
                <a:latin typeface="Aharoni" panose="02010803020104030203" pitchFamily="2" charset="-79"/>
                <a:cs typeface="Aharoni" panose="02010803020104030203" pitchFamily="2" charset="-79"/>
              </a:rPr>
              <a:t>MPG will contribute to MEB, but can also include other one-off/ recovery needs.</a:t>
            </a:r>
          </a:p>
          <a:p>
            <a:endParaRPr lang="en-US" sz="2000" dirty="0">
              <a:latin typeface="Aharoni" panose="02010803020104030203" pitchFamily="2" charset="-79"/>
              <a:cs typeface="Aharoni" panose="02010803020104030203" pitchFamily="2" charset="-79"/>
            </a:endParaRPr>
          </a:p>
          <a:p>
            <a:r>
              <a:rPr lang="en-US" sz="2000" dirty="0">
                <a:latin typeface="Aharoni" panose="02010803020104030203" pitchFamily="2" charset="-79"/>
                <a:cs typeface="Aharoni" panose="02010803020104030203" pitchFamily="2" charset="-79"/>
              </a:rPr>
              <a:t>How do we decide what to give? </a:t>
            </a:r>
          </a:p>
          <a:p>
            <a:pPr>
              <a:buFont typeface="Arial" panose="020B0604020202020204" pitchFamily="34" charset="0"/>
              <a:buChar char="•"/>
            </a:pPr>
            <a:r>
              <a:rPr lang="en-US" sz="2000" dirty="0" smtClean="0">
                <a:latin typeface="Aharoni" panose="02010803020104030203" pitchFamily="2" charset="-79"/>
                <a:cs typeface="Aharoni" panose="02010803020104030203" pitchFamily="2" charset="-79"/>
              </a:rPr>
              <a:t> Define </a:t>
            </a:r>
            <a:r>
              <a:rPr lang="en-US" sz="2000" dirty="0">
                <a:latin typeface="Aharoni" panose="02010803020104030203" pitchFamily="2" charset="-79"/>
                <a:cs typeface="Aharoni" panose="02010803020104030203" pitchFamily="2" charset="-79"/>
              </a:rPr>
              <a:t>a ‘Survival Minimum Expenditure Basket</a:t>
            </a:r>
            <a:r>
              <a:rPr lang="en-US" sz="2000" dirty="0" smtClean="0">
                <a:latin typeface="Aharoni" panose="02010803020104030203" pitchFamily="2" charset="-79"/>
                <a:cs typeface="Aharoni" panose="02010803020104030203" pitchFamily="2" charset="-79"/>
              </a:rPr>
              <a:t>’ </a:t>
            </a:r>
          </a:p>
          <a:p>
            <a:pPr>
              <a:buFont typeface="Arial" panose="020B0604020202020204" pitchFamily="34" charset="0"/>
              <a:buChar char="•"/>
            </a:pPr>
            <a:r>
              <a:rPr lang="en-US" sz="2000" dirty="0">
                <a:latin typeface="Aharoni" panose="02010803020104030203" pitchFamily="2" charset="-79"/>
                <a:cs typeface="Aharoni" panose="02010803020104030203" pitchFamily="2" charset="-79"/>
              </a:rPr>
              <a:t> </a:t>
            </a:r>
            <a:r>
              <a:rPr lang="en-US" sz="2000" dirty="0" smtClean="0">
                <a:latin typeface="Aharoni" panose="02010803020104030203" pitchFamily="2" charset="-79"/>
                <a:cs typeface="Aharoni" panose="02010803020104030203" pitchFamily="2" charset="-79"/>
              </a:rPr>
              <a:t>Inclusive </a:t>
            </a:r>
            <a:r>
              <a:rPr lang="en-US" sz="2000" dirty="0">
                <a:latin typeface="Aharoni" panose="02010803020104030203" pitchFamily="2" charset="-79"/>
                <a:cs typeface="Aharoni" panose="02010803020104030203" pitchFamily="2" charset="-79"/>
              </a:rPr>
              <a:t>of food </a:t>
            </a:r>
            <a:r>
              <a:rPr lang="en-US" sz="2000" dirty="0" smtClean="0">
                <a:latin typeface="Aharoni" panose="02010803020104030203" pitchFamily="2" charset="-79"/>
                <a:cs typeface="Aharoni" panose="02010803020104030203" pitchFamily="2" charset="-79"/>
              </a:rPr>
              <a:t>non-food</a:t>
            </a:r>
            <a:r>
              <a:rPr lang="en-US" sz="2000" dirty="0">
                <a:latin typeface="Aharoni" panose="02010803020104030203" pitchFamily="2" charset="-79"/>
                <a:cs typeface="Aharoni" panose="02010803020104030203" pitchFamily="2" charset="-79"/>
              </a:rPr>
              <a:t>, hygiene items, transport, rent, debt </a:t>
            </a:r>
          </a:p>
          <a:p>
            <a:pPr>
              <a:buFont typeface="Arial" panose="020B0604020202020204" pitchFamily="34" charset="0"/>
              <a:buChar char="•"/>
            </a:pPr>
            <a:r>
              <a:rPr lang="en-US" sz="2000" dirty="0" smtClean="0">
                <a:latin typeface="Aharoni" panose="02010803020104030203" pitchFamily="2" charset="-79"/>
                <a:cs typeface="Aharoni" panose="02010803020104030203" pitchFamily="2" charset="-79"/>
              </a:rPr>
              <a:t> Assumption </a:t>
            </a:r>
            <a:r>
              <a:rPr lang="en-US" sz="2000" dirty="0">
                <a:latin typeface="Aharoni" panose="02010803020104030203" pitchFamily="2" charset="-79"/>
                <a:cs typeface="Aharoni" panose="02010803020104030203" pitchFamily="2" charset="-79"/>
              </a:rPr>
              <a:t>that each household can generate </a:t>
            </a:r>
            <a:r>
              <a:rPr lang="en-US" sz="2000" dirty="0" smtClean="0">
                <a:latin typeface="Aharoni" panose="02010803020104030203" pitchFamily="2" charset="-79"/>
                <a:cs typeface="Aharoni" panose="02010803020104030203" pitchFamily="2" charset="-79"/>
              </a:rPr>
              <a:t>certain income?</a:t>
            </a:r>
            <a:endParaRPr lang="en-US" sz="2000" dirty="0">
              <a:latin typeface="Aharoni" panose="02010803020104030203" pitchFamily="2" charset="-79"/>
              <a:cs typeface="Aharoni" panose="02010803020104030203" pitchFamily="2" charset="-79"/>
            </a:endParaRPr>
          </a:p>
          <a:p>
            <a:pPr>
              <a:buFont typeface="Arial" panose="020B0604020202020204" pitchFamily="34" charset="0"/>
              <a:buChar char="•"/>
            </a:pPr>
            <a:r>
              <a:rPr lang="en-US" sz="2000" dirty="0" smtClean="0">
                <a:latin typeface="Aharoni" panose="02010803020104030203" pitchFamily="2" charset="-79"/>
                <a:cs typeface="Aharoni" panose="02010803020104030203" pitchFamily="2" charset="-79"/>
              </a:rPr>
              <a:t> Monitor </a:t>
            </a:r>
            <a:r>
              <a:rPr lang="en-US" sz="2000" dirty="0">
                <a:latin typeface="Aharoni" panose="02010803020104030203" pitchFamily="2" charset="-79"/>
                <a:cs typeface="Aharoni" panose="02010803020104030203" pitchFamily="2" charset="-79"/>
              </a:rPr>
              <a:t>the markets </a:t>
            </a:r>
            <a:r>
              <a:rPr lang="en-US" sz="2000" dirty="0" smtClean="0">
                <a:latin typeface="Aharoni" panose="02010803020104030203" pitchFamily="2" charset="-79"/>
                <a:cs typeface="Aharoni" panose="02010803020104030203" pitchFamily="2" charset="-79"/>
              </a:rPr>
              <a:t>and prices? Plus access to markets</a:t>
            </a:r>
            <a:endParaRPr lang="en-US" sz="2000" dirty="0">
              <a:latin typeface="Aharoni" panose="02010803020104030203" pitchFamily="2" charset="-79"/>
              <a:cs typeface="Aharoni" panose="02010803020104030203" pitchFamily="2" charset="-79"/>
            </a:endParaRPr>
          </a:p>
          <a:p>
            <a:pPr>
              <a:buFont typeface="Arial" panose="020B0604020202020204" pitchFamily="34" charset="0"/>
              <a:buChar char="•"/>
            </a:pPr>
            <a:r>
              <a:rPr lang="en-US" sz="2000" dirty="0" smtClean="0">
                <a:latin typeface="Aharoni" panose="02010803020104030203" pitchFamily="2" charset="-79"/>
                <a:cs typeface="Aharoni" panose="02010803020104030203" pitchFamily="2" charset="-79"/>
              </a:rPr>
              <a:t> What </a:t>
            </a:r>
            <a:r>
              <a:rPr lang="en-US" sz="2000" dirty="0">
                <a:latin typeface="Aharoni" panose="02010803020104030203" pitchFamily="2" charset="-79"/>
                <a:cs typeface="Aharoni" panose="02010803020104030203" pitchFamily="2" charset="-79"/>
              </a:rPr>
              <a:t>are the impacts to the market? Price fluctuations?</a:t>
            </a:r>
            <a:endParaRPr lang="fr-FR" sz="20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231748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haroni" panose="02010803020104030203" pitchFamily="2" charset="-79"/>
                <a:cs typeface="Aharoni" panose="02010803020104030203" pitchFamily="2" charset="-79"/>
              </a:rPr>
              <a:t>Transfer </a:t>
            </a:r>
            <a:r>
              <a:rPr lang="en-US" sz="4000" dirty="0">
                <a:latin typeface="Aharoni" panose="02010803020104030203" pitchFamily="2" charset="-79"/>
                <a:cs typeface="Aharoni" panose="02010803020104030203" pitchFamily="2" charset="-79"/>
              </a:rPr>
              <a:t>Value</a:t>
            </a:r>
            <a:endParaRPr lang="en-US" sz="4000" dirty="0"/>
          </a:p>
        </p:txBody>
      </p:sp>
      <p:graphicFrame>
        <p:nvGraphicFramePr>
          <p:cNvPr id="4" name="Content Placeholder 10"/>
          <p:cNvGraphicFramePr>
            <a:graphicFrameLocks/>
          </p:cNvGraphicFramePr>
          <p:nvPr>
            <p:extLst/>
          </p:nvPr>
        </p:nvGraphicFramePr>
        <p:xfrm>
          <a:off x="2081242" y="2025208"/>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2"/>
          <p:cNvSpPr txBox="1"/>
          <p:nvPr/>
        </p:nvSpPr>
        <p:spPr>
          <a:xfrm>
            <a:off x="6274795" y="3211065"/>
            <a:ext cx="928753" cy="451788"/>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r>
              <a:rPr lang="en-US" sz="2400" b="1" dirty="0">
                <a:solidFill>
                  <a:srgbClr val="FF0000"/>
                </a:solidFill>
              </a:rPr>
              <a:t>GAP</a:t>
            </a:r>
            <a:endParaRPr lang="fr-FR" sz="2400" b="1" dirty="0">
              <a:solidFill>
                <a:srgbClr val="FF0000"/>
              </a:solidFill>
            </a:endParaRPr>
          </a:p>
        </p:txBody>
      </p:sp>
      <p:cxnSp>
        <p:nvCxnSpPr>
          <p:cNvPr id="6" name="Straight Arrow Connector 5"/>
          <p:cNvCxnSpPr/>
          <p:nvPr/>
        </p:nvCxnSpPr>
        <p:spPr>
          <a:xfrm rot="5400000" flipH="1">
            <a:off x="6435132" y="3371999"/>
            <a:ext cx="1500198" cy="35322"/>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5400000">
            <a:off x="6935198" y="5318486"/>
            <a:ext cx="500066" cy="1588"/>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5400000">
            <a:off x="3881819" y="3853610"/>
            <a:ext cx="2428892" cy="794"/>
          </a:xfrm>
          <a:prstGeom prst="straightConnector1">
            <a:avLst/>
          </a:prstGeom>
          <a:ln w="381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9" name="TextBox 2"/>
          <p:cNvSpPr txBox="1"/>
          <p:nvPr/>
        </p:nvSpPr>
        <p:spPr>
          <a:xfrm>
            <a:off x="5167307" y="3854007"/>
            <a:ext cx="928753" cy="451788"/>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defTabSz="914400"/>
            <a:r>
              <a:rPr lang="en-US" sz="2400" b="1" dirty="0">
                <a:solidFill>
                  <a:prstClr val="black"/>
                </a:solidFill>
              </a:rPr>
              <a:t>MEB</a:t>
            </a:r>
            <a:endParaRPr lang="fr-FR" sz="2400" b="1" dirty="0">
              <a:solidFill>
                <a:prstClr val="black"/>
              </a:solidFill>
            </a:endParaRPr>
          </a:p>
        </p:txBody>
      </p:sp>
    </p:spTree>
    <p:extLst>
      <p:ext uri="{BB962C8B-B14F-4D97-AF65-F5344CB8AC3E}">
        <p14:creationId xmlns:p14="http://schemas.microsoft.com/office/powerpoint/2010/main" val="1836945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haroni" panose="02010803020104030203" pitchFamily="2" charset="-79"/>
                <a:cs typeface="Aharoni" panose="02010803020104030203" pitchFamily="2" charset="-79"/>
              </a:rPr>
              <a:t>Minimum expenditure basket </a:t>
            </a:r>
            <a:endParaRPr lang="en-GB" sz="4000" dirty="0">
              <a:latin typeface="Aharoni" panose="02010803020104030203" pitchFamily="2" charset="-79"/>
              <a:cs typeface="Aharoni" panose="02010803020104030203" pitchFamily="2" charset="-79"/>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55557360"/>
              </p:ext>
            </p:extLst>
          </p:nvPr>
        </p:nvGraphicFramePr>
        <p:xfrm>
          <a:off x="1153298" y="1227436"/>
          <a:ext cx="10571993" cy="3989807"/>
        </p:xfrm>
        <a:graphic>
          <a:graphicData uri="http://schemas.openxmlformats.org/drawingml/2006/table">
            <a:tbl>
              <a:tblPr/>
              <a:tblGrid>
                <a:gridCol w="1267330"/>
                <a:gridCol w="981159"/>
                <a:gridCol w="981159"/>
                <a:gridCol w="981159"/>
                <a:gridCol w="1515347"/>
                <a:gridCol w="1297311"/>
                <a:gridCol w="1079276"/>
                <a:gridCol w="1528973"/>
                <a:gridCol w="940279"/>
              </a:tblGrid>
              <a:tr h="533980">
                <a:tc gridSpan="9">
                  <a:txBody>
                    <a:bodyPr/>
                    <a:lstStyle/>
                    <a:p>
                      <a:pPr algn="l" fontAlgn="b"/>
                      <a:endParaRPr lang="en-GB" sz="1200" b="1" i="0" u="none" strike="noStrike" dirty="0">
                        <a:solidFill>
                          <a:srgbClr val="000000"/>
                        </a:solidFill>
                        <a:effectLst/>
                        <a:latin typeface="Calibri" panose="020F0502020204030204" pitchFamily="34" charset="0"/>
                      </a:endParaRPr>
                    </a:p>
                  </a:txBody>
                  <a:tcPr marL="7523" marR="7523" marT="7523"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430867">
                <a:tc>
                  <a:txBody>
                    <a:bodyPr/>
                    <a:lstStyle/>
                    <a:p>
                      <a:pPr algn="l" fontAlgn="b"/>
                      <a:r>
                        <a:rPr lang="en-GB" sz="900" b="1" i="0" u="none" strike="noStrike">
                          <a:solidFill>
                            <a:srgbClr val="000000"/>
                          </a:solidFill>
                          <a:effectLst/>
                          <a:latin typeface="Calibri" panose="020F0502020204030204" pitchFamily="34" charset="0"/>
                        </a:rPr>
                        <a:t> </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gridSpan="3">
                  <a:txBody>
                    <a:bodyPr/>
                    <a:lstStyle/>
                    <a:p>
                      <a:pPr algn="ctr" fontAlgn="b"/>
                      <a:r>
                        <a:rPr lang="en-GB" sz="900" b="1" i="0" u="none" strike="noStrike" dirty="0">
                          <a:solidFill>
                            <a:srgbClr val="000000"/>
                          </a:solidFill>
                          <a:effectLst/>
                          <a:latin typeface="Calibri" panose="020F0502020204030204" pitchFamily="34" charset="0"/>
                        </a:rPr>
                        <a:t>Beneficiaries Not Receiving Additional Assistance</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gridSpan="4">
                  <a:txBody>
                    <a:bodyPr/>
                    <a:lstStyle/>
                    <a:p>
                      <a:pPr algn="ctr" fontAlgn="b"/>
                      <a:r>
                        <a:rPr lang="en-GB" sz="900" b="1" i="0" u="none" strike="noStrike">
                          <a:solidFill>
                            <a:srgbClr val="000000"/>
                          </a:solidFill>
                          <a:effectLst/>
                          <a:latin typeface="Calibri" panose="020F0502020204030204" pitchFamily="34" charset="0"/>
                        </a:rPr>
                        <a:t>Beneficiaries Receiving Additional Assistance </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b"/>
                      <a:r>
                        <a:rPr lang="en-GB" sz="900" b="1" i="0" u="none" strike="noStrike">
                          <a:solidFill>
                            <a:srgbClr val="000000"/>
                          </a:solidFill>
                          <a:effectLst/>
                          <a:latin typeface="Calibri" panose="020F0502020204030204" pitchFamily="34" charset="0"/>
                        </a:rPr>
                        <a:t> Amount Received</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r h="269445">
                <a:tc>
                  <a:txBody>
                    <a:bodyPr/>
                    <a:lstStyle/>
                    <a:p>
                      <a:pPr algn="ctr" fontAlgn="ctr"/>
                      <a:r>
                        <a:rPr lang="en-GB" sz="800" b="1" i="0" u="none" strike="noStrike">
                          <a:solidFill>
                            <a:srgbClr val="000000"/>
                          </a:solidFill>
                          <a:effectLst/>
                          <a:latin typeface="Calibri" panose="020F0502020204030204" pitchFamily="34" charset="0"/>
                        </a:rPr>
                        <a:t>Item</a:t>
                      </a:r>
                    </a:p>
                  </a:txBody>
                  <a:tcPr marL="7523" marR="7523" marT="7523"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a:solidFill>
                            <a:srgbClr val="000000"/>
                          </a:solidFill>
                          <a:effectLst/>
                          <a:latin typeface="Calibri" panose="020F0502020204030204" pitchFamily="34" charset="0"/>
                        </a:rPr>
                        <a:t>Indivdual </a:t>
                      </a:r>
                    </a:p>
                  </a:txBody>
                  <a:tcPr marL="7523" marR="7523" marT="752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dirty="0">
                          <a:solidFill>
                            <a:srgbClr val="000000"/>
                          </a:solidFill>
                          <a:effectLst/>
                          <a:latin typeface="Calibri" panose="020F0502020204030204" pitchFamily="34" charset="0"/>
                        </a:rPr>
                        <a:t>Family up to 5</a:t>
                      </a:r>
                    </a:p>
                  </a:txBody>
                  <a:tcPr marL="7523" marR="7523" marT="75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dirty="0">
                          <a:solidFill>
                            <a:srgbClr val="000000"/>
                          </a:solidFill>
                          <a:effectLst/>
                          <a:latin typeface="Calibri" panose="020F0502020204030204" pitchFamily="34" charset="0"/>
                        </a:rPr>
                        <a:t>Family up to 7</a:t>
                      </a:r>
                    </a:p>
                  </a:txBody>
                  <a:tcPr marL="7523" marR="7523" marT="7523"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a:solidFill>
                            <a:srgbClr val="000000"/>
                          </a:solidFill>
                          <a:effectLst/>
                          <a:latin typeface="Calibri" panose="020F0502020204030204" pitchFamily="34" charset="0"/>
                        </a:rPr>
                        <a:t>Item2</a:t>
                      </a:r>
                    </a:p>
                  </a:txBody>
                  <a:tcPr marL="7523" marR="7523" marT="7523"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a:solidFill>
                            <a:srgbClr val="000000"/>
                          </a:solidFill>
                          <a:effectLst/>
                          <a:latin typeface="Calibri" panose="020F0502020204030204" pitchFamily="34" charset="0"/>
                        </a:rPr>
                        <a:t>Individual</a:t>
                      </a:r>
                    </a:p>
                  </a:txBody>
                  <a:tcPr marL="7523" marR="7523" marT="752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a:solidFill>
                            <a:srgbClr val="000000"/>
                          </a:solidFill>
                          <a:effectLst/>
                          <a:latin typeface="Calibri" panose="020F0502020204030204" pitchFamily="34" charset="0"/>
                        </a:rPr>
                        <a:t>Family up to 5</a:t>
                      </a:r>
                    </a:p>
                  </a:txBody>
                  <a:tcPr marL="7523" marR="7523" marT="75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a:solidFill>
                            <a:srgbClr val="000000"/>
                          </a:solidFill>
                          <a:effectLst/>
                          <a:latin typeface="Calibri" panose="020F0502020204030204" pitchFamily="34" charset="0"/>
                        </a:rPr>
                        <a:t>Family up to 7</a:t>
                      </a:r>
                    </a:p>
                  </a:txBody>
                  <a:tcPr marL="7523" marR="7523" marT="75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c>
                  <a:txBody>
                    <a:bodyPr/>
                    <a:lstStyle/>
                    <a:p>
                      <a:pPr algn="ctr" fontAlgn="ctr"/>
                      <a:r>
                        <a:rPr lang="en-GB" sz="800" b="1" i="0" u="none" strike="noStrike">
                          <a:solidFill>
                            <a:srgbClr val="000000"/>
                          </a:solidFill>
                          <a:effectLst/>
                          <a:latin typeface="Calibri" panose="020F0502020204030204" pitchFamily="34" charset="0"/>
                        </a:rPr>
                        <a:t>Removed %</a:t>
                      </a:r>
                    </a:p>
                  </a:txBody>
                  <a:tcPr marL="7523" marR="7523" marT="7523"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CDB"/>
                    </a:solidFill>
                  </a:tcPr>
                </a:tc>
              </a:tr>
              <a:tr h="306272">
                <a:tc>
                  <a:txBody>
                    <a:bodyPr/>
                    <a:lstStyle/>
                    <a:p>
                      <a:pPr algn="l" fontAlgn="b"/>
                      <a:r>
                        <a:rPr lang="en-GB" sz="900" b="0" i="0" u="none" strike="noStrike">
                          <a:solidFill>
                            <a:srgbClr val="000000"/>
                          </a:solidFill>
                          <a:effectLst/>
                          <a:latin typeface="Calibri" panose="020F0502020204030204" pitchFamily="34" charset="0"/>
                        </a:rPr>
                        <a:t>Food </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91.50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320.25</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388.88</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Food </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45.75</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160.125</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194.44</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50%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0" i="0" u="none" strike="noStrike">
                          <a:solidFill>
                            <a:srgbClr val="000000"/>
                          </a:solidFill>
                          <a:effectLst/>
                          <a:latin typeface="Calibri" panose="020F0502020204030204" pitchFamily="34" charset="0"/>
                        </a:rPr>
                        <a:t>NFI (hygiene)</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16.07</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34.77</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38.96</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NFI (hygiene)</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6.428</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13.908</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15.584</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0" i="0" u="none" strike="noStrike">
                          <a:solidFill>
                            <a:srgbClr val="000000"/>
                          </a:solidFill>
                          <a:effectLst/>
                          <a:latin typeface="Calibri" panose="020F0502020204030204" pitchFamily="34" charset="0"/>
                        </a:rPr>
                        <a:t>NFI(clothing and child)</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4.50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48.08</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55.34</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NFI(clothing and child)</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4.5</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48.08</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55.34</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5339">
                <a:tc>
                  <a:txBody>
                    <a:bodyPr/>
                    <a:lstStyle/>
                    <a:p>
                      <a:pPr algn="l" fontAlgn="b"/>
                      <a:r>
                        <a:rPr lang="en-GB" sz="900" b="0" i="0" u="none" strike="noStrike">
                          <a:solidFill>
                            <a:srgbClr val="000000"/>
                          </a:solidFill>
                          <a:effectLst/>
                          <a:latin typeface="Calibri" panose="020F0502020204030204" pitchFamily="34" charset="0"/>
                        </a:rPr>
                        <a:t>Health</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20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30</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Health</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20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0" i="0" u="none" strike="noStrike">
                          <a:solidFill>
                            <a:srgbClr val="000000"/>
                          </a:solidFill>
                          <a:effectLst/>
                          <a:latin typeface="Calibri" panose="020F0502020204030204" pitchFamily="34" charset="0"/>
                        </a:rPr>
                        <a:t>School Supplies </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7</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14</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School Supplies </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7</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14</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0" i="0" u="none" strike="noStrike">
                          <a:solidFill>
                            <a:srgbClr val="000000"/>
                          </a:solidFill>
                          <a:effectLst/>
                          <a:latin typeface="Calibri" panose="020F0502020204030204" pitchFamily="34" charset="0"/>
                        </a:rPr>
                        <a:t>Phone Credit</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Phone Credit</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0" i="0" u="none" strike="noStrike">
                          <a:solidFill>
                            <a:srgbClr val="000000"/>
                          </a:solidFill>
                          <a:effectLst/>
                          <a:latin typeface="Calibri" panose="020F0502020204030204" pitchFamily="34" charset="0"/>
                        </a:rPr>
                        <a:t>Transportation</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9.8</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9.8</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9.8</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Transportation</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9.8</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9.8</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9.8</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100% of 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0" i="0" u="none" strike="noStrike">
                          <a:solidFill>
                            <a:srgbClr val="000000"/>
                          </a:solidFill>
                          <a:effectLst/>
                          <a:latin typeface="Calibri" panose="020F0502020204030204" pitchFamily="34" charset="0"/>
                        </a:rPr>
                        <a:t>Total</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141.87</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449.90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546.98</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900" b="0" i="0" u="none" strike="noStrike">
                          <a:solidFill>
                            <a:srgbClr val="000000"/>
                          </a:solidFill>
                          <a:effectLst/>
                          <a:latin typeface="Calibri" panose="020F0502020204030204" pitchFamily="34" charset="0"/>
                        </a:rPr>
                        <a:t>Total</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86.478</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268.913</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329.164</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900" b="0" i="0" u="none" strike="noStrike">
                          <a:solidFill>
                            <a:srgbClr val="000000"/>
                          </a:solidFill>
                          <a:effectLst/>
                          <a:latin typeface="Calibri" panose="020F0502020204030204" pitchFamily="34" charset="0"/>
                        </a:rPr>
                        <a:t> </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306272">
                <a:tc>
                  <a:txBody>
                    <a:bodyPr/>
                    <a:lstStyle/>
                    <a:p>
                      <a:pPr algn="l" fontAlgn="b"/>
                      <a:r>
                        <a:rPr lang="en-GB" sz="900" b="1" i="0" u="none" strike="noStrike">
                          <a:solidFill>
                            <a:srgbClr val="000000"/>
                          </a:solidFill>
                          <a:effectLst/>
                          <a:latin typeface="Calibri" panose="020F0502020204030204" pitchFamily="34" charset="0"/>
                        </a:rPr>
                        <a:t>Transfer Amounts </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a:solidFill>
                            <a:srgbClr val="000000"/>
                          </a:solidFill>
                          <a:effectLst/>
                          <a:latin typeface="Calibri" panose="020F0502020204030204" pitchFamily="34" charset="0"/>
                        </a:rPr>
                        <a:t>EUR 140.00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a:solidFill>
                            <a:srgbClr val="000000"/>
                          </a:solidFill>
                          <a:effectLst/>
                          <a:latin typeface="Calibri" panose="020F0502020204030204" pitchFamily="34" charset="0"/>
                        </a:rPr>
                        <a:t>EUR 450.00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dirty="0">
                          <a:solidFill>
                            <a:srgbClr val="000000"/>
                          </a:solidFill>
                          <a:effectLst/>
                          <a:latin typeface="Calibri" panose="020F0502020204030204" pitchFamily="34" charset="0"/>
                        </a:rPr>
                        <a:t>EUR 540.00</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l" fontAlgn="b"/>
                      <a:r>
                        <a:rPr lang="en-GB" sz="900" b="1" i="0" u="none" strike="noStrike">
                          <a:solidFill>
                            <a:srgbClr val="000000"/>
                          </a:solidFill>
                          <a:effectLst/>
                          <a:latin typeface="Calibri" panose="020F0502020204030204" pitchFamily="34" charset="0"/>
                        </a:rPr>
                        <a:t>Transfer Amounts </a:t>
                      </a:r>
                    </a:p>
                  </a:txBody>
                  <a:tcPr marL="7523" marR="7523" marT="7523"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a:solidFill>
                            <a:srgbClr val="000000"/>
                          </a:solidFill>
                          <a:effectLst/>
                          <a:latin typeface="Calibri" panose="020F0502020204030204" pitchFamily="34" charset="0"/>
                        </a:rPr>
                        <a:t>EUR 90.00</a:t>
                      </a:r>
                    </a:p>
                  </a:txBody>
                  <a:tcPr marL="7523" marR="7523" marT="7523"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a:solidFill>
                            <a:srgbClr val="000000"/>
                          </a:solidFill>
                          <a:effectLst/>
                          <a:latin typeface="Calibri" panose="020F0502020204030204" pitchFamily="34" charset="0"/>
                        </a:rPr>
                        <a:t>EUR 290.00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a:solidFill>
                            <a:srgbClr val="000000"/>
                          </a:solidFill>
                          <a:effectLst/>
                          <a:latin typeface="Calibri" panose="020F0502020204030204" pitchFamily="34" charset="0"/>
                        </a:rPr>
                        <a:t>EUR 330.00</a:t>
                      </a:r>
                    </a:p>
                  </a:txBody>
                  <a:tcPr marL="7523" marR="7523" marT="752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b"/>
                      <a:r>
                        <a:rPr lang="en-GB" sz="900" b="1" i="0" u="none" strike="noStrike" dirty="0">
                          <a:solidFill>
                            <a:srgbClr val="000000"/>
                          </a:solidFill>
                          <a:effectLst/>
                          <a:latin typeface="Calibri" panose="020F0502020204030204" pitchFamily="34" charset="0"/>
                        </a:rPr>
                        <a:t> </a:t>
                      </a:r>
                    </a:p>
                  </a:txBody>
                  <a:tcPr marL="7523" marR="7523" marT="7523"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1876581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haroni" panose="02010803020104030203" pitchFamily="2" charset="-79"/>
                <a:cs typeface="Aharoni" panose="02010803020104030203" pitchFamily="2" charset="-79"/>
              </a:rPr>
              <a:t>Food calculations of </a:t>
            </a:r>
            <a:r>
              <a:rPr lang="en-US" sz="4000" dirty="0" err="1" smtClean="0">
                <a:latin typeface="Aharoni" panose="02010803020104030203" pitchFamily="2" charset="-79"/>
                <a:cs typeface="Aharoni" panose="02010803020104030203" pitchFamily="2" charset="-79"/>
              </a:rPr>
              <a:t>meb</a:t>
            </a:r>
            <a:endParaRPr lang="en-GB" sz="4000" dirty="0">
              <a:latin typeface="Aharoni" panose="02010803020104030203" pitchFamily="2" charset="-79"/>
              <a:cs typeface="Aharoni" panose="02010803020104030203" pitchFamily="2" charset="-79"/>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37568262"/>
              </p:ext>
            </p:extLst>
          </p:nvPr>
        </p:nvGraphicFramePr>
        <p:xfrm>
          <a:off x="2351429" y="3456857"/>
          <a:ext cx="5765800" cy="3049594"/>
        </p:xfrm>
        <a:graphic>
          <a:graphicData uri="http://schemas.openxmlformats.org/drawingml/2006/table">
            <a:tbl>
              <a:tblPr firstRow="1" firstCol="1" bandRow="1">
                <a:tableStyleId>{5C22544A-7EE6-4342-B048-85BDC9FD1C3A}</a:tableStyleId>
              </a:tblPr>
              <a:tblGrid>
                <a:gridCol w="1193800"/>
                <a:gridCol w="975360"/>
                <a:gridCol w="1710690"/>
                <a:gridCol w="800100"/>
                <a:gridCol w="1085850"/>
              </a:tblGrid>
              <a:tr h="140970">
                <a:tc>
                  <a:txBody>
                    <a:bodyPr/>
                    <a:lstStyle/>
                    <a:p>
                      <a:pPr>
                        <a:lnSpc>
                          <a:spcPct val="107000"/>
                        </a:lnSpc>
                        <a:spcAft>
                          <a:spcPts val="0"/>
                        </a:spcAft>
                      </a:pPr>
                      <a:r>
                        <a:rPr lang="en-US" sz="1100" dirty="0">
                          <a:effectLst/>
                        </a:rPr>
                        <a:t> Item</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nSpc>
                          <a:spcPct val="107000"/>
                        </a:lnSpc>
                        <a:spcAft>
                          <a:spcPts val="0"/>
                        </a:spcAft>
                      </a:pPr>
                      <a:r>
                        <a:rPr lang="en-US" sz="1100">
                          <a:effectLst/>
                        </a:rPr>
                        <a:t>Grams/person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nSpc>
                          <a:spcPct val="107000"/>
                        </a:lnSpc>
                        <a:spcAft>
                          <a:spcPts val="0"/>
                        </a:spcAft>
                      </a:pPr>
                      <a:r>
                        <a:rPr lang="en-US" sz="1100">
                          <a:effectLst/>
                        </a:rPr>
                        <a:t>% of minimum food basket</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nSpc>
                          <a:spcPct val="107000"/>
                        </a:lnSpc>
                        <a:spcAft>
                          <a:spcPts val="0"/>
                        </a:spcAft>
                      </a:pPr>
                      <a:r>
                        <a:rPr lang="en-US" sz="1100">
                          <a:effectLst/>
                        </a:rPr>
                        <a:t>price/unit</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nSpc>
                          <a:spcPct val="107000"/>
                        </a:lnSpc>
                        <a:spcAft>
                          <a:spcPts val="0"/>
                        </a:spcAft>
                      </a:pPr>
                      <a:r>
                        <a:rPr lang="en-US" sz="1100">
                          <a:effectLst/>
                        </a:rPr>
                        <a:t>price/ration/day</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Medium grain rice</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14.9</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0.37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Bulgur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130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19.4</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dirty="0">
                          <a:effectLst/>
                        </a:rPr>
                        <a:t>0.48</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Pasta</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50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7.5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0.11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pulses</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60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8.9</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4</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0.36</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Sugar</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50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7.5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0.07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Sunflower oil</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4.9</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0.12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iodized salt</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0.01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Canned meat</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38</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5.7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7.5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0.42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Milk</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0.03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egg</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0.07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bread</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70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10.4</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0.31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Lemon</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4.5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2</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0.09</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04775">
                <a:tc>
                  <a:txBody>
                    <a:bodyPr/>
                    <a:lstStyle/>
                    <a:p>
                      <a:pPr>
                        <a:lnSpc>
                          <a:spcPct val="107000"/>
                        </a:lnSpc>
                        <a:spcAft>
                          <a:spcPts val="0"/>
                        </a:spcAft>
                      </a:pPr>
                      <a:r>
                        <a:rPr lang="en-US" sz="1100">
                          <a:effectLst/>
                        </a:rPr>
                        <a:t>leaves</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65</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9.7</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6</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0.58</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r h="110490">
                <a:tc>
                  <a:txBody>
                    <a:bodyPr/>
                    <a:lstStyle/>
                    <a:p>
                      <a:pPr>
                        <a:lnSpc>
                          <a:spcPct val="107000"/>
                        </a:lnSpc>
                        <a:spcAft>
                          <a:spcPts val="0"/>
                        </a:spcAft>
                      </a:pPr>
                      <a:r>
                        <a:rPr lang="en-US" sz="1100">
                          <a:effectLst/>
                        </a:rPr>
                        <a:t>Total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671</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100.0</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a:effectLst/>
                        </a:rPr>
                        <a:t>38</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c>
                  <a:txBody>
                    <a:bodyPr/>
                    <a:lstStyle/>
                    <a:p>
                      <a:pPr algn="r">
                        <a:lnSpc>
                          <a:spcPct val="107000"/>
                        </a:lnSpc>
                        <a:spcAft>
                          <a:spcPts val="0"/>
                        </a:spcAft>
                      </a:pPr>
                      <a:r>
                        <a:rPr lang="en-US" sz="1100" dirty="0">
                          <a:effectLst/>
                        </a:rPr>
                        <a:t>3.05</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b"/>
                </a:tc>
              </a:tr>
            </a:tbl>
          </a:graphicData>
        </a:graphic>
      </p:graphicFrame>
      <p:sp>
        <p:nvSpPr>
          <p:cNvPr id="5" name="Rectangle 1"/>
          <p:cNvSpPr>
            <a:spLocks noChangeArrowheads="1"/>
          </p:cNvSpPr>
          <p:nvPr/>
        </p:nvSpPr>
        <p:spPr bwMode="auto">
          <a:xfrm>
            <a:off x="1251678" y="1682331"/>
            <a:ext cx="10427516" cy="2523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Food Amount:  </a:t>
            </a:r>
            <a:r>
              <a:rPr kumimoji="0" lang="en-US" sz="12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food minimum expenditure basket was defined and calculated based on the formula adopted by WFP</a:t>
            </a:r>
            <a:r>
              <a:rPr kumimoji="0" lang="en-US" sz="1200" b="0" i="0" u="none" strike="noStrike" cap="none" normalizeH="0" baseline="3000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a:t>
            </a:r>
            <a:r>
              <a:rPr kumimoji="0" lang="en-US" sz="1200" b="0" i="0" u="none" strike="noStrike" cap="none" normalizeH="0" baseline="30000" dirty="0" smtClean="0" bmk="">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2"/>
              </a:rPr>
              <a:t>1]</a:t>
            </a:r>
            <a:r>
              <a:rPr kumimoji="0" lang="en-US" sz="1200" b="0" i="0" u="none" strike="noStrike" cap="none" normalizeH="0" baseline="0" dirty="0" smtClean="0" bmk="">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 Lebanon for the Syrian refugee response in 2014</a:t>
            </a:r>
            <a:r>
              <a:rPr kumimoji="0" lang="en-US" sz="1200" b="0" i="0" u="none" strike="noStrike" cap="none" normalizeH="0" baseline="30000" dirty="0" smtClean="0" bmk="">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rPr>
              <a:t>[2]</a:t>
            </a:r>
            <a:r>
              <a:rPr kumimoji="0" lang="en-US" sz="12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based on the preference of different types of food items to meet their daily nutritional and energy requirement. Similarly, the quantity/portion of food items was calculated based on the Sphere Project Standards for the daily energy requirement of 2,100 kcal per person per day. The following table and figures present the composition of a preferred food basket, the daily energy requirement and the daily recommended ration per person per day and the price of food items based on the market information.  </a:t>
            </a:r>
            <a:endParaRPr kumimoji="0" lang="en-GB"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Caloric needs for children range from 1000-2,200 depending on age thus the calculation for a family of 5 is calculated at a ratio of total caloric needs when estimated that there are 3 children per family.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Table 1: Composition of preferred food basket, amounts required and price per ration</a:t>
            </a:r>
            <a:r>
              <a:rPr kumimoji="0" 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sz="1100"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panose="020B0604020202020204" pitchFamily="34" charset="0"/>
              </a:rPr>
              <a:t/>
            </a:r>
            <a:br>
              <a:rPr kumimoji="0" lang="en-GB" sz="1800" b="0" i="0" u="none" strike="noStrike" cap="none" normalizeH="0" baseline="0" dirty="0" smtClean="0">
                <a:ln>
                  <a:noFill/>
                </a:ln>
                <a:solidFill>
                  <a:schemeClr val="tx1"/>
                </a:solidFill>
                <a:effectLst/>
                <a:latin typeface="Arial" panose="020B0604020202020204" pitchFamily="34" charset="0"/>
              </a:rPr>
            </a:br>
            <a:endParaRPr kumimoji="0" lang="en-GB" sz="1800" b="0" i="0" u="none" strike="noStrike" cap="none" normalizeH="0" baseline="0" dirty="0" smtClean="0">
              <a:ln>
                <a:noFill/>
              </a:ln>
              <a:solidFill>
                <a:schemeClr val="tx1"/>
              </a:solidFill>
              <a:effectLst/>
              <a:latin typeface="Arial" panose="020B0604020202020204" pitchFamily="34" charset="0"/>
            </a:endParaRPr>
          </a:p>
        </p:txBody>
      </p:sp>
      <p:sp>
        <p:nvSpPr>
          <p:cNvPr id="6" name="Rectangle 2"/>
          <p:cNvSpPr>
            <a:spLocks noChangeArrowheads="1"/>
          </p:cNvSpPr>
          <p:nvPr/>
        </p:nvSpPr>
        <p:spPr bwMode="auto">
          <a:xfrm>
            <a:off x="3001963" y="3319463"/>
            <a:ext cx="4022725" cy="6350"/>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6987523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haroni" panose="02010803020104030203" pitchFamily="2" charset="-79"/>
                <a:cs typeface="Aharoni" panose="02010803020104030203" pitchFamily="2" charset="-79"/>
              </a:rPr>
              <a:t>Costs to cover food</a:t>
            </a:r>
            <a:endParaRPr lang="en-GB" sz="4000" dirty="0">
              <a:latin typeface="Aharoni" panose="02010803020104030203" pitchFamily="2" charset="-79"/>
              <a:cs typeface="Aharoni" panose="02010803020104030203" pitchFamily="2" charset="-79"/>
            </a:endParaRPr>
          </a:p>
        </p:txBody>
      </p:sp>
      <p:sp>
        <p:nvSpPr>
          <p:cNvPr id="3" name="Content Placeholder 2"/>
          <p:cNvSpPr>
            <a:spLocks noGrp="1"/>
          </p:cNvSpPr>
          <p:nvPr>
            <p:ph idx="1"/>
          </p:nvPr>
        </p:nvSpPr>
        <p:spPr>
          <a:xfrm>
            <a:off x="1008760" y="2236573"/>
            <a:ext cx="11263746" cy="4023360"/>
          </a:xfrm>
        </p:spPr>
        <p:txBody>
          <a:bodyPr/>
          <a:lstStyle/>
          <a:p>
            <a:pPr>
              <a:buFont typeface="Arial" panose="020B0604020202020204" pitchFamily="34" charset="0"/>
              <a:buChar char="•"/>
            </a:pPr>
            <a:r>
              <a:rPr lang="en-US" dirty="0" smtClean="0"/>
              <a:t> 5.6 – 7 EUR per person per DAY for food = 7.6 – 9 million per month (reduce to remove islands)</a:t>
            </a:r>
          </a:p>
          <a:p>
            <a:pPr>
              <a:buFont typeface="Arial" panose="020B0604020202020204" pitchFamily="34" charset="0"/>
              <a:buChar char="•"/>
            </a:pPr>
            <a:r>
              <a:rPr lang="en-US" dirty="0"/>
              <a:t> </a:t>
            </a:r>
            <a:r>
              <a:rPr lang="en-US" dirty="0" smtClean="0"/>
              <a:t>Plus additional resources for project management, delivery and financial service providers</a:t>
            </a:r>
          </a:p>
          <a:p>
            <a:pPr>
              <a:buFont typeface="Arial" panose="020B0604020202020204" pitchFamily="34" charset="0"/>
              <a:buChar char="•"/>
            </a:pPr>
            <a:r>
              <a:rPr lang="en-US" dirty="0" smtClean="0"/>
              <a:t> Community kitchen costs TBC ? Using DRC and UNHCR $ planning figures</a:t>
            </a:r>
          </a:p>
          <a:p>
            <a:pPr>
              <a:buFont typeface="Arial" panose="020B0604020202020204" pitchFamily="34" charset="0"/>
              <a:buChar char="•"/>
            </a:pPr>
            <a:r>
              <a:rPr lang="en-US" dirty="0"/>
              <a:t> </a:t>
            </a:r>
            <a:r>
              <a:rPr lang="en-US" dirty="0" smtClean="0"/>
              <a:t>MEB Food = 91. 5 EUR per individual/ 320 EUR per family of 5/ 388 EUR per family of 7  </a:t>
            </a:r>
          </a:p>
          <a:p>
            <a:pPr>
              <a:buFont typeface="Arial" panose="020B0604020202020204" pitchFamily="34" charset="0"/>
              <a:buChar char="•"/>
            </a:pPr>
            <a:r>
              <a:rPr lang="en-US" dirty="0"/>
              <a:t> </a:t>
            </a:r>
            <a:r>
              <a:rPr lang="en-US" dirty="0" smtClean="0"/>
              <a:t>ECHO, DFID, other donors interested?</a:t>
            </a:r>
          </a:p>
          <a:p>
            <a:endParaRPr lang="en-US" dirty="0"/>
          </a:p>
          <a:p>
            <a:endParaRPr lang="en-GB" dirty="0"/>
          </a:p>
        </p:txBody>
      </p:sp>
    </p:spTree>
    <p:extLst>
      <p:ext uri="{BB962C8B-B14F-4D97-AF65-F5344CB8AC3E}">
        <p14:creationId xmlns:p14="http://schemas.microsoft.com/office/powerpoint/2010/main" val="18086529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0877" y="382385"/>
            <a:ext cx="11088128" cy="902718"/>
          </a:xfrm>
        </p:spPr>
        <p:txBody>
          <a:bodyPr>
            <a:normAutofit fontScale="90000"/>
          </a:bodyPr>
          <a:lstStyle/>
          <a:p>
            <a:r>
              <a:rPr lang="en-US" dirty="0" smtClean="0"/>
              <a:t>yearly planning figures + contingency</a:t>
            </a:r>
            <a:endParaRPr lang="en-GB" dirty="0"/>
          </a:p>
        </p:txBody>
      </p:sp>
      <p:sp>
        <p:nvSpPr>
          <p:cNvPr id="3" name="Content Placeholder 2"/>
          <p:cNvSpPr>
            <a:spLocks noGrp="1"/>
          </p:cNvSpPr>
          <p:nvPr>
            <p:ph idx="1"/>
          </p:nvPr>
        </p:nvSpPr>
        <p:spPr>
          <a:xfrm>
            <a:off x="996778" y="1565189"/>
            <a:ext cx="11022227" cy="4281451"/>
          </a:xfrm>
        </p:spPr>
        <p:txBody>
          <a:bodyPr>
            <a:normAutofit fontScale="85000" lnSpcReduction="10000"/>
          </a:bodyPr>
          <a:lstStyle/>
          <a:p>
            <a:pPr lvl="0"/>
            <a:r>
              <a:rPr lang="en-GB" dirty="0"/>
              <a:t>140 EUR (MEB per individual) x 55,000 (people) x 12 (months) = 92.4 million</a:t>
            </a:r>
          </a:p>
          <a:p>
            <a:pPr lvl="0"/>
            <a:r>
              <a:rPr lang="en-GB" dirty="0"/>
              <a:t>140 EUR x 100,000 (contingency) x 12 = 168 million</a:t>
            </a:r>
          </a:p>
          <a:p>
            <a:pPr lvl="0"/>
            <a:r>
              <a:rPr lang="en-GB" dirty="0"/>
              <a:t>450 EUR (MEB per household of 5) x 11,000 (families) x 12 (months) = 59.4 million</a:t>
            </a:r>
          </a:p>
          <a:p>
            <a:pPr lvl="0"/>
            <a:r>
              <a:rPr lang="en-GB" dirty="0"/>
              <a:t>450 EUR x 20,000 (contingency) x 12 = 108 million</a:t>
            </a:r>
          </a:p>
          <a:p>
            <a:pPr lvl="0"/>
            <a:r>
              <a:rPr lang="en-GB" dirty="0"/>
              <a:t>450 x 25,000 (contingency) x 12 = 135 </a:t>
            </a:r>
            <a:r>
              <a:rPr lang="en-GB" dirty="0" smtClean="0"/>
              <a:t>million</a:t>
            </a:r>
          </a:p>
          <a:p>
            <a:pPr lvl="0"/>
            <a:endParaRPr lang="en-US" dirty="0"/>
          </a:p>
          <a:p>
            <a:pPr marL="0" lvl="0" indent="0">
              <a:buNone/>
            </a:pPr>
            <a:r>
              <a:rPr lang="en-US" dirty="0" smtClean="0"/>
              <a:t>5 things to consider:</a:t>
            </a:r>
          </a:p>
          <a:p>
            <a:pPr marL="457200" lvl="0" indent="-457200">
              <a:buFont typeface="+mj-lt"/>
              <a:buAutoNum type="arabicPeriod"/>
            </a:pPr>
            <a:r>
              <a:rPr lang="en-US" dirty="0" smtClean="0"/>
              <a:t>These amounts do not include a revised portion for food (91 EUR/ person/ month might be low)</a:t>
            </a:r>
          </a:p>
          <a:p>
            <a:pPr marL="457200" lvl="0" indent="-457200">
              <a:buFont typeface="+mj-lt"/>
              <a:buAutoNum type="arabicPeriod"/>
            </a:pPr>
            <a:r>
              <a:rPr lang="en-US" dirty="0" smtClean="0"/>
              <a:t>These amounts do not include shelter (which might need to be considered for urban cases)</a:t>
            </a:r>
          </a:p>
          <a:p>
            <a:pPr marL="457200" lvl="0" indent="-457200">
              <a:buFont typeface="+mj-lt"/>
              <a:buAutoNum type="arabicPeriod"/>
            </a:pPr>
            <a:r>
              <a:rPr lang="en-US" dirty="0" smtClean="0"/>
              <a:t>These amounts do not include transfer/ delivery costs or management of programming/ monitoring </a:t>
            </a:r>
            <a:r>
              <a:rPr lang="en-US" dirty="0" err="1" smtClean="0"/>
              <a:t>etc</a:t>
            </a:r>
            <a:endParaRPr lang="en-US" dirty="0" smtClean="0"/>
          </a:p>
          <a:p>
            <a:pPr marL="457200" lvl="0" indent="-457200">
              <a:buFont typeface="+mj-lt"/>
              <a:buAutoNum type="arabicPeriod"/>
            </a:pPr>
            <a:r>
              <a:rPr lang="en-US" dirty="0" smtClean="0"/>
              <a:t>These amounts do not assume that UNHCR would cover 100% needs but that it would be shared with other agencies</a:t>
            </a:r>
          </a:p>
          <a:p>
            <a:pPr marL="457200" lvl="0" indent="-457200">
              <a:buFont typeface="+mj-lt"/>
              <a:buAutoNum type="arabicPeriod"/>
            </a:pPr>
            <a:r>
              <a:rPr lang="en-US" dirty="0" smtClean="0"/>
              <a:t>These amounts assume every individual would receive cash and that no livelihoods activities are allowed. </a:t>
            </a:r>
            <a:endParaRPr lang="en-GB" dirty="0"/>
          </a:p>
          <a:p>
            <a:endParaRPr lang="en-GB" dirty="0"/>
          </a:p>
        </p:txBody>
      </p:sp>
    </p:spTree>
    <p:extLst>
      <p:ext uri="{BB962C8B-B14F-4D97-AF65-F5344CB8AC3E}">
        <p14:creationId xmlns:p14="http://schemas.microsoft.com/office/powerpoint/2010/main" val="840876655"/>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TM10001106[[fn=Badge]]</Template>
  <TotalTime>190</TotalTime>
  <Words>836</Words>
  <Application>Microsoft Office PowerPoint</Application>
  <PresentationFormat>Widescreen</PresentationFormat>
  <Paragraphs>225</Paragraphs>
  <Slides>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Aharoni</vt:lpstr>
      <vt:lpstr>Arial</vt:lpstr>
      <vt:lpstr>Calibri</vt:lpstr>
      <vt:lpstr>Gill Sans MT</vt:lpstr>
      <vt:lpstr>Impact</vt:lpstr>
      <vt:lpstr>Times New Roman</vt:lpstr>
      <vt:lpstr>Badge</vt:lpstr>
      <vt:lpstr>Multi-purpose Cash Budget</vt:lpstr>
      <vt:lpstr>PowerPoint Presentation</vt:lpstr>
      <vt:lpstr>Minimum expenditure basket (MEB)</vt:lpstr>
      <vt:lpstr>Transfer Value</vt:lpstr>
      <vt:lpstr>Minimum expenditure basket </vt:lpstr>
      <vt:lpstr>Food calculations of meb</vt:lpstr>
      <vt:lpstr>Costs to cover food</vt:lpstr>
      <vt:lpstr>yearly planning figures + contingency</vt:lpstr>
    </vt:vector>
  </TitlesOfParts>
  <Company>UNHCR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Multi-purpose Cash Budget</dc:title>
  <dc:creator>Carla Lacerda</dc:creator>
  <cp:lastModifiedBy>Carla Lacerda</cp:lastModifiedBy>
  <cp:revision>3</cp:revision>
  <cp:lastPrinted>2016-06-22T13:36:41Z</cp:lastPrinted>
  <dcterms:created xsi:type="dcterms:W3CDTF">2016-06-22T13:13:01Z</dcterms:created>
  <dcterms:modified xsi:type="dcterms:W3CDTF">2016-06-22T16:23:19Z</dcterms:modified>
</cp:coreProperties>
</file>