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5" r:id="rId1"/>
  </p:sldMasterIdLst>
  <p:notesMasterIdLst>
    <p:notesMasterId r:id="rId15"/>
  </p:notesMasterIdLst>
  <p:handoutMasterIdLst>
    <p:handoutMasterId r:id="rId16"/>
  </p:handoutMasterIdLst>
  <p:sldIdLst>
    <p:sldId id="256" r:id="rId2"/>
    <p:sldId id="285" r:id="rId3"/>
    <p:sldId id="360" r:id="rId4"/>
    <p:sldId id="363" r:id="rId5"/>
    <p:sldId id="359" r:id="rId6"/>
    <p:sldId id="372" r:id="rId7"/>
    <p:sldId id="364" r:id="rId8"/>
    <p:sldId id="361" r:id="rId9"/>
    <p:sldId id="362" r:id="rId10"/>
    <p:sldId id="365" r:id="rId11"/>
    <p:sldId id="366" r:id="rId12"/>
    <p:sldId id="368" r:id="rId13"/>
    <p:sldId id="367" r:id="rId14"/>
  </p:sldIdLst>
  <p:sldSz cx="9144000" cy="6858000" type="screen4x3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B26B"/>
    <a:srgbClr val="F4764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662" autoAdjust="0"/>
    <p:restoredTop sz="88810" autoAdjust="0"/>
  </p:normalViewPr>
  <p:slideViewPr>
    <p:cSldViewPr>
      <p:cViewPr varScale="1">
        <p:scale>
          <a:sx n="66" d="100"/>
          <a:sy n="66" d="100"/>
        </p:scale>
        <p:origin x="1704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83BDAF-B8EC-42DC-B60C-8DF81B0B8587}" type="datetimeFigureOut">
              <a:rPr lang="en-US" smtClean="0"/>
              <a:t>9/22/2016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D701AD-9209-4C0B-AD66-5775BB5FE8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48029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899058E-42D1-4CF1-84F1-E2ABB2B781AE}" type="datetimeFigureOut">
              <a:rPr lang="en-US" smtClean="0"/>
              <a:t>9/22/2016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9350" y="1233488"/>
            <a:ext cx="443706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7EB0CB-FB86-45C7-BD94-BAE5140AC02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8587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7EB0CB-FB86-45C7-BD94-BAE5140AC02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28636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7EB0CB-FB86-45C7-BD94-BAE5140AC02A}" type="slidenum">
              <a:rPr lang="en-US" smtClean="0">
                <a:solidFill>
                  <a:prstClr val="black"/>
                </a:solidFill>
              </a:rPr>
              <a:pPr/>
              <a:t>2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30016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7EB0CB-FB86-45C7-BD94-BAE5140AC02A}" type="slidenum">
              <a:rPr lang="en-US" smtClean="0">
                <a:solidFill>
                  <a:prstClr val="black"/>
                </a:solidFill>
              </a:rPr>
              <a:pPr/>
              <a:t>3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720642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7EB0CB-FB86-45C7-BD94-BAE5140AC02A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84411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7EB0CB-FB86-45C7-BD94-BAE5140AC02A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090254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7EB0CB-FB86-45C7-BD94-BAE5140AC02A}" type="slidenum">
              <a:rPr lang="en-US" smtClean="0">
                <a:solidFill>
                  <a:prstClr val="black"/>
                </a:solidFill>
              </a:rPr>
              <a:pPr/>
              <a:t>7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803944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7EB0CB-FB86-45C7-BD94-BAE5140AC02A}" type="slidenum">
              <a:rPr lang="en-US" smtClean="0">
                <a:solidFill>
                  <a:prstClr val="black"/>
                </a:solidFill>
              </a:rPr>
              <a:pPr/>
              <a:t>8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55082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7EB0CB-FB86-45C7-BD94-BAE5140AC02A}" type="slidenum">
              <a:rPr lang="en-US" smtClean="0">
                <a:solidFill>
                  <a:prstClr val="black"/>
                </a:solidFill>
              </a:rPr>
              <a:pPr/>
              <a:t>9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13981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7EB0CB-FB86-45C7-BD94-BAE5140AC02A}" type="slidenum">
              <a:rPr lang="en-US" smtClean="0">
                <a:solidFill>
                  <a:prstClr val="black"/>
                </a:solidFill>
              </a:rPr>
              <a:pPr/>
              <a:t>10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391017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7EB0CB-FB86-45C7-BD94-BAE5140AC02A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48235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7EB0CB-FB86-45C7-BD94-BAE5140AC02A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5629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7EB0CB-FB86-45C7-BD94-BAE5140AC02A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899938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2960" y="758952"/>
            <a:ext cx="75438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5038" y="4455621"/>
            <a:ext cx="75438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03AAE-6712-488A-BFA0-BBF7BE2261C3}" type="datetimeFigureOut">
              <a:rPr lang="en-GB" smtClean="0"/>
              <a:t>22/09/2016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FED6A-BEF5-4D02-A4A4-00AED2A2D7AE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90984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03AAE-6712-488A-BFA0-BBF7BE2261C3}" type="datetimeFigureOut">
              <a:rPr lang="en-GB" smtClean="0"/>
              <a:t>22/09/2016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FED6A-BEF5-4D02-A4A4-00AED2A2D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39873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758952"/>
            <a:ext cx="75438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4453128"/>
            <a:ext cx="75438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03AAE-6712-488A-BFA0-BBF7BE2261C3}" type="datetimeFigureOut">
              <a:rPr lang="en-GB" smtClean="0"/>
              <a:t>22/09/2016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FED6A-BEF5-4D02-A4A4-00AED2A2D7AE}" type="slidenum">
              <a:rPr lang="en-GB" smtClean="0"/>
              <a:t>‹#›</a:t>
            </a:fld>
            <a:endParaRPr lang="en-GB"/>
          </a:p>
        </p:txBody>
      </p:sp>
      <p:cxnSp>
        <p:nvCxnSpPr>
          <p:cNvPr id="9" name="Straight Connector 8"/>
          <p:cNvCxnSpPr/>
          <p:nvPr/>
        </p:nvCxnSpPr>
        <p:spPr>
          <a:xfrm>
            <a:off x="905744" y="4343400"/>
            <a:ext cx="740664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12437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845734"/>
            <a:ext cx="3703320" cy="40233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440" y="1845736"/>
            <a:ext cx="3703320" cy="4023359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03AAE-6712-488A-BFA0-BBF7BE2261C3}" type="datetimeFigureOut">
              <a:rPr lang="en-GB" smtClean="0"/>
              <a:t>22/09/2016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FED6A-BEF5-4D02-A4A4-00AED2A2D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5439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" y="2582334"/>
            <a:ext cx="370332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63440" y="1846052"/>
            <a:ext cx="370332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2582334"/>
            <a:ext cx="3703320" cy="328676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03AAE-6712-488A-BFA0-BBF7BE2261C3}" type="datetimeFigureOut">
              <a:rPr lang="en-GB" smtClean="0"/>
              <a:t>22/09/2016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FED6A-BEF5-4D02-A4A4-00AED2A2D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25059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03AAE-6712-488A-BFA0-BBF7BE2261C3}" type="datetimeFigureOut">
              <a:rPr lang="en-GB" smtClean="0"/>
              <a:t>22/09/2016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FED6A-BEF5-4D02-A4A4-00AED2A2D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32144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03AAE-6712-488A-BFA0-BBF7BE2261C3}" type="datetimeFigureOut">
              <a:rPr lang="en-GB" smtClean="0"/>
              <a:t>22/09/2016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FED6A-BEF5-4D02-A4A4-00AED2A2D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3622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3" y="0"/>
            <a:ext cx="3038093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3030053" y="0"/>
            <a:ext cx="48006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594359"/>
            <a:ext cx="24003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0237" y="731520"/>
            <a:ext cx="5009393" cy="5257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926080"/>
            <a:ext cx="24003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49134" y="6459786"/>
            <a:ext cx="1963883" cy="365125"/>
          </a:xfrm>
        </p:spPr>
        <p:txBody>
          <a:bodyPr/>
          <a:lstStyle>
            <a:lvl1pPr algn="l">
              <a:defRPr/>
            </a:lvl1pPr>
          </a:lstStyle>
          <a:p>
            <a:fld id="{F4703AAE-6712-488A-BFA0-BBF7BE2261C3}" type="datetimeFigureOut">
              <a:rPr lang="en-GB" smtClean="0"/>
              <a:t>22/09/2016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600450" y="6459786"/>
            <a:ext cx="348615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A7FED6A-BEF5-4D02-A4A4-00AED2A2D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952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9141619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2" y="491507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60" y="5074920"/>
            <a:ext cx="7589520" cy="822960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" y="0"/>
            <a:ext cx="9143989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2959" y="5907024"/>
            <a:ext cx="7589520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03AAE-6712-488A-BFA0-BBF7BE2261C3}" type="datetimeFigureOut">
              <a:rPr lang="en-GB" smtClean="0"/>
              <a:t>22/09/2016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FED6A-BEF5-4D02-A4A4-00AED2A2D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947649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03AAE-6712-488A-BFA0-BBF7BE2261C3}" type="datetimeFigureOut">
              <a:rPr lang="en-GB" smtClean="0"/>
              <a:t>22/09/2016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FED6A-BEF5-4D02-A4A4-00AED2A2D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424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82" y="6400800"/>
            <a:ext cx="9141619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2" y="6334316"/>
            <a:ext cx="9141619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414779"/>
            <a:ext cx="1971675" cy="575742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414779"/>
            <a:ext cx="5800725" cy="5757420"/>
          </a:xfrm>
        </p:spPr>
        <p:txBody>
          <a:bodyPr vert="eaVert" lIns="45720" tIns="0" rIns="45720" bIns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703AAE-6712-488A-BFA0-BBF7BE2261C3}" type="datetimeFigureOut">
              <a:rPr lang="en-GB" smtClean="0"/>
              <a:t>22/09/2016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7FED6A-BEF5-4D02-A4A4-00AED2A2D7A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44714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6400800"/>
            <a:ext cx="9144001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5"/>
            <a:ext cx="9144001" cy="65999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286604"/>
            <a:ext cx="75438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59" y="1845734"/>
            <a:ext cx="7543801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961" y="6459786"/>
            <a:ext cx="18542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F4703AAE-6712-488A-BFA0-BBF7BE2261C3}" type="datetimeFigureOut">
              <a:rPr lang="en-GB" smtClean="0"/>
              <a:t>22/09/2016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764639" y="6459786"/>
            <a:ext cx="361710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425344" y="6459786"/>
            <a:ext cx="98401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9A7FED6A-BEF5-4D02-A4A4-00AED2A2D7AE}" type="slidenum">
              <a:rPr lang="en-GB" smtClean="0"/>
              <a:t>‹#›</a:t>
            </a:fld>
            <a:endParaRPr lang="en-GB"/>
          </a:p>
        </p:txBody>
      </p:sp>
      <p:cxnSp>
        <p:nvCxnSpPr>
          <p:cNvPr id="10" name="Straight Connector 9"/>
          <p:cNvCxnSpPr/>
          <p:nvPr/>
        </p:nvCxnSpPr>
        <p:spPr>
          <a:xfrm>
            <a:off x="895149" y="1737845"/>
            <a:ext cx="74752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92290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06" r:id="rId1"/>
    <p:sldLayoutId id="2147483807" r:id="rId2"/>
    <p:sldLayoutId id="2147483808" r:id="rId3"/>
    <p:sldLayoutId id="2147483809" r:id="rId4"/>
    <p:sldLayoutId id="2147483810" r:id="rId5"/>
    <p:sldLayoutId id="2147483811" r:id="rId6"/>
    <p:sldLayoutId id="2147483812" r:id="rId7"/>
    <p:sldLayoutId id="2147483813" r:id="rId8"/>
    <p:sldLayoutId id="2147483814" r:id="rId9"/>
    <p:sldLayoutId id="2147483815" r:id="rId10"/>
    <p:sldLayoutId id="2147483816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-127090" y="1916832"/>
            <a:ext cx="9144000" cy="1944216"/>
          </a:xfrm>
        </p:spPr>
        <p:txBody>
          <a:bodyPr>
            <a:noAutofit/>
          </a:bodyPr>
          <a:lstStyle/>
          <a:p>
            <a:pPr algn="ctr"/>
            <a:r>
              <a:rPr lang="en-US" sz="4000" b="1" dirty="0" smtClean="0"/>
              <a:t/>
            </a:r>
            <a:br>
              <a:rPr lang="en-US" sz="4000" b="1" dirty="0" smtClean="0"/>
            </a:br>
            <a:r>
              <a:rPr lang="en-GB" sz="3600" b="1" dirty="0" smtClean="0">
                <a:latin typeface="+mn-lt"/>
              </a:rPr>
              <a:t/>
            </a:r>
            <a:br>
              <a:rPr lang="en-GB" sz="3600" b="1" dirty="0" smtClean="0">
                <a:latin typeface="+mn-lt"/>
              </a:rPr>
            </a:br>
            <a:r>
              <a:rPr lang="en-GB" sz="3600" b="1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Food Security Sector Working Group </a:t>
            </a:r>
            <a:br>
              <a:rPr lang="en-GB" sz="3600" b="1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</a:br>
            <a:r>
              <a:rPr lang="en-GB" sz="3600" b="1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/>
            </a:r>
            <a:br>
              <a:rPr lang="en-GB" sz="3600" b="1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</a:br>
            <a:r>
              <a:rPr lang="en-GB" sz="3600" b="1" dirty="0" smtClean="0">
                <a:solidFill>
                  <a:schemeClr val="bg1">
                    <a:lumMod val="50000"/>
                  </a:schemeClr>
                </a:solidFill>
                <a:latin typeface="+mn-lt"/>
              </a:rPr>
              <a:t>LCRP preparation Workshop 2</a:t>
            </a:r>
            <a:r>
              <a:rPr lang="en-GB" sz="3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en-GB" sz="36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endParaRPr lang="en-GB" sz="2800" i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27784" y="4797152"/>
            <a:ext cx="6389126" cy="1143000"/>
          </a:xfrm>
        </p:spPr>
        <p:txBody>
          <a:bodyPr>
            <a:normAutofit/>
          </a:bodyPr>
          <a:lstStyle/>
          <a:p>
            <a:pPr algn="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b="1" dirty="0" smtClean="0">
                <a:solidFill>
                  <a:schemeClr val="tx1"/>
                </a:solidFill>
                <a:latin typeface="+mn-lt"/>
              </a:rPr>
              <a:t>22/09/2016</a:t>
            </a:r>
          </a:p>
          <a:p>
            <a:pPr algn="r">
              <a:lnSpc>
                <a:spcPct val="110000"/>
              </a:lnSpc>
              <a:spcBef>
                <a:spcPts val="0"/>
              </a:spcBef>
              <a:spcAft>
                <a:spcPts val="0"/>
              </a:spcAft>
            </a:pPr>
            <a:r>
              <a:rPr lang="en-GB" b="1" i="1" cap="none" dirty="0" smtClean="0">
                <a:solidFill>
                  <a:schemeClr val="tx1"/>
                </a:solidFill>
                <a:latin typeface="+mn-lt"/>
              </a:rPr>
              <a:t>Venue: </a:t>
            </a:r>
            <a:r>
              <a:rPr lang="en-US" b="1" i="1" cap="none" dirty="0" smtClean="0">
                <a:solidFill>
                  <a:schemeClr val="tx1"/>
                </a:solidFill>
                <a:latin typeface="+mn-lt"/>
              </a:rPr>
              <a:t>WFP</a:t>
            </a:r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2709" y="253800"/>
            <a:ext cx="1053747" cy="1014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4779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791731" y="220844"/>
            <a:ext cx="6341328" cy="838140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AGENDA</a:t>
            </a:r>
            <a:endParaRPr lang="en-US" sz="4000" b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0228" y="925592"/>
            <a:ext cx="7956884" cy="5184576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pPr marL="0" lvl="0" indent="0">
              <a:buNone/>
            </a:pPr>
            <a:endParaRPr lang="en-US" b="1" dirty="0" smtClean="0">
              <a:solidFill>
                <a:srgbClr val="FF0000"/>
              </a:solidFill>
            </a:endParaRPr>
          </a:p>
          <a:p>
            <a:pPr marL="457200" lvl="0" indent="-457200">
              <a:buFont typeface="+mj-lt"/>
              <a:buAutoNum type="arabicPeriod"/>
            </a:pPr>
            <a:endParaRPr lang="en-US" dirty="0" smtClean="0">
              <a:solidFill>
                <a:schemeClr val="tx1"/>
              </a:solidFill>
            </a:endParaRP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200" dirty="0"/>
              <a:t>Define the sector </a:t>
            </a:r>
            <a:r>
              <a:rPr lang="en-US" sz="2200" dirty="0" smtClean="0"/>
              <a:t>LCRP </a:t>
            </a:r>
            <a:r>
              <a:rPr lang="en-US" sz="2200" dirty="0"/>
              <a:t>strategy 2017-2020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200" dirty="0"/>
              <a:t>Outcomes and activities (focus on 2017) 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200" dirty="0" smtClean="0"/>
              <a:t>FS </a:t>
            </a:r>
            <a:r>
              <a:rPr lang="en-US" sz="2200" dirty="0"/>
              <a:t>priority interventions</a:t>
            </a:r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200" dirty="0" smtClean="0"/>
              <a:t>Approach </a:t>
            </a:r>
            <a:r>
              <a:rPr lang="en-US" sz="2200" dirty="0"/>
              <a:t>for the definition of the 2017 People in need and sector targets </a:t>
            </a:r>
          </a:p>
          <a:p>
            <a:pPr lvl="1">
              <a:buFont typeface="Wingdings" panose="05000000000000000000" pitchFamily="2" charset="2"/>
              <a:buChar char="§"/>
            </a:pPr>
            <a:endParaRPr lang="en-US" dirty="0" smtClean="0"/>
          </a:p>
          <a:p>
            <a:pPr lvl="1">
              <a:buFont typeface="Wingdings" panose="05000000000000000000" pitchFamily="2" charset="2"/>
              <a:buChar char="§"/>
            </a:pPr>
            <a:endParaRPr lang="en-US" dirty="0" smtClean="0"/>
          </a:p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4388" y="206938"/>
            <a:ext cx="792088" cy="762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7116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4988" y="-61878"/>
            <a:ext cx="6989400" cy="838140"/>
          </a:xfrm>
        </p:spPr>
        <p:txBody>
          <a:bodyPr>
            <a:normAutofit/>
          </a:bodyPr>
          <a:lstStyle/>
          <a:p>
            <a:pPr algn="ctr"/>
            <a:r>
              <a:rPr lang="en-US" sz="40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STRATEGY </a:t>
            </a:r>
            <a:endParaRPr lang="en-US" sz="4000" b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34752" y="1484784"/>
            <a:ext cx="8604956" cy="5184576"/>
          </a:xfrm>
        </p:spPr>
        <p:txBody>
          <a:bodyPr>
            <a:normAutofit/>
          </a:bodyPr>
          <a:lstStyle/>
          <a:p>
            <a:pPr marL="201168" lvl="1" indent="0">
              <a:buNone/>
            </a:pPr>
            <a:endParaRPr lang="en-US" dirty="0" smtClean="0"/>
          </a:p>
          <a:p>
            <a:pPr lvl="1">
              <a:buFont typeface="Wingdings" panose="05000000000000000000" pitchFamily="2" charset="2"/>
              <a:buChar char="§"/>
            </a:pPr>
            <a:r>
              <a:rPr lang="en-US" sz="2000" dirty="0"/>
              <a:t>N</a:t>
            </a:r>
            <a:r>
              <a:rPr lang="en-US" sz="2000" dirty="0" smtClean="0"/>
              <a:t>ecessity </a:t>
            </a:r>
            <a:r>
              <a:rPr lang="en-US" sz="2000" dirty="0"/>
              <a:t>to continue provide food assistance to the most vulnerable ones based on the  identified </a:t>
            </a:r>
            <a:r>
              <a:rPr lang="en-US" sz="2000" dirty="0" smtClean="0"/>
              <a:t>needs ( 93% HHs as per the </a:t>
            </a:r>
            <a:r>
              <a:rPr lang="en-US" sz="2000" dirty="0" err="1" smtClean="0"/>
              <a:t>Vasyr</a:t>
            </a:r>
            <a:r>
              <a:rPr lang="en-US" sz="2000" dirty="0" smtClean="0"/>
              <a:t> present some level of food insecurity) , but AT THE SAME TIME there is a needs to identify activities contributing to stabilization</a:t>
            </a:r>
            <a:endParaRPr lang="en-US" sz="2000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en-GB" sz="2000" dirty="0" smtClean="0"/>
              <a:t>As a result the sector strategy should follow a dual-track </a:t>
            </a:r>
            <a:r>
              <a:rPr lang="en-GB" sz="2000" dirty="0"/>
              <a:t>approach to respond within the current context designed to:</a:t>
            </a:r>
          </a:p>
          <a:p>
            <a:pPr marL="544068" lvl="1" indent="-342900">
              <a:buAutoNum type="arabicParenR"/>
            </a:pPr>
            <a:r>
              <a:rPr lang="en-GB" sz="2000" dirty="0" smtClean="0"/>
              <a:t>Continue </a:t>
            </a:r>
            <a:r>
              <a:rPr lang="en-GB" sz="2000" dirty="0"/>
              <a:t>the provision of life-saving food </a:t>
            </a:r>
            <a:r>
              <a:rPr lang="en-GB" sz="2000" dirty="0" smtClean="0"/>
              <a:t>assistance</a:t>
            </a:r>
          </a:p>
          <a:p>
            <a:pPr marL="544068" lvl="1" indent="-342900">
              <a:buAutoNum type="arabicParenR"/>
            </a:pPr>
            <a:r>
              <a:rPr lang="en-GB" sz="2000" dirty="0" smtClean="0"/>
              <a:t>Enhance </a:t>
            </a:r>
            <a:r>
              <a:rPr lang="en-GB" sz="2000" dirty="0"/>
              <a:t>efforts to develop durable solutions through human capital/ livelihood support to vulnerable refugees and host community </a:t>
            </a:r>
            <a:r>
              <a:rPr lang="en-GB" sz="2000" dirty="0" smtClean="0"/>
              <a:t>members and other vulnerable groups.</a:t>
            </a:r>
            <a:endParaRPr lang="en-GB" sz="2000" dirty="0"/>
          </a:p>
          <a:p>
            <a:pPr lvl="1">
              <a:buFont typeface="Wingdings" panose="05000000000000000000" pitchFamily="2" charset="2"/>
              <a:buChar char="§"/>
            </a:pPr>
            <a:r>
              <a:rPr lang="en-GB" sz="2000" dirty="0"/>
              <a:t> Through this approach the sector partners  will better address root causes of vulnerability, increase self-reliance, and help reduce the need for international assistance over time</a:t>
            </a:r>
          </a:p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4388" y="206938"/>
            <a:ext cx="792088" cy="762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77395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79712" y="187200"/>
            <a:ext cx="6989400" cy="838140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STABILIZATION</a:t>
            </a:r>
            <a:endParaRPr lang="en-US" sz="4000" b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4205" y="1025340"/>
            <a:ext cx="8134944" cy="5184576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pPr marL="201168" lvl="1" indent="0">
              <a:buNone/>
            </a:pPr>
            <a:endParaRPr lang="en-US" b="1" dirty="0" smtClean="0">
              <a:solidFill>
                <a:srgbClr val="FF0000"/>
              </a:solidFill>
            </a:endParaRPr>
          </a:p>
          <a:p>
            <a:pPr marL="201168" lvl="1" indent="0">
              <a:buNone/>
            </a:pPr>
            <a:endParaRPr lang="en-US" dirty="0" smtClean="0"/>
          </a:p>
          <a:p>
            <a:pPr marL="201168" lvl="1" indent="0">
              <a:buNone/>
            </a:pPr>
            <a:r>
              <a:rPr lang="en-US" dirty="0" smtClean="0"/>
              <a:t>“</a:t>
            </a:r>
            <a:r>
              <a:rPr lang="en-US" dirty="0"/>
              <a:t>To be food secure, a population, a household or an individual must have access to adequate food </a:t>
            </a:r>
            <a:r>
              <a:rPr lang="en-US" b="1" i="1" u="sng" dirty="0"/>
              <a:t>at all times.</a:t>
            </a:r>
            <a:r>
              <a:rPr lang="en-US" dirty="0"/>
              <a:t> They should not risk losing access to food as a consequence of sudden shocks (e.g. an economic or climatic crisis) or cyclical events (e.g. seasonal food insecurity). The concept of stabilization can therefore refer to the other 3  pillars of Food Security: the availability,  access and utilization dimensions of food security. “ </a:t>
            </a:r>
          </a:p>
          <a:p>
            <a:pPr lvl="1">
              <a:buFont typeface="Wingdings" panose="05000000000000000000" pitchFamily="2" charset="2"/>
              <a:buChar char="§"/>
            </a:pPr>
            <a:endParaRPr lang="en-GB" dirty="0"/>
          </a:p>
          <a:p>
            <a:pPr marL="201168" lvl="1" indent="0" algn="ctr">
              <a:buNone/>
            </a:pPr>
            <a:r>
              <a:rPr lang="en-US" sz="2800" i="1" dirty="0"/>
              <a:t>at both HH and MACRO level.</a:t>
            </a:r>
          </a:p>
          <a:p>
            <a:pPr lvl="1">
              <a:buFont typeface="Wingdings" panose="05000000000000000000" pitchFamily="2" charset="2"/>
              <a:buChar char="§"/>
            </a:pP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4388" y="206938"/>
            <a:ext cx="792088" cy="762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0406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278319" y="-28589"/>
            <a:ext cx="7543800" cy="680484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Four Pillars of Food Security: </a:t>
            </a:r>
            <a:endParaRPr lang="en-US" sz="2800" b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247340" y="1277715"/>
            <a:ext cx="8609136" cy="5112568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US" sz="2000" dirty="0"/>
          </a:p>
          <a:p>
            <a:pPr lvl="1">
              <a:buFont typeface="Wingdings" panose="05000000000000000000" pitchFamily="2" charset="2"/>
              <a:buChar char="§"/>
            </a:pPr>
            <a:endParaRPr lang="en-US" sz="2200" dirty="0"/>
          </a:p>
          <a:p>
            <a:pPr lvl="1">
              <a:buFont typeface="Wingdings" panose="05000000000000000000" pitchFamily="2" charset="2"/>
              <a:buChar char="§"/>
            </a:pPr>
            <a:endParaRPr lang="en-US" dirty="0" smtClean="0"/>
          </a:p>
          <a:p>
            <a:pPr lvl="1">
              <a:buFont typeface="Wingdings" panose="05000000000000000000" pitchFamily="2" charset="2"/>
              <a:buChar char="§"/>
            </a:pPr>
            <a:endParaRPr lang="en-US" dirty="0" smtClean="0"/>
          </a:p>
          <a:p>
            <a:pPr lvl="1">
              <a:buFont typeface="Wingdings" panose="05000000000000000000" pitchFamily="2" charset="2"/>
              <a:buChar char="§"/>
            </a:pPr>
            <a:endParaRPr lang="en-US" dirty="0" smtClean="0"/>
          </a:p>
          <a:p>
            <a:pPr lvl="1">
              <a:buFont typeface="Wingdings" panose="05000000000000000000" pitchFamily="2" charset="2"/>
              <a:buChar char="§"/>
            </a:pP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4388" y="206938"/>
            <a:ext cx="792088" cy="762932"/>
          </a:xfrm>
          <a:prstGeom prst="rect">
            <a:avLst/>
          </a:prstGeom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-180528" y="778056"/>
            <a:ext cx="9145016" cy="5112568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38404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56692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74980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932688" indent="-18288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11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13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15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1700000" indent="-22860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itchFamily="34" charset="0"/>
              <a:buChar char="◦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0">
              <a:buFont typeface="Wingdings" panose="05000000000000000000" pitchFamily="2" charset="2"/>
              <a:buChar char="n"/>
            </a:pPr>
            <a:r>
              <a:rPr lang="en-GB" sz="2400" dirty="0" smtClean="0"/>
              <a:t> </a:t>
            </a:r>
            <a:r>
              <a:rPr lang="en-GB" sz="2400" b="1" dirty="0" smtClean="0"/>
              <a:t>Outcome 1 - </a:t>
            </a:r>
            <a:r>
              <a:rPr lang="en-US" sz="2400" b="1" dirty="0" smtClean="0"/>
              <a:t>Food Availability: </a:t>
            </a:r>
          </a:p>
          <a:p>
            <a:pPr marL="457200" lvl="1" indent="0">
              <a:buNone/>
            </a:pPr>
            <a:r>
              <a:rPr lang="en-US" sz="2000" dirty="0" smtClean="0"/>
              <a:t>Food </a:t>
            </a:r>
            <a:r>
              <a:rPr lang="en-US" sz="2000" dirty="0"/>
              <a:t>availability improved through in-kind food assistance and the development of sustainable food value chains</a:t>
            </a:r>
            <a:r>
              <a:rPr lang="en-US" sz="2000" dirty="0" smtClean="0"/>
              <a:t>.</a:t>
            </a:r>
            <a:endParaRPr lang="en-US" sz="2000" dirty="0"/>
          </a:p>
          <a:p>
            <a:pPr marL="457200" indent="0">
              <a:buFont typeface="Wingdings" panose="05000000000000000000" pitchFamily="2" charset="2"/>
              <a:buChar char="n"/>
            </a:pPr>
            <a:r>
              <a:rPr lang="en-US" sz="2400" dirty="0" smtClean="0"/>
              <a:t> </a:t>
            </a:r>
            <a:r>
              <a:rPr lang="en-US" sz="2400" b="1" dirty="0" smtClean="0"/>
              <a:t>Outcome </a:t>
            </a:r>
            <a:r>
              <a:rPr lang="en-US" sz="2400" b="1" dirty="0"/>
              <a:t>2 - </a:t>
            </a:r>
            <a:r>
              <a:rPr lang="en-US" sz="2400" b="1" dirty="0" smtClean="0"/>
              <a:t>Food Access: </a:t>
            </a:r>
          </a:p>
          <a:p>
            <a:pPr marL="457200" lvl="1" indent="0">
              <a:buNone/>
            </a:pPr>
            <a:r>
              <a:rPr lang="en-US" sz="2000" dirty="0" smtClean="0"/>
              <a:t>Improved </a:t>
            </a:r>
            <a:r>
              <a:rPr lang="en-US" sz="2000" dirty="0"/>
              <a:t>food accessibility through food assistance and agricultural livelihoods</a:t>
            </a:r>
            <a:r>
              <a:rPr lang="en-US" sz="2000" dirty="0" smtClean="0"/>
              <a:t>.</a:t>
            </a:r>
            <a:endParaRPr lang="en-US" sz="2000" dirty="0"/>
          </a:p>
          <a:p>
            <a:pPr marL="457200" indent="0">
              <a:buFont typeface="Wingdings" panose="05000000000000000000" pitchFamily="2" charset="2"/>
              <a:buChar char="n"/>
            </a:pPr>
            <a:r>
              <a:rPr lang="en-US" sz="2400" dirty="0" smtClean="0"/>
              <a:t> </a:t>
            </a:r>
            <a:r>
              <a:rPr lang="en-US" sz="2400" b="1" dirty="0" smtClean="0"/>
              <a:t>Outcome </a:t>
            </a:r>
            <a:r>
              <a:rPr lang="en-US" sz="2400" b="1" dirty="0"/>
              <a:t>3 - </a:t>
            </a:r>
            <a:r>
              <a:rPr lang="en-US" sz="2400" b="1" dirty="0" smtClean="0"/>
              <a:t>Food Utilization: </a:t>
            </a:r>
            <a:endParaRPr lang="en-US" sz="2400" b="1" dirty="0"/>
          </a:p>
          <a:p>
            <a:pPr marL="457200" lvl="1" indent="0">
              <a:buNone/>
            </a:pPr>
            <a:r>
              <a:rPr lang="en-US" sz="2000" dirty="0" smtClean="0"/>
              <a:t>Improved </a:t>
            </a:r>
            <a:r>
              <a:rPr lang="en-US" sz="2000" dirty="0"/>
              <a:t>food safety and nutrition practices through the promotion of consumption of diversified and quality food. </a:t>
            </a:r>
          </a:p>
          <a:p>
            <a:pPr marL="457200" indent="0">
              <a:buFont typeface="Wingdings" panose="05000000000000000000" pitchFamily="2" charset="2"/>
              <a:buChar char="n"/>
            </a:pPr>
            <a:r>
              <a:rPr lang="en-US" sz="2400" dirty="0" smtClean="0"/>
              <a:t> </a:t>
            </a:r>
            <a:r>
              <a:rPr lang="en-US" sz="2400" b="1" dirty="0" smtClean="0"/>
              <a:t>Outcome </a:t>
            </a:r>
            <a:r>
              <a:rPr lang="en-US" sz="2400" b="1" dirty="0"/>
              <a:t>4 </a:t>
            </a:r>
            <a:r>
              <a:rPr lang="en-US" sz="2400" b="1" dirty="0" smtClean="0"/>
              <a:t>- Stabilization: </a:t>
            </a:r>
            <a:r>
              <a:rPr lang="en-US" sz="2400" dirty="0"/>
              <a:t>	</a:t>
            </a:r>
          </a:p>
          <a:p>
            <a:pPr marL="457200" lvl="1" indent="0">
              <a:buNone/>
            </a:pPr>
            <a:r>
              <a:rPr lang="en-US" sz="2000" dirty="0" smtClean="0"/>
              <a:t>Stabilization </a:t>
            </a:r>
            <a:r>
              <a:rPr lang="en-US" sz="2000" dirty="0"/>
              <a:t>promoted through enhanced information on food security, coordination of agriculture activities and support of national institutions.</a:t>
            </a:r>
          </a:p>
          <a:p>
            <a:pPr>
              <a:buFont typeface="Wingdings" panose="05000000000000000000" pitchFamily="2" charset="2"/>
              <a:buChar char="n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2283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1. CHECK OUTPUTS AND ACTIVITIES AND ADD NEW ONES IF NEEDED</a:t>
            </a:r>
          </a:p>
          <a:p>
            <a:r>
              <a:rPr lang="en-US" dirty="0" smtClean="0"/>
              <a:t>2. IDENTIFY WHICH ONES ARE HUMANITARIAN OR STABILIZATION or BOTH</a:t>
            </a:r>
          </a:p>
          <a:p>
            <a:r>
              <a:rPr lang="en-US" dirty="0" smtClean="0"/>
              <a:t>3. WHICH ONES ARE FOR 2017 or 2018-2020</a:t>
            </a:r>
          </a:p>
          <a:p>
            <a:r>
              <a:rPr lang="en-US" dirty="0" smtClean="0"/>
              <a:t>4. OUTCOME INDICATORS: HOW DOES IT CONTRIBUTE TO HUMANITARIAN OR STABILIZATION </a:t>
            </a:r>
            <a:endParaRPr lang="en-US" dirty="0"/>
          </a:p>
        </p:txBody>
      </p:sp>
      <p:sp>
        <p:nvSpPr>
          <p:cNvPr id="4" name="Title 1"/>
          <p:cNvSpPr txBox="1">
            <a:spLocks/>
          </p:cNvSpPr>
          <p:nvPr/>
        </p:nvSpPr>
        <p:spPr>
          <a:xfrm>
            <a:off x="426915" y="548680"/>
            <a:ext cx="8335888" cy="1089473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85000" lnSpcReduction="20000"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2800" b="1" i="1" dirty="0" smtClean="0">
                <a:solidFill>
                  <a:srgbClr val="FF0000"/>
                </a:solidFill>
                <a:latin typeface="+mn-lt"/>
                <a:ea typeface="+mn-ea"/>
                <a:cs typeface="+mn-cs"/>
              </a:rPr>
              <a:t>Working group exercise: Review of the current LF and identification of stabilization and humanitarian actions - inclusion of new activities – identifications of activities to be conducted in 2017 and 2018-2020 </a:t>
            </a:r>
            <a:endParaRPr lang="en-US" sz="2800" b="1" i="1" dirty="0">
              <a:solidFill>
                <a:srgbClr val="FF0000"/>
              </a:solidFill>
              <a:latin typeface="+mn-l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214630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404664"/>
            <a:ext cx="6989400" cy="838140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PRIORITY INTERVENTIONS  2016 </a:t>
            </a:r>
            <a:endParaRPr lang="en-US" sz="4000" b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045078"/>
            <a:ext cx="8134944" cy="5184576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pPr marL="0" lvl="0" indent="0">
              <a:buNone/>
            </a:pPr>
            <a:endParaRPr lang="en-US" b="1" dirty="0" smtClean="0">
              <a:solidFill>
                <a:srgbClr val="FF0000"/>
              </a:solidFill>
            </a:endParaRPr>
          </a:p>
          <a:p>
            <a:pPr marL="457200" lvl="0" indent="-457200">
              <a:buFont typeface="+mj-lt"/>
              <a:buAutoNum type="arabicPeriod"/>
            </a:pPr>
            <a:r>
              <a:rPr lang="en-US" dirty="0" smtClean="0">
                <a:solidFill>
                  <a:schemeClr val="tx1"/>
                </a:solidFill>
              </a:rPr>
              <a:t>Provide </a:t>
            </a:r>
            <a:r>
              <a:rPr lang="en-US" dirty="0">
                <a:solidFill>
                  <a:schemeClr val="tx1"/>
                </a:solidFill>
              </a:rPr>
              <a:t>direct and critical food assistance to ensure improved food availability through in-kind food assistance (e.g. food parcels, community kitchens) and improved food access through cash-based transfers for food (e.g. e-cards, food vouchers) for vulnerable individuals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dirty="0" smtClean="0">
                <a:solidFill>
                  <a:schemeClr val="tx1"/>
                </a:solidFill>
              </a:rPr>
              <a:t>Improve </a:t>
            </a:r>
            <a:r>
              <a:rPr lang="en-US" dirty="0">
                <a:solidFill>
                  <a:schemeClr val="tx1"/>
                </a:solidFill>
              </a:rPr>
              <a:t>agriculture livelihood by increasing capacity of production of vulnerable small-scale farmers and by increasing employability in the food and agriculture sector</a:t>
            </a:r>
            <a:r>
              <a:rPr lang="en-US" dirty="0" smtClean="0">
                <a:solidFill>
                  <a:schemeClr val="tx1"/>
                </a:solidFill>
              </a:rPr>
              <a:t>.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dirty="0" smtClean="0">
                <a:solidFill>
                  <a:schemeClr val="tx1"/>
                </a:solidFill>
              </a:rPr>
              <a:t>Improve </a:t>
            </a:r>
            <a:r>
              <a:rPr lang="en-US" dirty="0">
                <a:solidFill>
                  <a:schemeClr val="tx1"/>
                </a:solidFill>
              </a:rPr>
              <a:t>nutritional practices and household dietary </a:t>
            </a:r>
            <a:r>
              <a:rPr lang="en-US" dirty="0" smtClean="0">
                <a:solidFill>
                  <a:schemeClr val="tx1"/>
                </a:solidFill>
              </a:rPr>
              <a:t>diversity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US" dirty="0" smtClean="0">
                <a:solidFill>
                  <a:schemeClr val="tx1"/>
                </a:solidFill>
              </a:rPr>
              <a:t>Strengthen </a:t>
            </a:r>
            <a:r>
              <a:rPr lang="en-US" dirty="0">
                <a:solidFill>
                  <a:schemeClr val="tx1"/>
                </a:solidFill>
              </a:rPr>
              <a:t>food security information systems and coordination mechanisms.</a:t>
            </a:r>
            <a:endParaRPr lang="en-US" dirty="0" smtClean="0"/>
          </a:p>
          <a:p>
            <a:pPr lvl="1">
              <a:buFont typeface="Wingdings" panose="05000000000000000000" pitchFamily="2" charset="2"/>
              <a:buChar char="§"/>
            </a:pPr>
            <a:endParaRPr lang="en-US" dirty="0" smtClean="0"/>
          </a:p>
          <a:p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4388" y="206938"/>
            <a:ext cx="792088" cy="762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96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4988" y="206938"/>
            <a:ext cx="6989400" cy="838140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Sector People in Need</a:t>
            </a:r>
            <a:endParaRPr lang="en-US" sz="4000" b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9512" y="838140"/>
            <a:ext cx="8676964" cy="5184576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pPr marL="0" lvl="0" indent="0">
              <a:buNone/>
            </a:pPr>
            <a:endParaRPr lang="en-US" b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b="1" u="sng" dirty="0" smtClean="0">
                <a:solidFill>
                  <a:schemeClr val="tx1"/>
                </a:solidFill>
              </a:rPr>
              <a:t>Food Assistance: </a:t>
            </a:r>
          </a:p>
          <a:p>
            <a:pPr marL="0" lvl="0" indent="0">
              <a:buNone/>
            </a:pPr>
            <a:r>
              <a:rPr lang="en-US" b="1" dirty="0" smtClean="0">
                <a:solidFill>
                  <a:schemeClr val="tx1"/>
                </a:solidFill>
              </a:rPr>
              <a:t>Displaced </a:t>
            </a:r>
            <a:r>
              <a:rPr lang="en-US" b="1" dirty="0">
                <a:solidFill>
                  <a:schemeClr val="tx1"/>
                </a:solidFill>
              </a:rPr>
              <a:t>Syrians: </a:t>
            </a:r>
            <a:r>
              <a:rPr lang="en-US" dirty="0">
                <a:solidFill>
                  <a:schemeClr val="tx1"/>
                </a:solidFill>
              </a:rPr>
              <a:t>those presenting some level of food insecurity based on the </a:t>
            </a:r>
            <a:r>
              <a:rPr lang="en-US" dirty="0" err="1">
                <a:solidFill>
                  <a:schemeClr val="tx1"/>
                </a:solidFill>
              </a:rPr>
              <a:t>VaSyr</a:t>
            </a:r>
            <a:r>
              <a:rPr lang="en-US" dirty="0">
                <a:solidFill>
                  <a:schemeClr val="tx1"/>
                </a:solidFill>
              </a:rPr>
              <a:t> 2016 results </a:t>
            </a:r>
          </a:p>
          <a:p>
            <a:pPr marL="0" lvl="0" indent="0">
              <a:buNone/>
            </a:pPr>
            <a:r>
              <a:rPr lang="en-US" b="1" dirty="0" smtClean="0">
                <a:solidFill>
                  <a:schemeClr val="tx1"/>
                </a:solidFill>
              </a:rPr>
              <a:t>PRS</a:t>
            </a:r>
            <a:r>
              <a:rPr lang="en-US" dirty="0" smtClean="0">
                <a:solidFill>
                  <a:schemeClr val="tx1"/>
                </a:solidFill>
              </a:rPr>
              <a:t>: </a:t>
            </a:r>
            <a:r>
              <a:rPr lang="en-US" dirty="0">
                <a:solidFill>
                  <a:schemeClr val="tx1"/>
                </a:solidFill>
              </a:rPr>
              <a:t>UNRWA-AUB socio-economic survey </a:t>
            </a:r>
            <a:r>
              <a:rPr lang="en-US" dirty="0" smtClean="0">
                <a:solidFill>
                  <a:schemeClr val="tx1"/>
                </a:solidFill>
              </a:rPr>
              <a:t>plus the new head counting figures </a:t>
            </a:r>
            <a:endParaRPr lang="en-US" dirty="0">
              <a:solidFill>
                <a:schemeClr val="tx1"/>
              </a:solidFill>
            </a:endParaRPr>
          </a:p>
          <a:p>
            <a:pPr marL="0" lvl="0" indent="0">
              <a:buNone/>
            </a:pPr>
            <a:r>
              <a:rPr lang="en-US" b="1" dirty="0" smtClean="0">
                <a:solidFill>
                  <a:schemeClr val="tx1"/>
                </a:solidFill>
              </a:rPr>
              <a:t>Vulnerable Lebanese :  </a:t>
            </a:r>
            <a:r>
              <a:rPr lang="en-US" dirty="0" smtClean="0">
                <a:solidFill>
                  <a:schemeClr val="tx1"/>
                </a:solidFill>
              </a:rPr>
              <a:t>NPTP classification </a:t>
            </a:r>
          </a:p>
          <a:p>
            <a:pPr marL="0" lvl="0" indent="0">
              <a:buNone/>
            </a:pPr>
            <a:r>
              <a:rPr lang="en-US" b="1" u="sng" dirty="0">
                <a:solidFill>
                  <a:schemeClr val="tx1"/>
                </a:solidFill>
              </a:rPr>
              <a:t>A</a:t>
            </a:r>
            <a:r>
              <a:rPr lang="en-US" b="1" u="sng" dirty="0" smtClean="0">
                <a:solidFill>
                  <a:schemeClr val="tx1"/>
                </a:solidFill>
              </a:rPr>
              <a:t>griculture livelihoods:</a:t>
            </a:r>
          </a:p>
          <a:p>
            <a:pPr marL="0" lvl="0" indent="0">
              <a:buNone/>
            </a:pPr>
            <a:r>
              <a:rPr lang="en-US" dirty="0" smtClean="0">
                <a:solidFill>
                  <a:schemeClr val="tx1"/>
                </a:solidFill>
              </a:rPr>
              <a:t>MoA census, FSLA 2015 (FAO/MoA/REACH, Agriculture </a:t>
            </a:r>
            <a:r>
              <a:rPr lang="en-US" dirty="0" err="1">
                <a:solidFill>
                  <a:schemeClr val="tx1"/>
                </a:solidFill>
              </a:rPr>
              <a:t>L</a:t>
            </a:r>
            <a:r>
              <a:rPr lang="en-US" dirty="0" err="1" smtClean="0">
                <a:solidFill>
                  <a:schemeClr val="tx1"/>
                </a:solidFill>
              </a:rPr>
              <a:t>abour</a:t>
            </a:r>
            <a:r>
              <a:rPr lang="en-US" dirty="0" smtClean="0">
                <a:solidFill>
                  <a:schemeClr val="tx1"/>
                </a:solidFill>
              </a:rPr>
              <a:t> study (FAO),  Agriculture Production assessment (MoA), Poverty Assessment (UNDP/WFP)</a:t>
            </a:r>
          </a:p>
          <a:p>
            <a:pPr lvl="1">
              <a:buFont typeface="Wingdings" panose="05000000000000000000" pitchFamily="2" charset="2"/>
              <a:buChar char="§"/>
            </a:pPr>
            <a:endParaRPr lang="en-US" dirty="0" smtClean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64388" y="206938"/>
            <a:ext cx="792088" cy="7629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613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045078"/>
            <a:ext cx="8134944" cy="5184576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pPr marL="0" lvl="0" indent="0">
              <a:buNone/>
            </a:pPr>
            <a:endParaRPr lang="en-US" b="1" dirty="0" smtClean="0">
              <a:solidFill>
                <a:srgbClr val="FF0000"/>
              </a:solidFill>
            </a:endParaRPr>
          </a:p>
          <a:p>
            <a:pPr lvl="1">
              <a:buFont typeface="Wingdings" panose="05000000000000000000" pitchFamily="2" charset="2"/>
              <a:buChar char="§"/>
            </a:pPr>
            <a:endParaRPr lang="en-US" dirty="0" smtClean="0"/>
          </a:p>
          <a:p>
            <a:pPr lvl="1">
              <a:buFont typeface="Wingdings" panose="05000000000000000000" pitchFamily="2" charset="2"/>
              <a:buChar char="§"/>
            </a:pPr>
            <a:endParaRPr lang="en-US" dirty="0" smtClean="0"/>
          </a:p>
          <a:p>
            <a:endParaRPr lang="en-US" dirty="0"/>
          </a:p>
        </p:txBody>
      </p:sp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6783556"/>
              </p:ext>
            </p:extLst>
          </p:nvPr>
        </p:nvGraphicFramePr>
        <p:xfrm>
          <a:off x="45716" y="-27383"/>
          <a:ext cx="9098285" cy="632296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88471"/>
                <a:gridCol w="1894853"/>
                <a:gridCol w="2106499"/>
                <a:gridCol w="2547844"/>
                <a:gridCol w="1860618"/>
              </a:tblGrid>
              <a:tr h="28803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Date</a:t>
                      </a:r>
                      <a:endParaRPr lang="en-US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51" marR="4035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Event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51" marR="4035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Expected inputs from sector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51" marR="40351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Preparation needed  (include deadline)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51" marR="40351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Required Follow-up after workshop (include deadline)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51" marR="40351" marT="0" marB="0" anchor="ctr"/>
                </a:tc>
              </a:tr>
              <a:tr h="2574122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7 Oct.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51" marR="40351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3rd Multi Stakeholder Workshop "Inter-sector / sector Needs Analysis and Delivering the LCRP"</a:t>
                      </a: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900" dirty="0">
                          <a:effectLst/>
                        </a:rPr>
                        <a:t>Sector presentation on their needs overview, defined population in need</a:t>
                      </a:r>
                    </a:p>
                    <a:p>
                      <a:pPr marL="10287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900" dirty="0">
                          <a:effectLst/>
                        </a:rPr>
                        <a:t>Findings and preliminary results of </a:t>
                      </a:r>
                      <a:r>
                        <a:rPr lang="en-US" sz="900" dirty="0" err="1">
                          <a:effectLst/>
                        </a:rPr>
                        <a:t>VASyR</a:t>
                      </a:r>
                      <a:r>
                        <a:rPr lang="en-US" sz="900" dirty="0">
                          <a:effectLst/>
                        </a:rPr>
                        <a:t> and UNDP Rapid Poverty Assessment, as well as other assessments/studies by relevant actors such as UNICEF, UNRWA, ILO, WB</a:t>
                      </a: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</a:p>
                    <a:p>
                      <a:pPr marL="342900" marR="0" lvl="0" indent="-34290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900" dirty="0">
                          <a:effectLst/>
                        </a:rPr>
                        <a:t>Review/Adjust the chapeau</a:t>
                      </a:r>
                      <a:endParaRPr lang="en-US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51" marR="40351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Sector review/update of Needs analysis for 2017-2020 </a:t>
                      </a:r>
                    </a:p>
                    <a:p>
                      <a:pPr marL="342900" marR="0" lvl="0" indent="-34290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alibri" panose="020F0502020204030204" pitchFamily="34" charset="0"/>
                        <a:buChar char="-"/>
                      </a:pPr>
                      <a:r>
                        <a:rPr lang="en-US" sz="900" dirty="0">
                          <a:effectLst/>
                        </a:rPr>
                        <a:t> Desk review and analysis of data using existing assessments and, if needed, carry out in-depth needs assessments </a:t>
                      </a:r>
                    </a:p>
                    <a:p>
                      <a:pPr marL="342900" marR="0" lvl="0" indent="-342900" algn="just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alibri" panose="020F0502020204030204" pitchFamily="34" charset="0"/>
                        <a:buChar char="-"/>
                      </a:pPr>
                      <a:r>
                        <a:rPr lang="en-US" sz="900" dirty="0">
                          <a:effectLst/>
                        </a:rPr>
                        <a:t>Definition of priorities by sector based on  data analysis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51" marR="40351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Preparatory meeting held on </a:t>
                      </a:r>
                      <a:r>
                        <a:rPr lang="en-US" sz="900" u="sng" dirty="0">
                          <a:effectLst/>
                        </a:rPr>
                        <a:t>22</a:t>
                      </a:r>
                      <a:r>
                        <a:rPr lang="en-US" sz="900" u="sng" baseline="30000" dirty="0">
                          <a:effectLst/>
                        </a:rPr>
                        <a:t>nd</a:t>
                      </a:r>
                      <a:r>
                        <a:rPr lang="en-US" sz="900" u="sng" dirty="0">
                          <a:effectLst/>
                        </a:rPr>
                        <a:t> September</a:t>
                      </a:r>
                      <a:r>
                        <a:rPr lang="en-US" sz="900" dirty="0">
                          <a:effectLst/>
                        </a:rPr>
                        <a:t> to discuss with partners and core group on :</a:t>
                      </a:r>
                    </a:p>
                    <a:p>
                      <a:pPr marL="742950" marR="0" lvl="1" indent="-2857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  <a:tabLst>
                          <a:tab pos="914400" algn="l"/>
                        </a:tabLst>
                      </a:pPr>
                      <a:r>
                        <a:rPr lang="en-US" sz="900" dirty="0">
                          <a:effectLst/>
                        </a:rPr>
                        <a:t>Define the sector  LCRP strategy 2017-2020 </a:t>
                      </a:r>
                    </a:p>
                    <a:p>
                      <a:pPr marL="742950" marR="0" lvl="1" indent="-2857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  <a:tabLst>
                          <a:tab pos="914400" algn="l"/>
                        </a:tabLst>
                      </a:pPr>
                      <a:r>
                        <a:rPr lang="en-US" sz="900" dirty="0">
                          <a:effectLst/>
                        </a:rPr>
                        <a:t>FS priority interventions</a:t>
                      </a:r>
                    </a:p>
                    <a:p>
                      <a:pPr marL="742950" marR="0" lvl="1" indent="-2857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  <a:tabLst>
                          <a:tab pos="914400" algn="l"/>
                        </a:tabLst>
                      </a:pPr>
                      <a:r>
                        <a:rPr lang="en-US" sz="900" dirty="0">
                          <a:effectLst/>
                        </a:rPr>
                        <a:t>Outcomes and activities (focus on 2017) </a:t>
                      </a:r>
                    </a:p>
                    <a:p>
                      <a:pPr marL="742950" marR="0" lvl="1" indent="-28575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"/>
                        <a:tabLst>
                          <a:tab pos="914400" algn="l"/>
                        </a:tabLst>
                      </a:pPr>
                      <a:r>
                        <a:rPr lang="en-US" sz="900" dirty="0">
                          <a:effectLst/>
                        </a:rPr>
                        <a:t>Approach for the definition of the 2017 People in need and sector targets 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51" marR="40351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Meeting with SC to for strategy /PIN and endorsement  Week 26-30 September 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Drafting of strategy and revision of the current LF to adopt it to the new timeline</a:t>
                      </a:r>
                      <a:endParaRPr lang="en-US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51" marR="40351" marT="0" marB="0"/>
                </a:tc>
              </a:tr>
              <a:tr h="1787841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Week 17 October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51" marR="40351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4</a:t>
                      </a:r>
                      <a:r>
                        <a:rPr lang="en-US" sz="900" baseline="30000" dirty="0">
                          <a:effectLst/>
                        </a:rPr>
                        <a:t>th</a:t>
                      </a:r>
                      <a:r>
                        <a:rPr lang="en-US" sz="900" dirty="0">
                          <a:effectLst/>
                        </a:rPr>
                        <a:t> Multi Stakeholder Workshop "Sector Response Plan"</a:t>
                      </a: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Symbol" panose="05050102010706020507" pitchFamily="18" charset="2"/>
                        <a:buChar char=""/>
                      </a:pPr>
                      <a:r>
                        <a:rPr lang="en-US" sz="900" dirty="0">
                          <a:effectLst/>
                        </a:rPr>
                        <a:t>Sector presentation on their sector strategy/ framework /target/budget for 2017-2020</a:t>
                      </a:r>
                      <a:br>
                        <a:rPr lang="en-US" sz="900" dirty="0">
                          <a:effectLst/>
                        </a:rPr>
                      </a:br>
                      <a:endParaRPr lang="en-US" sz="900" dirty="0">
                        <a:effectLst/>
                      </a:endParaRP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51" marR="40351" marT="0" marB="0" anchor="ctr"/>
                </a:tc>
                <a:tc>
                  <a:txBody>
                    <a:bodyPr/>
                    <a:lstStyle/>
                    <a:p>
                      <a:pPr marL="5461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Development of Sector Response plans </a:t>
                      </a:r>
                    </a:p>
                    <a:p>
                      <a:pPr marL="5461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Include:</a:t>
                      </a:r>
                      <a:br>
                        <a:rPr lang="en-US" sz="900" dirty="0">
                          <a:effectLst/>
                        </a:rPr>
                      </a:br>
                      <a:r>
                        <a:rPr lang="en-US" sz="900" dirty="0">
                          <a:effectLst/>
                        </a:rPr>
                        <a:t>-Sector strategy that reflect national strategies, policies and guidelines</a:t>
                      </a:r>
                      <a:br>
                        <a:rPr lang="en-US" sz="900" dirty="0">
                          <a:effectLst/>
                        </a:rPr>
                      </a:br>
                      <a:r>
                        <a:rPr lang="en-US" sz="900" dirty="0">
                          <a:effectLst/>
                        </a:rPr>
                        <a:t>-Target population/institutions</a:t>
                      </a:r>
                      <a:br>
                        <a:rPr lang="en-US" sz="900" dirty="0">
                          <a:effectLst/>
                        </a:rPr>
                      </a:br>
                      <a:r>
                        <a:rPr lang="en-US" sz="900" dirty="0">
                          <a:effectLst/>
                        </a:rPr>
                        <a:t>- Results Framework</a:t>
                      </a:r>
                      <a:br>
                        <a:rPr lang="en-US" sz="900" dirty="0">
                          <a:effectLst/>
                        </a:rPr>
                      </a:br>
                      <a:r>
                        <a:rPr lang="en-US" sz="900" dirty="0">
                          <a:effectLst/>
                        </a:rPr>
                        <a:t>- Budget</a:t>
                      </a:r>
                      <a:br>
                        <a:rPr lang="en-US" sz="900" dirty="0">
                          <a:effectLst/>
                        </a:rPr>
                      </a:br>
                      <a:r>
                        <a:rPr lang="en-US" sz="900" dirty="0">
                          <a:effectLst/>
                        </a:rPr>
                        <a:t>- Monitoring indicator </a:t>
                      </a:r>
                      <a:br>
                        <a:rPr lang="en-US" sz="900" dirty="0">
                          <a:effectLst/>
                        </a:rPr>
                      </a:br>
                      <a:r>
                        <a:rPr lang="en-US" sz="900" dirty="0">
                          <a:effectLst/>
                        </a:rPr>
                        <a:t>- Definition of milestones in line with M&amp;E framework for better monitoring of </a:t>
                      </a:r>
                      <a:r>
                        <a:rPr lang="en-US" sz="900" dirty="0" smtClean="0">
                          <a:effectLst/>
                        </a:rPr>
                        <a:t>progress</a:t>
                      </a:r>
                      <a:endParaRPr lang="en-US" sz="900" dirty="0">
                        <a:effectLst/>
                      </a:endParaRPr>
                    </a:p>
                  </a:txBody>
                  <a:tcPr marL="40351" marR="40351" marT="0" marB="0"/>
                </a:tc>
                <a:tc>
                  <a:txBody>
                    <a:bodyPr/>
                    <a:lstStyle/>
                    <a:p>
                      <a:pPr marL="5461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</a:p>
                    <a:p>
                      <a:pPr marL="5461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smtClean="0">
                          <a:effectLst/>
                        </a:rPr>
                        <a:t>•</a:t>
                      </a:r>
                      <a:r>
                        <a:rPr lang="en-US" sz="900" baseline="0" dirty="0" smtClean="0">
                          <a:effectLst/>
                        </a:rPr>
                        <a:t> </a:t>
                      </a:r>
                      <a:r>
                        <a:rPr lang="en-US" sz="900" dirty="0" smtClean="0">
                          <a:effectLst/>
                        </a:rPr>
                        <a:t>Strategy </a:t>
                      </a:r>
                      <a:r>
                        <a:rPr lang="en-US" sz="900" dirty="0">
                          <a:effectLst/>
                        </a:rPr>
                        <a:t>fine tune for 2017-2020</a:t>
                      </a:r>
                    </a:p>
                    <a:p>
                      <a:pPr marL="5461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smtClean="0">
                          <a:effectLst/>
                        </a:rPr>
                        <a:t>•</a:t>
                      </a:r>
                      <a:r>
                        <a:rPr lang="en-US" sz="900" baseline="0" dirty="0" smtClean="0">
                          <a:effectLst/>
                        </a:rPr>
                        <a:t> </a:t>
                      </a:r>
                      <a:r>
                        <a:rPr lang="en-US" sz="900" dirty="0" smtClean="0">
                          <a:effectLst/>
                        </a:rPr>
                        <a:t>Identification </a:t>
                      </a:r>
                      <a:r>
                        <a:rPr lang="en-US" sz="900" dirty="0">
                          <a:effectLst/>
                        </a:rPr>
                        <a:t>of sector priority and targets for 2017 </a:t>
                      </a:r>
                    </a:p>
                    <a:p>
                      <a:pPr marL="5461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smtClean="0">
                          <a:effectLst/>
                        </a:rPr>
                        <a:t>•</a:t>
                      </a:r>
                      <a:r>
                        <a:rPr lang="en-US" sz="900" baseline="0" dirty="0" smtClean="0">
                          <a:effectLst/>
                        </a:rPr>
                        <a:t> </a:t>
                      </a:r>
                      <a:r>
                        <a:rPr lang="en-US" sz="900" dirty="0" smtClean="0">
                          <a:effectLst/>
                        </a:rPr>
                        <a:t>Finalization </a:t>
                      </a:r>
                      <a:r>
                        <a:rPr lang="en-US" sz="900" dirty="0">
                          <a:effectLst/>
                        </a:rPr>
                        <a:t>of Results framework </a:t>
                      </a:r>
                    </a:p>
                    <a:p>
                      <a:pPr marL="5461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smtClean="0">
                          <a:effectLst/>
                        </a:rPr>
                        <a:t>•</a:t>
                      </a:r>
                      <a:r>
                        <a:rPr lang="en-US" sz="900" baseline="0" dirty="0" smtClean="0">
                          <a:effectLst/>
                        </a:rPr>
                        <a:t> </a:t>
                      </a:r>
                      <a:r>
                        <a:rPr lang="en-US" sz="900" dirty="0" smtClean="0">
                          <a:effectLst/>
                        </a:rPr>
                        <a:t>Budget </a:t>
                      </a:r>
                      <a:endParaRPr lang="en-US" sz="900" dirty="0">
                        <a:effectLst/>
                      </a:endParaRPr>
                    </a:p>
                    <a:p>
                      <a:pPr marL="5461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 smtClean="0">
                          <a:effectLst/>
                        </a:rPr>
                        <a:t>•</a:t>
                      </a:r>
                      <a:r>
                        <a:rPr lang="en-US" sz="900" baseline="0" dirty="0" smtClean="0">
                          <a:effectLst/>
                        </a:rPr>
                        <a:t> </a:t>
                      </a:r>
                      <a:r>
                        <a:rPr lang="en-US" sz="900" dirty="0" smtClean="0">
                          <a:effectLst/>
                        </a:rPr>
                        <a:t>M&amp;E </a:t>
                      </a:r>
                      <a:endParaRPr lang="en-US" sz="900" dirty="0">
                        <a:effectLst/>
                      </a:endParaRPr>
                    </a:p>
                    <a:p>
                      <a:pPr marL="5461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</a:p>
                    <a:p>
                      <a:pPr marL="5461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Meeting with partners will be organized based on the needs</a:t>
                      </a:r>
                      <a:endParaRPr lang="en-US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51" marR="40351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51" marR="40351" marT="0" marB="0"/>
                </a:tc>
              </a:tr>
              <a:tr h="68506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31</a:t>
                      </a:r>
                      <a:r>
                        <a:rPr lang="en-US" sz="900" baseline="30000">
                          <a:effectLst/>
                        </a:rPr>
                        <a:t>st</a:t>
                      </a:r>
                      <a:r>
                        <a:rPr lang="en-US" sz="900">
                          <a:effectLst/>
                        </a:rPr>
                        <a:t> October</a:t>
                      </a: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51" marR="40351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Sector chapter draft submitted to the Inter-sector for initial review and editing to ensure overall coherence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51" marR="40351" marT="0" marB="0" anchor="ctr"/>
                </a:tc>
                <a:tc rowSpan="2"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Sector chapter draft finalized and includes final targets and budgets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51" marR="40351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51" marR="40351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51" marR="40351" marT="0" marB="0"/>
                </a:tc>
              </a:tr>
              <a:tr h="52064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7 Nov.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51" marR="40351" marT="0" marB="0" anchor="ctr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</a:p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Sector Chapter endorsed by Sector Steering Committees  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51" marR="40351" marT="0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51" marR="40351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51" marR="40351" marT="0" marB="0"/>
                </a:tc>
              </a:tr>
              <a:tr h="439824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14 November</a:t>
                      </a:r>
                      <a:endParaRPr lang="en-US" sz="9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51" marR="40351" marT="0" marB="0" anchor="ctr"/>
                </a:tc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Lebanon Chapter submitted to the 3RP  for incorporation in the Global Humanitarian Overview (includes final targets and budgets)</a:t>
                      </a:r>
                      <a:endParaRPr lang="en-US" sz="9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40351" marR="40351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36409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520" y="0"/>
            <a:ext cx="7848872" cy="838140"/>
          </a:xfrm>
        </p:spPr>
        <p:txBody>
          <a:bodyPr>
            <a:normAutofit fontScale="90000"/>
          </a:bodyPr>
          <a:lstStyle/>
          <a:p>
            <a:r>
              <a:rPr lang="en-US" sz="40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2016 APPEAL PROCESS -  Step 1 – FS IMO</a:t>
            </a:r>
            <a:endParaRPr lang="en-US" sz="4000" b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045078"/>
            <a:ext cx="8134944" cy="5184576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pPr marL="0" lvl="0" indent="0">
              <a:buNone/>
            </a:pPr>
            <a:endParaRPr lang="en-US" b="1" dirty="0" smtClean="0">
              <a:solidFill>
                <a:srgbClr val="FF0000"/>
              </a:solidFill>
            </a:endParaRPr>
          </a:p>
          <a:p>
            <a:pPr lvl="1">
              <a:buFont typeface="Wingdings" panose="05000000000000000000" pitchFamily="2" charset="2"/>
              <a:buChar char="§"/>
            </a:pPr>
            <a:endParaRPr lang="en-US" dirty="0" smtClean="0"/>
          </a:p>
          <a:p>
            <a:pPr lvl="1">
              <a:buFont typeface="Wingdings" panose="05000000000000000000" pitchFamily="2" charset="2"/>
              <a:buChar char="§"/>
            </a:pPr>
            <a:endParaRPr lang="en-US" dirty="0" smtClean="0"/>
          </a:p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794" r="37904" b="9028"/>
          <a:stretch/>
        </p:blipFill>
        <p:spPr bwMode="auto">
          <a:xfrm>
            <a:off x="238881" y="1045078"/>
            <a:ext cx="7200800" cy="522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urved Right Arrow 4"/>
          <p:cNvSpPr/>
          <p:nvPr/>
        </p:nvSpPr>
        <p:spPr>
          <a:xfrm rot="7120918">
            <a:off x="6199398" y="-94497"/>
            <a:ext cx="979077" cy="330546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164288" y="2969657"/>
            <a:ext cx="1872208" cy="13234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00B26B"/>
                </a:solidFill>
              </a:rPr>
              <a:t>Design of </a:t>
            </a:r>
            <a:r>
              <a:rPr lang="en-US" sz="1600" dirty="0" err="1" smtClean="0">
                <a:solidFill>
                  <a:srgbClr val="00B26B"/>
                </a:solidFill>
              </a:rPr>
              <a:t>logframe</a:t>
            </a:r>
            <a:r>
              <a:rPr lang="en-US" sz="1600" dirty="0" smtClean="0">
                <a:solidFill>
                  <a:srgbClr val="00B26B"/>
                </a:solidFill>
              </a:rPr>
              <a:t> on AI  per Outcome/Output/ Activity/Segregated Indicators</a:t>
            </a:r>
            <a:endParaRPr lang="en-US" sz="1600" dirty="0">
              <a:solidFill>
                <a:srgbClr val="00B26B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3006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51520" y="0"/>
            <a:ext cx="6989400" cy="8381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Step 2 – FS partners</a:t>
            </a:r>
            <a:endParaRPr lang="en-US" sz="4000" b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70" r="29362" b="8236"/>
          <a:stretch/>
        </p:blipFill>
        <p:spPr bwMode="auto">
          <a:xfrm>
            <a:off x="248" y="1052736"/>
            <a:ext cx="7924948" cy="5152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urved Right Arrow 6"/>
          <p:cNvSpPr/>
          <p:nvPr/>
        </p:nvSpPr>
        <p:spPr>
          <a:xfrm rot="6183308">
            <a:off x="4575556" y="-655763"/>
            <a:ext cx="672560" cy="3664883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012160" y="1988840"/>
            <a:ext cx="2952328" cy="132343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marL="342900" indent="-342900">
              <a:buAutoNum type="arabicParenR"/>
            </a:pPr>
            <a:r>
              <a:rPr lang="en-US" sz="1600" dirty="0" smtClean="0">
                <a:solidFill>
                  <a:srgbClr val="00B26B"/>
                </a:solidFill>
              </a:rPr>
              <a:t>Appeal by partners at activity level per governorate for each output (by entering 1)</a:t>
            </a:r>
          </a:p>
          <a:p>
            <a:pPr marL="342900" indent="-342900">
              <a:buAutoNum type="arabicParenR"/>
            </a:pPr>
            <a:r>
              <a:rPr lang="en-US" sz="1600" dirty="0" smtClean="0">
                <a:solidFill>
                  <a:srgbClr val="00B26B"/>
                </a:solidFill>
              </a:rPr>
              <a:t>Adding target per segregated indicator</a:t>
            </a:r>
            <a:endParaRPr lang="en-US" sz="1600" dirty="0">
              <a:solidFill>
                <a:srgbClr val="00B26B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6012160" y="4293096"/>
            <a:ext cx="475727" cy="21602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6660232" y="4797152"/>
            <a:ext cx="475727" cy="216024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2542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761" t="9828" r="43220" b="9413"/>
          <a:stretch/>
        </p:blipFill>
        <p:spPr bwMode="auto">
          <a:xfrm>
            <a:off x="126074" y="980727"/>
            <a:ext cx="4229902" cy="51881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251520" y="0"/>
            <a:ext cx="6989400" cy="8381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Step 3 – FS sector</a:t>
            </a:r>
            <a:endParaRPr lang="en-US" sz="4000" b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84168" y="476672"/>
            <a:ext cx="2592288" cy="58477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00B26B"/>
                </a:solidFill>
              </a:rPr>
              <a:t>Submission of sector Targets &amp; Budget requirements</a:t>
            </a:r>
            <a:endParaRPr lang="en-US" sz="1600" dirty="0">
              <a:solidFill>
                <a:srgbClr val="00B26B"/>
              </a:solidFill>
            </a:endParaRPr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94" t="32234" r="1"/>
          <a:stretch/>
        </p:blipFill>
        <p:spPr bwMode="auto">
          <a:xfrm>
            <a:off x="4677701" y="1628800"/>
            <a:ext cx="4142771" cy="43204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5869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251520" y="0"/>
            <a:ext cx="6989400" cy="83814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48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000" b="1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Step 3 – FS coordination</a:t>
            </a:r>
            <a:endParaRPr lang="en-US" sz="4000" b="1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092280" y="1988840"/>
            <a:ext cx="1872208" cy="107721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600" dirty="0" smtClean="0">
                <a:solidFill>
                  <a:srgbClr val="00B26B"/>
                </a:solidFill>
              </a:rPr>
              <a:t>Extract partners’ appeal per output and report on it in the LCRP document</a:t>
            </a:r>
            <a:endParaRPr lang="en-US" sz="1600" dirty="0">
              <a:solidFill>
                <a:srgbClr val="00B26B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23" r="37734" b="7123"/>
          <a:stretch/>
        </p:blipFill>
        <p:spPr bwMode="auto">
          <a:xfrm>
            <a:off x="179513" y="1100264"/>
            <a:ext cx="6768752" cy="50088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urved Right Arrow 6"/>
          <p:cNvSpPr/>
          <p:nvPr/>
        </p:nvSpPr>
        <p:spPr>
          <a:xfrm rot="5908534">
            <a:off x="5269152" y="-761103"/>
            <a:ext cx="927023" cy="3664883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30220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Custom 1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00B45E"/>
      </a:accent1>
      <a:accent2>
        <a:srgbClr val="00D06B"/>
      </a:accent2>
      <a:accent3>
        <a:srgbClr val="00B45E"/>
      </a:accent3>
      <a:accent4>
        <a:srgbClr val="00D06B"/>
      </a:accent4>
      <a:accent5>
        <a:srgbClr val="00B45E"/>
      </a:accent5>
      <a:accent6>
        <a:srgbClr val="00D06B"/>
      </a:accent6>
      <a:hlink>
        <a:srgbClr val="00B45E"/>
      </a:hlink>
      <a:folHlink>
        <a:srgbClr val="D3F0E2"/>
      </a:folHlink>
    </a:clrScheme>
    <a:fontScheme name="Retrospect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4565</TotalTime>
  <Words>816</Words>
  <Application>Microsoft Office PowerPoint</Application>
  <PresentationFormat>On-screen Show (4:3)</PresentationFormat>
  <Paragraphs>146</Paragraphs>
  <Slides>13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Calibri</vt:lpstr>
      <vt:lpstr>Calibri Light</vt:lpstr>
      <vt:lpstr>Symbol</vt:lpstr>
      <vt:lpstr>Times New Roman</vt:lpstr>
      <vt:lpstr>Wingdings</vt:lpstr>
      <vt:lpstr>Retrospect</vt:lpstr>
      <vt:lpstr>  Food Security Sector Working Group   LCRP preparation Workshop 2 </vt:lpstr>
      <vt:lpstr>AGENDA</vt:lpstr>
      <vt:lpstr>STRATEGY </vt:lpstr>
      <vt:lpstr>STABILIZATION</vt:lpstr>
      <vt:lpstr>Four Pillars of Food Security: </vt:lpstr>
      <vt:lpstr>PowerPoint Presentation</vt:lpstr>
      <vt:lpstr>PRIORITY INTERVENTIONS  2016 </vt:lpstr>
      <vt:lpstr> Sector People in Need</vt:lpstr>
      <vt:lpstr>PowerPoint Presentation</vt:lpstr>
      <vt:lpstr>2016 APPEAL PROCESS -  Step 1 – FS IMO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Majid Rafei</dc:creator>
  <cp:lastModifiedBy>ROVARIS Elena</cp:lastModifiedBy>
  <cp:revision>325</cp:revision>
  <cp:lastPrinted>2016-09-21T15:57:00Z</cp:lastPrinted>
  <dcterms:created xsi:type="dcterms:W3CDTF">2015-03-05T17:37:06Z</dcterms:created>
  <dcterms:modified xsi:type="dcterms:W3CDTF">2016-09-22T11:54:01Z</dcterms:modified>
</cp:coreProperties>
</file>