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10"/>
  </p:notesMasterIdLst>
  <p:handoutMasterIdLst>
    <p:handoutMasterId r:id="rId11"/>
  </p:handoutMasterIdLst>
  <p:sldIdLst>
    <p:sldId id="258" r:id="rId3"/>
    <p:sldId id="259" r:id="rId4"/>
    <p:sldId id="261" r:id="rId5"/>
    <p:sldId id="264" r:id="rId6"/>
    <p:sldId id="263" r:id="rId7"/>
    <p:sldId id="262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6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UNHCR, The UN Refugee Agency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BD7FF-E8B4-4734-9B06-51C0D7FA712D}" type="datetimeFigureOut">
              <a:rPr lang="en-US" smtClean="0"/>
              <a:t>10-Aug-16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2C425-D0B7-47B8-BFF2-0B535E0A49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97866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UNHCR, The UN Refugee Agency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FA5961-0DEB-4A20-B5DB-0DC03B11A31B}" type="datetimeFigureOut">
              <a:rPr lang="en-US" smtClean="0"/>
              <a:t>10-Aug-16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FC63E9-EEB3-4AD9-B181-F0439A37E2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670226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</p:spPr>
        <p:txBody>
          <a:bodyPr anchor="b"/>
          <a:lstStyle>
            <a:lvl1pPr algn="ctr">
              <a:defRPr sz="6000">
                <a:latin typeface="Roboto Ligh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64229" y="420782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90" indent="0" algn="ctr">
              <a:buNone/>
              <a:defRPr sz="2000"/>
            </a:lvl2pPr>
            <a:lvl3pPr marL="914376" indent="0" algn="ctr">
              <a:buNone/>
              <a:defRPr sz="1801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4" indent="0" algn="ctr">
              <a:buNone/>
              <a:defRPr sz="1600"/>
            </a:lvl6pPr>
            <a:lvl7pPr marL="2743130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07110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37ABC8B4-838F-46F4-BEDC-3FEBA2DA4306}" type="datetime1">
              <a:rPr lang="en-US" smtClean="0"/>
              <a:t>10-Aug-16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5" y="635635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UNHCR -- The UN Refugee Agency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9FB06314-2B7F-425C-9F36-C12E76A5D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761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00B3040E-2B11-43CE-B56E-C36F0ADF1466}" type="datetime1">
              <a:rPr lang="en-US" smtClean="0"/>
              <a:t>10-Aug-16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5" y="635635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UNHCR -- The UN Refugee Agency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9FB06314-2B7F-425C-9F36-C12E76A5D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917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2815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89468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9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6" indent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B506CE39-D9FF-4369-B2A4-830BA9FE82C3}" type="datetime1">
              <a:rPr lang="en-US" smtClean="0"/>
              <a:t>10-Aug-16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5" y="635635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UNHCR -- The UN Refugee Agency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9FB06314-2B7F-425C-9F36-C12E76A5D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93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00EF4C32-F71E-4663-BBF8-CEBC9FF9720B}" type="datetime1">
              <a:rPr lang="en-US" smtClean="0"/>
              <a:t>10-Aug-16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5" y="635635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UNHCR -- The UN Refugee Agency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9FB06314-2B7F-425C-9F36-C12E76A5D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55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5" y="1681164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0" indent="0">
              <a:buNone/>
              <a:defRPr sz="2000" b="1"/>
            </a:lvl2pPr>
            <a:lvl3pPr marL="914376" indent="0">
              <a:buNone/>
              <a:defRPr sz="1801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4" indent="0">
              <a:buNone/>
              <a:defRPr sz="1600" b="1"/>
            </a:lvl6pPr>
            <a:lvl7pPr marL="2743130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5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4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90" indent="0">
              <a:buNone/>
              <a:defRPr sz="2000" b="1"/>
            </a:lvl2pPr>
            <a:lvl3pPr marL="914376" indent="0">
              <a:buNone/>
              <a:defRPr sz="1801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4" indent="0">
              <a:buNone/>
              <a:defRPr sz="1600" b="1"/>
            </a:lvl6pPr>
            <a:lvl7pPr marL="2743130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30353EAE-5F62-401C-9E94-2301B306F507}" type="datetime1">
              <a:rPr lang="en-US" smtClean="0"/>
              <a:t>10-Aug-16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5" y="635635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UNHCR -- The UN Refugee Agency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9FB06314-2B7F-425C-9F36-C12E76A5D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829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E5017048-28AA-4830-BF1F-C33ED581C33E}" type="datetime1">
              <a:rPr lang="en-US" smtClean="0"/>
              <a:t>10-Aug-16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5" y="635635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UNHCR -- The UN Refugee Agency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9FB06314-2B7F-425C-9F36-C12E76A5D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30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7A2A3A1C-E660-40E7-AC5A-EEAAEAA0E3EE}" type="datetime1">
              <a:rPr lang="en-US" smtClean="0"/>
              <a:t>10-Aug-16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5" y="635635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UNHCR -- The UN Refugee Agency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9FB06314-2B7F-425C-9F36-C12E76A5D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76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2" y="987430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0" indent="0">
              <a:buNone/>
              <a:defRPr sz="1401"/>
            </a:lvl2pPr>
            <a:lvl3pPr marL="914376" indent="0">
              <a:buNone/>
              <a:defRPr sz="1200"/>
            </a:lvl3pPr>
            <a:lvl4pPr marL="1371566" indent="0">
              <a:buNone/>
              <a:defRPr sz="1001"/>
            </a:lvl4pPr>
            <a:lvl5pPr marL="1828754" indent="0">
              <a:buNone/>
              <a:defRPr sz="1001"/>
            </a:lvl5pPr>
            <a:lvl6pPr marL="2285944" indent="0">
              <a:buNone/>
              <a:defRPr sz="1001"/>
            </a:lvl6pPr>
            <a:lvl7pPr marL="2743130" indent="0">
              <a:buNone/>
              <a:defRPr sz="1001"/>
            </a:lvl7pPr>
            <a:lvl8pPr marL="3200320" indent="0">
              <a:buNone/>
              <a:defRPr sz="1001"/>
            </a:lvl8pPr>
            <a:lvl9pPr marL="3657509" indent="0">
              <a:buNone/>
              <a:defRPr sz="100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10272FFC-6BF5-41CA-8BB0-1867D7A7EE8D}" type="datetime1">
              <a:rPr lang="en-US" smtClean="0"/>
              <a:t>10-Aug-16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5" y="635635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UNHCR -- The UN Refugee Agency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9FB06314-2B7F-425C-9F36-C12E76A5D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872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92" y="987430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90" indent="0">
              <a:buNone/>
              <a:defRPr sz="2800"/>
            </a:lvl2pPr>
            <a:lvl3pPr marL="914376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4" indent="0">
              <a:buNone/>
              <a:defRPr sz="2000"/>
            </a:lvl6pPr>
            <a:lvl7pPr marL="2743130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1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90" indent="0">
              <a:buNone/>
              <a:defRPr sz="1401"/>
            </a:lvl2pPr>
            <a:lvl3pPr marL="914376" indent="0">
              <a:buNone/>
              <a:defRPr sz="1200"/>
            </a:lvl3pPr>
            <a:lvl4pPr marL="1371566" indent="0">
              <a:buNone/>
              <a:defRPr sz="1001"/>
            </a:lvl4pPr>
            <a:lvl5pPr marL="1828754" indent="0">
              <a:buNone/>
              <a:defRPr sz="1001"/>
            </a:lvl5pPr>
            <a:lvl6pPr marL="2285944" indent="0">
              <a:buNone/>
              <a:defRPr sz="1001"/>
            </a:lvl6pPr>
            <a:lvl7pPr marL="2743130" indent="0">
              <a:buNone/>
              <a:defRPr sz="1001"/>
            </a:lvl7pPr>
            <a:lvl8pPr marL="3200320" indent="0">
              <a:buNone/>
              <a:defRPr sz="1001"/>
            </a:lvl8pPr>
            <a:lvl9pPr marL="3657509" indent="0">
              <a:buNone/>
              <a:defRPr sz="100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ED5814E2-6A15-4123-A5AB-544DB2E272C7}" type="datetime1">
              <a:rPr lang="en-US" smtClean="0"/>
              <a:t>10-Aug-16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5" y="635635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UNHCR -- The UN Refugee Agency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1" y="6356355"/>
            <a:ext cx="2743200" cy="365125"/>
          </a:xfrm>
          <a:prstGeom prst="rect">
            <a:avLst/>
          </a:prstGeom>
        </p:spPr>
        <p:txBody>
          <a:bodyPr/>
          <a:lstStyle/>
          <a:p>
            <a:fld id="{9FB06314-2B7F-425C-9F36-C12E76A5D2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197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5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5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492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376" rtl="0" eaLnBrk="1" latinLnBrk="0" hangingPunct="1">
        <a:lnSpc>
          <a:spcPct val="90000"/>
        </a:lnSpc>
        <a:spcBef>
          <a:spcPct val="0"/>
        </a:spcBef>
        <a:buNone/>
        <a:defRPr sz="4000" kern="1200" baseline="0">
          <a:solidFill>
            <a:schemeClr val="bg1"/>
          </a:solidFill>
          <a:latin typeface="Roboto Light"/>
          <a:ea typeface="+mj-ea"/>
          <a:cs typeface="+mj-cs"/>
        </a:defRPr>
      </a:lvl1pPr>
    </p:titleStyle>
    <p:bodyStyle>
      <a:lvl1pPr marL="228594" indent="-228594" algn="l" defTabSz="914376" rtl="0" eaLnBrk="1" latinLnBrk="0" hangingPunct="1">
        <a:lnSpc>
          <a:spcPct val="100000"/>
        </a:lnSpc>
        <a:spcBef>
          <a:spcPts val="1001"/>
        </a:spcBef>
        <a:spcAft>
          <a:spcPts val="1001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Roboto"/>
          <a:ea typeface="+mn-ea"/>
          <a:cs typeface="+mn-cs"/>
        </a:defRPr>
      </a:lvl1pPr>
      <a:lvl2pPr marL="685784" indent="-228594" algn="l" defTabSz="914376" rtl="0" eaLnBrk="1" latinLnBrk="0" hangingPunct="1">
        <a:lnSpc>
          <a:spcPct val="100000"/>
        </a:lnSpc>
        <a:spcBef>
          <a:spcPts val="500"/>
        </a:spcBef>
        <a:spcAft>
          <a:spcPts val="1001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Roboto"/>
          <a:ea typeface="+mn-ea"/>
          <a:cs typeface="+mn-cs"/>
        </a:defRPr>
      </a:lvl2pPr>
      <a:lvl3pPr marL="1142971" indent="-228594" algn="l" defTabSz="914376" rtl="0" eaLnBrk="1" latinLnBrk="0" hangingPunct="1">
        <a:lnSpc>
          <a:spcPct val="100000"/>
        </a:lnSpc>
        <a:spcBef>
          <a:spcPts val="500"/>
        </a:spcBef>
        <a:spcAft>
          <a:spcPts val="1001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Roboto"/>
          <a:ea typeface="+mn-ea"/>
          <a:cs typeface="+mn-cs"/>
        </a:defRPr>
      </a:lvl3pPr>
      <a:lvl4pPr marL="1600160" indent="-228594" algn="l" defTabSz="914376" rtl="0" eaLnBrk="1" latinLnBrk="0" hangingPunct="1">
        <a:lnSpc>
          <a:spcPct val="100000"/>
        </a:lnSpc>
        <a:spcBef>
          <a:spcPts val="500"/>
        </a:spcBef>
        <a:spcAft>
          <a:spcPts val="1001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Roboto"/>
          <a:ea typeface="+mn-ea"/>
          <a:cs typeface="+mn-cs"/>
        </a:defRPr>
      </a:lvl4pPr>
      <a:lvl5pPr marL="2057350" indent="-228594" algn="l" defTabSz="914376" rtl="0" eaLnBrk="1" latinLnBrk="0" hangingPunct="1">
        <a:lnSpc>
          <a:spcPct val="100000"/>
        </a:lnSpc>
        <a:spcBef>
          <a:spcPts val="500"/>
        </a:spcBef>
        <a:spcAft>
          <a:spcPts val="1001"/>
        </a:spcAft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Roboto"/>
          <a:ea typeface="+mn-ea"/>
          <a:cs typeface="+mn-cs"/>
        </a:defRPr>
      </a:lvl5pPr>
      <a:lvl6pPr marL="2514536" indent="-228594" algn="l" defTabSz="9143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4" indent="-228594" algn="l" defTabSz="91437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90" algn="l" defTabSz="91437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76" algn="l" defTabSz="91437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4" algn="l" defTabSz="91437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0" algn="l" defTabSz="91437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6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rrse-smi.maps.arcgis.com/apps/MapJournal/index.html?appid=dc0cf99f05f44858b886c824f3a5633d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://rrse-smi.maps.arcgis.com/apps/MapSeries/index.html?appid=d5f377f7f6f2418b8ebadaae638df2e1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0"/>
            <a:ext cx="10515600" cy="814812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Situation in Greece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989345"/>
            <a:ext cx="10515600" cy="1862496"/>
          </a:xfrm>
        </p:spPr>
        <p:txBody>
          <a:bodyPr/>
          <a:lstStyle/>
          <a:p>
            <a:r>
              <a:rPr lang="en-US" dirty="0"/>
              <a:t>1 million refugees/migrants since 2015 </a:t>
            </a:r>
          </a:p>
          <a:p>
            <a:r>
              <a:rPr lang="en-US" dirty="0"/>
              <a:t>First 3 months of 2016, 150,000 refugee/migrants Greek islands.</a:t>
            </a:r>
          </a:p>
          <a:p>
            <a:r>
              <a:rPr lang="en-US" dirty="0"/>
              <a:t>EU-Turkey deal (20</a:t>
            </a:r>
            <a:r>
              <a:rPr lang="en-US" baseline="30000" dirty="0"/>
              <a:t> </a:t>
            </a:r>
            <a:r>
              <a:rPr lang="en-US" dirty="0"/>
              <a:t>March), sites on mainland Greece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226" y="2908380"/>
            <a:ext cx="5735129" cy="38234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970" y="2904606"/>
            <a:ext cx="6829870" cy="38271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707" y="2904607"/>
            <a:ext cx="6829874" cy="382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584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-1"/>
            <a:ext cx="10515600" cy="823865"/>
          </a:xfrm>
        </p:spPr>
        <p:txBody>
          <a:bodyPr>
            <a:noAutofit/>
          </a:bodyPr>
          <a:lstStyle/>
          <a:p>
            <a:pPr algn="ctr"/>
            <a:r>
              <a:rPr lang="en-US" dirty="0"/>
              <a:t>Site Monitoring Rational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533685"/>
            <a:ext cx="10515600" cy="4351339"/>
          </a:xfrm>
        </p:spPr>
        <p:txBody>
          <a:bodyPr/>
          <a:lstStyle/>
          <a:p>
            <a:r>
              <a:rPr lang="en-US" dirty="0"/>
              <a:t>Lack of information on mainland sites (Locations, Capacity, Sectorial info)</a:t>
            </a:r>
          </a:p>
          <a:p>
            <a:r>
              <a:rPr lang="en-US" dirty="0"/>
              <a:t>Mainly refugee context, establish UNHCR’s coordination role</a:t>
            </a:r>
          </a:p>
          <a:p>
            <a:r>
              <a:rPr lang="en-US" dirty="0"/>
              <a:t>Rapid assessment of new sites</a:t>
            </a:r>
          </a:p>
          <a:p>
            <a:r>
              <a:rPr lang="en-US" dirty="0"/>
              <a:t>Track movement between sites (</a:t>
            </a:r>
            <a:r>
              <a:rPr lang="en-US" dirty="0" err="1"/>
              <a:t>Eidomeni</a:t>
            </a:r>
            <a:r>
              <a:rPr lang="en-US" dirty="0"/>
              <a:t>, Piraeus Port)</a:t>
            </a:r>
          </a:p>
          <a:p>
            <a:r>
              <a:rPr lang="en-US" dirty="0"/>
              <a:t>Verify population figures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67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-1"/>
            <a:ext cx="10515600" cy="860079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Site Monitoring - Greece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398" y="1384608"/>
            <a:ext cx="10515600" cy="4351339"/>
          </a:xfrm>
        </p:spPr>
        <p:txBody>
          <a:bodyPr>
            <a:normAutofit/>
          </a:bodyPr>
          <a:lstStyle/>
          <a:p>
            <a:r>
              <a:rPr lang="en-US" dirty="0"/>
              <a:t>Create Site Master List (Names, Locations, Populations)</a:t>
            </a:r>
          </a:p>
          <a:p>
            <a:r>
              <a:rPr lang="en-US" dirty="0"/>
              <a:t>Develop questionnaire (sectorial input)</a:t>
            </a:r>
          </a:p>
          <a:p>
            <a:r>
              <a:rPr lang="en-US" dirty="0"/>
              <a:t>Kobo and </a:t>
            </a:r>
            <a:r>
              <a:rPr lang="en-US" dirty="0" err="1"/>
              <a:t>GeoODK</a:t>
            </a:r>
            <a:r>
              <a:rPr lang="en-US" dirty="0"/>
              <a:t>, train teams (Protection)</a:t>
            </a:r>
          </a:p>
          <a:p>
            <a:r>
              <a:rPr lang="en-US" dirty="0"/>
              <a:t>Collate, Clean, Verify</a:t>
            </a:r>
          </a:p>
          <a:p>
            <a:r>
              <a:rPr lang="en-US" dirty="0"/>
              <a:t>Import into Site Monitoring Tool (Excel)</a:t>
            </a:r>
          </a:p>
          <a:p>
            <a:r>
              <a:rPr lang="en-US" dirty="0"/>
              <a:t>Create Site Profiles and Sectorial Dashboards (Excel)</a:t>
            </a:r>
          </a:p>
          <a:p>
            <a:r>
              <a:rPr lang="en-US" dirty="0"/>
              <a:t>Disseminate - ArcGIS Online, print, email </a:t>
            </a:r>
            <a:r>
              <a:rPr lang="en-US" dirty="0" err="1"/>
              <a:t>etc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49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0"/>
            <a:ext cx="10515600" cy="82087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Site Monitoring – Site Profiles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7310" t="13009" r="29522"/>
          <a:stretch/>
        </p:blipFill>
        <p:spPr>
          <a:xfrm>
            <a:off x="126749" y="1444795"/>
            <a:ext cx="5830434" cy="51672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7211" t="15385" r="29472"/>
          <a:stretch/>
        </p:blipFill>
        <p:spPr>
          <a:xfrm>
            <a:off x="6010793" y="1444795"/>
            <a:ext cx="6031973" cy="5185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177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4663" y="0"/>
            <a:ext cx="10515600" cy="887074"/>
          </a:xfrm>
        </p:spPr>
        <p:txBody>
          <a:bodyPr/>
          <a:lstStyle/>
          <a:p>
            <a:pPr algn="ctr"/>
            <a:r>
              <a:rPr lang="en-US" dirty="0"/>
              <a:t>Site Monitoring – ArcGIS Online</a:t>
            </a:r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2" y="1348741"/>
            <a:ext cx="6017716" cy="4183380"/>
          </a:xfrm>
          <a:prstGeom prst="rect">
            <a:avLst/>
          </a:prstGeom>
        </p:spPr>
      </p:pic>
      <p:pic>
        <p:nvPicPr>
          <p:cNvPr id="6" name="Picture 5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170" y="1348739"/>
            <a:ext cx="5843822" cy="41833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23785" y="5532120"/>
            <a:ext cx="3889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www.unhcr.gr/sites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276" y="5537878"/>
            <a:ext cx="3889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www.unhcr.gr/sites/profile</a:t>
            </a:r>
          </a:p>
        </p:txBody>
      </p:sp>
    </p:spTree>
    <p:extLst>
      <p:ext uri="{BB962C8B-B14F-4D97-AF65-F5344CB8AC3E}">
        <p14:creationId xmlns:p14="http://schemas.microsoft.com/office/powerpoint/2010/main" val="599134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0"/>
            <a:ext cx="10515600" cy="887240"/>
          </a:xfrm>
        </p:spPr>
        <p:txBody>
          <a:bodyPr/>
          <a:lstStyle/>
          <a:p>
            <a:pPr algn="ctr"/>
            <a:r>
              <a:rPr lang="en-US" dirty="0"/>
              <a:t>Pros and Cons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242697"/>
            <a:ext cx="10515600" cy="5194317"/>
          </a:xfrm>
        </p:spPr>
        <p:txBody>
          <a:bodyPr/>
          <a:lstStyle/>
          <a:p>
            <a:pPr marL="0" lvl="0" indent="0">
              <a:buNone/>
            </a:pPr>
            <a:r>
              <a:rPr lang="en-US" dirty="0"/>
              <a:t>Pros:</a:t>
            </a:r>
          </a:p>
          <a:p>
            <a:pPr lvl="0"/>
            <a:r>
              <a:rPr lang="en-US" dirty="0"/>
              <a:t>Easy and rapid deployment</a:t>
            </a:r>
          </a:p>
          <a:p>
            <a:pPr lvl="0"/>
            <a:r>
              <a:rPr lang="en-US" dirty="0"/>
              <a:t>Easy to create site profiles, dashboards, ArcGIS online maps, products</a:t>
            </a:r>
          </a:p>
          <a:p>
            <a:pPr lvl="0"/>
            <a:r>
              <a:rPr lang="en-US" dirty="0"/>
              <a:t>Facilitated overall coordination and at sectorial level </a:t>
            </a:r>
          </a:p>
          <a:p>
            <a:pPr marL="0" lvl="0" indent="0">
              <a:buNone/>
            </a:pPr>
            <a:r>
              <a:rPr lang="en-US" dirty="0"/>
              <a:t>Cons:</a:t>
            </a:r>
          </a:p>
          <a:p>
            <a:pPr lvl="0"/>
            <a:r>
              <a:rPr lang="en-US" dirty="0"/>
              <a:t>Difficult to maintain field teams</a:t>
            </a:r>
          </a:p>
          <a:p>
            <a:pPr lvl="0"/>
            <a:r>
              <a:rPr lang="en-US" dirty="0"/>
              <a:t>Obtain input from sectorial units</a:t>
            </a:r>
          </a:p>
          <a:p>
            <a:pPr lvl="0"/>
            <a:r>
              <a:rPr lang="en-US" dirty="0"/>
              <a:t>Staff unfamiliar with data collection on mobiles</a:t>
            </a:r>
          </a:p>
        </p:txBody>
      </p:sp>
    </p:spTree>
    <p:extLst>
      <p:ext uri="{BB962C8B-B14F-4D97-AF65-F5344CB8AC3E}">
        <p14:creationId xmlns:p14="http://schemas.microsoft.com/office/powerpoint/2010/main" val="3440098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2" y="0"/>
            <a:ext cx="10515600" cy="887240"/>
          </a:xfrm>
        </p:spPr>
        <p:txBody>
          <a:bodyPr/>
          <a:lstStyle/>
          <a:p>
            <a:pPr algn="ctr"/>
            <a:r>
              <a:rPr lang="en-US" dirty="0"/>
              <a:t>Way Forward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2" y="1242697"/>
            <a:ext cx="10515600" cy="5194317"/>
          </a:xfrm>
        </p:spPr>
        <p:txBody>
          <a:bodyPr/>
          <a:lstStyle/>
          <a:p>
            <a:pPr lvl="0"/>
            <a:r>
              <a:rPr lang="en-US" dirty="0"/>
              <a:t>Refugees - site pop data 70% registration, is site information collected accurate &amp; standardized?</a:t>
            </a:r>
          </a:p>
          <a:p>
            <a:pPr lvl="0"/>
            <a:r>
              <a:rPr lang="en-US" dirty="0"/>
              <a:t>Refugees - site information and population estimates, which system is used? </a:t>
            </a:r>
          </a:p>
          <a:p>
            <a:pPr lvl="0"/>
            <a:r>
              <a:rPr lang="en-US" dirty="0"/>
              <a:t>IDP implementation? How to standardize?</a:t>
            </a:r>
          </a:p>
        </p:txBody>
      </p:sp>
    </p:spTree>
    <p:extLst>
      <p:ext uri="{BB962C8B-B14F-4D97-AF65-F5344CB8AC3E}">
        <p14:creationId xmlns:p14="http://schemas.microsoft.com/office/powerpoint/2010/main" val="3668275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2F75147F-FAF8-48A7-9C9D-10B1C5702A8E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3081</TotalTime>
  <Words>232</Words>
  <Application>Microsoft Office PowerPoint</Application>
  <PresentationFormat>Widescreen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Roboto</vt:lpstr>
      <vt:lpstr>Roboto Light</vt:lpstr>
      <vt:lpstr>Office Theme</vt:lpstr>
      <vt:lpstr>Situation in Greece</vt:lpstr>
      <vt:lpstr>Site Monitoring Rational</vt:lpstr>
      <vt:lpstr>Site Monitoring - Greece </vt:lpstr>
      <vt:lpstr>Site Monitoring – Site Profiles</vt:lpstr>
      <vt:lpstr>Site Monitoring – ArcGIS Online</vt:lpstr>
      <vt:lpstr>Pros and Cons</vt:lpstr>
      <vt:lpstr>Way Forward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UNHCR</dc:title>
  <dc:creator>CCCMIMO</dc:creator>
  <cp:lastModifiedBy>Milindi Illangasinghe</cp:lastModifiedBy>
  <cp:revision>65</cp:revision>
  <dcterms:created xsi:type="dcterms:W3CDTF">2015-05-20T19:22:13Z</dcterms:created>
  <dcterms:modified xsi:type="dcterms:W3CDTF">2016-08-10T13:59:00Z</dcterms:modified>
</cp:coreProperties>
</file>