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6"/>
  </p:notesMasterIdLst>
  <p:sldIdLst>
    <p:sldId id="300" r:id="rId2"/>
    <p:sldId id="316" r:id="rId3"/>
    <p:sldId id="329" r:id="rId4"/>
    <p:sldId id="317" r:id="rId5"/>
    <p:sldId id="322" r:id="rId6"/>
    <p:sldId id="323" r:id="rId7"/>
    <p:sldId id="319" r:id="rId8"/>
    <p:sldId id="325" r:id="rId9"/>
    <p:sldId id="326" r:id="rId10"/>
    <p:sldId id="320" r:id="rId11"/>
    <p:sldId id="327" r:id="rId12"/>
    <p:sldId id="324" r:id="rId13"/>
    <p:sldId id="321" r:id="rId14"/>
    <p:sldId id="328" r:id="rId15"/>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9999"/>
    <a:srgbClr val="003399"/>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83" autoAdjust="0"/>
    <p:restoredTop sz="85949" autoAdjust="0"/>
  </p:normalViewPr>
  <p:slideViewPr>
    <p:cSldViewPr snapToGrid="0">
      <p:cViewPr varScale="1">
        <p:scale>
          <a:sx n="59" d="100"/>
          <a:sy n="59" d="100"/>
        </p:scale>
        <p:origin x="106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GB" altLang="en-US"/>
          </a:p>
        </p:txBody>
      </p:sp>
      <p:sp>
        <p:nvSpPr>
          <p:cNvPr id="686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B096481A-72F8-42FA-AA89-DBE58AE02C09}" type="datetimeFigureOut">
              <a:rPr lang="en-GB" altLang="en-US"/>
              <a:pPr>
                <a:defRPr/>
              </a:pPr>
              <a:t>18/12/2018</a:t>
            </a:fld>
            <a:endParaRPr lang="en-GB" altLang="en-US" dirty="0"/>
          </a:p>
        </p:txBody>
      </p:sp>
      <p:sp>
        <p:nvSpPr>
          <p:cNvPr id="20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GB" altLang="en-US" noProof="0"/>
              <a:t>Click to edit Master text styles</a:t>
            </a:r>
          </a:p>
          <a:p>
            <a:pPr lvl="1"/>
            <a:r>
              <a:rPr lang="en-GB" altLang="en-US" noProof="0"/>
              <a:t>Second level</a:t>
            </a:r>
          </a:p>
          <a:p>
            <a:pPr lvl="2"/>
            <a:r>
              <a:rPr lang="en-GB" altLang="en-US" noProof="0"/>
              <a:t>Third level</a:t>
            </a:r>
          </a:p>
          <a:p>
            <a:pPr lvl="3"/>
            <a:r>
              <a:rPr lang="en-GB" altLang="en-US" noProof="0"/>
              <a:t>Fourth level</a:t>
            </a:r>
          </a:p>
          <a:p>
            <a:pPr lvl="4"/>
            <a:r>
              <a:rPr lang="en-GB" altLang="en-US" noProof="0"/>
              <a:t>Fifth level</a:t>
            </a:r>
          </a:p>
        </p:txBody>
      </p:sp>
      <p:sp>
        <p:nvSpPr>
          <p:cNvPr id="686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GB" altLang="en-US"/>
          </a:p>
        </p:txBody>
      </p:sp>
      <p:sp>
        <p:nvSpPr>
          <p:cNvPr id="686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42284C19-88BF-493B-9E74-0B1484D99970}"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Boost discussions on how cash programming and its design (“right” transfer value, “right “ timing, expenditures priorities, targeting, conditionality, etc.) can support livelihood outcomes.</a:t>
            </a:r>
          </a:p>
          <a:p>
            <a:r>
              <a:rPr lang="en-US" dirty="0" smtClean="0"/>
              <a:t>Evaluations of cash transfer schemes have shown significant productive effects.</a:t>
            </a:r>
          </a:p>
          <a:p>
            <a:r>
              <a:rPr lang="en-US" dirty="0" smtClean="0"/>
              <a:t>Productive effects contribute to poverty reduction and increase household resilience with livelihood diversification (</a:t>
            </a:r>
            <a:r>
              <a:rPr lang="en-US" dirty="0" err="1" smtClean="0"/>
              <a:t>Premand</a:t>
            </a:r>
            <a:r>
              <a:rPr lang="en-US" dirty="0" smtClean="0"/>
              <a:t>, 2013). </a:t>
            </a:r>
          </a:p>
          <a:p>
            <a:r>
              <a:rPr lang="en-US" dirty="0" smtClean="0"/>
              <a:t>Attract donor and international agencies as cash transfers seem to have the potential to address various dimensions of poverty and underdevelopment via a single intervention. </a:t>
            </a:r>
          </a:p>
        </p:txBody>
      </p:sp>
      <p:sp>
        <p:nvSpPr>
          <p:cNvPr id="4" name="Slide Number Placeholder 3"/>
          <p:cNvSpPr>
            <a:spLocks noGrp="1"/>
          </p:cNvSpPr>
          <p:nvPr>
            <p:ph type="sldNum" sz="quarter" idx="10"/>
          </p:nvPr>
        </p:nvSpPr>
        <p:spPr/>
        <p:txBody>
          <a:bodyPr/>
          <a:lstStyle/>
          <a:p>
            <a:pPr>
              <a:defRPr/>
            </a:pPr>
            <a:fld id="{42284C19-88BF-493B-9E74-0B1484D99970}" type="slidenum">
              <a:rPr lang="en-GB" altLang="en-US" smtClean="0"/>
              <a:pPr>
                <a:defRPr/>
              </a:pPr>
              <a:t>5</a:t>
            </a:fld>
            <a:endParaRPr lang="en-GB" altLang="en-US" dirty="0"/>
          </a:p>
        </p:txBody>
      </p:sp>
    </p:spTree>
    <p:extLst>
      <p:ext uri="{BB962C8B-B14F-4D97-AF65-F5344CB8AC3E}">
        <p14:creationId xmlns:p14="http://schemas.microsoft.com/office/powerpoint/2010/main" val="929270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Monthly: animal</a:t>
            </a:r>
            <a:r>
              <a:rPr lang="en-US" baseline="0" dirty="0" smtClean="0"/>
              <a:t> feed or enterprise inputs</a:t>
            </a:r>
          </a:p>
          <a:p>
            <a:r>
              <a:rPr lang="en-US" baseline="0" dirty="0" smtClean="0"/>
              <a:t>Seasonal: seed and tools</a:t>
            </a:r>
          </a:p>
          <a:p>
            <a:r>
              <a:rPr lang="en-US" baseline="0" dirty="0" smtClean="0"/>
              <a:t>One-time: animal and vaccines</a:t>
            </a:r>
            <a:endParaRPr lang="en-US" dirty="0"/>
          </a:p>
        </p:txBody>
      </p:sp>
      <p:sp>
        <p:nvSpPr>
          <p:cNvPr id="4" name="Slide Number Placeholder 3"/>
          <p:cNvSpPr>
            <a:spLocks noGrp="1"/>
          </p:cNvSpPr>
          <p:nvPr>
            <p:ph type="sldNum" sz="quarter" idx="10"/>
          </p:nvPr>
        </p:nvSpPr>
        <p:spPr/>
        <p:txBody>
          <a:bodyPr/>
          <a:lstStyle/>
          <a:p>
            <a:pPr>
              <a:defRPr/>
            </a:pPr>
            <a:fld id="{42284C19-88BF-493B-9E74-0B1484D99970}" type="slidenum">
              <a:rPr lang="en-GB" altLang="en-US" smtClean="0"/>
              <a:pPr>
                <a:defRPr/>
              </a:pPr>
              <a:t>10</a:t>
            </a:fld>
            <a:endParaRPr lang="en-GB" altLang="en-US" dirty="0"/>
          </a:p>
        </p:txBody>
      </p:sp>
    </p:spTree>
    <p:extLst>
      <p:ext uri="{BB962C8B-B14F-4D97-AF65-F5344CB8AC3E}">
        <p14:creationId xmlns:p14="http://schemas.microsoft.com/office/powerpoint/2010/main" val="5419669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2284C19-88BF-493B-9E74-0B1484D99970}" type="slidenum">
              <a:rPr lang="en-GB" altLang="en-US" smtClean="0"/>
              <a:pPr>
                <a:defRPr/>
              </a:pPr>
              <a:t>12</a:t>
            </a:fld>
            <a:endParaRPr lang="en-GB" altLang="en-US" dirty="0"/>
          </a:p>
        </p:txBody>
      </p:sp>
    </p:spTree>
    <p:extLst>
      <p:ext uri="{BB962C8B-B14F-4D97-AF65-F5344CB8AC3E}">
        <p14:creationId xmlns:p14="http://schemas.microsoft.com/office/powerpoint/2010/main" val="853528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en-GB" dirty="0"/>
          </a:p>
        </p:txBody>
      </p:sp>
      <p:sp>
        <p:nvSpPr>
          <p:cNvPr id="4"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5" name="Slide Number Placeholder 5"/>
          <p:cNvSpPr>
            <a:spLocks noGrp="1"/>
          </p:cNvSpPr>
          <p:nvPr>
            <p:ph type="sldNum" sz="quarter" idx="11"/>
          </p:nvPr>
        </p:nvSpPr>
        <p:spPr/>
        <p:txBody>
          <a:bodyPr/>
          <a:lstStyle>
            <a:lvl1pPr>
              <a:defRPr/>
            </a:lvl1pPr>
          </a:lstStyle>
          <a:p>
            <a:pPr>
              <a:defRPr/>
            </a:pPr>
            <a:fld id="{2C6A3E76-157D-4F2C-9EB1-C7F2BB308C86}" type="slidenum">
              <a:rPr lang="it-IT" altLang="en-US"/>
              <a:pPr>
                <a:defRPr/>
              </a:pPr>
              <a:t>‹#›</a:t>
            </a:fld>
            <a:endParaRPr lang="it-IT" altLang="en-US"/>
          </a:p>
        </p:txBody>
      </p:sp>
      <p:sp>
        <p:nvSpPr>
          <p:cNvPr id="6"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1895670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5" name="Slide Number Placeholder 5"/>
          <p:cNvSpPr>
            <a:spLocks noGrp="1"/>
          </p:cNvSpPr>
          <p:nvPr>
            <p:ph type="sldNum" sz="quarter" idx="11"/>
          </p:nvPr>
        </p:nvSpPr>
        <p:spPr/>
        <p:txBody>
          <a:bodyPr/>
          <a:lstStyle>
            <a:lvl1pPr>
              <a:defRPr/>
            </a:lvl1pPr>
          </a:lstStyle>
          <a:p>
            <a:pPr>
              <a:defRPr/>
            </a:pPr>
            <a:fld id="{14800923-C72D-4201-89A6-4502CE44E094}" type="slidenum">
              <a:rPr lang="it-IT" altLang="en-US"/>
              <a:pPr>
                <a:defRPr/>
              </a:pPr>
              <a:t>‹#›</a:t>
            </a:fld>
            <a:endParaRPr lang="it-IT" altLang="en-US"/>
          </a:p>
        </p:txBody>
      </p:sp>
      <p:sp>
        <p:nvSpPr>
          <p:cNvPr id="6"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2361906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41400"/>
            <a:ext cx="2057400" cy="5084763"/>
          </a:xfrm>
        </p:spPr>
        <p:txBody>
          <a:bodyPr vert="eaVert"/>
          <a:lstStyle/>
          <a:p>
            <a:r>
              <a:rPr lang="en-US" dirty="0"/>
              <a:t>Click to edit Master title style</a:t>
            </a:r>
            <a:endParaRPr lang="en-GB" dirty="0"/>
          </a:p>
        </p:txBody>
      </p:sp>
      <p:sp>
        <p:nvSpPr>
          <p:cNvPr id="3" name="Vertical Text Placeholder 2"/>
          <p:cNvSpPr>
            <a:spLocks noGrp="1"/>
          </p:cNvSpPr>
          <p:nvPr>
            <p:ph type="body" orient="vert" idx="1"/>
          </p:nvPr>
        </p:nvSpPr>
        <p:spPr>
          <a:xfrm>
            <a:off x="457200" y="1016000"/>
            <a:ext cx="6019800" cy="51101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5" name="Slide Number Placeholder 5"/>
          <p:cNvSpPr>
            <a:spLocks noGrp="1"/>
          </p:cNvSpPr>
          <p:nvPr>
            <p:ph type="sldNum" sz="quarter" idx="11"/>
          </p:nvPr>
        </p:nvSpPr>
        <p:spPr/>
        <p:txBody>
          <a:bodyPr/>
          <a:lstStyle>
            <a:lvl1pPr>
              <a:defRPr/>
            </a:lvl1pPr>
          </a:lstStyle>
          <a:p>
            <a:pPr>
              <a:defRPr/>
            </a:pPr>
            <a:fld id="{A4D0CA08-4AE0-4BC0-99FA-4C8AEE3CEFA4}" type="slidenum">
              <a:rPr lang="it-IT" altLang="en-US"/>
              <a:pPr>
                <a:defRPr/>
              </a:pPr>
              <a:t>‹#›</a:t>
            </a:fld>
            <a:endParaRPr lang="it-IT" altLang="en-US"/>
          </a:p>
        </p:txBody>
      </p:sp>
      <p:sp>
        <p:nvSpPr>
          <p:cNvPr id="6"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40968771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4" name="Slide Number Placeholder 5"/>
          <p:cNvSpPr>
            <a:spLocks noGrp="1"/>
          </p:cNvSpPr>
          <p:nvPr>
            <p:ph type="sldNum" sz="quarter" idx="11"/>
          </p:nvPr>
        </p:nvSpPr>
        <p:spPr/>
        <p:txBody>
          <a:bodyPr/>
          <a:lstStyle>
            <a:lvl1pPr>
              <a:defRPr/>
            </a:lvl1pPr>
          </a:lstStyle>
          <a:p>
            <a:pPr>
              <a:defRPr/>
            </a:pPr>
            <a:fld id="{676CB058-F3B6-4396-87E8-BB1A5621455D}" type="slidenum">
              <a:rPr lang="it-IT" altLang="en-US"/>
              <a:pPr>
                <a:defRPr/>
              </a:pPr>
              <a:t>‹#›</a:t>
            </a:fld>
            <a:endParaRPr lang="it-IT" altLang="en-US"/>
          </a:p>
        </p:txBody>
      </p:sp>
      <p:sp>
        <p:nvSpPr>
          <p:cNvPr id="5"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1005042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126748"/>
            <a:ext cx="8242298" cy="736648"/>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5" name="Slide Number Placeholder 5"/>
          <p:cNvSpPr>
            <a:spLocks noGrp="1"/>
          </p:cNvSpPr>
          <p:nvPr>
            <p:ph type="sldNum" sz="quarter" idx="11"/>
          </p:nvPr>
        </p:nvSpPr>
        <p:spPr/>
        <p:txBody>
          <a:bodyPr/>
          <a:lstStyle>
            <a:lvl1pPr>
              <a:defRPr/>
            </a:lvl1pPr>
          </a:lstStyle>
          <a:p>
            <a:pPr>
              <a:defRPr/>
            </a:pPr>
            <a:fld id="{0E8BDB08-6D40-48AE-8A81-AF5A9FDA620D}" type="slidenum">
              <a:rPr lang="it-IT" altLang="en-US"/>
              <a:pPr>
                <a:defRPr/>
              </a:pPr>
              <a:t>‹#›</a:t>
            </a:fld>
            <a:endParaRPr lang="it-IT" altLang="en-US"/>
          </a:p>
        </p:txBody>
      </p:sp>
      <p:sp>
        <p:nvSpPr>
          <p:cNvPr id="6"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2299908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5" name="Slide Number Placeholder 5"/>
          <p:cNvSpPr>
            <a:spLocks noGrp="1"/>
          </p:cNvSpPr>
          <p:nvPr>
            <p:ph type="sldNum" sz="quarter" idx="11"/>
          </p:nvPr>
        </p:nvSpPr>
        <p:spPr/>
        <p:txBody>
          <a:bodyPr/>
          <a:lstStyle>
            <a:lvl1pPr>
              <a:defRPr/>
            </a:lvl1pPr>
          </a:lstStyle>
          <a:p>
            <a:pPr>
              <a:defRPr/>
            </a:pPr>
            <a:fld id="{445E8C67-6846-45FB-A098-CC30E112F2D4}" type="slidenum">
              <a:rPr lang="it-IT" altLang="en-US"/>
              <a:pPr>
                <a:defRPr/>
              </a:pPr>
              <a:t>‹#›</a:t>
            </a:fld>
            <a:endParaRPr lang="it-IT" altLang="en-US"/>
          </a:p>
        </p:txBody>
      </p:sp>
      <p:sp>
        <p:nvSpPr>
          <p:cNvPr id="6"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2655299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accent1"/>
                </a:solidFill>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981200"/>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981200"/>
            <a:ext cx="4038600" cy="4144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6" name="Slide Number Placeholder 5"/>
          <p:cNvSpPr>
            <a:spLocks noGrp="1"/>
          </p:cNvSpPr>
          <p:nvPr>
            <p:ph type="sldNum" sz="quarter" idx="11"/>
          </p:nvPr>
        </p:nvSpPr>
        <p:spPr/>
        <p:txBody>
          <a:bodyPr/>
          <a:lstStyle>
            <a:lvl1pPr>
              <a:defRPr/>
            </a:lvl1pPr>
          </a:lstStyle>
          <a:p>
            <a:pPr>
              <a:defRPr/>
            </a:pPr>
            <a:fld id="{3461278D-0218-44B5-AC2B-1A0CA9A939A9}" type="slidenum">
              <a:rPr lang="it-IT" altLang="en-US"/>
              <a:pPr>
                <a:defRPr/>
              </a:pPr>
              <a:t>‹#›</a:t>
            </a:fld>
            <a:endParaRPr lang="it-IT" altLang="en-US"/>
          </a:p>
        </p:txBody>
      </p:sp>
      <p:sp>
        <p:nvSpPr>
          <p:cNvPr id="7"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21804642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457200" y="18780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527299"/>
            <a:ext cx="4040188" cy="35988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4645025" y="18780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539999"/>
            <a:ext cx="4041775" cy="35861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8" name="Slide Number Placeholder 5"/>
          <p:cNvSpPr>
            <a:spLocks noGrp="1"/>
          </p:cNvSpPr>
          <p:nvPr>
            <p:ph type="sldNum" sz="quarter" idx="11"/>
          </p:nvPr>
        </p:nvSpPr>
        <p:spPr/>
        <p:txBody>
          <a:bodyPr/>
          <a:lstStyle>
            <a:lvl1pPr>
              <a:defRPr/>
            </a:lvl1pPr>
          </a:lstStyle>
          <a:p>
            <a:pPr>
              <a:defRPr/>
            </a:pPr>
            <a:fld id="{BDC92975-2AE3-4538-B68B-740B21635DC0}" type="slidenum">
              <a:rPr lang="it-IT" altLang="en-US"/>
              <a:pPr>
                <a:defRPr/>
              </a:pPr>
              <a:t>‹#›</a:t>
            </a:fld>
            <a:endParaRPr lang="it-IT" altLang="en-US"/>
          </a:p>
        </p:txBody>
      </p:sp>
      <p:sp>
        <p:nvSpPr>
          <p:cNvPr id="9"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2859429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4" name="Slide Number Placeholder 5"/>
          <p:cNvSpPr>
            <a:spLocks noGrp="1"/>
          </p:cNvSpPr>
          <p:nvPr>
            <p:ph type="sldNum" sz="quarter" idx="11"/>
          </p:nvPr>
        </p:nvSpPr>
        <p:spPr/>
        <p:txBody>
          <a:bodyPr/>
          <a:lstStyle>
            <a:lvl1pPr>
              <a:defRPr/>
            </a:lvl1pPr>
          </a:lstStyle>
          <a:p>
            <a:pPr>
              <a:defRPr/>
            </a:pPr>
            <a:fld id="{986D54A2-252A-4585-887D-63BD9710399C}" type="slidenum">
              <a:rPr lang="it-IT" altLang="en-US"/>
              <a:pPr>
                <a:defRPr/>
              </a:pPr>
              <a:t>‹#›</a:t>
            </a:fld>
            <a:endParaRPr lang="it-IT" altLang="en-US"/>
          </a:p>
        </p:txBody>
      </p:sp>
      <p:sp>
        <p:nvSpPr>
          <p:cNvPr id="5"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841847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3" name="Slide Number Placeholder 5"/>
          <p:cNvSpPr>
            <a:spLocks noGrp="1"/>
          </p:cNvSpPr>
          <p:nvPr>
            <p:ph type="sldNum" sz="quarter" idx="11"/>
          </p:nvPr>
        </p:nvSpPr>
        <p:spPr/>
        <p:txBody>
          <a:bodyPr/>
          <a:lstStyle>
            <a:lvl1pPr>
              <a:defRPr/>
            </a:lvl1pPr>
          </a:lstStyle>
          <a:p>
            <a:pPr>
              <a:defRPr/>
            </a:pPr>
            <a:fld id="{F668CC37-1BBE-4BB4-968F-77F3B4B67F23}" type="slidenum">
              <a:rPr lang="it-IT" altLang="en-US"/>
              <a:pPr>
                <a:defRPr/>
              </a:pPr>
              <a:t>‹#›</a:t>
            </a:fld>
            <a:endParaRPr lang="it-IT" altLang="en-US"/>
          </a:p>
        </p:txBody>
      </p:sp>
      <p:sp>
        <p:nvSpPr>
          <p:cNvPr id="4"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940289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016000"/>
            <a:ext cx="3008313" cy="105410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1028700"/>
            <a:ext cx="5111750" cy="50974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457200" y="2082800"/>
            <a:ext cx="3008313" cy="40433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6" name="Slide Number Placeholder 5"/>
          <p:cNvSpPr>
            <a:spLocks noGrp="1"/>
          </p:cNvSpPr>
          <p:nvPr>
            <p:ph type="sldNum" sz="quarter" idx="11"/>
          </p:nvPr>
        </p:nvSpPr>
        <p:spPr/>
        <p:txBody>
          <a:bodyPr/>
          <a:lstStyle>
            <a:lvl1pPr>
              <a:defRPr/>
            </a:lvl1pPr>
          </a:lstStyle>
          <a:p>
            <a:pPr>
              <a:defRPr/>
            </a:pPr>
            <a:fld id="{26B0B061-303B-4486-8B99-8339D70043AF}" type="slidenum">
              <a:rPr lang="it-IT" altLang="en-US"/>
              <a:pPr>
                <a:defRPr/>
              </a:pPr>
              <a:t>‹#›</a:t>
            </a:fld>
            <a:endParaRPr lang="it-IT" altLang="en-US"/>
          </a:p>
        </p:txBody>
      </p:sp>
      <p:sp>
        <p:nvSpPr>
          <p:cNvPr id="7"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31791003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1028699"/>
            <a:ext cx="5486400" cy="369887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ltLang="en-US" smtClean="0"/>
              <a:t>Livelihoods and Resilience Sector Working Group Meeting</a:t>
            </a:r>
            <a:endParaRPr lang="it-IT" altLang="en-US"/>
          </a:p>
        </p:txBody>
      </p:sp>
      <p:sp>
        <p:nvSpPr>
          <p:cNvPr id="6" name="Slide Number Placeholder 5"/>
          <p:cNvSpPr>
            <a:spLocks noGrp="1"/>
          </p:cNvSpPr>
          <p:nvPr>
            <p:ph type="sldNum" sz="quarter" idx="11"/>
          </p:nvPr>
        </p:nvSpPr>
        <p:spPr/>
        <p:txBody>
          <a:bodyPr/>
          <a:lstStyle>
            <a:lvl1pPr>
              <a:defRPr/>
            </a:lvl1pPr>
          </a:lstStyle>
          <a:p>
            <a:pPr>
              <a:defRPr/>
            </a:pPr>
            <a:fld id="{3396036A-498A-4308-AA09-6EF50C752DAE}" type="slidenum">
              <a:rPr lang="it-IT" altLang="en-US"/>
              <a:pPr>
                <a:defRPr/>
              </a:pPr>
              <a:t>‹#›</a:t>
            </a:fld>
            <a:endParaRPr lang="it-IT" altLang="en-US"/>
          </a:p>
        </p:txBody>
      </p:sp>
      <p:sp>
        <p:nvSpPr>
          <p:cNvPr id="7" name="Date Placeholder 3"/>
          <p:cNvSpPr>
            <a:spLocks noGrp="1"/>
          </p:cNvSpPr>
          <p:nvPr>
            <p:ph type="dt" sz="half" idx="12"/>
          </p:nvPr>
        </p:nvSpPr>
        <p:spPr/>
        <p:txBody>
          <a:bodyPr/>
          <a:lstStyle>
            <a:lvl1pPr>
              <a:defRPr/>
            </a:lvl1pPr>
          </a:lstStyle>
          <a:p>
            <a:pPr>
              <a:defRPr/>
            </a:pPr>
            <a:r>
              <a:rPr lang="en-US" altLang="en-US" smtClean="0"/>
              <a:t>18 December 2018</a:t>
            </a:r>
            <a:endParaRPr lang="it-IT" altLang="en-US"/>
          </a:p>
        </p:txBody>
      </p:sp>
    </p:spTree>
    <p:extLst>
      <p:ext uri="{BB962C8B-B14F-4D97-AF65-F5344CB8AC3E}">
        <p14:creationId xmlns:p14="http://schemas.microsoft.com/office/powerpoint/2010/main" val="1075473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9"/>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4300" y="0"/>
            <a:ext cx="3236913"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8788" y="1114425"/>
            <a:ext cx="82169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457200" y="1943100"/>
            <a:ext cx="8229600" cy="418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chemeClr val="bg1">
                    <a:lumMod val="50000"/>
                  </a:schemeClr>
                </a:solidFill>
                <a:latin typeface="+mn-lt"/>
              </a:defRPr>
            </a:lvl1pPr>
          </a:lstStyle>
          <a:p>
            <a:pPr>
              <a:defRPr/>
            </a:pPr>
            <a:r>
              <a:rPr lang="en-US" altLang="en-US" smtClean="0"/>
              <a:t>Livelihoods and Resilience Sector Working Group Meeting</a:t>
            </a:r>
            <a:endParaRPr lang="it-IT"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7F7F7F"/>
                </a:solidFill>
                <a:latin typeface="Calibri" panose="020F0502020204030204" pitchFamily="34" charset="0"/>
              </a:defRPr>
            </a:lvl1pPr>
          </a:lstStyle>
          <a:p>
            <a:pPr>
              <a:defRPr/>
            </a:pPr>
            <a:fld id="{5E021BA6-0D52-4112-AA68-239E4E675828}" type="slidenum">
              <a:rPr lang="it-IT" altLang="en-US"/>
              <a:pPr>
                <a:defRPr/>
              </a:pPr>
              <a:t>‹#›</a:t>
            </a:fld>
            <a:endParaRPr lang="it-IT" altLang="en-US"/>
          </a:p>
        </p:txBody>
      </p:sp>
      <p:cxnSp>
        <p:nvCxnSpPr>
          <p:cNvPr id="8" name="Straight Connector 7"/>
          <p:cNvCxnSpPr/>
          <p:nvPr userDrawn="1"/>
        </p:nvCxnSpPr>
        <p:spPr>
          <a:xfrm>
            <a:off x="966788" y="962025"/>
            <a:ext cx="72009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966788" y="6289675"/>
            <a:ext cx="7200900"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chemeClr val="bg1">
                    <a:lumMod val="50000"/>
                  </a:schemeClr>
                </a:solidFill>
                <a:latin typeface="+mn-lt"/>
              </a:defRPr>
            </a:lvl1pPr>
          </a:lstStyle>
          <a:p>
            <a:pPr>
              <a:defRPr/>
            </a:pPr>
            <a:r>
              <a:rPr lang="en-US" altLang="en-US" smtClean="0"/>
              <a:t>18 December 2018</a:t>
            </a:r>
            <a:endParaRPr lang="it-IT"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hdr="0"/>
  <p:txStyles>
    <p:titleStyle>
      <a:lvl1pPr algn="ctr" rtl="0" eaLnBrk="0" fontAlgn="base" hangingPunct="0">
        <a:spcBef>
          <a:spcPct val="0"/>
        </a:spcBef>
        <a:spcAft>
          <a:spcPct val="0"/>
        </a:spcAft>
        <a:defRPr sz="4400" b="1" kern="1200">
          <a:solidFill>
            <a:schemeClr val="accent1"/>
          </a:solidFill>
          <a:latin typeface="+mj-lt"/>
          <a:ea typeface="+mj-ea"/>
          <a:cs typeface="+mj-cs"/>
        </a:defRPr>
      </a:lvl1pPr>
      <a:lvl2pPr algn="ctr" rtl="0" eaLnBrk="0" fontAlgn="base" hangingPunct="0">
        <a:spcBef>
          <a:spcPct val="0"/>
        </a:spcBef>
        <a:spcAft>
          <a:spcPct val="0"/>
        </a:spcAft>
        <a:defRPr sz="4400" b="1">
          <a:solidFill>
            <a:schemeClr val="accent1"/>
          </a:solidFill>
          <a:latin typeface="Calibri" pitchFamily="34" charset="0"/>
        </a:defRPr>
      </a:lvl2pPr>
      <a:lvl3pPr algn="ctr" rtl="0" eaLnBrk="0" fontAlgn="base" hangingPunct="0">
        <a:spcBef>
          <a:spcPct val="0"/>
        </a:spcBef>
        <a:spcAft>
          <a:spcPct val="0"/>
        </a:spcAft>
        <a:defRPr sz="4400" b="1">
          <a:solidFill>
            <a:schemeClr val="accent1"/>
          </a:solidFill>
          <a:latin typeface="Calibri" pitchFamily="34" charset="0"/>
        </a:defRPr>
      </a:lvl3pPr>
      <a:lvl4pPr algn="ctr" rtl="0" eaLnBrk="0" fontAlgn="base" hangingPunct="0">
        <a:spcBef>
          <a:spcPct val="0"/>
        </a:spcBef>
        <a:spcAft>
          <a:spcPct val="0"/>
        </a:spcAft>
        <a:defRPr sz="4400" b="1">
          <a:solidFill>
            <a:schemeClr val="accent1"/>
          </a:solidFill>
          <a:latin typeface="Calibri" pitchFamily="34" charset="0"/>
        </a:defRPr>
      </a:lvl4pPr>
      <a:lvl5pPr algn="ctr" rtl="0" eaLnBrk="0" fontAlgn="base" hangingPunct="0">
        <a:spcBef>
          <a:spcPct val="0"/>
        </a:spcBef>
        <a:spcAft>
          <a:spcPct val="0"/>
        </a:spcAft>
        <a:defRPr sz="4400" b="1">
          <a:solidFill>
            <a:schemeClr val="accent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dobe Fangsong Std R" pitchFamily="18" charset="-128"/>
          <a:ea typeface="Adobe Fangsong Std R" pitchFamily="18"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dobe Fangsong Std R" pitchFamily="18" charset="-128"/>
          <a:ea typeface="Adobe Fangsong Std R" pitchFamily="18"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dobe Fangsong Std R" pitchFamily="18" charset="-128"/>
          <a:ea typeface="Adobe Fangsong Std R" pitchFamily="18"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dobe Fangsong Std R" pitchFamily="18" charset="-128"/>
          <a:ea typeface="Adobe Fangsong Std R" pitchFamily="18"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Adobe Fangsong Std R" pitchFamily="18" charset="-128"/>
          <a:ea typeface="Adobe Fangsong Std R" pitchFamily="18" charset="-128"/>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438150" y="1044575"/>
            <a:ext cx="8267700" cy="1689100"/>
          </a:xfrm>
        </p:spPr>
        <p:txBody>
          <a:bodyPr/>
          <a:lstStyle/>
          <a:p>
            <a:pPr marL="342900" indent="-342900" eaLnBrk="1" hangingPunct="1">
              <a:spcBef>
                <a:spcPct val="20000"/>
              </a:spcBef>
            </a:pPr>
            <a:r>
              <a:rPr lang="en-GB" altLang="en-US" sz="2400" dirty="0" smtClean="0">
                <a:solidFill>
                  <a:srgbClr val="0070C0"/>
                </a:solidFill>
                <a:ea typeface="Verdana" panose="020B0604030504040204" pitchFamily="34" charset="0"/>
                <a:cs typeface="Verdana" panose="020B0604030504040204" pitchFamily="34" charset="0"/>
              </a:rPr>
              <a:t>Minimum Expenditure Basket</a:t>
            </a:r>
          </a:p>
        </p:txBody>
      </p:sp>
      <p:sp>
        <p:nvSpPr>
          <p:cNvPr id="2" name="Subtitle 2"/>
          <p:cNvSpPr>
            <a:spLocks noGrp="1"/>
          </p:cNvSpPr>
          <p:nvPr>
            <p:ph type="subTitle" idx="1"/>
          </p:nvPr>
        </p:nvSpPr>
        <p:spPr>
          <a:xfrm>
            <a:off x="1428750" y="2733675"/>
            <a:ext cx="6286500" cy="1462768"/>
          </a:xfrm>
        </p:spPr>
        <p:txBody>
          <a:bodyPr/>
          <a:lstStyle/>
          <a:p>
            <a:pPr eaLnBrk="1" hangingPunct="1">
              <a:buFont typeface="Arial" charset="0"/>
              <a:buNone/>
              <a:defRPr/>
            </a:pPr>
            <a:r>
              <a:rPr lang="en-GB" altLang="en-US" sz="2400" dirty="0" smtClean="0">
                <a:solidFill>
                  <a:srgbClr val="0070C0"/>
                </a:solidFill>
                <a:latin typeface="+mn-lt"/>
              </a:rPr>
              <a:t>Livelihoods and Resilience Sector</a:t>
            </a:r>
          </a:p>
          <a:p>
            <a:pPr eaLnBrk="1" hangingPunct="1">
              <a:buFont typeface="Arial" charset="0"/>
              <a:buNone/>
              <a:defRPr/>
            </a:pPr>
            <a:r>
              <a:rPr lang="en-GB" altLang="en-US" sz="2400" dirty="0" smtClean="0">
                <a:solidFill>
                  <a:srgbClr val="0070C0"/>
                </a:solidFill>
                <a:latin typeface="+mn-lt"/>
              </a:rPr>
              <a:t>Working Group Meeting</a:t>
            </a:r>
          </a:p>
          <a:p>
            <a:pPr eaLnBrk="1" hangingPunct="1">
              <a:buFont typeface="Arial" charset="0"/>
              <a:buNone/>
              <a:defRPr/>
            </a:pPr>
            <a:r>
              <a:rPr lang="en-GB" altLang="en-US" sz="2400" dirty="0" smtClean="0">
                <a:solidFill>
                  <a:srgbClr val="0070C0"/>
                </a:solidFill>
                <a:latin typeface="+mn-lt"/>
              </a:rPr>
              <a:t>18 December 2018</a:t>
            </a:r>
            <a:endParaRPr lang="en-GB" altLang="en-US" sz="2400" dirty="0">
              <a:solidFill>
                <a:srgbClr val="0070C0"/>
              </a:solidFill>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Payment frequency</a:t>
            </a:r>
            <a:endParaRPr lang="en-US" dirty="0"/>
          </a:p>
        </p:txBody>
      </p:sp>
      <p:sp>
        <p:nvSpPr>
          <p:cNvPr id="3" name="Content Placeholder 2"/>
          <p:cNvSpPr>
            <a:spLocks noGrp="1"/>
          </p:cNvSpPr>
          <p:nvPr>
            <p:ph idx="1"/>
          </p:nvPr>
        </p:nvSpPr>
        <p:spPr/>
        <p:txBody>
          <a:bodyPr/>
          <a:lstStyle/>
          <a:p>
            <a:r>
              <a:rPr lang="en-US" sz="2400" dirty="0"/>
              <a:t>o</a:t>
            </a:r>
            <a:r>
              <a:rPr lang="en-US" sz="2400" dirty="0" smtClean="0"/>
              <a:t>ptions:</a:t>
            </a:r>
          </a:p>
          <a:p>
            <a:pPr lvl="1"/>
            <a:r>
              <a:rPr lang="en-US" sz="2000" dirty="0" smtClean="0"/>
              <a:t>monthly</a:t>
            </a:r>
          </a:p>
          <a:p>
            <a:pPr lvl="1"/>
            <a:r>
              <a:rPr lang="en-US" sz="2000" dirty="0" smtClean="0"/>
              <a:t>seasonal</a:t>
            </a:r>
          </a:p>
          <a:p>
            <a:pPr lvl="1"/>
            <a:r>
              <a:rPr lang="en-US" sz="2000" dirty="0"/>
              <a:t>o</a:t>
            </a:r>
            <a:r>
              <a:rPr lang="en-US" sz="2000" dirty="0" smtClean="0"/>
              <a:t>ne-time</a:t>
            </a:r>
          </a:p>
          <a:p>
            <a:r>
              <a:rPr lang="en-US" sz="2400" dirty="0"/>
              <a:t>w</a:t>
            </a:r>
            <a:r>
              <a:rPr lang="en-US" sz="2400" dirty="0" smtClean="0"/>
              <a:t>hich is needed based on livelihood type?</a:t>
            </a:r>
          </a:p>
          <a:p>
            <a:r>
              <a:rPr lang="en-US" sz="2400" dirty="0"/>
              <a:t>w</a:t>
            </a:r>
            <a:r>
              <a:rPr lang="en-US" sz="2400" dirty="0" smtClean="0"/>
              <a:t>hat about diversification of income sources? </a:t>
            </a:r>
            <a:endParaRPr lang="en-US" sz="2400" dirty="0"/>
          </a:p>
          <a:p>
            <a:pPr lvl="1"/>
            <a:r>
              <a:rPr lang="en-US" sz="2000" u="sng" dirty="0" smtClean="0"/>
              <a:t>sector </a:t>
            </a:r>
            <a:r>
              <a:rPr lang="en-US" sz="2000" u="sng" dirty="0"/>
              <a:t>indicator</a:t>
            </a:r>
            <a:r>
              <a:rPr lang="en-US" sz="2000" dirty="0"/>
              <a:t>: </a:t>
            </a:r>
            <a:r>
              <a:rPr lang="en-US" sz="2000" dirty="0" smtClean="0"/>
              <a:t>average </a:t>
            </a:r>
            <a:r>
              <a:rPr lang="en-US" sz="2000" dirty="0"/>
              <a:t>number of </a:t>
            </a:r>
            <a:r>
              <a:rPr lang="en-US" sz="2000" dirty="0" smtClean="0"/>
              <a:t>IGA </a:t>
            </a:r>
            <a:r>
              <a:rPr lang="en-US" sz="2000" dirty="0"/>
              <a:t>per </a:t>
            </a:r>
            <a:r>
              <a:rPr lang="en-US" sz="2000" dirty="0" smtClean="0"/>
              <a:t>household</a:t>
            </a:r>
          </a:p>
          <a:p>
            <a:pPr lvl="2"/>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10</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graphicFrame>
        <p:nvGraphicFramePr>
          <p:cNvPr id="8" name="Table 7"/>
          <p:cNvGraphicFramePr>
            <a:graphicFrameLocks noGrp="1"/>
          </p:cNvGraphicFramePr>
          <p:nvPr>
            <p:extLst>
              <p:ext uri="{D42A27DB-BD31-4B8C-83A1-F6EECF244321}">
                <p14:modId xmlns:p14="http://schemas.microsoft.com/office/powerpoint/2010/main" val="1655607343"/>
              </p:ext>
            </p:extLst>
          </p:nvPr>
        </p:nvGraphicFramePr>
        <p:xfrm>
          <a:off x="3124199" y="4735287"/>
          <a:ext cx="5311008" cy="1470580"/>
        </p:xfrm>
        <a:graphic>
          <a:graphicData uri="http://schemas.openxmlformats.org/drawingml/2006/table">
            <a:tbl>
              <a:tblPr>
                <a:tableStyleId>{2D5ABB26-0587-4C30-8999-92F81FD0307C}</a:tableStyleId>
              </a:tblPr>
              <a:tblGrid>
                <a:gridCol w="1830144">
                  <a:extLst>
                    <a:ext uri="{9D8B030D-6E8A-4147-A177-3AD203B41FA5}">
                      <a16:colId xmlns:a16="http://schemas.microsoft.com/office/drawing/2014/main" val="1066135862"/>
                    </a:ext>
                  </a:extLst>
                </a:gridCol>
                <a:gridCol w="1830144">
                  <a:extLst>
                    <a:ext uri="{9D8B030D-6E8A-4147-A177-3AD203B41FA5}">
                      <a16:colId xmlns:a16="http://schemas.microsoft.com/office/drawing/2014/main" val="2763462873"/>
                    </a:ext>
                  </a:extLst>
                </a:gridCol>
                <a:gridCol w="1650720">
                  <a:extLst>
                    <a:ext uri="{9D8B030D-6E8A-4147-A177-3AD203B41FA5}">
                      <a16:colId xmlns:a16="http://schemas.microsoft.com/office/drawing/2014/main" val="433205802"/>
                    </a:ext>
                  </a:extLst>
                </a:gridCol>
              </a:tblGrid>
              <a:tr h="363106">
                <a:tc>
                  <a:txBody>
                    <a:bodyPr/>
                    <a:lstStyle/>
                    <a:p>
                      <a:pPr algn="ctr" fontAlgn="b"/>
                      <a:r>
                        <a:rPr lang="en-US" sz="1800" b="1" u="none" strike="noStrike" dirty="0" smtClean="0">
                          <a:effectLst/>
                        </a:rPr>
                        <a:t>Year</a:t>
                      </a:r>
                      <a:endParaRPr lang="en-US" sz="1800" b="1"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b="1" u="none" strike="noStrike" dirty="0" smtClean="0">
                          <a:effectLst/>
                        </a:rPr>
                        <a:t>Refugee</a:t>
                      </a:r>
                      <a:endParaRPr lang="en-US" sz="1800" b="1"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b="1" u="none" strike="noStrike" dirty="0" smtClean="0">
                          <a:effectLst/>
                        </a:rPr>
                        <a:t>Host Community</a:t>
                      </a:r>
                      <a:endParaRPr lang="en-US" sz="1800" b="1"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2301870598"/>
                  </a:ext>
                </a:extLst>
              </a:tr>
              <a:tr h="363106">
                <a:tc>
                  <a:txBody>
                    <a:bodyPr/>
                    <a:lstStyle/>
                    <a:p>
                      <a:pPr algn="ctr" fontAlgn="b"/>
                      <a:r>
                        <a:rPr lang="en-US" sz="1800" b="1" u="none" strike="noStrike" dirty="0" smtClean="0">
                          <a:effectLst/>
                        </a:rPr>
                        <a:t>2018 (Baseline)</a:t>
                      </a:r>
                      <a:endParaRPr lang="en-US" sz="1800" b="1"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dirty="0">
                          <a:effectLst/>
                        </a:rPr>
                        <a:t>2.0572313</a:t>
                      </a:r>
                      <a:endParaRPr lang="en-US" sz="1800" b="0"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dirty="0">
                          <a:effectLst/>
                        </a:rPr>
                        <a:t>2.121989</a:t>
                      </a:r>
                      <a:endParaRPr lang="en-US" sz="1800" b="0"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4187192255"/>
                  </a:ext>
                </a:extLst>
              </a:tr>
              <a:tr h="363106">
                <a:tc>
                  <a:txBody>
                    <a:bodyPr/>
                    <a:lstStyle/>
                    <a:p>
                      <a:pPr algn="ctr" fontAlgn="b"/>
                      <a:r>
                        <a:rPr lang="en-US" sz="1800" b="1" u="none" strike="noStrike" dirty="0" smtClean="0">
                          <a:effectLst/>
                        </a:rPr>
                        <a:t>2019 </a:t>
                      </a:r>
                      <a:endParaRPr lang="en-US" sz="1800" b="1"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a:effectLst/>
                        </a:rPr>
                        <a:t>2.204898</a:t>
                      </a:r>
                      <a:endParaRPr lang="en-US" sz="1800" b="0" i="0" u="none" strike="noStrike">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dirty="0">
                          <a:effectLst/>
                        </a:rPr>
                        <a:t>2.230323</a:t>
                      </a:r>
                      <a:endParaRPr lang="en-US" sz="1800" b="0"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48183843"/>
                  </a:ext>
                </a:extLst>
              </a:tr>
              <a:tr h="381262">
                <a:tc>
                  <a:txBody>
                    <a:bodyPr/>
                    <a:lstStyle/>
                    <a:p>
                      <a:pPr algn="ctr" fontAlgn="b"/>
                      <a:r>
                        <a:rPr lang="en-US" sz="1800" b="1" u="none" strike="noStrike" dirty="0" smtClean="0">
                          <a:effectLst/>
                        </a:rPr>
                        <a:t>2020</a:t>
                      </a:r>
                      <a:endParaRPr lang="en-US" sz="1800" b="1" i="0" u="none" strike="noStrike" dirty="0">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a:effectLst/>
                        </a:rPr>
                        <a:t>2.504898</a:t>
                      </a:r>
                      <a:endParaRPr lang="en-US" sz="1800" b="0" i="0" u="none" strike="noStrike">
                        <a:solidFill>
                          <a:srgbClr val="FF0000"/>
                        </a:solidFill>
                        <a:effectLst/>
                        <a:latin typeface="Calibri" panose="020F0502020204030204" pitchFamily="34" charset="0"/>
                      </a:endParaRPr>
                    </a:p>
                  </a:txBody>
                  <a:tcPr marL="0" marR="0" marT="0" marB="0" anchor="ctr"/>
                </a:tc>
                <a:tc>
                  <a:txBody>
                    <a:bodyPr/>
                    <a:lstStyle/>
                    <a:p>
                      <a:pPr algn="ctr" fontAlgn="b"/>
                      <a:r>
                        <a:rPr lang="en-US" sz="1800" u="none" strike="noStrike" dirty="0">
                          <a:effectLst/>
                        </a:rPr>
                        <a:t>2.530323</a:t>
                      </a:r>
                      <a:endParaRPr lang="en-US" sz="1800" b="0" i="0" u="none" strike="noStrike" dirty="0">
                        <a:solidFill>
                          <a:srgbClr val="FF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1209910191"/>
                  </a:ext>
                </a:extLst>
              </a:tr>
            </a:tbl>
          </a:graphicData>
        </a:graphic>
      </p:graphicFrame>
    </p:spTree>
    <p:extLst>
      <p:ext uri="{BB962C8B-B14F-4D97-AF65-F5344CB8AC3E}">
        <p14:creationId xmlns:p14="http://schemas.microsoft.com/office/powerpoint/2010/main" val="974244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Payment size</a:t>
            </a:r>
            <a:endParaRPr lang="en-US" dirty="0"/>
          </a:p>
        </p:txBody>
      </p:sp>
      <p:sp>
        <p:nvSpPr>
          <p:cNvPr id="3" name="Content Placeholder 2"/>
          <p:cNvSpPr>
            <a:spLocks noGrp="1"/>
          </p:cNvSpPr>
          <p:nvPr>
            <p:ph idx="1"/>
          </p:nvPr>
        </p:nvSpPr>
        <p:spPr/>
        <p:txBody>
          <a:bodyPr/>
          <a:lstStyle/>
          <a:p>
            <a:r>
              <a:rPr lang="en-US" dirty="0"/>
              <a:t>transfer size needs to respond to the productive impact that is intended to be </a:t>
            </a:r>
            <a:r>
              <a:rPr lang="en-US" dirty="0" smtClean="0"/>
              <a:t>achieved</a:t>
            </a:r>
          </a:p>
          <a:p>
            <a:r>
              <a:rPr lang="en-US" dirty="0" smtClean="0"/>
              <a:t>beneficiaries </a:t>
            </a:r>
            <a:r>
              <a:rPr lang="en-US" dirty="0"/>
              <a:t>have heterogeneous skills and </a:t>
            </a:r>
            <a:r>
              <a:rPr lang="en-US" dirty="0" smtClean="0"/>
              <a:t>many </a:t>
            </a:r>
            <a:r>
              <a:rPr lang="en-US" dirty="0"/>
              <a:t>different productive </a:t>
            </a:r>
            <a:r>
              <a:rPr lang="en-US" dirty="0" smtClean="0"/>
              <a:t>potentials</a:t>
            </a:r>
          </a:p>
          <a:p>
            <a:r>
              <a:rPr lang="en-US" dirty="0" smtClean="0"/>
              <a:t>provide </a:t>
            </a:r>
            <a:r>
              <a:rPr lang="en-US" dirty="0"/>
              <a:t>additional support and monitoring </a:t>
            </a:r>
            <a:endParaRPr lang="en-US" b="1" dirty="0" smtClean="0"/>
          </a:p>
          <a:p>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11</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6852808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Livelihood basket</a:t>
            </a:r>
            <a:endParaRPr lang="en-US" dirty="0"/>
          </a:p>
        </p:txBody>
      </p:sp>
      <p:sp>
        <p:nvSpPr>
          <p:cNvPr id="3" name="Content Placeholder 2"/>
          <p:cNvSpPr>
            <a:spLocks noGrp="1"/>
          </p:cNvSpPr>
          <p:nvPr>
            <p:ph idx="1"/>
          </p:nvPr>
        </p:nvSpPr>
        <p:spPr/>
        <p:txBody>
          <a:bodyPr/>
          <a:lstStyle/>
          <a:p>
            <a:r>
              <a:rPr lang="en-US" dirty="0"/>
              <a:t>h</a:t>
            </a:r>
            <a:r>
              <a:rPr lang="en-US" dirty="0" smtClean="0"/>
              <a:t>ow much is required per livelihood type?</a:t>
            </a:r>
          </a:p>
          <a:p>
            <a:r>
              <a:rPr lang="en-US" dirty="0"/>
              <a:t>n</a:t>
            </a:r>
            <a:r>
              <a:rPr lang="en-US" dirty="0" smtClean="0"/>
              <a:t>eed to establish the sector cost using a rights-based approach (monetized v. actual expenditures v. desired expenditures) and evidence when available</a:t>
            </a:r>
          </a:p>
          <a:p>
            <a:r>
              <a:rPr lang="en-US" dirty="0"/>
              <a:t>n</a:t>
            </a:r>
            <a:r>
              <a:rPr lang="en-US" dirty="0" smtClean="0"/>
              <a:t>eed to establish common market monitoring methodology as a sector to understand consistently price trends</a:t>
            </a:r>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12</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143929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Vulnerability and transition</a:t>
            </a:r>
            <a:endParaRPr lang="en-US" dirty="0"/>
          </a:p>
        </p:txBody>
      </p:sp>
      <p:sp>
        <p:nvSpPr>
          <p:cNvPr id="3" name="Content Placeholder 2"/>
          <p:cNvSpPr>
            <a:spLocks noGrp="1"/>
          </p:cNvSpPr>
          <p:nvPr>
            <p:ph idx="1"/>
          </p:nvPr>
        </p:nvSpPr>
        <p:spPr/>
        <p:txBody>
          <a:bodyPr/>
          <a:lstStyle/>
          <a:p>
            <a:r>
              <a:rPr lang="en-US" dirty="0"/>
              <a:t>provision of adequate training, monitoring and cash support to enhance the productivity of beneficiaries is at the core of what is usually referred to as the ‘graduation agenda’. </a:t>
            </a:r>
            <a:endParaRPr lang="en-US" dirty="0" smtClean="0"/>
          </a:p>
          <a:p>
            <a:r>
              <a:rPr lang="en-US" dirty="0" smtClean="0"/>
              <a:t>provides </a:t>
            </a:r>
            <a:r>
              <a:rPr lang="en-US" dirty="0"/>
              <a:t>a longer‐term commitment to raising incomes to minimum standards of well‐being to ensure a more comprehensive “robustness” than is contained in the concept of resilience currently employed for early warning purposes.</a:t>
            </a:r>
          </a:p>
          <a:p>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13</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5579885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Next steps</a:t>
            </a:r>
            <a:endParaRPr lang="en-US" dirty="0"/>
          </a:p>
        </p:txBody>
      </p:sp>
      <p:sp>
        <p:nvSpPr>
          <p:cNvPr id="3" name="Content Placeholder 2"/>
          <p:cNvSpPr>
            <a:spLocks noGrp="1"/>
          </p:cNvSpPr>
          <p:nvPr>
            <p:ph idx="1"/>
          </p:nvPr>
        </p:nvSpPr>
        <p:spPr/>
        <p:txBody>
          <a:bodyPr/>
          <a:lstStyle/>
          <a:p>
            <a:r>
              <a:rPr lang="en-US" dirty="0" smtClean="0"/>
              <a:t>sector draft methodology to understand livelihoods parameters (e.g. timing/frequency and size) and analytic steps</a:t>
            </a:r>
          </a:p>
          <a:p>
            <a:r>
              <a:rPr lang="en-US" dirty="0" smtClean="0"/>
              <a:t>MEB first draft by end of </a:t>
            </a:r>
            <a:r>
              <a:rPr lang="en-US" dirty="0" smtClean="0"/>
              <a:t>January 2019</a:t>
            </a:r>
            <a:endParaRPr lang="en-US" dirty="0" smtClean="0"/>
          </a:p>
          <a:p>
            <a:r>
              <a:rPr lang="en-US" dirty="0" smtClean="0"/>
              <a:t>MEB second draft by end </a:t>
            </a:r>
            <a:r>
              <a:rPr lang="en-US" smtClean="0"/>
              <a:t>of </a:t>
            </a:r>
            <a:r>
              <a:rPr lang="en-US" smtClean="0"/>
              <a:t>March 2019</a:t>
            </a:r>
            <a:endParaRPr lang="en-US" dirty="0" smtClean="0"/>
          </a:p>
          <a:p>
            <a:r>
              <a:rPr lang="en-US" dirty="0" smtClean="0"/>
              <a:t>October </a:t>
            </a:r>
            <a:r>
              <a:rPr lang="en-US" dirty="0" smtClean="0"/>
              <a:t>2019 </a:t>
            </a:r>
            <a:r>
              <a:rPr lang="en-US" dirty="0" smtClean="0"/>
              <a:t>review of MEB</a:t>
            </a:r>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14</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418822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Minimum Expenditure Basket</a:t>
            </a:r>
            <a:endParaRPr lang="en-US" dirty="0"/>
          </a:p>
        </p:txBody>
      </p:sp>
      <p:sp>
        <p:nvSpPr>
          <p:cNvPr id="3" name="Content Placeholder 2"/>
          <p:cNvSpPr>
            <a:spLocks noGrp="1"/>
          </p:cNvSpPr>
          <p:nvPr>
            <p:ph idx="1"/>
          </p:nvPr>
        </p:nvSpPr>
        <p:spPr/>
        <p:txBody>
          <a:bodyPr/>
          <a:lstStyle/>
          <a:p>
            <a:r>
              <a:rPr lang="en-US" i="1" dirty="0" smtClean="0"/>
              <a:t>Minimum Expenditure Basket </a:t>
            </a:r>
            <a:r>
              <a:rPr lang="en-US" dirty="0" smtClean="0"/>
              <a:t>(MEB) is </a:t>
            </a:r>
            <a:r>
              <a:rPr lang="en-US" dirty="0"/>
              <a:t>a basket of goods and services that </a:t>
            </a:r>
            <a:r>
              <a:rPr lang="en-US" dirty="0" smtClean="0"/>
              <a:t>meet a </a:t>
            </a:r>
            <a:r>
              <a:rPr lang="en-US" dirty="0"/>
              <a:t>minimum acceptable level of well‐being, good health, safety and dignity</a:t>
            </a:r>
            <a:r>
              <a:rPr lang="en-US" dirty="0" smtClean="0"/>
              <a:t>.</a:t>
            </a:r>
          </a:p>
          <a:p>
            <a:pPr lvl="1"/>
            <a:r>
              <a:rPr lang="en-US" dirty="0"/>
              <a:t>f</a:t>
            </a:r>
            <a:r>
              <a:rPr lang="en-US" dirty="0" smtClean="0"/>
              <a:t>or Uganda: 56% of MEB is considered for food.</a:t>
            </a:r>
          </a:p>
          <a:p>
            <a:pPr lvl="1"/>
            <a:r>
              <a:rPr lang="en-US" dirty="0" smtClean="0"/>
              <a:t>how to break down the remaining 44%?</a:t>
            </a:r>
            <a:endParaRPr lang="en-US" dirty="0"/>
          </a:p>
          <a:p>
            <a:r>
              <a:rPr lang="en-US" dirty="0"/>
              <a:t>m</a:t>
            </a:r>
            <a:r>
              <a:rPr lang="en-US" dirty="0" smtClean="0"/>
              <a:t>in. </a:t>
            </a:r>
            <a:r>
              <a:rPr lang="en-US" dirty="0"/>
              <a:t>acceptable level </a:t>
            </a:r>
            <a:r>
              <a:rPr lang="en-US" dirty="0" smtClean="0"/>
              <a:t>defined </a:t>
            </a:r>
            <a:r>
              <a:rPr lang="en-US" dirty="0"/>
              <a:t>by sector </a:t>
            </a:r>
            <a:r>
              <a:rPr lang="en-US" dirty="0" smtClean="0"/>
              <a:t>standards</a:t>
            </a:r>
          </a:p>
          <a:p>
            <a:r>
              <a:rPr lang="en-US" dirty="0"/>
              <a:t>e</a:t>
            </a:r>
            <a:r>
              <a:rPr lang="en-US" dirty="0" smtClean="0"/>
              <a:t>stablish </a:t>
            </a:r>
            <a:r>
              <a:rPr lang="en-US" dirty="0"/>
              <a:t>threshold </a:t>
            </a:r>
            <a:r>
              <a:rPr lang="en-US" dirty="0" smtClean="0"/>
              <a:t>against poverty </a:t>
            </a:r>
            <a:r>
              <a:rPr lang="en-US" dirty="0"/>
              <a:t>line </a:t>
            </a:r>
            <a:r>
              <a:rPr lang="en-US" dirty="0" smtClean="0"/>
              <a:t>(localization v. national?)</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2</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4018793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MEB Approach</a:t>
            </a:r>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3</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
        <p:nvSpPr>
          <p:cNvPr id="13" name="Content Placeholder 12"/>
          <p:cNvSpPr>
            <a:spLocks noGrp="1"/>
          </p:cNvSpPr>
          <p:nvPr>
            <p:ph idx="1"/>
          </p:nvPr>
        </p:nvSpPr>
        <p:spPr/>
        <p:txBody>
          <a:bodyPr/>
          <a:lstStyle/>
          <a:p>
            <a:r>
              <a:rPr lang="en-US" sz="2000" dirty="0"/>
              <a:t>i</a:t>
            </a:r>
            <a:r>
              <a:rPr lang="en-US" sz="2000" dirty="0" smtClean="0"/>
              <a:t>tems are based on assessed needs and humanitarian standards, </a:t>
            </a:r>
            <a:r>
              <a:rPr lang="en-US" sz="2000" b="1" dirty="0" smtClean="0"/>
              <a:t>rights-based approach</a:t>
            </a:r>
            <a:r>
              <a:rPr lang="en-US" sz="2000" dirty="0" smtClean="0"/>
              <a:t>, with lack of income being an important barrier to access and meeting unmet needs</a:t>
            </a:r>
          </a:p>
          <a:p>
            <a:r>
              <a:rPr lang="en-US" sz="2000" dirty="0" smtClean="0"/>
              <a:t>items are based on grounded evidence that needs can be covered through the market and costed at actual local prices (</a:t>
            </a:r>
            <a:r>
              <a:rPr lang="en-US" sz="2000" b="1" dirty="0" smtClean="0"/>
              <a:t>market lens</a:t>
            </a:r>
            <a:r>
              <a:rPr lang="en-US" sz="2000" dirty="0" smtClean="0"/>
              <a:t>)</a:t>
            </a:r>
          </a:p>
          <a:p>
            <a:r>
              <a:rPr lang="en-US" sz="2000" dirty="0" smtClean="0"/>
              <a:t>solid triangulation with expenditure modules (</a:t>
            </a:r>
            <a:r>
              <a:rPr lang="en-US" sz="2000" b="1" dirty="0"/>
              <a:t>e</a:t>
            </a:r>
            <a:r>
              <a:rPr lang="en-US" sz="2000" b="1" dirty="0" smtClean="0"/>
              <a:t>xpenditure-based approach</a:t>
            </a:r>
            <a:r>
              <a:rPr lang="en-US" sz="2000" dirty="0" smtClean="0"/>
              <a:t>)</a:t>
            </a:r>
          </a:p>
          <a:p>
            <a:r>
              <a:rPr lang="en-US" sz="2000" b="1" dirty="0" smtClean="0"/>
              <a:t>gap analysis</a:t>
            </a:r>
            <a:r>
              <a:rPr lang="en-US" sz="2000" dirty="0" smtClean="0"/>
              <a:t>: the actual gap between MEB (monthly, per capita) and value of goods and services that households can (on average) cover, and deducting the value of any additional good and services provided by other actors (transfer value)</a:t>
            </a:r>
          </a:p>
          <a:p>
            <a:r>
              <a:rPr lang="en-US" sz="2000" dirty="0" smtClean="0"/>
              <a:t>multi-sector MEB moves toward comprehensively meeting basic needs (note: alignment to Livelihoods and Resilience RRP </a:t>
            </a:r>
            <a:r>
              <a:rPr lang="en-US" sz="2000" dirty="0"/>
              <a:t>objective 1</a:t>
            </a:r>
            <a:r>
              <a:rPr lang="en-US" sz="2000" dirty="0" smtClean="0"/>
              <a:t>)</a:t>
            </a:r>
            <a:endParaRPr lang="en-US" sz="2000" dirty="0"/>
          </a:p>
        </p:txBody>
      </p:sp>
    </p:spTree>
    <p:extLst>
      <p:ext uri="{BB962C8B-B14F-4D97-AF65-F5344CB8AC3E}">
        <p14:creationId xmlns:p14="http://schemas.microsoft.com/office/powerpoint/2010/main" val="2786220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Sector standards</a:t>
            </a:r>
            <a:endParaRPr lang="en-US" dirty="0"/>
          </a:p>
        </p:txBody>
      </p:sp>
      <p:sp>
        <p:nvSpPr>
          <p:cNvPr id="3" name="Content Placeholder 2"/>
          <p:cNvSpPr>
            <a:spLocks noGrp="1"/>
          </p:cNvSpPr>
          <p:nvPr>
            <p:ph idx="1"/>
          </p:nvPr>
        </p:nvSpPr>
        <p:spPr/>
        <p:txBody>
          <a:bodyPr/>
          <a:lstStyle/>
          <a:p>
            <a:r>
              <a:rPr lang="en-US" dirty="0"/>
              <a:t>m</a:t>
            </a:r>
            <a:r>
              <a:rPr lang="en-US" dirty="0" smtClean="0"/>
              <a:t>inimum </a:t>
            </a:r>
            <a:r>
              <a:rPr lang="en-US" dirty="0"/>
              <a:t>acceptable standards can be derived from </a:t>
            </a:r>
            <a:r>
              <a:rPr lang="en-US" dirty="0" smtClean="0"/>
              <a:t>international standards and/or national standards </a:t>
            </a:r>
          </a:p>
          <a:p>
            <a:r>
              <a:rPr lang="en-US" dirty="0"/>
              <a:t>c</a:t>
            </a:r>
            <a:r>
              <a:rPr lang="en-US" dirty="0" smtClean="0"/>
              <a:t>ommunity standards </a:t>
            </a:r>
            <a:r>
              <a:rPr lang="en-US" dirty="0"/>
              <a:t>may help to determine the </a:t>
            </a:r>
            <a:r>
              <a:rPr lang="en-US" b="1" dirty="0"/>
              <a:t>quality </a:t>
            </a:r>
            <a:r>
              <a:rPr lang="en-US" dirty="0"/>
              <a:t>of an item in the </a:t>
            </a:r>
            <a:r>
              <a:rPr lang="en-US" dirty="0" smtClean="0"/>
              <a:t>MEB in some cases</a:t>
            </a:r>
          </a:p>
          <a:p>
            <a:r>
              <a:rPr lang="en-US" dirty="0" smtClean="0"/>
              <a:t>Importance of considering the min. standard in the host community as a threshold in the refugee response</a:t>
            </a:r>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4</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22393208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Livelihoods and MEB</a:t>
            </a:r>
            <a:endParaRPr lang="en-US" dirty="0"/>
          </a:p>
        </p:txBody>
      </p:sp>
      <p:sp>
        <p:nvSpPr>
          <p:cNvPr id="3" name="Content Placeholder 2"/>
          <p:cNvSpPr>
            <a:spLocks noGrp="1"/>
          </p:cNvSpPr>
          <p:nvPr>
            <p:ph idx="1"/>
          </p:nvPr>
        </p:nvSpPr>
        <p:spPr/>
        <p:txBody>
          <a:bodyPr/>
          <a:lstStyle/>
          <a:p>
            <a:r>
              <a:rPr lang="en-US" sz="2400" dirty="0"/>
              <a:t>p</a:t>
            </a:r>
            <a:r>
              <a:rPr lang="en-US" sz="2400" dirty="0" smtClean="0"/>
              <a:t>romotion of human dignity</a:t>
            </a:r>
          </a:p>
          <a:p>
            <a:pPr lvl="1"/>
            <a:r>
              <a:rPr lang="en-US" sz="2000" dirty="0" smtClean="0"/>
              <a:t>current </a:t>
            </a:r>
            <a:r>
              <a:rPr lang="en-US" sz="2000" dirty="0"/>
              <a:t>approach: Livelihood option selected and in-kind inputs given to households</a:t>
            </a:r>
          </a:p>
          <a:p>
            <a:pPr lvl="1"/>
            <a:r>
              <a:rPr lang="en-US" sz="2000" dirty="0" smtClean="0"/>
              <a:t>households able to invest in their livelihood based on their skills, experience and aspirations</a:t>
            </a:r>
          </a:p>
          <a:p>
            <a:r>
              <a:rPr lang="en-US" sz="2400" dirty="0"/>
              <a:t>l</a:t>
            </a:r>
            <a:r>
              <a:rPr lang="en-US" sz="2400" dirty="0" smtClean="0"/>
              <a:t>ink to humanitarian-development nexus</a:t>
            </a:r>
          </a:p>
          <a:p>
            <a:pPr lvl="1"/>
            <a:r>
              <a:rPr lang="en-US" sz="2000" dirty="0" smtClean="0"/>
              <a:t>increase household access to cash in short-term</a:t>
            </a:r>
          </a:p>
          <a:p>
            <a:pPr lvl="1"/>
            <a:r>
              <a:rPr lang="en-US" sz="2000" dirty="0" smtClean="0"/>
              <a:t>support development objectives (e.g. market functionality or value chain development)</a:t>
            </a:r>
          </a:p>
          <a:p>
            <a:r>
              <a:rPr lang="en-US" sz="2400" dirty="0" smtClean="0"/>
              <a:t>sector </a:t>
            </a:r>
            <a:r>
              <a:rPr lang="en-US" sz="2400" dirty="0"/>
              <a:t>MEB threshold can contribute to the resilience by providing an improved economic </a:t>
            </a:r>
            <a:r>
              <a:rPr lang="en-US" sz="2400" dirty="0" smtClean="0"/>
              <a:t>standard</a:t>
            </a:r>
            <a:endParaRPr lang="en-US" sz="2400"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5</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253549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Status update</a:t>
            </a:r>
            <a:endParaRPr lang="en-US" dirty="0"/>
          </a:p>
        </p:txBody>
      </p:sp>
      <p:sp>
        <p:nvSpPr>
          <p:cNvPr id="3" name="Content Placeholder 2"/>
          <p:cNvSpPr>
            <a:spLocks noGrp="1"/>
          </p:cNvSpPr>
          <p:nvPr>
            <p:ph idx="1"/>
          </p:nvPr>
        </p:nvSpPr>
        <p:spPr/>
        <p:txBody>
          <a:bodyPr/>
          <a:lstStyle/>
          <a:p>
            <a:r>
              <a:rPr lang="en-US" sz="2400" dirty="0" smtClean="0"/>
              <a:t>using RIMA data (covers Southwest, Midwest and Northern Uganda)</a:t>
            </a:r>
          </a:p>
          <a:p>
            <a:pPr lvl="1"/>
            <a:r>
              <a:rPr lang="en-US" sz="2000" dirty="0" smtClean="0"/>
              <a:t>defined livelihood type</a:t>
            </a:r>
          </a:p>
          <a:p>
            <a:pPr lvl="1"/>
            <a:r>
              <a:rPr lang="en-US" sz="2000" dirty="0"/>
              <a:t>o</a:t>
            </a:r>
            <a:r>
              <a:rPr lang="en-US" sz="2000" dirty="0" smtClean="0"/>
              <a:t>ngoing: analyze livelihood input expenditures by livelihood type and monetized value of inputs, disaggregated by locality</a:t>
            </a:r>
          </a:p>
          <a:p>
            <a:pPr lvl="2"/>
            <a:r>
              <a:rPr lang="en-US" sz="1800" dirty="0" smtClean="0"/>
              <a:t>Need to consider in context of sector target for IGA</a:t>
            </a:r>
          </a:p>
          <a:p>
            <a:pPr lvl="1"/>
            <a:r>
              <a:rPr lang="en-US" sz="2000" dirty="0" smtClean="0"/>
              <a:t>gaps: </a:t>
            </a:r>
            <a:r>
              <a:rPr lang="en-US" sz="2000" dirty="0" smtClean="0"/>
              <a:t>non-agriculture productive </a:t>
            </a:r>
            <a:r>
              <a:rPr lang="en-US" sz="2000" dirty="0" smtClean="0"/>
              <a:t>assets and quantity of in-kind </a:t>
            </a:r>
            <a:r>
              <a:rPr lang="en-US" sz="2000" dirty="0" smtClean="0"/>
              <a:t>assistance for productive assets</a:t>
            </a:r>
            <a:endParaRPr lang="en-US" sz="2000" dirty="0" smtClean="0"/>
          </a:p>
          <a:p>
            <a:r>
              <a:rPr lang="en-US" sz="2400" dirty="0" smtClean="0"/>
              <a:t>establish starting point as a min. with refinement in MEB in October </a:t>
            </a:r>
            <a:r>
              <a:rPr lang="en-US" sz="2400" dirty="0" smtClean="0"/>
              <a:t>2019</a:t>
            </a:r>
            <a:endParaRPr lang="en-US" sz="2400" dirty="0" smtClean="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6</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1908427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Livelihood type</a:t>
            </a:r>
            <a:endParaRPr lang="en-US" dirty="0"/>
          </a:p>
        </p:txBody>
      </p:sp>
      <p:sp>
        <p:nvSpPr>
          <p:cNvPr id="3" name="Content Placeholder 2"/>
          <p:cNvSpPr>
            <a:spLocks noGrp="1"/>
          </p:cNvSpPr>
          <p:nvPr>
            <p:ph idx="1"/>
          </p:nvPr>
        </p:nvSpPr>
        <p:spPr/>
        <p:txBody>
          <a:bodyPr/>
          <a:lstStyle/>
          <a:p>
            <a:r>
              <a:rPr lang="en-US" dirty="0"/>
              <a:t>f</a:t>
            </a:r>
            <a:r>
              <a:rPr lang="en-US" dirty="0" smtClean="0"/>
              <a:t>arming (95% refugees/97% host community)</a:t>
            </a:r>
          </a:p>
          <a:p>
            <a:r>
              <a:rPr lang="en-US" dirty="0" smtClean="0"/>
              <a:t>animal husbandry</a:t>
            </a:r>
          </a:p>
          <a:p>
            <a:r>
              <a:rPr lang="en-US" dirty="0"/>
              <a:t>f</a:t>
            </a:r>
            <a:r>
              <a:rPr lang="en-US" dirty="0" smtClean="0"/>
              <a:t>ishing</a:t>
            </a:r>
          </a:p>
          <a:p>
            <a:r>
              <a:rPr lang="en-US" dirty="0" smtClean="0"/>
              <a:t>enterprises</a:t>
            </a:r>
            <a:endParaRPr lang="en-US" dirty="0" smtClean="0"/>
          </a:p>
          <a:p>
            <a:r>
              <a:rPr lang="en-US" dirty="0"/>
              <a:t>w</a:t>
            </a:r>
            <a:r>
              <a:rPr lang="en-US" dirty="0" smtClean="0"/>
              <a:t>age labor (does not require productive asset)</a:t>
            </a:r>
          </a:p>
          <a:p>
            <a:endParaRPr lang="en-US" dirty="0" smtClean="0"/>
          </a:p>
          <a:p>
            <a:pPr lvl="1"/>
            <a:r>
              <a:rPr lang="en-US" dirty="0"/>
              <a:t>b</a:t>
            </a:r>
            <a:r>
              <a:rPr lang="en-US" dirty="0" smtClean="0"/>
              <a:t>aseline: 2.06 IGA (refugees) / 2.12 IGA (host community) (RIMA, 2018)</a:t>
            </a:r>
          </a:p>
          <a:p>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7</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676921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Productive assets</a:t>
            </a:r>
            <a:endParaRPr lang="en-US" dirty="0"/>
          </a:p>
        </p:txBody>
      </p:sp>
      <p:sp>
        <p:nvSpPr>
          <p:cNvPr id="3" name="Content Placeholder 2"/>
          <p:cNvSpPr>
            <a:spLocks noGrp="1"/>
          </p:cNvSpPr>
          <p:nvPr>
            <p:ph idx="1"/>
          </p:nvPr>
        </p:nvSpPr>
        <p:spPr/>
        <p:txBody>
          <a:bodyPr/>
          <a:lstStyle/>
          <a:p>
            <a:r>
              <a:rPr lang="en-US" dirty="0"/>
              <a:t>‘productive </a:t>
            </a:r>
            <a:r>
              <a:rPr lang="en-US" dirty="0" smtClean="0"/>
              <a:t>assets’ enable the ability of a household to generate </a:t>
            </a:r>
            <a:r>
              <a:rPr lang="en-US" dirty="0"/>
              <a:t>income </a:t>
            </a:r>
            <a:endParaRPr lang="en-US" dirty="0" smtClean="0"/>
          </a:p>
          <a:p>
            <a:r>
              <a:rPr lang="en-US" dirty="0"/>
              <a:t>d</a:t>
            </a:r>
            <a:r>
              <a:rPr lang="en-US" dirty="0" smtClean="0"/>
              <a:t>oes this fully capture a minimum understanding of household productive expenditures?</a:t>
            </a:r>
          </a:p>
          <a:p>
            <a:pPr lvl="1"/>
            <a:r>
              <a:rPr lang="en-US" dirty="0"/>
              <a:t>d</a:t>
            </a:r>
            <a:r>
              <a:rPr lang="en-US" dirty="0" smtClean="0"/>
              <a:t>ifficult </a:t>
            </a:r>
            <a:r>
              <a:rPr lang="en-US" dirty="0"/>
              <a:t>to assess when assets, skills or savings, among others, can be considered as ‘productive</a:t>
            </a:r>
            <a:r>
              <a:rPr lang="en-US" dirty="0" smtClean="0"/>
              <a:t>’</a:t>
            </a:r>
          </a:p>
          <a:p>
            <a:pPr lvl="1"/>
            <a:r>
              <a:rPr lang="en-US" dirty="0"/>
              <a:t>p</a:t>
            </a:r>
            <a:r>
              <a:rPr lang="en-US" dirty="0" smtClean="0"/>
              <a:t>roductive </a:t>
            </a:r>
            <a:r>
              <a:rPr lang="en-US" dirty="0"/>
              <a:t>potential of assets </a:t>
            </a:r>
            <a:r>
              <a:rPr lang="en-US" dirty="0" smtClean="0"/>
              <a:t>determined </a:t>
            </a:r>
            <a:r>
              <a:rPr lang="en-US" dirty="0"/>
              <a:t>by many factors, some of which are external and cannot be affected by the cash transfer itself, even if a household continues to receive the transfer in the long </a:t>
            </a:r>
            <a:r>
              <a:rPr lang="en-US" dirty="0" smtClean="0"/>
              <a:t>run</a:t>
            </a:r>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8</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093659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Payment frequency</a:t>
            </a:r>
            <a:endParaRPr lang="en-US" dirty="0"/>
          </a:p>
        </p:txBody>
      </p:sp>
      <p:sp>
        <p:nvSpPr>
          <p:cNvPr id="3" name="Content Placeholder 2"/>
          <p:cNvSpPr>
            <a:spLocks noGrp="1"/>
          </p:cNvSpPr>
          <p:nvPr>
            <p:ph idx="1"/>
          </p:nvPr>
        </p:nvSpPr>
        <p:spPr/>
        <p:txBody>
          <a:bodyPr/>
          <a:lstStyle/>
          <a:p>
            <a:r>
              <a:rPr lang="en-US" dirty="0"/>
              <a:t>e</a:t>
            </a:r>
            <a:r>
              <a:rPr lang="en-US" dirty="0" smtClean="0"/>
              <a:t>fficient </a:t>
            </a:r>
            <a:r>
              <a:rPr lang="en-US" dirty="0"/>
              <a:t>cash transfer scheme needs to transfer cash with </a:t>
            </a:r>
            <a:r>
              <a:rPr lang="en-US" b="1" dirty="0"/>
              <a:t>regularity and predictability </a:t>
            </a:r>
            <a:r>
              <a:rPr lang="en-US" dirty="0"/>
              <a:t>so that beneficiaries can </a:t>
            </a:r>
            <a:r>
              <a:rPr lang="en-US" dirty="0" smtClean="0"/>
              <a:t>internalize </a:t>
            </a:r>
            <a:r>
              <a:rPr lang="en-US" dirty="0"/>
              <a:t>the cash transfer in household budgets and plan their expenditure to allow consumption smoothing (DFID, 2011</a:t>
            </a:r>
            <a:r>
              <a:rPr lang="en-US" dirty="0" smtClean="0"/>
              <a:t>)</a:t>
            </a:r>
          </a:p>
          <a:p>
            <a:r>
              <a:rPr lang="en-US" dirty="0" smtClean="0"/>
              <a:t>context of livelihoods: </a:t>
            </a:r>
            <a:r>
              <a:rPr lang="en-US" b="1" dirty="0"/>
              <a:t>robust evidence is </a:t>
            </a:r>
            <a:r>
              <a:rPr lang="en-US" b="1" dirty="0" smtClean="0"/>
              <a:t>scarce</a:t>
            </a:r>
            <a:endParaRPr lang="en-US" dirty="0"/>
          </a:p>
        </p:txBody>
      </p:sp>
      <p:sp>
        <p:nvSpPr>
          <p:cNvPr id="4" name="Footer Placeholder 3"/>
          <p:cNvSpPr>
            <a:spLocks noGrp="1"/>
          </p:cNvSpPr>
          <p:nvPr>
            <p:ph type="ftr" sz="quarter" idx="10"/>
          </p:nvPr>
        </p:nvSpPr>
        <p:spPr/>
        <p:txBody>
          <a:bodyPr/>
          <a:lstStyle/>
          <a:p>
            <a:pPr>
              <a:defRPr/>
            </a:pPr>
            <a:r>
              <a:rPr lang="en-US" altLang="en-US" smtClean="0"/>
              <a:t>Livelihoods and Resilience Sector Working Group Meeting</a:t>
            </a:r>
            <a:endParaRPr lang="it-IT" altLang="en-US"/>
          </a:p>
        </p:txBody>
      </p:sp>
      <p:sp>
        <p:nvSpPr>
          <p:cNvPr id="5" name="Slide Number Placeholder 4"/>
          <p:cNvSpPr>
            <a:spLocks noGrp="1"/>
          </p:cNvSpPr>
          <p:nvPr>
            <p:ph type="sldNum" sz="quarter" idx="11"/>
          </p:nvPr>
        </p:nvSpPr>
        <p:spPr/>
        <p:txBody>
          <a:bodyPr/>
          <a:lstStyle/>
          <a:p>
            <a:pPr>
              <a:defRPr/>
            </a:pPr>
            <a:fld id="{0E8BDB08-6D40-48AE-8A81-AF5A9FDA620D}" type="slidenum">
              <a:rPr lang="it-IT" altLang="en-US" smtClean="0"/>
              <a:pPr>
                <a:defRPr/>
              </a:pPr>
              <a:t>9</a:t>
            </a:fld>
            <a:endParaRPr lang="it-IT" altLang="en-US"/>
          </a:p>
        </p:txBody>
      </p:sp>
      <p:sp>
        <p:nvSpPr>
          <p:cNvPr id="6" name="Date Placeholder 5"/>
          <p:cNvSpPr>
            <a:spLocks noGrp="1"/>
          </p:cNvSpPr>
          <p:nvPr>
            <p:ph type="dt" sz="half" idx="12"/>
          </p:nvPr>
        </p:nvSpPr>
        <p:spPr/>
        <p:txBody>
          <a:bodyPr/>
          <a:lstStyle/>
          <a:p>
            <a:pPr>
              <a:defRPr/>
            </a:pPr>
            <a:r>
              <a:rPr lang="en-US" altLang="en-US" smtClean="0"/>
              <a:t>18 December 2018</a:t>
            </a:r>
            <a:endParaRPr lang="it-IT" altLang="en-US"/>
          </a:p>
        </p:txBody>
      </p:sp>
    </p:spTree>
    <p:extLst>
      <p:ext uri="{BB962C8B-B14F-4D97-AF65-F5344CB8AC3E}">
        <p14:creationId xmlns:p14="http://schemas.microsoft.com/office/powerpoint/2010/main" val="15384616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12489</TotalTime>
  <Words>985</Words>
  <Application>Microsoft Office PowerPoint</Application>
  <PresentationFormat>On-screen Show (4:3)</PresentationFormat>
  <Paragraphs>136</Paragraphs>
  <Slides>14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Adobe Fangsong Std R</vt:lpstr>
      <vt:lpstr>Arial</vt:lpstr>
      <vt:lpstr>Calibri</vt:lpstr>
      <vt:lpstr>Times New Roman</vt:lpstr>
      <vt:lpstr>Verdana</vt:lpstr>
      <vt:lpstr>Office Theme</vt:lpstr>
      <vt:lpstr>Minimum Expenditure Basket</vt:lpstr>
      <vt:lpstr>Minimum Expenditure Basket</vt:lpstr>
      <vt:lpstr>MEB Approach</vt:lpstr>
      <vt:lpstr>Sector standards</vt:lpstr>
      <vt:lpstr>Livelihoods and MEB</vt:lpstr>
      <vt:lpstr>Status update</vt:lpstr>
      <vt:lpstr>Livelihood type</vt:lpstr>
      <vt:lpstr>Productive assets</vt:lpstr>
      <vt:lpstr>Payment frequency</vt:lpstr>
      <vt:lpstr>Payment frequency</vt:lpstr>
      <vt:lpstr>Payment size</vt:lpstr>
      <vt:lpstr>Livelihood basket</vt:lpstr>
      <vt:lpstr>Vulnerability and transition</vt:lpstr>
      <vt:lpstr>Next steps</vt:lpstr>
    </vt:vector>
  </TitlesOfParts>
  <Company>FAO of the 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Fernando Serván</dc:creator>
  <cp:lastModifiedBy>Kathryn Clark</cp:lastModifiedBy>
  <cp:revision>245</cp:revision>
  <dcterms:created xsi:type="dcterms:W3CDTF">1601-01-01T00:00:00Z</dcterms:created>
  <dcterms:modified xsi:type="dcterms:W3CDTF">2018-12-18T14:24:53Z</dcterms:modified>
</cp:coreProperties>
</file>